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9"/>
  </p:notesMasterIdLst>
  <p:handoutMasterIdLst>
    <p:handoutMasterId r:id="rId30"/>
  </p:handoutMasterIdLst>
  <p:sldIdLst>
    <p:sldId id="262" r:id="rId2"/>
    <p:sldId id="257" r:id="rId3"/>
    <p:sldId id="263" r:id="rId4"/>
    <p:sldId id="264" r:id="rId5"/>
    <p:sldId id="258" r:id="rId6"/>
    <p:sldId id="265" r:id="rId7"/>
    <p:sldId id="270" r:id="rId8"/>
    <p:sldId id="266" r:id="rId9"/>
    <p:sldId id="274" r:id="rId10"/>
    <p:sldId id="276" r:id="rId11"/>
    <p:sldId id="271" r:id="rId12"/>
    <p:sldId id="277" r:id="rId13"/>
    <p:sldId id="275" r:id="rId14"/>
    <p:sldId id="278" r:id="rId15"/>
    <p:sldId id="272" r:id="rId16"/>
    <p:sldId id="279" r:id="rId17"/>
    <p:sldId id="280" r:id="rId18"/>
    <p:sldId id="281" r:id="rId19"/>
    <p:sldId id="273" r:id="rId20"/>
    <p:sldId id="267" r:id="rId21"/>
    <p:sldId id="282" r:id="rId22"/>
    <p:sldId id="268" r:id="rId23"/>
    <p:sldId id="283" r:id="rId24"/>
    <p:sldId id="284" r:id="rId25"/>
    <p:sldId id="285" r:id="rId26"/>
    <p:sldId id="269" r:id="rId27"/>
    <p:sldId id="261" r:id="rId28"/>
  </p:sldIdLst>
  <p:sldSz cx="18288000" cy="10287000"/>
  <p:notesSz cx="6858000" cy="9144000"/>
  <p:embeddedFontLst>
    <p:embeddedFont>
      <p:font typeface="Arial Black" panose="020B0A04020102020204" pitchFamily="34" charset="0"/>
      <p:bold r:id="rId31"/>
    </p:embeddedFont>
    <p:embeddedFont>
      <p:font typeface="Calibri" panose="020F0502020204030204" pitchFamily="34" charset="0"/>
      <p:regular r:id="rId32"/>
      <p:bold r:id="rId33"/>
      <p:italic r:id="rId34"/>
      <p:boldItalic r:id="rId35"/>
    </p:embeddedFont>
    <p:embeddedFont>
      <p:font typeface="Agrandir Bold" panose="020B0604020202020204" charset="0"/>
      <p:regular r:id="rId3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7" d="100"/>
          <a:sy n="57" d="100"/>
        </p:scale>
        <p:origin x="744"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2" d="100"/>
          <a:sy n="52" d="100"/>
        </p:scale>
        <p:origin x="2680"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font" Target="fonts/font5.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8FF3AE-EE8C-4B0D-A099-8523C84DE9C6}" type="datetimeFigureOut">
              <a:rPr lang="en-US" smtClean="0"/>
              <a:t>12/1/2022</a:t>
            </a:fld>
            <a:endParaRPr lang="en-US"/>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3E52E5-E1A2-43E5-972A-260BC14DECA2}" type="slidenum">
              <a:rPr lang="en-US" smtClean="0"/>
              <a:t>‹Nº›</a:t>
            </a:fld>
            <a:endParaRPr lang="en-US"/>
          </a:p>
        </p:txBody>
      </p:sp>
    </p:spTree>
    <p:extLst>
      <p:ext uri="{BB962C8B-B14F-4D97-AF65-F5344CB8AC3E}">
        <p14:creationId xmlns:p14="http://schemas.microsoft.com/office/powerpoint/2010/main" val="34672313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834578-CAA3-429D-AE82-416BA81CAE3B}" type="datetimeFigureOut">
              <a:rPr lang="en-US" smtClean="0"/>
              <a:t>12/1/2022</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0087E9-0318-4832-9BD9-9F5532A62CBF}" type="slidenum">
              <a:rPr lang="en-US" smtClean="0"/>
              <a:t>‹Nº›</a:t>
            </a:fld>
            <a:endParaRPr lang="en-US"/>
          </a:p>
        </p:txBody>
      </p:sp>
    </p:spTree>
    <p:extLst>
      <p:ext uri="{BB962C8B-B14F-4D97-AF65-F5344CB8AC3E}">
        <p14:creationId xmlns:p14="http://schemas.microsoft.com/office/powerpoint/2010/main" val="67288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3" y="1535113"/>
            <a:ext cx="4040188" cy="639762"/>
          </a:xfr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INICIO">
    <p:spTree>
      <p:nvGrpSpPr>
        <p:cNvPr id="1" name=""/>
        <p:cNvGrpSpPr/>
        <p:nvPr/>
      </p:nvGrpSpPr>
      <p:grpSpPr>
        <a:xfrm>
          <a:off x="0" y="0"/>
          <a:ext cx="0" cy="0"/>
          <a:chOff x="0" y="0"/>
          <a:chExt cx="0" cy="0"/>
        </a:xfrm>
      </p:grpSpPr>
      <p:pic>
        <p:nvPicPr>
          <p:cNvPr id="5" name="Picture 2"/>
          <p:cNvPicPr>
            <a:picLocks noChangeAspect="1"/>
          </p:cNvPicPr>
          <p:nvPr userDrawn="1"/>
        </p:nvPicPr>
        <p:blipFill>
          <a:blip r:embed="rId2"/>
          <a:srcRect/>
          <a:stretch>
            <a:fillRect/>
          </a:stretch>
        </p:blipFill>
        <p:spPr>
          <a:xfrm>
            <a:off x="471113" y="328583"/>
            <a:ext cx="3944651" cy="1255484"/>
          </a:xfrm>
          <a:prstGeom prst="rect">
            <a:avLst/>
          </a:prstGeom>
        </p:spPr>
      </p:pic>
      <p:grpSp>
        <p:nvGrpSpPr>
          <p:cNvPr id="6" name="Group 4"/>
          <p:cNvGrpSpPr/>
          <p:nvPr userDrawn="1"/>
        </p:nvGrpSpPr>
        <p:grpSpPr>
          <a:xfrm>
            <a:off x="10575022" y="-83640"/>
            <a:ext cx="10539663" cy="10287000"/>
            <a:chOff x="0" y="0"/>
            <a:chExt cx="14052884" cy="13716000"/>
          </a:xfrm>
        </p:grpSpPr>
        <p:pic>
          <p:nvPicPr>
            <p:cNvPr id="7" name="Picture 5"/>
            <p:cNvPicPr>
              <a:picLocks noChangeAspect="1"/>
            </p:cNvPicPr>
            <p:nvPr/>
          </p:nvPicPr>
          <p:blipFill>
            <a:blip r:embed="rId3"/>
            <a:srcRect l="9933" r="32434"/>
            <a:stretch>
              <a:fillRect/>
            </a:stretch>
          </p:blipFill>
          <p:spPr>
            <a:xfrm>
              <a:off x="0" y="0"/>
              <a:ext cx="14052884" cy="13716000"/>
            </a:xfrm>
            <a:prstGeom prst="rect">
              <a:avLst/>
            </a:prstGeom>
          </p:spPr>
        </p:pic>
      </p:grpSp>
      <p:grpSp>
        <p:nvGrpSpPr>
          <p:cNvPr id="8" name="Group 15"/>
          <p:cNvGrpSpPr/>
          <p:nvPr userDrawn="1"/>
        </p:nvGrpSpPr>
        <p:grpSpPr>
          <a:xfrm>
            <a:off x="-2405949" y="-756374"/>
            <a:ext cx="4393457" cy="839228"/>
            <a:chOff x="0" y="0"/>
            <a:chExt cx="1157124" cy="221031"/>
          </a:xfrm>
        </p:grpSpPr>
        <p:sp>
          <p:nvSpPr>
            <p:cNvPr id="9" name="Freeform 16"/>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0" name="TextBox 17"/>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1" name="Group 18"/>
          <p:cNvGrpSpPr/>
          <p:nvPr userDrawn="1"/>
        </p:nvGrpSpPr>
        <p:grpSpPr>
          <a:xfrm>
            <a:off x="1111231" y="-945845"/>
            <a:ext cx="2664423" cy="1218172"/>
            <a:chOff x="0" y="0"/>
            <a:chExt cx="483446" cy="221031"/>
          </a:xfrm>
        </p:grpSpPr>
        <p:sp>
          <p:nvSpPr>
            <p:cNvPr id="12" name="Freeform 19"/>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3" name="TextBox 20"/>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4" name="Group 21"/>
          <p:cNvGrpSpPr/>
          <p:nvPr userDrawn="1"/>
        </p:nvGrpSpPr>
        <p:grpSpPr>
          <a:xfrm>
            <a:off x="2721641" y="-945845"/>
            <a:ext cx="2664423" cy="1218172"/>
            <a:chOff x="0" y="0"/>
            <a:chExt cx="483446" cy="221031"/>
          </a:xfrm>
        </p:grpSpPr>
        <p:sp>
          <p:nvSpPr>
            <p:cNvPr id="15" name="Freeform 22"/>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6" name="TextBox 23"/>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pic>
        <p:nvPicPr>
          <p:cNvPr id="18" name="Picture 20"/>
          <p:cNvPicPr>
            <a:picLocks noChangeAspect="1"/>
          </p:cNvPicPr>
          <p:nvPr userDrawn="1"/>
        </p:nvPicPr>
        <p:blipFill>
          <a:blip r:embed="rId4"/>
          <a:srcRect l="27903" t="7707" r="27626" b="7032"/>
          <a:stretch>
            <a:fillRect/>
          </a:stretch>
        </p:blipFill>
        <p:spPr>
          <a:xfrm>
            <a:off x="10914963" y="237422"/>
            <a:ext cx="1506527" cy="1624685"/>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A 1">
    <p:spTree>
      <p:nvGrpSpPr>
        <p:cNvPr id="1" name=""/>
        <p:cNvGrpSpPr/>
        <p:nvPr/>
      </p:nvGrpSpPr>
      <p:grpSpPr>
        <a:xfrm>
          <a:off x="0" y="0"/>
          <a:ext cx="0" cy="0"/>
          <a:chOff x="0" y="0"/>
          <a:chExt cx="0" cy="0"/>
        </a:xfrm>
      </p:grpSpPr>
      <p:pic>
        <p:nvPicPr>
          <p:cNvPr id="6" name="Picture 2"/>
          <p:cNvPicPr>
            <a:picLocks noChangeAspect="1"/>
          </p:cNvPicPr>
          <p:nvPr userDrawn="1"/>
        </p:nvPicPr>
        <p:blipFill>
          <a:blip r:embed="rId2"/>
          <a:srcRect/>
          <a:stretch>
            <a:fillRect/>
          </a:stretch>
        </p:blipFill>
        <p:spPr>
          <a:xfrm>
            <a:off x="471113" y="400959"/>
            <a:ext cx="3944651" cy="1255484"/>
          </a:xfrm>
          <a:prstGeom prst="rect">
            <a:avLst/>
          </a:prstGeom>
        </p:spPr>
      </p:pic>
      <p:grpSp>
        <p:nvGrpSpPr>
          <p:cNvPr id="7" name="Grupo 6"/>
          <p:cNvGrpSpPr/>
          <p:nvPr userDrawn="1"/>
        </p:nvGrpSpPr>
        <p:grpSpPr>
          <a:xfrm>
            <a:off x="-2405949" y="-945846"/>
            <a:ext cx="7792008" cy="1218172"/>
            <a:chOff x="-2405949" y="-945847"/>
            <a:chExt cx="7792008" cy="1218172"/>
          </a:xfrm>
        </p:grpSpPr>
        <p:grpSp>
          <p:nvGrpSpPr>
            <p:cNvPr id="8" name="Group 3"/>
            <p:cNvGrpSpPr/>
            <p:nvPr/>
          </p:nvGrpSpPr>
          <p:grpSpPr>
            <a:xfrm>
              <a:off x="-2405949" y="-756375"/>
              <a:ext cx="4393457" cy="839228"/>
              <a:chOff x="0" y="0"/>
              <a:chExt cx="1157124" cy="221031"/>
            </a:xfrm>
          </p:grpSpPr>
          <p:sp>
            <p:nvSpPr>
              <p:cNvPr id="15"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6"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9" name="Group 6"/>
            <p:cNvGrpSpPr/>
            <p:nvPr/>
          </p:nvGrpSpPr>
          <p:grpSpPr>
            <a:xfrm>
              <a:off x="1111228" y="-945847"/>
              <a:ext cx="2664422" cy="1218172"/>
              <a:chOff x="0" y="0"/>
              <a:chExt cx="483446" cy="221031"/>
            </a:xfrm>
          </p:grpSpPr>
          <p:sp>
            <p:nvSpPr>
              <p:cNvPr id="13"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4"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0" name="Group 9"/>
            <p:cNvGrpSpPr/>
            <p:nvPr/>
          </p:nvGrpSpPr>
          <p:grpSpPr>
            <a:xfrm>
              <a:off x="2721637" y="-945847"/>
              <a:ext cx="2664422" cy="1218172"/>
              <a:chOff x="0" y="0"/>
              <a:chExt cx="483446" cy="221031"/>
            </a:xfrm>
          </p:grpSpPr>
          <p:sp>
            <p:nvSpPr>
              <p:cNvPr id="11"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2"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7" name="Group 12"/>
          <p:cNvGrpSpPr/>
          <p:nvPr userDrawn="1"/>
        </p:nvGrpSpPr>
        <p:grpSpPr>
          <a:xfrm rot="-4699802">
            <a:off x="12677283" y="4893040"/>
            <a:ext cx="15009628" cy="4262784"/>
            <a:chOff x="0" y="0"/>
            <a:chExt cx="3953153" cy="1122709"/>
          </a:xfrm>
        </p:grpSpPr>
        <p:sp>
          <p:nvSpPr>
            <p:cNvPr id="18"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sp>
        <p:sp>
          <p:nvSpPr>
            <p:cNvPr id="19"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0" name="Group 15"/>
          <p:cNvGrpSpPr/>
          <p:nvPr userDrawn="1"/>
        </p:nvGrpSpPr>
        <p:grpSpPr>
          <a:xfrm rot="-4699802">
            <a:off x="10294847" y="6513127"/>
            <a:ext cx="15009628" cy="201024"/>
            <a:chOff x="0" y="0"/>
            <a:chExt cx="3953153" cy="52945"/>
          </a:xfrm>
        </p:grpSpPr>
        <p:sp>
          <p:nvSpPr>
            <p:cNvPr id="21"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2"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3" name="Picture 20"/>
          <p:cNvPicPr>
            <a:picLocks noChangeAspect="1"/>
          </p:cNvPicPr>
          <p:nvPr userDrawn="1"/>
        </p:nvPicPr>
        <p:blipFill>
          <a:blip r:embed="rId3"/>
          <a:srcRect l="27903" t="7707" r="27626" b="7032"/>
          <a:stretch>
            <a:fillRect/>
          </a:stretch>
        </p:blipFill>
        <p:spPr>
          <a:xfrm>
            <a:off x="16054369" y="90474"/>
            <a:ext cx="1506527" cy="1624685"/>
          </a:xfrm>
          <a:prstGeom prst="rect">
            <a:avLst/>
          </a:prstGeom>
        </p:spPr>
      </p:pic>
      <p:pic>
        <p:nvPicPr>
          <p:cNvPr id="24" name="Imagen 23"/>
          <p:cNvPicPr>
            <a:picLocks noChangeAspect="1"/>
          </p:cNvPicPr>
          <p:nvPr userDrawn="1"/>
        </p:nvPicPr>
        <p:blipFill>
          <a:blip r:embed="rId4"/>
          <a:stretch>
            <a:fillRect/>
          </a:stretch>
        </p:blipFill>
        <p:spPr>
          <a:xfrm>
            <a:off x="7620000" y="9388462"/>
            <a:ext cx="2688569" cy="2615411"/>
          </a:xfrm>
          <a:prstGeom prst="rect">
            <a:avLst/>
          </a:prstGeom>
        </p:spPr>
      </p:pic>
    </p:spTree>
    <p:extLst>
      <p:ext uri="{BB962C8B-B14F-4D97-AF65-F5344CB8AC3E}">
        <p14:creationId xmlns:p14="http://schemas.microsoft.com/office/powerpoint/2010/main" val="186399971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A 2">
    <p:spTree>
      <p:nvGrpSpPr>
        <p:cNvPr id="1" name=""/>
        <p:cNvGrpSpPr/>
        <p:nvPr/>
      </p:nvGrpSpPr>
      <p:grpSpPr>
        <a:xfrm>
          <a:off x="0" y="0"/>
          <a:ext cx="0" cy="0"/>
          <a:chOff x="0" y="0"/>
          <a:chExt cx="0" cy="0"/>
        </a:xfrm>
      </p:grpSpPr>
      <p:pic>
        <p:nvPicPr>
          <p:cNvPr id="8" name="Picture 5"/>
          <p:cNvPicPr>
            <a:picLocks noChangeAspect="1"/>
          </p:cNvPicPr>
          <p:nvPr userDrawn="1"/>
        </p:nvPicPr>
        <p:blipFill>
          <a:blip r:embed="rId2"/>
          <a:srcRect/>
          <a:stretch>
            <a:fillRect/>
          </a:stretch>
        </p:blipFill>
        <p:spPr>
          <a:xfrm>
            <a:off x="14058905" y="400959"/>
            <a:ext cx="3944651" cy="1255484"/>
          </a:xfrm>
          <a:prstGeom prst="rect">
            <a:avLst/>
          </a:prstGeom>
        </p:spPr>
      </p:pic>
      <p:grpSp>
        <p:nvGrpSpPr>
          <p:cNvPr id="9" name="Group 6"/>
          <p:cNvGrpSpPr/>
          <p:nvPr userDrawn="1"/>
        </p:nvGrpSpPr>
        <p:grpSpPr>
          <a:xfrm>
            <a:off x="13865445" y="-783709"/>
            <a:ext cx="2165787" cy="839228"/>
            <a:chOff x="0" y="0"/>
            <a:chExt cx="570413" cy="221031"/>
          </a:xfrm>
        </p:grpSpPr>
        <p:sp>
          <p:nvSpPr>
            <p:cNvPr id="10" name="Freeform 7"/>
            <p:cNvSpPr/>
            <p:nvPr/>
          </p:nvSpPr>
          <p:spPr>
            <a:xfrm>
              <a:off x="0" y="0"/>
              <a:ext cx="570413" cy="221031"/>
            </a:xfrm>
            <a:custGeom>
              <a:avLst/>
              <a:gdLst/>
              <a:ahLst/>
              <a:cxnLst/>
              <a:rect l="l" t="t" r="r" b="b"/>
              <a:pathLst>
                <a:path w="570413" h="221031">
                  <a:moveTo>
                    <a:pt x="203200" y="0"/>
                  </a:moveTo>
                  <a:lnTo>
                    <a:pt x="570413" y="0"/>
                  </a:lnTo>
                  <a:lnTo>
                    <a:pt x="367213" y="221031"/>
                  </a:lnTo>
                  <a:lnTo>
                    <a:pt x="0" y="221031"/>
                  </a:lnTo>
                  <a:lnTo>
                    <a:pt x="203200" y="0"/>
                  </a:lnTo>
                  <a:close/>
                </a:path>
              </a:pathLst>
            </a:custGeom>
            <a:solidFill>
              <a:srgbClr val="168246"/>
            </a:solidFill>
          </p:spPr>
        </p:sp>
        <p:sp>
          <p:nvSpPr>
            <p:cNvPr id="11"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2" name="Group 9"/>
          <p:cNvGrpSpPr/>
          <p:nvPr userDrawn="1"/>
        </p:nvGrpSpPr>
        <p:grpSpPr>
          <a:xfrm>
            <a:off x="15154953" y="-973181"/>
            <a:ext cx="2664423" cy="1218172"/>
            <a:chOff x="0" y="0"/>
            <a:chExt cx="483446" cy="221031"/>
          </a:xfrm>
        </p:grpSpPr>
        <p:sp>
          <p:nvSpPr>
            <p:cNvPr id="13"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4"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5" name="Group 12"/>
          <p:cNvGrpSpPr/>
          <p:nvPr userDrawn="1"/>
        </p:nvGrpSpPr>
        <p:grpSpPr>
          <a:xfrm>
            <a:off x="16765363" y="-973181"/>
            <a:ext cx="2664423" cy="1218172"/>
            <a:chOff x="0" y="0"/>
            <a:chExt cx="483446" cy="221031"/>
          </a:xfrm>
        </p:grpSpPr>
        <p:sp>
          <p:nvSpPr>
            <p:cNvPr id="16" name="Freeform 13"/>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7" name="TextBox 14"/>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8" name="Group 15"/>
          <p:cNvGrpSpPr/>
          <p:nvPr userDrawn="1"/>
        </p:nvGrpSpPr>
        <p:grpSpPr>
          <a:xfrm rot="-6383299">
            <a:off x="-9225242" y="5696825"/>
            <a:ext cx="15009628" cy="4583863"/>
            <a:chOff x="0" y="0"/>
            <a:chExt cx="3953153" cy="1207272"/>
          </a:xfrm>
        </p:grpSpPr>
        <p:sp>
          <p:nvSpPr>
            <p:cNvPr id="19" name="Freeform 16"/>
            <p:cNvSpPr/>
            <p:nvPr/>
          </p:nvSpPr>
          <p:spPr>
            <a:xfrm>
              <a:off x="0" y="0"/>
              <a:ext cx="3953153" cy="1207272"/>
            </a:xfrm>
            <a:custGeom>
              <a:avLst/>
              <a:gdLst/>
              <a:ahLst/>
              <a:cxnLst/>
              <a:rect l="l" t="t" r="r" b="b"/>
              <a:pathLst>
                <a:path w="3953153" h="1207272">
                  <a:moveTo>
                    <a:pt x="0" y="0"/>
                  </a:moveTo>
                  <a:lnTo>
                    <a:pt x="3953153" y="0"/>
                  </a:lnTo>
                  <a:lnTo>
                    <a:pt x="3953153" y="1207272"/>
                  </a:lnTo>
                  <a:lnTo>
                    <a:pt x="0" y="1207272"/>
                  </a:lnTo>
                  <a:close/>
                </a:path>
              </a:pathLst>
            </a:custGeom>
            <a:solidFill>
              <a:srgbClr val="168246"/>
            </a:solidFill>
          </p:spPr>
        </p:sp>
        <p:sp>
          <p:nvSpPr>
            <p:cNvPr id="20"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1" name="Group 18"/>
          <p:cNvGrpSpPr/>
          <p:nvPr userDrawn="1"/>
        </p:nvGrpSpPr>
        <p:grpSpPr>
          <a:xfrm rot="-6428272">
            <a:off x="-6476114" y="7855943"/>
            <a:ext cx="15009628" cy="201024"/>
            <a:chOff x="0" y="0"/>
            <a:chExt cx="3953153" cy="52945"/>
          </a:xfrm>
        </p:grpSpPr>
        <p:sp>
          <p:nvSpPr>
            <p:cNvPr id="22" name="Freeform 19"/>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3" name="TextBox 20"/>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4" name="Picture 20"/>
          <p:cNvPicPr>
            <a:picLocks noChangeAspect="1"/>
          </p:cNvPicPr>
          <p:nvPr userDrawn="1"/>
        </p:nvPicPr>
        <p:blipFill>
          <a:blip r:embed="rId3"/>
          <a:srcRect l="27903" t="7707" r="27626" b="7032"/>
          <a:stretch>
            <a:fillRect/>
          </a:stretch>
        </p:blipFill>
        <p:spPr>
          <a:xfrm>
            <a:off x="435838" y="216358"/>
            <a:ext cx="1506527" cy="1624685"/>
          </a:xfrm>
          <a:prstGeom prst="rect">
            <a:avLst/>
          </a:prstGeom>
        </p:spPr>
      </p:pic>
      <p:pic>
        <p:nvPicPr>
          <p:cNvPr id="28" name="Imagen 27"/>
          <p:cNvPicPr>
            <a:picLocks noChangeAspect="1"/>
          </p:cNvPicPr>
          <p:nvPr userDrawn="1"/>
        </p:nvPicPr>
        <p:blipFill>
          <a:blip r:embed="rId4"/>
          <a:stretch>
            <a:fillRect/>
          </a:stretch>
        </p:blipFill>
        <p:spPr>
          <a:xfrm>
            <a:off x="7620000" y="9388462"/>
            <a:ext cx="2688569" cy="2615411"/>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ACIAS">
    <p:spTree>
      <p:nvGrpSpPr>
        <p:cNvPr id="1" name=""/>
        <p:cNvGrpSpPr/>
        <p:nvPr/>
      </p:nvGrpSpPr>
      <p:grpSpPr>
        <a:xfrm>
          <a:off x="0" y="0"/>
          <a:ext cx="0" cy="0"/>
          <a:chOff x="0" y="0"/>
          <a:chExt cx="0" cy="0"/>
        </a:xfrm>
      </p:grpSpPr>
      <p:pic>
        <p:nvPicPr>
          <p:cNvPr id="8" name="Picture 2"/>
          <p:cNvPicPr>
            <a:picLocks noChangeAspect="1"/>
          </p:cNvPicPr>
          <p:nvPr userDrawn="1"/>
        </p:nvPicPr>
        <p:blipFill>
          <a:blip r:embed="rId2"/>
          <a:srcRect/>
          <a:stretch>
            <a:fillRect/>
          </a:stretch>
        </p:blipFill>
        <p:spPr>
          <a:xfrm>
            <a:off x="471113" y="400959"/>
            <a:ext cx="3944651" cy="1255484"/>
          </a:xfrm>
          <a:prstGeom prst="rect">
            <a:avLst/>
          </a:prstGeom>
        </p:spPr>
      </p:pic>
      <p:grpSp>
        <p:nvGrpSpPr>
          <p:cNvPr id="9" name="Grupo 8"/>
          <p:cNvGrpSpPr/>
          <p:nvPr userDrawn="1"/>
        </p:nvGrpSpPr>
        <p:grpSpPr>
          <a:xfrm>
            <a:off x="-2405949" y="-945846"/>
            <a:ext cx="7792008" cy="1218172"/>
            <a:chOff x="-2405949" y="-945847"/>
            <a:chExt cx="7792008" cy="1218172"/>
          </a:xfrm>
        </p:grpSpPr>
        <p:grpSp>
          <p:nvGrpSpPr>
            <p:cNvPr id="10" name="Group 3"/>
            <p:cNvGrpSpPr/>
            <p:nvPr/>
          </p:nvGrpSpPr>
          <p:grpSpPr>
            <a:xfrm>
              <a:off x="-2405949" y="-756375"/>
              <a:ext cx="4393457" cy="839228"/>
              <a:chOff x="0" y="0"/>
              <a:chExt cx="1157124" cy="221031"/>
            </a:xfrm>
          </p:grpSpPr>
          <p:sp>
            <p:nvSpPr>
              <p:cNvPr id="17"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8"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1" name="Group 6"/>
            <p:cNvGrpSpPr/>
            <p:nvPr/>
          </p:nvGrpSpPr>
          <p:grpSpPr>
            <a:xfrm>
              <a:off x="1111228" y="-945847"/>
              <a:ext cx="2664422" cy="1218172"/>
              <a:chOff x="0" y="0"/>
              <a:chExt cx="483446" cy="221031"/>
            </a:xfrm>
          </p:grpSpPr>
          <p:sp>
            <p:nvSpPr>
              <p:cNvPr id="15"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6"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2" name="Group 9"/>
            <p:cNvGrpSpPr/>
            <p:nvPr/>
          </p:nvGrpSpPr>
          <p:grpSpPr>
            <a:xfrm>
              <a:off x="2721637" y="-945847"/>
              <a:ext cx="2664422" cy="1218172"/>
              <a:chOff x="0" y="0"/>
              <a:chExt cx="483446" cy="221031"/>
            </a:xfrm>
          </p:grpSpPr>
          <p:sp>
            <p:nvSpPr>
              <p:cNvPr id="13"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4"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9" name="Group 12"/>
          <p:cNvGrpSpPr/>
          <p:nvPr userDrawn="1"/>
        </p:nvGrpSpPr>
        <p:grpSpPr>
          <a:xfrm rot="-4699802">
            <a:off x="12677283" y="4893040"/>
            <a:ext cx="15009628" cy="4262784"/>
            <a:chOff x="0" y="0"/>
            <a:chExt cx="3953153" cy="1122709"/>
          </a:xfrm>
        </p:grpSpPr>
        <p:sp>
          <p:nvSpPr>
            <p:cNvPr id="20"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sp>
        <p:sp>
          <p:nvSpPr>
            <p:cNvPr id="21"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2" name="Group 15"/>
          <p:cNvGrpSpPr/>
          <p:nvPr userDrawn="1"/>
        </p:nvGrpSpPr>
        <p:grpSpPr>
          <a:xfrm rot="-4699802">
            <a:off x="10294847" y="6513127"/>
            <a:ext cx="15009628" cy="201024"/>
            <a:chOff x="0" y="0"/>
            <a:chExt cx="3953153" cy="52945"/>
          </a:xfrm>
        </p:grpSpPr>
        <p:sp>
          <p:nvSpPr>
            <p:cNvPr id="23"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4"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5" name="Picture 20"/>
          <p:cNvPicPr>
            <a:picLocks noChangeAspect="1"/>
          </p:cNvPicPr>
          <p:nvPr userDrawn="1"/>
        </p:nvPicPr>
        <p:blipFill>
          <a:blip r:embed="rId3"/>
          <a:srcRect l="27903" t="7707" r="27626" b="7032"/>
          <a:stretch>
            <a:fillRect/>
          </a:stretch>
        </p:blipFill>
        <p:spPr>
          <a:xfrm>
            <a:off x="16054369" y="90474"/>
            <a:ext cx="1506527" cy="1624685"/>
          </a:xfrm>
          <a:prstGeom prst="rect">
            <a:avLst/>
          </a:prstGeom>
        </p:spPr>
      </p:pic>
      <p:grpSp>
        <p:nvGrpSpPr>
          <p:cNvPr id="26" name="Group 2"/>
          <p:cNvGrpSpPr/>
          <p:nvPr userDrawn="1"/>
        </p:nvGrpSpPr>
        <p:grpSpPr>
          <a:xfrm>
            <a:off x="4" y="3467100"/>
            <a:ext cx="18287997" cy="11161301"/>
            <a:chOff x="-97909" y="-2126800"/>
            <a:chExt cx="5874598" cy="2939600"/>
          </a:xfrm>
        </p:grpSpPr>
        <p:sp>
          <p:nvSpPr>
            <p:cNvPr id="27" name="Freeform 3"/>
            <p:cNvSpPr/>
            <p:nvPr/>
          </p:nvSpPr>
          <p:spPr>
            <a:xfrm>
              <a:off x="-97909" y="-2126800"/>
              <a:ext cx="5874598" cy="1026182"/>
            </a:xfrm>
            <a:custGeom>
              <a:avLst/>
              <a:gdLst/>
              <a:ahLst/>
              <a:cxnLst/>
              <a:rect l="l" t="t" r="r" b="b"/>
              <a:pathLst>
                <a:path w="5874598" h="1026182">
                  <a:moveTo>
                    <a:pt x="0" y="0"/>
                  </a:moveTo>
                  <a:lnTo>
                    <a:pt x="5874598" y="0"/>
                  </a:lnTo>
                  <a:lnTo>
                    <a:pt x="5874598" y="1026182"/>
                  </a:lnTo>
                  <a:lnTo>
                    <a:pt x="0" y="1026182"/>
                  </a:lnTo>
                  <a:close/>
                </a:path>
              </a:pathLst>
            </a:custGeom>
            <a:solidFill>
              <a:srgbClr val="35B729">
                <a:alpha val="25882"/>
              </a:srgbClr>
            </a:solidFill>
          </p:spPr>
        </p:sp>
        <p:sp>
          <p:nvSpPr>
            <p:cNvPr id="28" name="TextBox 4"/>
            <p:cNvSpPr txBox="1"/>
            <p:nvPr/>
          </p:nvSpPr>
          <p:spPr>
            <a:xfrm>
              <a:off x="0" y="-38100"/>
              <a:ext cx="812800" cy="850900"/>
            </a:xfrm>
            <a:prstGeom prst="rect">
              <a:avLst/>
            </a:prstGeom>
          </p:spPr>
          <p:txBody>
            <a:bodyPr lIns="50800" tIns="50800" rIns="50800" bIns="50800" rtlCol="0" anchor="ctr"/>
            <a:lstStyle/>
            <a:p>
              <a:pPr algn="ctr">
                <a:lnSpc>
                  <a:spcPts val="2659"/>
                </a:lnSpc>
                <a:spcBef>
                  <a:spcPct val="0"/>
                </a:spcBef>
              </a:pPr>
              <a:endParaRPr/>
            </a:p>
          </p:txBody>
        </p:sp>
      </p:grpSp>
      <p:sp>
        <p:nvSpPr>
          <p:cNvPr id="29" name="TextBox 14"/>
          <p:cNvSpPr txBox="1"/>
          <p:nvPr userDrawn="1"/>
        </p:nvSpPr>
        <p:spPr>
          <a:xfrm>
            <a:off x="2326938" y="4908090"/>
            <a:ext cx="13024527" cy="1603003"/>
          </a:xfrm>
          <a:prstGeom prst="rect">
            <a:avLst/>
          </a:prstGeom>
        </p:spPr>
        <p:txBody>
          <a:bodyPr wrap="square" lIns="0" tIns="0" rIns="0" bIns="0" rtlCol="0" anchor="t">
            <a:spAutoFit/>
          </a:bodyPr>
          <a:lstStyle/>
          <a:p>
            <a:pPr algn="ctr">
              <a:lnSpc>
                <a:spcPts val="12526"/>
              </a:lnSpc>
            </a:pPr>
            <a:r>
              <a:rPr lang="en-US" sz="12526" b="1" dirty="0">
                <a:solidFill>
                  <a:srgbClr val="008037"/>
                </a:solidFill>
                <a:latin typeface="Agrandir Bold"/>
              </a:rPr>
              <a:t>¡</a:t>
            </a:r>
            <a:r>
              <a:rPr lang="en-US" sz="18000" b="1" dirty="0">
                <a:solidFill>
                  <a:srgbClr val="008037"/>
                </a:solidFill>
                <a:latin typeface="Agrandir Bold"/>
              </a:rPr>
              <a:t>Gracias</a:t>
            </a:r>
            <a:r>
              <a:rPr lang="en-US" sz="12526" b="1" dirty="0">
                <a:solidFill>
                  <a:srgbClr val="008037"/>
                </a:solidFill>
                <a:latin typeface="Agrandir Bold"/>
              </a:rPr>
              <a:t>!</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12/1/2022</a:t>
            </a:fld>
            <a:endParaRPr lang="en-US"/>
          </a:p>
        </p:txBody>
      </p:sp>
      <p:sp>
        <p:nvSpPr>
          <p:cNvPr id="5" name="Footer Placeholder 4"/>
          <p:cNvSpPr>
            <a:spLocks noGrp="1"/>
          </p:cNvSpPr>
          <p:nvPr>
            <p:ph type="ftr" sz="quarter" idx="3"/>
          </p:nvPr>
        </p:nvSpPr>
        <p:spPr>
          <a:xfrm>
            <a:off x="3124200" y="635635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0" r:id="rId4"/>
    <p:sldLayoutId id="2147483656" r:id="rId5"/>
    <p:sldLayoutId id="2147483657" r:id="rId6"/>
  </p:sldLayoutIdLst>
  <p:timing>
    <p:tnLst>
      <p:par>
        <p:cTn id="1" dur="indefinite" restart="never" nodeType="tmRoot"/>
      </p:par>
    </p:tnLst>
  </p:timing>
  <p:txStyles>
    <p:titleStyle>
      <a:lvl1pPr algn="ctr" defTabSz="914332"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91433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95" indent="-285730" algn="l" defTabSz="91433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14" indent="-228584" algn="l" defTabSz="91433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80"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247"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12"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78"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44"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10"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5.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hyperlink" Target="https://redibec.org/ojs/index.php/revibec/article/view/284/171" TargetMode="External"/><Relationship Id="rId2" Type="http://schemas.openxmlformats.org/officeDocument/2006/relationships/hyperlink" Target="http://dx.doi.org/10.20937/RICA.2019.35.esp02.03" TargetMode="Externa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0 Rectángulo"/>
          <p:cNvSpPr/>
          <p:nvPr/>
        </p:nvSpPr>
        <p:spPr>
          <a:xfrm>
            <a:off x="1143000" y="1485900"/>
            <a:ext cx="9632847" cy="8586966"/>
          </a:xfrm>
          <a:prstGeom prst="rect">
            <a:avLst/>
          </a:prstGeom>
        </p:spPr>
        <p:txBody>
          <a:bodyPr wrap="square">
            <a:spAutoFit/>
          </a:bodyPr>
          <a:lstStyle/>
          <a:p>
            <a:pPr algn="ctr"/>
            <a:endParaRPr lang="es-CO" sz="2400" b="1" dirty="0">
              <a:latin typeface="Arial" panose="020B0604020202020204" pitchFamily="34" charset="0"/>
              <a:cs typeface="Arial" panose="020B0604020202020204" pitchFamily="34" charset="0"/>
            </a:endParaRPr>
          </a:p>
          <a:p>
            <a:pPr algn="ctr"/>
            <a:r>
              <a:rPr lang="es-CO" sz="2400" b="1" dirty="0">
                <a:latin typeface="Arial" panose="020B0604020202020204" pitchFamily="34" charset="0"/>
                <a:cs typeface="Arial" panose="020B0604020202020204" pitchFamily="34" charset="0"/>
              </a:rPr>
              <a:t>PERCEPCIÓN DEL SERVICIO DE RECOLECCIÓN DE DESECHOS SÓLIDOS, </a:t>
            </a:r>
            <a:r>
              <a:rPr lang="es-ES" sz="2400" b="1" dirty="0">
                <a:latin typeface="Arial" panose="020B0604020202020204" pitchFamily="34" charset="0"/>
                <a:cs typeface="Arial" panose="020B0604020202020204" pitchFamily="34" charset="0"/>
              </a:rPr>
              <a:t>PRESTADO POR LA EMPRESA VEOLIA S.A.S EN EL MUNICIPIO DE </a:t>
            </a:r>
          </a:p>
          <a:p>
            <a:pPr algn="ctr"/>
            <a:r>
              <a:rPr lang="es-ES" sz="2400" b="1" dirty="0">
                <a:latin typeface="Arial" panose="020B0604020202020204" pitchFamily="34" charset="0"/>
                <a:cs typeface="Arial" panose="020B0604020202020204" pitchFamily="34" charset="0"/>
              </a:rPr>
              <a:t>AGUACHICA – CESAR</a:t>
            </a: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r>
              <a:rPr lang="es-419" sz="2400" b="1" dirty="0">
                <a:latin typeface="Arial" pitchFamily="34" charset="0"/>
                <a:cs typeface="Arial" pitchFamily="34" charset="0"/>
              </a:rPr>
              <a:t>PROYECTO DE GRADO</a:t>
            </a: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r>
              <a:rPr lang="es-419" sz="2400" b="1" dirty="0">
                <a:latin typeface="Arial" pitchFamily="34" charset="0"/>
                <a:cs typeface="Arial" pitchFamily="34" charset="0"/>
              </a:rPr>
              <a:t>MONSALVE DUARTE MARIA FERNANDA</a:t>
            </a:r>
          </a:p>
          <a:p>
            <a:pPr algn="ctr"/>
            <a:r>
              <a:rPr lang="es-419" sz="2400" b="1" dirty="0">
                <a:latin typeface="Arial" pitchFamily="34" charset="0"/>
                <a:cs typeface="Arial" pitchFamily="34" charset="0"/>
              </a:rPr>
              <a:t>MORENO GONZALEZ MANUEL ARMANDO</a:t>
            </a: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r>
              <a:rPr lang="es-419" sz="2400" b="1" dirty="0">
                <a:latin typeface="Arial" pitchFamily="34" charset="0"/>
                <a:cs typeface="Arial" pitchFamily="34" charset="0"/>
              </a:rPr>
              <a:t>DIRECTOR DE PROYECTO</a:t>
            </a:r>
          </a:p>
          <a:p>
            <a:pPr algn="ctr"/>
            <a:r>
              <a:rPr lang="es-419" sz="2400" b="1" dirty="0">
                <a:latin typeface="Arial" pitchFamily="34" charset="0"/>
                <a:cs typeface="Arial" pitchFamily="34" charset="0"/>
              </a:rPr>
              <a:t>KATERINE ISABEL SOTO </a:t>
            </a:r>
            <a:r>
              <a:rPr lang="es-419" sz="2400" b="1" dirty="0" smtClean="0">
                <a:latin typeface="Arial" pitchFamily="34" charset="0"/>
                <a:cs typeface="Arial" pitchFamily="34" charset="0"/>
              </a:rPr>
              <a:t>ASCANIO</a:t>
            </a: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r>
              <a:rPr lang="es-419" sz="2400" b="1" dirty="0">
                <a:latin typeface="Arial" pitchFamily="34" charset="0"/>
                <a:cs typeface="Arial" pitchFamily="34" charset="0"/>
              </a:rPr>
              <a:t>UNIVERSIDAD POPULAR DEL CESAR SECCIONAL AGUACHICA</a:t>
            </a:r>
          </a:p>
          <a:p>
            <a:pPr algn="ctr"/>
            <a:r>
              <a:rPr lang="es-419" sz="2400" b="1" dirty="0">
                <a:latin typeface="Arial" pitchFamily="34" charset="0"/>
                <a:cs typeface="Arial" pitchFamily="34" charset="0"/>
              </a:rPr>
              <a:t>CIENCIAS ADMINISTRATIVAS, CONTABLES Y ECONÓMICAS</a:t>
            </a:r>
          </a:p>
          <a:p>
            <a:pPr algn="ctr"/>
            <a:r>
              <a:rPr lang="es-419" sz="2400" b="1" dirty="0">
                <a:latin typeface="Arial" pitchFamily="34" charset="0"/>
                <a:cs typeface="Arial" pitchFamily="34" charset="0"/>
              </a:rPr>
              <a:t>ADMINISTRACIÓN DE EMPRESAS</a:t>
            </a:r>
          </a:p>
          <a:p>
            <a:pPr algn="ctr"/>
            <a:r>
              <a:rPr lang="es-419" sz="2400" b="1" dirty="0">
                <a:latin typeface="Arial" pitchFamily="34" charset="0"/>
                <a:cs typeface="Arial" pitchFamily="34" charset="0"/>
              </a:rPr>
              <a:t>AGUACHICA</a:t>
            </a:r>
          </a:p>
          <a:p>
            <a:pPr algn="ctr"/>
            <a:r>
              <a:rPr lang="es-419" sz="2400" b="1" dirty="0">
                <a:latin typeface="Arial" pitchFamily="34" charset="0"/>
                <a:cs typeface="Arial" pitchFamily="34" charset="0"/>
              </a:rPr>
              <a:t>2022 - 2</a:t>
            </a:r>
          </a:p>
        </p:txBody>
      </p:sp>
    </p:spTree>
    <p:extLst>
      <p:ext uri="{BB962C8B-B14F-4D97-AF65-F5344CB8AC3E}">
        <p14:creationId xmlns:p14="http://schemas.microsoft.com/office/powerpoint/2010/main" val="36156239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81000" y="1943100"/>
            <a:ext cx="5335645" cy="3569033"/>
          </a:xfrm>
          <a:prstGeom prst="rect">
            <a:avLst/>
          </a:prstGeom>
        </p:spPr>
      </p:pic>
      <p:pic>
        <p:nvPicPr>
          <p:cNvPr id="3" name="Imagen 2"/>
          <p:cNvPicPr>
            <a:picLocks noChangeAspect="1"/>
          </p:cNvPicPr>
          <p:nvPr/>
        </p:nvPicPr>
        <p:blipFill>
          <a:blip r:embed="rId3"/>
          <a:stretch>
            <a:fillRect/>
          </a:stretch>
        </p:blipFill>
        <p:spPr>
          <a:xfrm>
            <a:off x="5940371" y="1943100"/>
            <a:ext cx="5215467" cy="3732639"/>
          </a:xfrm>
          <a:prstGeom prst="rect">
            <a:avLst/>
          </a:prstGeom>
        </p:spPr>
      </p:pic>
      <p:pic>
        <p:nvPicPr>
          <p:cNvPr id="4" name="Imagen 3"/>
          <p:cNvPicPr>
            <a:picLocks noChangeAspect="1"/>
          </p:cNvPicPr>
          <p:nvPr/>
        </p:nvPicPr>
        <p:blipFill>
          <a:blip r:embed="rId4"/>
          <a:stretch>
            <a:fillRect/>
          </a:stretch>
        </p:blipFill>
        <p:spPr>
          <a:xfrm>
            <a:off x="11819157" y="2060351"/>
            <a:ext cx="5341708" cy="3993316"/>
          </a:xfrm>
          <a:prstGeom prst="rect">
            <a:avLst/>
          </a:prstGeom>
        </p:spPr>
      </p:pic>
      <p:pic>
        <p:nvPicPr>
          <p:cNvPr id="5" name="Imagen 4"/>
          <p:cNvPicPr>
            <a:picLocks noChangeAspect="1"/>
          </p:cNvPicPr>
          <p:nvPr/>
        </p:nvPicPr>
        <p:blipFill>
          <a:blip r:embed="rId5"/>
          <a:stretch>
            <a:fillRect/>
          </a:stretch>
        </p:blipFill>
        <p:spPr>
          <a:xfrm>
            <a:off x="11819157" y="5985933"/>
            <a:ext cx="6401109" cy="3946749"/>
          </a:xfrm>
          <a:prstGeom prst="rect">
            <a:avLst/>
          </a:prstGeom>
        </p:spPr>
      </p:pic>
      <p:pic>
        <p:nvPicPr>
          <p:cNvPr id="7" name="Imagen 6"/>
          <p:cNvPicPr>
            <a:picLocks noChangeAspect="1"/>
          </p:cNvPicPr>
          <p:nvPr/>
        </p:nvPicPr>
        <p:blipFill>
          <a:blip r:embed="rId6"/>
          <a:stretch>
            <a:fillRect/>
          </a:stretch>
        </p:blipFill>
        <p:spPr>
          <a:xfrm>
            <a:off x="380999" y="6074834"/>
            <a:ext cx="5687853" cy="3857848"/>
          </a:xfrm>
          <a:prstGeom prst="rect">
            <a:avLst/>
          </a:prstGeom>
        </p:spPr>
      </p:pic>
      <p:pic>
        <p:nvPicPr>
          <p:cNvPr id="9" name="Imagen 8"/>
          <p:cNvPicPr>
            <a:picLocks noChangeAspect="1"/>
          </p:cNvPicPr>
          <p:nvPr/>
        </p:nvPicPr>
        <p:blipFill>
          <a:blip r:embed="rId7"/>
          <a:stretch>
            <a:fillRect/>
          </a:stretch>
        </p:blipFill>
        <p:spPr>
          <a:xfrm>
            <a:off x="5856752" y="6024034"/>
            <a:ext cx="5962405" cy="4383404"/>
          </a:xfrm>
          <a:prstGeom prst="rect">
            <a:avLst/>
          </a:prstGeom>
        </p:spPr>
      </p:pic>
    </p:spTree>
    <p:extLst>
      <p:ext uri="{BB962C8B-B14F-4D97-AF65-F5344CB8AC3E}">
        <p14:creationId xmlns:p14="http://schemas.microsoft.com/office/powerpoint/2010/main" val="2649131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6"/>
          <p:cNvSpPr txBox="1"/>
          <p:nvPr/>
        </p:nvSpPr>
        <p:spPr>
          <a:xfrm>
            <a:off x="990600" y="2171700"/>
            <a:ext cx="8992881" cy="1154162"/>
          </a:xfrm>
          <a:prstGeom prst="rect">
            <a:avLst/>
          </a:prstGeom>
        </p:spPr>
        <p:txBody>
          <a:bodyPr lIns="0" tIns="0" rIns="0" bIns="0" rtlCol="0" anchor="t">
            <a:spAutoFit/>
          </a:bodyPr>
          <a:lstStyle/>
          <a:p>
            <a:pPr algn="just">
              <a:lnSpc>
                <a:spcPts val="4529"/>
              </a:lnSpc>
            </a:pPr>
            <a:r>
              <a:rPr lang="es-CO" sz="3200" b="1" dirty="0" smtClean="0">
                <a:latin typeface="Arial" panose="020B0604020202020204" pitchFamily="34" charset="0"/>
                <a:cs typeface="Arial" panose="020B0604020202020204" pitchFamily="34" charset="0"/>
              </a:rPr>
              <a:t>Objetivo </a:t>
            </a:r>
            <a:r>
              <a:rPr lang="es-CO" sz="3200" b="1" dirty="0">
                <a:latin typeface="Arial" panose="020B0604020202020204" pitchFamily="34" charset="0"/>
                <a:cs typeface="Arial" panose="020B0604020202020204" pitchFamily="34" charset="0"/>
              </a:rPr>
              <a:t>Específico Número 2</a:t>
            </a:r>
            <a:r>
              <a:rPr lang="es-CO" sz="3200" b="1" dirty="0" smtClean="0">
                <a:latin typeface="Arial" panose="020B0604020202020204" pitchFamily="34" charset="0"/>
                <a:cs typeface="Arial" panose="020B0604020202020204" pitchFamily="34" charset="0"/>
              </a:rPr>
              <a:t>.</a:t>
            </a:r>
            <a:endParaRPr lang="es-ES" sz="3200" b="1" dirty="0">
              <a:latin typeface="Arial" panose="020B0604020202020204" pitchFamily="34" charset="0"/>
              <a:cs typeface="Arial" panose="020B0604020202020204" pitchFamily="34" charset="0"/>
            </a:endParaRPr>
          </a:p>
          <a:p>
            <a:pPr algn="just">
              <a:lnSpc>
                <a:spcPts val="4529"/>
              </a:lnSpc>
            </a:pPr>
            <a:endParaRPr lang="en-US" sz="3200" dirty="0">
              <a:solidFill>
                <a:srgbClr val="000000"/>
              </a:solidFill>
              <a:latin typeface="Arial   "/>
            </a:endParaRPr>
          </a:p>
        </p:txBody>
      </p:sp>
      <p:sp>
        <p:nvSpPr>
          <p:cNvPr id="4" name="TextBox 26"/>
          <p:cNvSpPr txBox="1"/>
          <p:nvPr/>
        </p:nvSpPr>
        <p:spPr>
          <a:xfrm>
            <a:off x="1600200" y="3086100"/>
            <a:ext cx="15163800" cy="5770811"/>
          </a:xfrm>
          <a:prstGeom prst="rect">
            <a:avLst/>
          </a:prstGeom>
        </p:spPr>
        <p:txBody>
          <a:bodyPr wrap="square" lIns="0" tIns="0" rIns="0" bIns="0" rtlCol="0" anchor="t">
            <a:spAutoFit/>
          </a:bodyPr>
          <a:lstStyle/>
          <a:p>
            <a:pPr algn="just">
              <a:lnSpc>
                <a:spcPts val="4529"/>
              </a:lnSpc>
            </a:pPr>
            <a:r>
              <a:rPr lang="es-ES" sz="2500" b="1" dirty="0">
                <a:latin typeface="Arial" panose="020B0604020202020204" pitchFamily="34" charset="0"/>
                <a:cs typeface="Arial" panose="020B0604020202020204" pitchFamily="34" charset="0"/>
              </a:rPr>
              <a:t>Develar las diferentes rutas de recolección de residuos sólidos y los (PQRS) peticiones, quejas, reclamos o sugerencias que los usuarios hacen en la empresa Veolia en el municipio de Aguachica, para mejorar el servicio.</a:t>
            </a:r>
          </a:p>
          <a:p>
            <a:pPr algn="just">
              <a:lnSpc>
                <a:spcPts val="4529"/>
              </a:lnSpc>
            </a:pPr>
            <a:endParaRPr lang="es-ES" sz="2500" b="1" dirty="0">
              <a:latin typeface="Arial" panose="020B0604020202020204" pitchFamily="34" charset="0"/>
              <a:cs typeface="Arial" panose="020B0604020202020204" pitchFamily="34" charset="0"/>
            </a:endParaRPr>
          </a:p>
          <a:p>
            <a:pPr algn="just">
              <a:lnSpc>
                <a:spcPts val="4529"/>
              </a:lnSpc>
            </a:pPr>
            <a:r>
              <a:rPr lang="es-ES" sz="2500" dirty="0">
                <a:latin typeface="Arial" panose="020B0604020202020204" pitchFamily="34" charset="0"/>
                <a:cs typeface="Arial" panose="020B0604020202020204" pitchFamily="34" charset="0"/>
              </a:rPr>
              <a:t>En la presente investigación, se pudo identificar que, Veolia SAS, cuentan con un cronograma operativo apto, para la recolección total de los residuos sólidos en el municipio, contado con una gran serie de rutas y micro rutas distribuidas por toda la zona urbana de la localidad, con una continuidad de tres veces a la semana los 365 días del año, apoyándose de un amplio personal tanto operativo como administrativo, el cual labora las 24 horas para el buen funcionamiento de su operación. </a:t>
            </a:r>
            <a:endParaRPr lang="es-ES" sz="2500" dirty="0" smtClean="0">
              <a:latin typeface="Arial" panose="020B0604020202020204" pitchFamily="34" charset="0"/>
              <a:cs typeface="Arial" panose="020B0604020202020204" pitchFamily="34" charset="0"/>
            </a:endParaRPr>
          </a:p>
          <a:p>
            <a:pPr algn="just">
              <a:lnSpc>
                <a:spcPts val="4529"/>
              </a:lnSpc>
            </a:pPr>
            <a:endParaRPr lang="en-US" sz="2500" dirty="0">
              <a:solidFill>
                <a:srgbClr val="000000"/>
              </a:solidFill>
              <a:latin typeface="Arial   "/>
            </a:endParaRPr>
          </a:p>
        </p:txBody>
      </p:sp>
    </p:spTree>
    <p:extLst>
      <p:ext uri="{BB962C8B-B14F-4D97-AF65-F5344CB8AC3E}">
        <p14:creationId xmlns:p14="http://schemas.microsoft.com/office/powerpoint/2010/main" val="41935652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295400" y="1943100"/>
            <a:ext cx="7696200" cy="4572000"/>
          </a:xfrm>
          <a:prstGeom prst="rect">
            <a:avLst/>
          </a:prstGeom>
        </p:spPr>
      </p:pic>
      <p:pic>
        <p:nvPicPr>
          <p:cNvPr id="3" name="Imagen 2"/>
          <p:cNvPicPr>
            <a:picLocks noChangeAspect="1"/>
          </p:cNvPicPr>
          <p:nvPr/>
        </p:nvPicPr>
        <p:blipFill>
          <a:blip r:embed="rId3"/>
          <a:stretch>
            <a:fillRect/>
          </a:stretch>
        </p:blipFill>
        <p:spPr>
          <a:xfrm>
            <a:off x="1295400" y="6477000"/>
            <a:ext cx="7696200" cy="1782233"/>
          </a:xfrm>
          <a:prstGeom prst="rect">
            <a:avLst/>
          </a:prstGeom>
        </p:spPr>
      </p:pic>
      <p:pic>
        <p:nvPicPr>
          <p:cNvPr id="4" name="Imagen 3"/>
          <p:cNvPicPr>
            <a:picLocks noChangeAspect="1"/>
          </p:cNvPicPr>
          <p:nvPr/>
        </p:nvPicPr>
        <p:blipFill>
          <a:blip r:embed="rId4"/>
          <a:stretch>
            <a:fillRect/>
          </a:stretch>
        </p:blipFill>
        <p:spPr>
          <a:xfrm>
            <a:off x="9394782" y="2933701"/>
            <a:ext cx="8055018" cy="5325532"/>
          </a:xfrm>
          <a:prstGeom prst="rect">
            <a:avLst/>
          </a:prstGeom>
        </p:spPr>
      </p:pic>
      <p:pic>
        <p:nvPicPr>
          <p:cNvPr id="5" name="Imagen 4"/>
          <p:cNvPicPr>
            <a:picLocks noChangeAspect="1"/>
          </p:cNvPicPr>
          <p:nvPr/>
        </p:nvPicPr>
        <p:blipFill>
          <a:blip r:embed="rId5"/>
          <a:stretch>
            <a:fillRect/>
          </a:stretch>
        </p:blipFill>
        <p:spPr>
          <a:xfrm>
            <a:off x="9361990" y="1943100"/>
            <a:ext cx="8087810" cy="990600"/>
          </a:xfrm>
          <a:prstGeom prst="rect">
            <a:avLst/>
          </a:prstGeom>
        </p:spPr>
      </p:pic>
    </p:spTree>
    <p:extLst>
      <p:ext uri="{BB962C8B-B14F-4D97-AF65-F5344CB8AC3E}">
        <p14:creationId xmlns:p14="http://schemas.microsoft.com/office/powerpoint/2010/main" val="42886473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676400" y="2031999"/>
            <a:ext cx="7698271" cy="7302501"/>
          </a:xfrm>
          <a:prstGeom prst="rect">
            <a:avLst/>
          </a:prstGeom>
        </p:spPr>
      </p:pic>
      <p:pic>
        <p:nvPicPr>
          <p:cNvPr id="3" name="Imagen 2"/>
          <p:cNvPicPr>
            <a:picLocks noChangeAspect="1"/>
          </p:cNvPicPr>
          <p:nvPr/>
        </p:nvPicPr>
        <p:blipFill>
          <a:blip r:embed="rId3"/>
          <a:stretch>
            <a:fillRect/>
          </a:stretch>
        </p:blipFill>
        <p:spPr>
          <a:xfrm>
            <a:off x="9601200" y="3845138"/>
            <a:ext cx="7744929" cy="5489362"/>
          </a:xfrm>
          <a:prstGeom prst="rect">
            <a:avLst/>
          </a:prstGeom>
        </p:spPr>
      </p:pic>
      <p:pic>
        <p:nvPicPr>
          <p:cNvPr id="4" name="Imagen 3"/>
          <p:cNvPicPr>
            <a:picLocks noChangeAspect="1"/>
          </p:cNvPicPr>
          <p:nvPr/>
        </p:nvPicPr>
        <p:blipFill>
          <a:blip r:embed="rId4"/>
          <a:stretch>
            <a:fillRect/>
          </a:stretch>
        </p:blipFill>
        <p:spPr>
          <a:xfrm>
            <a:off x="9601200" y="2019300"/>
            <a:ext cx="7744929" cy="1825838"/>
          </a:xfrm>
          <a:prstGeom prst="rect">
            <a:avLst/>
          </a:prstGeom>
        </p:spPr>
      </p:pic>
    </p:spTree>
    <p:extLst>
      <p:ext uri="{BB962C8B-B14F-4D97-AF65-F5344CB8AC3E}">
        <p14:creationId xmlns:p14="http://schemas.microsoft.com/office/powerpoint/2010/main" val="7161964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600200" y="1896533"/>
            <a:ext cx="8132255" cy="7315200"/>
          </a:xfrm>
          <a:prstGeom prst="rect">
            <a:avLst/>
          </a:prstGeom>
        </p:spPr>
      </p:pic>
      <p:pic>
        <p:nvPicPr>
          <p:cNvPr id="3" name="Imagen 2"/>
          <p:cNvPicPr>
            <a:picLocks noChangeAspect="1"/>
          </p:cNvPicPr>
          <p:nvPr/>
        </p:nvPicPr>
        <p:blipFill>
          <a:blip r:embed="rId3"/>
          <a:stretch>
            <a:fillRect/>
          </a:stretch>
        </p:blipFill>
        <p:spPr>
          <a:xfrm>
            <a:off x="10134600" y="1926166"/>
            <a:ext cx="7533536" cy="7285567"/>
          </a:xfrm>
          <a:prstGeom prst="rect">
            <a:avLst/>
          </a:prstGeom>
        </p:spPr>
      </p:pic>
    </p:spTree>
    <p:extLst>
      <p:ext uri="{BB962C8B-B14F-4D97-AF65-F5344CB8AC3E}">
        <p14:creationId xmlns:p14="http://schemas.microsoft.com/office/powerpoint/2010/main" val="9525122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6"/>
          <p:cNvSpPr txBox="1"/>
          <p:nvPr/>
        </p:nvSpPr>
        <p:spPr>
          <a:xfrm>
            <a:off x="914400" y="2247900"/>
            <a:ext cx="8992881" cy="1154162"/>
          </a:xfrm>
          <a:prstGeom prst="rect">
            <a:avLst/>
          </a:prstGeom>
        </p:spPr>
        <p:txBody>
          <a:bodyPr lIns="0" tIns="0" rIns="0" bIns="0" rtlCol="0" anchor="t">
            <a:spAutoFit/>
          </a:bodyPr>
          <a:lstStyle/>
          <a:p>
            <a:pPr algn="just">
              <a:lnSpc>
                <a:spcPts val="4529"/>
              </a:lnSpc>
            </a:pPr>
            <a:r>
              <a:rPr lang="es-CO" sz="3200" b="1" dirty="0" smtClean="0">
                <a:latin typeface="Arial" panose="020B0604020202020204" pitchFamily="34" charset="0"/>
                <a:cs typeface="Arial" panose="020B0604020202020204" pitchFamily="34" charset="0"/>
              </a:rPr>
              <a:t>Objetivo </a:t>
            </a:r>
            <a:r>
              <a:rPr lang="es-CO" sz="3200" b="1" dirty="0">
                <a:latin typeface="Arial" panose="020B0604020202020204" pitchFamily="34" charset="0"/>
                <a:cs typeface="Arial" panose="020B0604020202020204" pitchFamily="34" charset="0"/>
              </a:rPr>
              <a:t>Específico Número 3</a:t>
            </a:r>
            <a:r>
              <a:rPr lang="es-CO" sz="3200" b="1" dirty="0" smtClean="0">
                <a:latin typeface="Arial" panose="020B0604020202020204" pitchFamily="34" charset="0"/>
                <a:cs typeface="Arial" panose="020B0604020202020204" pitchFamily="34" charset="0"/>
              </a:rPr>
              <a:t>.</a:t>
            </a:r>
            <a:endParaRPr lang="es-ES" sz="3200" b="1" dirty="0">
              <a:latin typeface="Arial" panose="020B0604020202020204" pitchFamily="34" charset="0"/>
              <a:cs typeface="Arial" panose="020B0604020202020204" pitchFamily="34" charset="0"/>
            </a:endParaRPr>
          </a:p>
          <a:p>
            <a:pPr algn="just">
              <a:lnSpc>
                <a:spcPts val="4529"/>
              </a:lnSpc>
            </a:pPr>
            <a:endParaRPr lang="en-US" sz="3200" dirty="0">
              <a:solidFill>
                <a:srgbClr val="000000"/>
              </a:solidFill>
              <a:latin typeface="Arial   "/>
            </a:endParaRPr>
          </a:p>
        </p:txBody>
      </p:sp>
      <p:sp>
        <p:nvSpPr>
          <p:cNvPr id="3" name="TextBox 26"/>
          <p:cNvSpPr txBox="1"/>
          <p:nvPr/>
        </p:nvSpPr>
        <p:spPr>
          <a:xfrm>
            <a:off x="1752600" y="3402062"/>
            <a:ext cx="15240000" cy="3462486"/>
          </a:xfrm>
          <a:prstGeom prst="rect">
            <a:avLst/>
          </a:prstGeom>
        </p:spPr>
        <p:txBody>
          <a:bodyPr wrap="square" lIns="0" tIns="0" rIns="0" bIns="0" rtlCol="0" anchor="t">
            <a:spAutoFit/>
          </a:bodyPr>
          <a:lstStyle/>
          <a:p>
            <a:pPr algn="just">
              <a:lnSpc>
                <a:spcPts val="4529"/>
              </a:lnSpc>
            </a:pPr>
            <a:r>
              <a:rPr lang="es-ES" sz="2500" b="1" dirty="0">
                <a:latin typeface="Arial" panose="020B0604020202020204" pitchFamily="34" charset="0"/>
                <a:cs typeface="Arial" panose="020B0604020202020204" pitchFamily="34" charset="0"/>
              </a:rPr>
              <a:t>Determinar la eficiencia de las respuestas en los (PQR) peticiones, quejas, reclamos y/o sugerencia de los usuarios de Veolia en el municipio de Aguachica, con sus respectivos asuntos</a:t>
            </a:r>
            <a:r>
              <a:rPr lang="es-ES" sz="2500" b="1" dirty="0" smtClean="0">
                <a:latin typeface="Arial" panose="020B0604020202020204" pitchFamily="34" charset="0"/>
                <a:cs typeface="Arial" panose="020B0604020202020204" pitchFamily="34" charset="0"/>
              </a:rPr>
              <a:t>.</a:t>
            </a:r>
          </a:p>
          <a:p>
            <a:pPr algn="just">
              <a:lnSpc>
                <a:spcPts val="4529"/>
              </a:lnSpc>
            </a:pPr>
            <a:endParaRPr lang="es-ES" sz="2500" b="1" dirty="0">
              <a:latin typeface="Arial" panose="020B0604020202020204" pitchFamily="34" charset="0"/>
              <a:cs typeface="Arial" panose="020B0604020202020204" pitchFamily="34" charset="0"/>
            </a:endParaRPr>
          </a:p>
          <a:p>
            <a:pPr algn="just">
              <a:lnSpc>
                <a:spcPts val="4529"/>
              </a:lnSpc>
            </a:pPr>
            <a:endParaRPr lang="es-ES" sz="2500" b="1" dirty="0">
              <a:latin typeface="Arial" panose="020B0604020202020204" pitchFamily="34" charset="0"/>
              <a:cs typeface="Arial" panose="020B0604020202020204" pitchFamily="34" charset="0"/>
            </a:endParaRPr>
          </a:p>
          <a:p>
            <a:pPr algn="just">
              <a:lnSpc>
                <a:spcPts val="4529"/>
              </a:lnSpc>
            </a:pPr>
            <a:endParaRPr lang="es-ES" sz="3200" b="1" dirty="0">
              <a:latin typeface="Arial" panose="020B0604020202020204" pitchFamily="34" charset="0"/>
              <a:cs typeface="Arial" panose="020B0604020202020204" pitchFamily="34" charset="0"/>
            </a:endParaRPr>
          </a:p>
          <a:p>
            <a:pPr algn="just">
              <a:lnSpc>
                <a:spcPts val="4529"/>
              </a:lnSpc>
            </a:pPr>
            <a:endParaRPr lang="en-US" sz="3200" dirty="0">
              <a:solidFill>
                <a:srgbClr val="000000"/>
              </a:solidFill>
              <a:latin typeface="Arial   "/>
            </a:endParaRPr>
          </a:p>
        </p:txBody>
      </p:sp>
    </p:spTree>
    <p:extLst>
      <p:ext uri="{BB962C8B-B14F-4D97-AF65-F5344CB8AC3E}">
        <p14:creationId xmlns:p14="http://schemas.microsoft.com/office/powerpoint/2010/main" val="28906235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2324100" y="419100"/>
            <a:ext cx="11239500" cy="4724400"/>
          </a:xfrm>
          <a:prstGeom prst="rect">
            <a:avLst/>
          </a:prstGeom>
        </p:spPr>
      </p:pic>
      <p:pic>
        <p:nvPicPr>
          <p:cNvPr id="4" name="Imagen 3"/>
          <p:cNvPicPr>
            <a:picLocks noChangeAspect="1"/>
          </p:cNvPicPr>
          <p:nvPr/>
        </p:nvPicPr>
        <p:blipFill>
          <a:blip r:embed="rId3"/>
          <a:stretch>
            <a:fillRect/>
          </a:stretch>
        </p:blipFill>
        <p:spPr>
          <a:xfrm>
            <a:off x="2324100" y="5524500"/>
            <a:ext cx="11239500" cy="4597489"/>
          </a:xfrm>
          <a:prstGeom prst="rect">
            <a:avLst/>
          </a:prstGeom>
        </p:spPr>
      </p:pic>
    </p:spTree>
    <p:extLst>
      <p:ext uri="{BB962C8B-B14F-4D97-AF65-F5344CB8AC3E}">
        <p14:creationId xmlns:p14="http://schemas.microsoft.com/office/powerpoint/2010/main" val="5254563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4114799" y="190500"/>
            <a:ext cx="8881559" cy="9982200"/>
          </a:xfrm>
          <a:prstGeom prst="rect">
            <a:avLst/>
          </a:prstGeom>
        </p:spPr>
      </p:pic>
    </p:spTree>
    <p:extLst>
      <p:ext uri="{BB962C8B-B14F-4D97-AF65-F5344CB8AC3E}">
        <p14:creationId xmlns:p14="http://schemas.microsoft.com/office/powerpoint/2010/main" val="25863783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2895600" y="495300"/>
            <a:ext cx="10744200" cy="9214776"/>
          </a:xfrm>
          <a:prstGeom prst="rect">
            <a:avLst/>
          </a:prstGeom>
        </p:spPr>
      </p:pic>
    </p:spTree>
    <p:extLst>
      <p:ext uri="{BB962C8B-B14F-4D97-AF65-F5344CB8AC3E}">
        <p14:creationId xmlns:p14="http://schemas.microsoft.com/office/powerpoint/2010/main" val="12357975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6"/>
          <p:cNvSpPr txBox="1"/>
          <p:nvPr/>
        </p:nvSpPr>
        <p:spPr>
          <a:xfrm>
            <a:off x="1143000" y="1931938"/>
            <a:ext cx="8992881" cy="1154162"/>
          </a:xfrm>
          <a:prstGeom prst="rect">
            <a:avLst/>
          </a:prstGeom>
        </p:spPr>
        <p:txBody>
          <a:bodyPr lIns="0" tIns="0" rIns="0" bIns="0" rtlCol="0" anchor="t">
            <a:spAutoFit/>
          </a:bodyPr>
          <a:lstStyle/>
          <a:p>
            <a:pPr algn="just">
              <a:lnSpc>
                <a:spcPts val="4529"/>
              </a:lnSpc>
            </a:pPr>
            <a:r>
              <a:rPr lang="es-CO" sz="3200" b="1" dirty="0" smtClean="0">
                <a:latin typeface="Arial" panose="020B0604020202020204" pitchFamily="34" charset="0"/>
                <a:cs typeface="Arial" panose="020B0604020202020204" pitchFamily="34" charset="0"/>
              </a:rPr>
              <a:t>Objetivo </a:t>
            </a:r>
            <a:r>
              <a:rPr lang="es-CO" sz="3200" b="1" dirty="0">
                <a:latin typeface="Arial" panose="020B0604020202020204" pitchFamily="34" charset="0"/>
                <a:cs typeface="Arial" panose="020B0604020202020204" pitchFamily="34" charset="0"/>
              </a:rPr>
              <a:t>Específico Número 4</a:t>
            </a:r>
            <a:r>
              <a:rPr lang="es-CO" sz="3200" b="1" dirty="0" smtClean="0">
                <a:latin typeface="Arial" panose="020B0604020202020204" pitchFamily="34" charset="0"/>
                <a:cs typeface="Arial" panose="020B0604020202020204" pitchFamily="34" charset="0"/>
              </a:rPr>
              <a:t>.</a:t>
            </a:r>
            <a:endParaRPr lang="es-ES" sz="3200" b="1" dirty="0">
              <a:latin typeface="Arial" panose="020B0604020202020204" pitchFamily="34" charset="0"/>
              <a:cs typeface="Arial" panose="020B0604020202020204" pitchFamily="34" charset="0"/>
            </a:endParaRPr>
          </a:p>
          <a:p>
            <a:pPr algn="just">
              <a:lnSpc>
                <a:spcPts val="4529"/>
              </a:lnSpc>
            </a:pPr>
            <a:endParaRPr lang="en-US" sz="3200" dirty="0">
              <a:solidFill>
                <a:srgbClr val="000000"/>
              </a:solidFill>
              <a:latin typeface="Arial   "/>
            </a:endParaRPr>
          </a:p>
        </p:txBody>
      </p:sp>
      <p:sp>
        <p:nvSpPr>
          <p:cNvPr id="3" name="TextBox 26"/>
          <p:cNvSpPr txBox="1"/>
          <p:nvPr/>
        </p:nvSpPr>
        <p:spPr>
          <a:xfrm>
            <a:off x="1524000" y="2781300"/>
            <a:ext cx="16078200" cy="1082925"/>
          </a:xfrm>
          <a:prstGeom prst="rect">
            <a:avLst/>
          </a:prstGeom>
        </p:spPr>
        <p:txBody>
          <a:bodyPr wrap="square" lIns="0" tIns="0" rIns="0" bIns="0" rtlCol="0" anchor="t">
            <a:spAutoFit/>
          </a:bodyPr>
          <a:lstStyle/>
          <a:p>
            <a:pPr algn="just">
              <a:lnSpc>
                <a:spcPts val="4529"/>
              </a:lnSpc>
            </a:pPr>
            <a:r>
              <a:rPr lang="es-CO" sz="2500" b="1" dirty="0">
                <a:latin typeface="Arial" panose="020B0604020202020204" pitchFamily="34" charset="0"/>
                <a:cs typeface="Arial" panose="020B0604020202020204" pitchFamily="34" charset="0"/>
              </a:rPr>
              <a:t>Proponer estrategias de mejoramiento para mejorar la percepción de los usuarios de la empresa de servicio de aseo Veolia con respecto a la prestación en el municipio de Aguachica - Cesar</a:t>
            </a:r>
            <a:endParaRPr lang="en-US" sz="2500" dirty="0">
              <a:solidFill>
                <a:srgbClr val="000000"/>
              </a:solidFill>
              <a:latin typeface="Arial" panose="020B0604020202020204" pitchFamily="34" charset="0"/>
              <a:cs typeface="Arial" panose="020B0604020202020204" pitchFamily="34" charset="0"/>
            </a:endParaRPr>
          </a:p>
        </p:txBody>
      </p:sp>
      <p:sp>
        <p:nvSpPr>
          <p:cNvPr id="5" name="Rectángulo 4"/>
          <p:cNvSpPr/>
          <p:nvPr/>
        </p:nvSpPr>
        <p:spPr>
          <a:xfrm>
            <a:off x="2286000" y="4381500"/>
            <a:ext cx="15087600" cy="4708981"/>
          </a:xfrm>
          <a:prstGeom prst="rect">
            <a:avLst/>
          </a:prstGeom>
        </p:spPr>
        <p:txBody>
          <a:bodyPr wrap="square">
            <a:spAutoFit/>
          </a:bodyPr>
          <a:lstStyle/>
          <a:p>
            <a:r>
              <a:rPr lang="es-ES" sz="2500" dirty="0">
                <a:latin typeface="Arial" panose="020B0604020202020204" pitchFamily="34" charset="0"/>
                <a:cs typeface="Arial" panose="020B0604020202020204" pitchFamily="34" charset="0"/>
              </a:rPr>
              <a:t>- Que </a:t>
            </a:r>
            <a:r>
              <a:rPr lang="es-CO" sz="2500" dirty="0">
                <a:latin typeface="Arial" panose="020B0604020202020204" pitchFamily="34" charset="0"/>
                <a:cs typeface="Arial" panose="020B0604020202020204" pitchFamily="34" charset="0"/>
              </a:rPr>
              <a:t>se recoja la basura en casa y no por montones los cuales son colocados al frente de varias casas causando malos olores</a:t>
            </a:r>
          </a:p>
          <a:p>
            <a:endParaRPr lang="es-CO" sz="2500" dirty="0">
              <a:latin typeface="Arial" panose="020B0604020202020204" pitchFamily="34" charset="0"/>
              <a:cs typeface="Arial" panose="020B0604020202020204" pitchFamily="34" charset="0"/>
            </a:endParaRPr>
          </a:p>
          <a:p>
            <a:r>
              <a:rPr lang="es-ES" sz="2500" dirty="0">
                <a:latin typeface="Arial" panose="020B0604020202020204" pitchFamily="34" charset="0"/>
                <a:cs typeface="Arial" panose="020B0604020202020204" pitchFamily="34" charset="0"/>
              </a:rPr>
              <a:t>- </a:t>
            </a:r>
            <a:r>
              <a:rPr lang="es-ES" sz="2500" dirty="0" smtClean="0">
                <a:latin typeface="Arial" panose="020B0604020202020204" pitchFamily="34" charset="0"/>
                <a:cs typeface="Arial" panose="020B0604020202020204" pitchFamily="34" charset="0"/>
              </a:rPr>
              <a:t>A</a:t>
            </a:r>
            <a:r>
              <a:rPr lang="es-CO" sz="2500" dirty="0" err="1" smtClean="0">
                <a:latin typeface="Arial" panose="020B0604020202020204" pitchFamily="34" charset="0"/>
                <a:cs typeface="Arial" panose="020B0604020202020204" pitchFamily="34" charset="0"/>
              </a:rPr>
              <a:t>mpliación</a:t>
            </a:r>
            <a:r>
              <a:rPr lang="es-CO" sz="2500" dirty="0" smtClean="0">
                <a:latin typeface="Arial" panose="020B0604020202020204" pitchFamily="34" charset="0"/>
                <a:cs typeface="Arial" panose="020B0604020202020204" pitchFamily="34" charset="0"/>
              </a:rPr>
              <a:t> </a:t>
            </a:r>
            <a:r>
              <a:rPr lang="es-CO" sz="2500" dirty="0">
                <a:latin typeface="Arial" panose="020B0604020202020204" pitchFamily="34" charset="0"/>
                <a:cs typeface="Arial" panose="020B0604020202020204" pitchFamily="34" charset="0"/>
              </a:rPr>
              <a:t>en la capacidad operaria y maquinaria para que eviten inconvenientes de retraso en rutas cuando hay días de alta</a:t>
            </a:r>
            <a:endParaRPr lang="es-ES" sz="2500" dirty="0">
              <a:latin typeface="Arial" panose="020B0604020202020204" pitchFamily="34" charset="0"/>
              <a:cs typeface="Arial" panose="020B0604020202020204" pitchFamily="34" charset="0"/>
            </a:endParaRPr>
          </a:p>
          <a:p>
            <a:endParaRPr lang="es-ES" sz="2500" dirty="0">
              <a:latin typeface="Arial" panose="020B0604020202020204" pitchFamily="34" charset="0"/>
              <a:cs typeface="Arial" panose="020B0604020202020204" pitchFamily="34" charset="0"/>
            </a:endParaRPr>
          </a:p>
          <a:p>
            <a:r>
              <a:rPr lang="es-CO" sz="2500" dirty="0">
                <a:latin typeface="Arial" panose="020B0604020202020204" pitchFamily="34" charset="0"/>
                <a:cs typeface="Arial" panose="020B0604020202020204" pitchFamily="34" charset="0"/>
              </a:rPr>
              <a:t>- Fortalecimiento de continuidad en la prestación del servicio; Pronta atención a las quejas y mejorar la forma de hablar con las demás personas; Trato y como se expresan los trabajadores</a:t>
            </a:r>
          </a:p>
          <a:p>
            <a:endParaRPr lang="es-CO" sz="2500" dirty="0">
              <a:latin typeface="Arial" panose="020B0604020202020204" pitchFamily="34" charset="0"/>
              <a:cs typeface="Arial" panose="020B0604020202020204" pitchFamily="34" charset="0"/>
            </a:endParaRPr>
          </a:p>
          <a:p>
            <a:endParaRPr lang="es-CO" sz="2500" dirty="0">
              <a:latin typeface="Arial" panose="020B0604020202020204" pitchFamily="34" charset="0"/>
              <a:cs typeface="Arial" panose="020B0604020202020204" pitchFamily="34" charset="0"/>
            </a:endParaRPr>
          </a:p>
          <a:p>
            <a:r>
              <a:rPr lang="es-ES" sz="2500" dirty="0">
                <a:latin typeface="Arial" panose="020B0604020202020204" pitchFamily="34" charset="0"/>
                <a:cs typeface="Arial" panose="020B0604020202020204" pitchFamily="34" charset="0"/>
              </a:rPr>
              <a:t>- </a:t>
            </a:r>
            <a:r>
              <a:rPr lang="es-CO" sz="2500" dirty="0">
                <a:latin typeface="Arial" panose="020B0604020202020204" pitchFamily="34" charset="0"/>
                <a:cs typeface="Arial" panose="020B0604020202020204" pitchFamily="34" charset="0"/>
              </a:rPr>
              <a:t>Buscar entrevistas con los jefes de las familias Aguachiquense para comprometerlo de forma positivo la implementación de plan de gestión de residuos sólidos</a:t>
            </a:r>
          </a:p>
        </p:txBody>
      </p:sp>
    </p:spTree>
    <p:extLst>
      <p:ext uri="{BB962C8B-B14F-4D97-AF65-F5344CB8AC3E}">
        <p14:creationId xmlns:p14="http://schemas.microsoft.com/office/powerpoint/2010/main" val="39169768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471113" y="400959"/>
            <a:ext cx="3944651" cy="1255484"/>
          </a:xfrm>
          <a:prstGeom prst="rect">
            <a:avLst/>
          </a:prstGeom>
        </p:spPr>
      </p:pic>
      <p:sp>
        <p:nvSpPr>
          <p:cNvPr id="31" name="TextBox 6"/>
          <p:cNvSpPr txBox="1"/>
          <p:nvPr/>
        </p:nvSpPr>
        <p:spPr>
          <a:xfrm>
            <a:off x="4081351" y="1682843"/>
            <a:ext cx="9491199" cy="1240404"/>
          </a:xfrm>
          <a:prstGeom prst="rect">
            <a:avLst/>
          </a:prstGeom>
        </p:spPr>
        <p:txBody>
          <a:bodyPr wrap="square" lIns="0" tIns="0" rIns="0" bIns="0" rtlCol="0" anchor="t">
            <a:spAutoFit/>
          </a:bodyPr>
          <a:lstStyle/>
          <a:p>
            <a:pPr algn="ctr">
              <a:lnSpc>
                <a:spcPts val="11000"/>
              </a:lnSpc>
            </a:pPr>
            <a:r>
              <a:rPr lang="es-MX" sz="5400" dirty="0">
                <a:latin typeface="Arial Black" panose="020B0A04020102020204" pitchFamily="34" charset="0"/>
              </a:rPr>
              <a:t>INTRODUCCIÓN</a:t>
            </a:r>
            <a:endParaRPr lang="en-US" sz="5400" dirty="0">
              <a:latin typeface="Arial Black" panose="020B0A04020102020204" pitchFamily="34" charset="0"/>
            </a:endParaRPr>
          </a:p>
        </p:txBody>
      </p:sp>
      <p:sp>
        <p:nvSpPr>
          <p:cNvPr id="32" name="TextBox 26"/>
          <p:cNvSpPr txBox="1"/>
          <p:nvPr/>
        </p:nvSpPr>
        <p:spPr>
          <a:xfrm>
            <a:off x="1111228" y="3856584"/>
            <a:ext cx="15500372" cy="3411640"/>
          </a:xfrm>
          <a:prstGeom prst="rect">
            <a:avLst/>
          </a:prstGeom>
        </p:spPr>
        <p:txBody>
          <a:bodyPr wrap="square" lIns="0" tIns="0" rIns="0" bIns="0" rtlCol="0" anchor="t">
            <a:spAutoFit/>
          </a:bodyPr>
          <a:lstStyle/>
          <a:p>
            <a:pPr algn="just">
              <a:lnSpc>
                <a:spcPts val="4529"/>
              </a:lnSpc>
            </a:pPr>
            <a:r>
              <a:rPr lang="es-CO" sz="3200" dirty="0" smtClean="0">
                <a:latin typeface="Arial" panose="020B0604020202020204" pitchFamily="34" charset="0"/>
                <a:cs typeface="Arial" panose="020B0604020202020204" pitchFamily="34" charset="0"/>
              </a:rPr>
              <a:t>La </a:t>
            </a:r>
            <a:r>
              <a:rPr lang="es-CO" sz="3200" dirty="0">
                <a:latin typeface="Arial" panose="020B0604020202020204" pitchFamily="34" charset="0"/>
                <a:cs typeface="Arial" panose="020B0604020202020204" pitchFamily="34" charset="0"/>
              </a:rPr>
              <a:t>presente investigación tuvo como objetivo establecer las percepciones del servicio de recolección de desechos sólidos, prestado por la empresa Veolia en el municipio de Aguachica – Cesar; La metodología utilizada fue de enfoque cuantitativo con un diseño descriptivo, la herramienta fue enmarcada por la encuesta; Los resultados arrojados permitieron conocer la percepción de los usuarios de la comunidad de Aguachica Cesar</a:t>
            </a:r>
            <a:r>
              <a:rPr lang="es-CO" sz="3200" dirty="0" smtClean="0">
                <a:latin typeface="Arial" panose="020B0604020202020204" pitchFamily="34" charset="0"/>
                <a:cs typeface="Arial" panose="020B0604020202020204" pitchFamily="34" charset="0"/>
              </a:rPr>
              <a:t>.</a:t>
            </a:r>
            <a:endParaRPr lang="es-CO" sz="3200" dirty="0">
              <a:latin typeface="Arial" panose="020B0604020202020204" pitchFamily="34" charset="0"/>
              <a:cs typeface="Arial" panose="020B0604020202020204" pitchFamily="34" charset="0"/>
            </a:endParaRPr>
          </a:p>
        </p:txBody>
      </p:sp>
      <p:sp>
        <p:nvSpPr>
          <p:cNvPr id="39"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02</a:t>
            </a:r>
            <a:endParaRPr lang="en-US" sz="2800" b="1" dirty="0">
              <a:latin typeface="Arial" panose="020B0604020202020204" pitchFamily="34" charset="0"/>
              <a:cs typeface="Arial" panose="020B0604020202020204" pitchFamily="34" charset="0"/>
            </a:endParaRPr>
          </a:p>
        </p:txBody>
      </p:sp>
    </p:spTree>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08</a:t>
            </a:r>
            <a:endParaRPr lang="en-US" sz="2800" b="1" dirty="0">
              <a:latin typeface="Arial" panose="020B0604020202020204" pitchFamily="34" charset="0"/>
              <a:cs typeface="Arial" panose="020B0604020202020204" pitchFamily="34" charset="0"/>
            </a:endParaRPr>
          </a:p>
        </p:txBody>
      </p:sp>
      <p:sp>
        <p:nvSpPr>
          <p:cNvPr id="3" name="TextBox 6"/>
          <p:cNvSpPr txBox="1"/>
          <p:nvPr/>
        </p:nvSpPr>
        <p:spPr>
          <a:xfrm>
            <a:off x="82375" y="1866900"/>
            <a:ext cx="17215025" cy="7432804"/>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CONCLUSIONES </a:t>
            </a:r>
            <a:endParaRPr lang="es-MX" sz="5400" b="1" dirty="0" smtClean="0">
              <a:latin typeface="Arial Black" panose="020B0A04020102020204" pitchFamily="34" charset="0"/>
              <a:cs typeface="Arial" pitchFamily="34" charset="0"/>
            </a:endParaRPr>
          </a:p>
          <a:p>
            <a:pPr algn="just"/>
            <a:endParaRPr lang="es-MX" sz="3500" dirty="0">
              <a:latin typeface="Arial" panose="020B0604020202020204" pitchFamily="34" charset="0"/>
              <a:cs typeface="Arial" panose="020B0604020202020204" pitchFamily="34" charset="0"/>
            </a:endParaRPr>
          </a:p>
          <a:p>
            <a:pPr marL="457200" indent="-457200" algn="just">
              <a:buFont typeface="Arial" panose="020B0604020202020204" pitchFamily="34" charset="0"/>
              <a:buChar char="•"/>
            </a:pPr>
            <a:r>
              <a:rPr lang="es-CO" sz="3500" dirty="0">
                <a:latin typeface="Arial" panose="020B0604020202020204" pitchFamily="34" charset="0"/>
                <a:cs typeface="Arial" panose="020B0604020202020204" pitchFamily="34" charset="0"/>
              </a:rPr>
              <a:t>E</a:t>
            </a:r>
            <a:r>
              <a:rPr lang="es-CO" sz="3500" dirty="0" smtClean="0">
                <a:latin typeface="Arial" panose="020B0604020202020204" pitchFamily="34" charset="0"/>
                <a:cs typeface="Arial" panose="020B0604020202020204" pitchFamily="34" charset="0"/>
              </a:rPr>
              <a:t>xiste </a:t>
            </a:r>
            <a:r>
              <a:rPr lang="es-CO" sz="3500" dirty="0">
                <a:latin typeface="Arial" panose="020B0604020202020204" pitchFamily="34" charset="0"/>
                <a:cs typeface="Arial" panose="020B0604020202020204" pitchFamily="34" charset="0"/>
              </a:rPr>
              <a:t>desconocimiento de los usuarios sobre los servicios que ofrece la empresa </a:t>
            </a:r>
            <a:r>
              <a:rPr lang="es-CO" sz="3500" dirty="0" smtClean="0">
                <a:latin typeface="Arial" panose="020B0604020202020204" pitchFamily="34" charset="0"/>
                <a:cs typeface="Arial" panose="020B0604020202020204" pitchFamily="34" charset="0"/>
              </a:rPr>
              <a:t>VEOLIA S.A.S así mismo</a:t>
            </a:r>
            <a:r>
              <a:rPr lang="es-CO" sz="3500" dirty="0">
                <a:latin typeface="Arial" panose="020B0604020202020204" pitchFamily="34" charset="0"/>
                <a:cs typeface="Arial" panose="020B0604020202020204" pitchFamily="34" charset="0"/>
              </a:rPr>
              <a:t>, persiste la insatisfacción, que ocasiona la no realización de una adecuada limpieza y clasificación de los desechos en los lugares donde la recopilan para su </a:t>
            </a:r>
            <a:r>
              <a:rPr lang="es-CO" sz="3500" dirty="0" smtClean="0">
                <a:latin typeface="Arial" panose="020B0604020202020204" pitchFamily="34" charset="0"/>
                <a:cs typeface="Arial" panose="020B0604020202020204" pitchFamily="34" charset="0"/>
              </a:rPr>
              <a:t>recolección.</a:t>
            </a:r>
          </a:p>
          <a:p>
            <a:pPr marL="457200" indent="-457200" algn="just">
              <a:buFont typeface="Arial" panose="020B0604020202020204" pitchFamily="34" charset="0"/>
              <a:buChar char="•"/>
            </a:pPr>
            <a:endParaRPr lang="es-MX" sz="3500" dirty="0">
              <a:latin typeface="Arial" panose="020B0604020202020204" pitchFamily="34" charset="0"/>
              <a:cs typeface="Arial" panose="020B0604020202020204" pitchFamily="34" charset="0"/>
            </a:endParaRPr>
          </a:p>
          <a:p>
            <a:pPr marL="457200" indent="-457200" algn="just">
              <a:buFont typeface="Arial" panose="020B0604020202020204" pitchFamily="34" charset="0"/>
              <a:buChar char="•"/>
            </a:pPr>
            <a:r>
              <a:rPr lang="es-CO" sz="3500" dirty="0">
                <a:latin typeface="Arial" panose="020B0604020202020204" pitchFamily="34" charset="0"/>
                <a:cs typeface="Arial" panose="020B0604020202020204" pitchFamily="34" charset="0"/>
              </a:rPr>
              <a:t>La recolección de desechos sólidos, con la insatisfacción de la ciudadanía, lleva a las estrategias para aminorarlas, concluyendo en el diagnóstico del estado actual d</a:t>
            </a:r>
            <a:r>
              <a:rPr lang="es-CO" sz="3500" dirty="0" smtClean="0">
                <a:latin typeface="Arial" panose="020B0604020202020204" pitchFamily="34" charset="0"/>
                <a:cs typeface="Arial" panose="020B0604020202020204" pitchFamily="34" charset="0"/>
              </a:rPr>
              <a:t>el </a:t>
            </a:r>
            <a:r>
              <a:rPr lang="es-CO" sz="3500" dirty="0">
                <a:latin typeface="Arial" panose="020B0604020202020204" pitchFamily="34" charset="0"/>
                <a:cs typeface="Arial" panose="020B0604020202020204" pitchFamily="34" charset="0"/>
              </a:rPr>
              <a:t>municipio, donde, se apropia del tema de gestión y la organización empleando a los actores sociales involucrado la información concreta del conflicto </a:t>
            </a:r>
            <a:r>
              <a:rPr lang="es-CO" sz="3500" dirty="0" smtClean="0">
                <a:latin typeface="Arial" panose="020B0604020202020204" pitchFamily="34" charset="0"/>
                <a:cs typeface="Arial" panose="020B0604020202020204" pitchFamily="34" charset="0"/>
              </a:rPr>
              <a:t>socio ambiental. </a:t>
            </a:r>
            <a:endParaRPr lang="es-MX" sz="3500" dirty="0">
              <a:latin typeface="Arial" panose="020B0604020202020204" pitchFamily="34" charset="0"/>
              <a:cs typeface="Arial" panose="020B0604020202020204" pitchFamily="34" charset="0"/>
            </a:endParaRPr>
          </a:p>
          <a:p>
            <a:pPr marL="457200" indent="-457200" algn="just">
              <a:buFont typeface="Arial" panose="020B0604020202020204" pitchFamily="34" charset="0"/>
              <a:buChar char="•"/>
            </a:pPr>
            <a:endParaRPr lang="es-MX" sz="3500" dirty="0" smtClean="0">
              <a:latin typeface="Arial" panose="020B0604020202020204" pitchFamily="34" charset="0"/>
              <a:cs typeface="Arial" panose="020B0604020202020204" pitchFamily="34" charset="0"/>
            </a:endParaRPr>
          </a:p>
          <a:p>
            <a:pPr algn="just"/>
            <a:r>
              <a:rPr lang="es-MX" sz="3500" b="1" dirty="0" smtClean="0">
                <a:latin typeface="Arial" panose="020B0604020202020204" pitchFamily="34" charset="0"/>
                <a:cs typeface="Arial" panose="020B0604020202020204" pitchFamily="34" charset="0"/>
              </a:rPr>
              <a:t> </a:t>
            </a:r>
            <a:endParaRPr lang="es-ES" sz="35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6958026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28600" y="1866900"/>
            <a:ext cx="17449800" cy="6278642"/>
          </a:xfrm>
          <a:prstGeom prst="rect">
            <a:avLst/>
          </a:prstGeom>
        </p:spPr>
        <p:txBody>
          <a:bodyPr wrap="square">
            <a:spAutoFit/>
          </a:bodyPr>
          <a:lstStyle/>
          <a:p>
            <a:pPr algn="ctr"/>
            <a:r>
              <a:rPr lang="es-MX" sz="5400" b="1" dirty="0" smtClean="0">
                <a:latin typeface="Arial Black" panose="020B0A04020102020204" pitchFamily="34" charset="0"/>
                <a:cs typeface="Arial" pitchFamily="34" charset="0"/>
              </a:rPr>
              <a:t>RECOMENDACIONES</a:t>
            </a:r>
          </a:p>
          <a:p>
            <a:pPr algn="ctr"/>
            <a:endParaRPr lang="es-MX" sz="5400" b="1" dirty="0" smtClean="0">
              <a:latin typeface="Arial Black" panose="020B0A04020102020204" pitchFamily="34" charset="0"/>
              <a:cs typeface="Arial" pitchFamily="34" charset="0"/>
            </a:endParaRPr>
          </a:p>
          <a:p>
            <a:pPr algn="just"/>
            <a:r>
              <a:rPr lang="es-CO" sz="4000" dirty="0">
                <a:latin typeface="Arial" panose="020B0604020202020204" pitchFamily="34" charset="0"/>
                <a:cs typeface="Arial" panose="020B0604020202020204" pitchFamily="34" charset="0"/>
              </a:rPr>
              <a:t>Propone a la empresa </a:t>
            </a:r>
            <a:r>
              <a:rPr lang="es-CO" sz="4000" dirty="0" smtClean="0">
                <a:latin typeface="Arial" panose="020B0604020202020204" pitchFamily="34" charset="0"/>
                <a:cs typeface="Arial" panose="020B0604020202020204" pitchFamily="34" charset="0"/>
              </a:rPr>
              <a:t>VEOLIA S.A.S y </a:t>
            </a:r>
            <a:r>
              <a:rPr lang="es-CO" sz="4000" dirty="0">
                <a:latin typeface="Arial" panose="020B0604020202020204" pitchFamily="34" charset="0"/>
                <a:cs typeface="Arial" panose="020B0604020202020204" pitchFamily="34" charset="0"/>
              </a:rPr>
              <a:t>cada uno de sus departamentos de Gestión administrativos y ambientales del municipio de Aguachica la creación e implementación de campañas enfocadas en la importancia de manejo y distribución de los residuos sólidos con el objetivo de incrementar la percepción buscando la satisfacción de los usuarios y la ciudadana general del municipio objeto de estudio. </a:t>
            </a:r>
            <a:endParaRPr lang="es-CO" sz="4000" b="1" dirty="0">
              <a:latin typeface="Arial" panose="020B0604020202020204" pitchFamily="34" charset="0"/>
              <a:cs typeface="Arial" panose="020B0604020202020204" pitchFamily="34" charset="0"/>
            </a:endParaRPr>
          </a:p>
          <a:p>
            <a:pPr algn="ctr"/>
            <a:endParaRPr lang="es-ES" sz="5400" b="1" dirty="0">
              <a:latin typeface="Arial Black" panose="020B0A04020102020204" pitchFamily="34" charset="0"/>
              <a:cs typeface="Arial" pitchFamily="34" charset="0"/>
            </a:endParaRPr>
          </a:p>
        </p:txBody>
      </p:sp>
    </p:spTree>
    <p:extLst>
      <p:ext uri="{BB962C8B-B14F-4D97-AF65-F5344CB8AC3E}">
        <p14:creationId xmlns:p14="http://schemas.microsoft.com/office/powerpoint/2010/main" val="30145146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615980" y="4838700"/>
            <a:ext cx="12725400" cy="830997"/>
          </a:xfrm>
          <a:prstGeom prst="rect">
            <a:avLst/>
          </a:prstGeom>
        </p:spPr>
        <p:txBody>
          <a:bodyPr wrap="square" lIns="0" tIns="0" rIns="0" bIns="0" rtlCol="0" anchor="t">
            <a:spAutoFit/>
          </a:bodyPr>
          <a:lstStyle/>
          <a:p>
            <a:pPr algn="ctr"/>
            <a:r>
              <a:rPr lang="es-MX" sz="5400" b="1" dirty="0" smtClean="0">
                <a:latin typeface="Arial Black" panose="020B0A04020102020204" pitchFamily="34" charset="0"/>
                <a:cs typeface="Arial" pitchFamily="34" charset="0"/>
              </a:rPr>
              <a:t>APÉNDICES</a:t>
            </a:r>
            <a:endParaRPr lang="es-ES" sz="5400" b="1" dirty="0">
              <a:latin typeface="Arial Black" panose="020B0A04020102020204" pitchFamily="34" charset="0"/>
              <a:cs typeface="Arial" pitchFamily="34" charset="0"/>
            </a:endParaRPr>
          </a:p>
        </p:txBody>
      </p:sp>
      <p:sp>
        <p:nvSpPr>
          <p:cNvPr id="3"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s-MX" sz="2800" b="1" dirty="0" smtClean="0">
                <a:latin typeface="Arial" panose="020B0604020202020204" pitchFamily="34" charset="0"/>
                <a:cs typeface="Arial" panose="020B0604020202020204" pitchFamily="34" charset="0"/>
              </a:rPr>
              <a:t>09</a:t>
            </a:r>
            <a:endParaRPr lang="en-US" sz="2800" b="1" dirty="0">
              <a:latin typeface="Arial" panose="020B0604020202020204" pitchFamily="34" charset="0"/>
              <a:cs typeface="Arial" panose="020B0604020202020204" pitchFamily="34" charset="0"/>
            </a:endParaRPr>
          </a:p>
        </p:txBody>
      </p:sp>
      <p:pic>
        <p:nvPicPr>
          <p:cNvPr id="5" name="Imagen 4"/>
          <p:cNvPicPr/>
          <p:nvPr/>
        </p:nvPicPr>
        <p:blipFill>
          <a:blip r:embed="rId2">
            <a:extLst>
              <a:ext uri="{28A0092B-C50C-407E-A947-70E740481C1C}">
                <a14:useLocalDpi xmlns:a14="http://schemas.microsoft.com/office/drawing/2010/main" val="0"/>
              </a:ext>
            </a:extLst>
          </a:blip>
          <a:srcRect/>
          <a:stretch>
            <a:fillRect/>
          </a:stretch>
        </p:blipFill>
        <p:spPr bwMode="auto">
          <a:xfrm>
            <a:off x="7010400" y="644098"/>
            <a:ext cx="6198040" cy="8711321"/>
          </a:xfrm>
          <a:prstGeom prst="rect">
            <a:avLst/>
          </a:prstGeom>
          <a:noFill/>
          <a:ln>
            <a:noFill/>
          </a:ln>
        </p:spPr>
      </p:pic>
    </p:spTree>
    <p:extLst>
      <p:ext uri="{BB962C8B-B14F-4D97-AF65-F5344CB8AC3E}">
        <p14:creationId xmlns:p14="http://schemas.microsoft.com/office/powerpoint/2010/main" val="69856087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26950" t="31250" r="28265" b="22945"/>
          <a:stretch/>
        </p:blipFill>
        <p:spPr>
          <a:xfrm>
            <a:off x="1981200" y="1866900"/>
            <a:ext cx="12573000" cy="7261990"/>
          </a:xfrm>
          <a:prstGeom prst="rect">
            <a:avLst/>
          </a:prstGeom>
        </p:spPr>
      </p:pic>
    </p:spTree>
    <p:extLst>
      <p:ext uri="{BB962C8B-B14F-4D97-AF65-F5344CB8AC3E}">
        <p14:creationId xmlns:p14="http://schemas.microsoft.com/office/powerpoint/2010/main" val="24570751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25882" t="19792" r="28236" b="16667"/>
          <a:stretch/>
        </p:blipFill>
        <p:spPr>
          <a:xfrm>
            <a:off x="3048000" y="952500"/>
            <a:ext cx="10523095" cy="8229600"/>
          </a:xfrm>
          <a:prstGeom prst="rect">
            <a:avLst/>
          </a:prstGeom>
        </p:spPr>
      </p:pic>
    </p:spTree>
    <p:extLst>
      <p:ext uri="{BB962C8B-B14F-4D97-AF65-F5344CB8AC3E}">
        <p14:creationId xmlns:p14="http://schemas.microsoft.com/office/powerpoint/2010/main" val="35255993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591732" y="1892259"/>
            <a:ext cx="8915400" cy="6502481"/>
          </a:xfrm>
          <a:prstGeom prst="rect">
            <a:avLst/>
          </a:prstGeom>
        </p:spPr>
      </p:pic>
      <p:pic>
        <p:nvPicPr>
          <p:cNvPr id="3" name="Imagen 2"/>
          <p:cNvPicPr>
            <a:picLocks noChangeAspect="1"/>
          </p:cNvPicPr>
          <p:nvPr/>
        </p:nvPicPr>
        <p:blipFill>
          <a:blip r:embed="rId3"/>
          <a:stretch>
            <a:fillRect/>
          </a:stretch>
        </p:blipFill>
        <p:spPr>
          <a:xfrm>
            <a:off x="10515599" y="2171700"/>
            <a:ext cx="6692375" cy="5943600"/>
          </a:xfrm>
          <a:prstGeom prst="rect">
            <a:avLst/>
          </a:prstGeom>
        </p:spPr>
      </p:pic>
    </p:spTree>
    <p:extLst>
      <p:ext uri="{BB962C8B-B14F-4D97-AF65-F5344CB8AC3E}">
        <p14:creationId xmlns:p14="http://schemas.microsoft.com/office/powerpoint/2010/main" val="18842618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10</a:t>
            </a:r>
            <a:endParaRPr lang="en-US" sz="2800" b="1" dirty="0">
              <a:latin typeface="Arial" panose="020B0604020202020204" pitchFamily="34" charset="0"/>
              <a:cs typeface="Arial" panose="020B0604020202020204" pitchFamily="34" charset="0"/>
            </a:endParaRPr>
          </a:p>
        </p:txBody>
      </p:sp>
      <p:sp>
        <p:nvSpPr>
          <p:cNvPr id="3" name="TextBox 6"/>
          <p:cNvSpPr txBox="1"/>
          <p:nvPr/>
        </p:nvSpPr>
        <p:spPr>
          <a:xfrm>
            <a:off x="1905000" y="876300"/>
            <a:ext cx="15238300"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BIBLIOGRAFIA</a:t>
            </a:r>
            <a:endParaRPr lang="es-ES" sz="5400" b="1" dirty="0">
              <a:latin typeface="Arial Black" panose="020B0A04020102020204" pitchFamily="34" charset="0"/>
              <a:cs typeface="Arial" pitchFamily="34" charset="0"/>
            </a:endParaRPr>
          </a:p>
        </p:txBody>
      </p:sp>
      <p:sp>
        <p:nvSpPr>
          <p:cNvPr id="4" name="TextBox 26"/>
          <p:cNvSpPr txBox="1"/>
          <p:nvPr/>
        </p:nvSpPr>
        <p:spPr>
          <a:xfrm>
            <a:off x="558200" y="2400300"/>
            <a:ext cx="16802950" cy="9087103"/>
          </a:xfrm>
          <a:prstGeom prst="rect">
            <a:avLst/>
          </a:prstGeom>
        </p:spPr>
        <p:txBody>
          <a:bodyPr wrap="square" lIns="0" tIns="0" rIns="0" bIns="0" rtlCol="0" anchor="t">
            <a:spAutoFit/>
          </a:bodyPr>
          <a:lstStyle/>
          <a:p>
            <a:pPr algn="just">
              <a:lnSpc>
                <a:spcPts val="4529"/>
              </a:lnSpc>
            </a:pPr>
            <a:r>
              <a:rPr lang="es-CO" sz="2500" u="sng" dirty="0" err="1">
                <a:latin typeface="Arial" panose="020B0604020202020204" pitchFamily="34" charset="0"/>
                <a:cs typeface="Arial" panose="020B0604020202020204" pitchFamily="34" charset="0"/>
              </a:rPr>
              <a:t>Bernache</a:t>
            </a:r>
            <a:r>
              <a:rPr lang="es-CO" sz="2500" u="sng" dirty="0">
                <a:latin typeface="Arial" panose="020B0604020202020204" pitchFamily="34" charset="0"/>
                <a:cs typeface="Arial" panose="020B0604020202020204" pitchFamily="34" charset="0"/>
              </a:rPr>
              <a:t> G. (2019). Evaluación de los sistemas de manejo de residuos en cuatro municipios de Jalisco, México. </a:t>
            </a:r>
            <a:r>
              <a:rPr lang="es-CO" sz="2500" i="1" u="sng" dirty="0">
                <a:latin typeface="Arial" panose="020B0604020202020204" pitchFamily="34" charset="0"/>
                <a:cs typeface="Arial" panose="020B0604020202020204" pitchFamily="34" charset="0"/>
              </a:rPr>
              <a:t>Revista Internacional de Contaminación Ambiental</a:t>
            </a:r>
            <a:r>
              <a:rPr lang="es-CO" sz="2500" u="sng" dirty="0">
                <a:latin typeface="Arial" panose="020B0604020202020204" pitchFamily="34" charset="0"/>
                <a:cs typeface="Arial" panose="020B0604020202020204" pitchFamily="34" charset="0"/>
              </a:rPr>
              <a:t>. N. 35, 19-27. </a:t>
            </a:r>
            <a:r>
              <a:rPr lang="es-CO" sz="2500" u="sng" dirty="0">
                <a:latin typeface="Arial" panose="020B0604020202020204" pitchFamily="34" charset="0"/>
                <a:cs typeface="Arial" panose="020B0604020202020204" pitchFamily="34" charset="0"/>
                <a:hlinkClick r:id="rId2"/>
              </a:rPr>
              <a:t>http://dx.doi.org/10.20937/RICA.2019.35.esp02.03</a:t>
            </a:r>
            <a:r>
              <a:rPr lang="es-CO" sz="2500" u="sng" dirty="0" smtClean="0">
                <a:latin typeface="Arial" panose="020B0604020202020204" pitchFamily="34" charset="0"/>
                <a:cs typeface="Arial" panose="020B0604020202020204" pitchFamily="34" charset="0"/>
              </a:rPr>
              <a:t>.</a:t>
            </a:r>
          </a:p>
          <a:p>
            <a:pPr algn="just">
              <a:lnSpc>
                <a:spcPts val="4529"/>
              </a:lnSpc>
            </a:pPr>
            <a:endParaRPr lang="es-MX" sz="2500" b="1" u="sng" dirty="0">
              <a:latin typeface="Arial" panose="020B0604020202020204" pitchFamily="34" charset="0"/>
              <a:cs typeface="Arial" panose="020B0604020202020204" pitchFamily="34" charset="0"/>
            </a:endParaRPr>
          </a:p>
          <a:p>
            <a:pPr algn="just"/>
            <a:r>
              <a:rPr lang="es-CO" sz="2500" dirty="0">
                <a:latin typeface="Arial" panose="020B0604020202020204" pitchFamily="34" charset="0"/>
                <a:cs typeface="Arial" panose="020B0604020202020204" pitchFamily="34" charset="0"/>
              </a:rPr>
              <a:t>Galeano-Morín, M. E. (2020). </a:t>
            </a:r>
            <a:r>
              <a:rPr lang="es-CO" sz="2500" i="1" dirty="0">
                <a:latin typeface="Arial" panose="020B0604020202020204" pitchFamily="34" charset="0"/>
                <a:cs typeface="Arial" panose="020B0604020202020204" pitchFamily="34" charset="0"/>
              </a:rPr>
              <a:t>Diseño de proyectos en la investigación cualitativa</a:t>
            </a:r>
            <a:r>
              <a:rPr lang="es-CO" sz="2500" dirty="0">
                <a:latin typeface="Arial" panose="020B0604020202020204" pitchFamily="34" charset="0"/>
                <a:cs typeface="Arial" panose="020B0604020202020204" pitchFamily="34" charset="0"/>
              </a:rPr>
              <a:t>, (2</a:t>
            </a:r>
            <a:r>
              <a:rPr lang="es-CO" sz="2500" baseline="30000" dirty="0">
                <a:latin typeface="Arial" panose="020B0604020202020204" pitchFamily="34" charset="0"/>
                <a:cs typeface="Arial" panose="020B0604020202020204" pitchFamily="34" charset="0"/>
              </a:rPr>
              <a:t>a</a:t>
            </a:r>
            <a:r>
              <a:rPr lang="es-CO" sz="2500" dirty="0">
                <a:latin typeface="Arial" panose="020B0604020202020204" pitchFamily="34" charset="0"/>
                <a:cs typeface="Arial" panose="020B0604020202020204" pitchFamily="34" charset="0"/>
              </a:rPr>
              <a:t> Ed.) Medellín: Fondo editorial Universidad EAFIT</a:t>
            </a:r>
            <a:r>
              <a:rPr lang="es-CO" sz="2500" dirty="0" smtClean="0">
                <a:latin typeface="Arial" panose="020B0604020202020204" pitchFamily="34" charset="0"/>
                <a:cs typeface="Arial" panose="020B0604020202020204" pitchFamily="34" charset="0"/>
              </a:rPr>
              <a:t>. </a:t>
            </a:r>
          </a:p>
          <a:p>
            <a:pPr algn="just"/>
            <a:endParaRPr lang="es-CO" sz="2500" dirty="0" smtClean="0">
              <a:latin typeface="Arial" panose="020B0604020202020204" pitchFamily="34" charset="0"/>
              <a:cs typeface="Arial" panose="020B0604020202020204" pitchFamily="34" charset="0"/>
            </a:endParaRPr>
          </a:p>
          <a:p>
            <a:pPr algn="just"/>
            <a:r>
              <a:rPr lang="es-CO" sz="2500" dirty="0">
                <a:latin typeface="Arial" panose="020B0604020202020204" pitchFamily="34" charset="0"/>
                <a:cs typeface="Arial" panose="020B0604020202020204" pitchFamily="34" charset="0"/>
              </a:rPr>
              <a:t>Hernández-</a:t>
            </a:r>
            <a:r>
              <a:rPr lang="es-CO" sz="2500" dirty="0" err="1">
                <a:latin typeface="Arial" panose="020B0604020202020204" pitchFamily="34" charset="0"/>
                <a:cs typeface="Arial" panose="020B0604020202020204" pitchFamily="34" charset="0"/>
              </a:rPr>
              <a:t>Sampieri</a:t>
            </a:r>
            <a:r>
              <a:rPr lang="es-CO" sz="2500" dirty="0">
                <a:latin typeface="Arial" panose="020B0604020202020204" pitchFamily="34" charset="0"/>
                <a:cs typeface="Arial" panose="020B0604020202020204" pitchFamily="34" charset="0"/>
              </a:rPr>
              <a:t>, R.; Fernández-Collado, C. &amp; Baptista-Lucio, P. (2018). </a:t>
            </a:r>
            <a:r>
              <a:rPr lang="es-CO" sz="2500" i="1" dirty="0">
                <a:latin typeface="Arial" panose="020B0604020202020204" pitchFamily="34" charset="0"/>
                <a:cs typeface="Arial" panose="020B0604020202020204" pitchFamily="34" charset="0"/>
              </a:rPr>
              <a:t>Fundamentos de la metodología de la investigación,</a:t>
            </a:r>
            <a:r>
              <a:rPr lang="es-CO" sz="2500" dirty="0">
                <a:latin typeface="Arial" panose="020B0604020202020204" pitchFamily="34" charset="0"/>
                <a:cs typeface="Arial" panose="020B0604020202020204" pitchFamily="34" charset="0"/>
              </a:rPr>
              <a:t> (10ª Ed.), Mc Graw Hill- Interamericana de España. S.A. de C.V. México.</a:t>
            </a:r>
            <a:endParaRPr lang="es-CO" sz="2500" b="1" dirty="0">
              <a:latin typeface="Arial" panose="020B0604020202020204" pitchFamily="34" charset="0"/>
              <a:cs typeface="Arial" panose="020B0604020202020204" pitchFamily="34" charset="0"/>
            </a:endParaRPr>
          </a:p>
          <a:p>
            <a:pPr algn="just"/>
            <a:endParaRPr lang="es-MX" sz="2500" b="1" dirty="0" smtClean="0">
              <a:latin typeface="Arial" panose="020B0604020202020204" pitchFamily="34" charset="0"/>
              <a:cs typeface="Arial" panose="020B0604020202020204" pitchFamily="34" charset="0"/>
            </a:endParaRPr>
          </a:p>
          <a:p>
            <a:pPr algn="just"/>
            <a:r>
              <a:rPr lang="es-CO" sz="2500" u="sng" dirty="0" err="1">
                <a:latin typeface="Arial" panose="020B0604020202020204" pitchFamily="34" charset="0"/>
                <a:cs typeface="Arial" panose="020B0604020202020204" pitchFamily="34" charset="0"/>
              </a:rPr>
              <a:t>Cahe</a:t>
            </a:r>
            <a:r>
              <a:rPr lang="es-CO" sz="2500" u="sng" dirty="0">
                <a:latin typeface="Arial" panose="020B0604020202020204" pitchFamily="34" charset="0"/>
                <a:cs typeface="Arial" panose="020B0604020202020204" pitchFamily="34" charset="0"/>
              </a:rPr>
              <a:t> E., y Prada J. (2019). Análisis </a:t>
            </a:r>
            <a:r>
              <a:rPr lang="es-CO" sz="2500" u="sng" dirty="0" err="1">
                <a:latin typeface="Arial" panose="020B0604020202020204" pitchFamily="34" charset="0"/>
                <a:cs typeface="Arial" panose="020B0604020202020204" pitchFamily="34" charset="0"/>
              </a:rPr>
              <a:t>multicriterio</a:t>
            </a:r>
            <a:r>
              <a:rPr lang="es-CO" sz="2500" u="sng" dirty="0">
                <a:latin typeface="Arial" panose="020B0604020202020204" pitchFamily="34" charset="0"/>
                <a:cs typeface="Arial" panose="020B0604020202020204" pitchFamily="34" charset="0"/>
              </a:rPr>
              <a:t> y selección de propuestas de gestión de residuos sólidos urbanos. </a:t>
            </a:r>
            <a:r>
              <a:rPr lang="es-CO" sz="2500" i="1" u="sng" dirty="0">
                <a:latin typeface="Arial" panose="020B0604020202020204" pitchFamily="34" charset="0"/>
                <a:cs typeface="Arial" panose="020B0604020202020204" pitchFamily="34" charset="0"/>
              </a:rPr>
              <a:t>Revista Iberoamericana de Economía Ecológica</a:t>
            </a:r>
            <a:r>
              <a:rPr lang="es-CO" sz="2500" u="sng" dirty="0">
                <a:latin typeface="Arial" panose="020B0604020202020204" pitchFamily="34" charset="0"/>
                <a:cs typeface="Arial" panose="020B0604020202020204" pitchFamily="34" charset="0"/>
              </a:rPr>
              <a:t>. Vol. 29, No. 1., 53-66. </a:t>
            </a:r>
            <a:r>
              <a:rPr lang="es-CO" sz="2500" u="sng" dirty="0">
                <a:latin typeface="Arial" panose="020B0604020202020204" pitchFamily="34" charset="0"/>
                <a:cs typeface="Arial" panose="020B0604020202020204" pitchFamily="34" charset="0"/>
                <a:hlinkClick r:id="rId3"/>
              </a:rPr>
              <a:t>https://redibec.org/ojs/index.php/revibec/article/view/284/171</a:t>
            </a:r>
            <a:r>
              <a:rPr lang="es-CO" sz="2500" dirty="0">
                <a:latin typeface="Arial" panose="020B0604020202020204" pitchFamily="34" charset="0"/>
                <a:cs typeface="Arial" panose="020B0604020202020204" pitchFamily="34" charset="0"/>
              </a:rPr>
              <a:t>.</a:t>
            </a:r>
            <a:endParaRPr lang="es-CO" sz="2500" b="1" dirty="0">
              <a:latin typeface="Arial" panose="020B0604020202020204" pitchFamily="34" charset="0"/>
              <a:cs typeface="Arial" panose="020B0604020202020204" pitchFamily="34" charset="0"/>
            </a:endParaRPr>
          </a:p>
          <a:p>
            <a:pPr algn="just"/>
            <a:r>
              <a:rPr lang="es-CO" sz="2500" dirty="0">
                <a:latin typeface="Arial" panose="020B0604020202020204" pitchFamily="34" charset="0"/>
                <a:cs typeface="Arial" panose="020B0604020202020204" pitchFamily="34" charset="0"/>
              </a:rPr>
              <a:t> </a:t>
            </a:r>
            <a:endParaRPr lang="es-CO" sz="2500" b="1" dirty="0">
              <a:latin typeface="Arial" panose="020B0604020202020204" pitchFamily="34" charset="0"/>
              <a:cs typeface="Arial" panose="020B0604020202020204" pitchFamily="34" charset="0"/>
            </a:endParaRPr>
          </a:p>
          <a:p>
            <a:pPr algn="just"/>
            <a:r>
              <a:rPr lang="es-CO" sz="2500" dirty="0">
                <a:latin typeface="Arial" panose="020B0604020202020204" pitchFamily="34" charset="0"/>
                <a:cs typeface="Arial" panose="020B0604020202020204" pitchFamily="34" charset="0"/>
              </a:rPr>
              <a:t>Espinoza, I. L. &amp; Torres-Fragoso, J. (2022). Análisis de la calidad de servicios públicos de salud con el modelo </a:t>
            </a:r>
            <a:r>
              <a:rPr lang="es-CO" sz="2500" dirty="0" err="1">
                <a:latin typeface="Arial" panose="020B0604020202020204" pitchFamily="34" charset="0"/>
                <a:cs typeface="Arial" panose="020B0604020202020204" pitchFamily="34" charset="0"/>
              </a:rPr>
              <a:t>SERVPERFun</a:t>
            </a:r>
            <a:r>
              <a:rPr lang="es-CO" sz="2500" dirty="0">
                <a:latin typeface="Arial" panose="020B0604020202020204" pitchFamily="34" charset="0"/>
                <a:cs typeface="Arial" panose="020B0604020202020204" pitchFamily="34" charset="0"/>
              </a:rPr>
              <a:t> caso en el Istmo de Tehuantepec recuperado de: </a:t>
            </a:r>
            <a:r>
              <a:rPr lang="es-CO" sz="2500" u="sng" dirty="0">
                <a:latin typeface="Arial" panose="020B0604020202020204" pitchFamily="34" charset="0"/>
                <a:cs typeface="Arial" panose="020B0604020202020204" pitchFamily="34" charset="0"/>
              </a:rPr>
              <a:t>https://dialnet.unirioja.es/servlet/articulo?codigo=8387461</a:t>
            </a:r>
            <a:r>
              <a:rPr lang="es-CO" sz="2500" dirty="0">
                <a:latin typeface="Arial" panose="020B0604020202020204" pitchFamily="34" charset="0"/>
                <a:cs typeface="Arial" panose="020B0604020202020204" pitchFamily="34" charset="0"/>
              </a:rPr>
              <a:t>.</a:t>
            </a:r>
            <a:endParaRPr lang="es-CO" sz="2500" b="1" dirty="0">
              <a:latin typeface="Arial" panose="020B0604020202020204" pitchFamily="34" charset="0"/>
              <a:cs typeface="Arial" panose="020B0604020202020204" pitchFamily="34" charset="0"/>
            </a:endParaRPr>
          </a:p>
          <a:p>
            <a:r>
              <a:rPr lang="es-CO" sz="2800" dirty="0"/>
              <a:t> </a:t>
            </a:r>
            <a:endParaRPr lang="es-CO" sz="2800" b="1" dirty="0"/>
          </a:p>
          <a:p>
            <a:endParaRPr lang="es-CO" sz="2500" b="1" dirty="0"/>
          </a:p>
          <a:p>
            <a:r>
              <a:rPr lang="es-CO" sz="2500" dirty="0"/>
              <a:t> </a:t>
            </a:r>
            <a:endParaRPr lang="es-CO" sz="2500" b="1" dirty="0"/>
          </a:p>
          <a:p>
            <a:pPr algn="just">
              <a:lnSpc>
                <a:spcPts val="4529"/>
              </a:lnSpc>
            </a:pPr>
            <a:endParaRPr lang="es-CO" sz="2500" b="1" dirty="0"/>
          </a:p>
          <a:p>
            <a:pPr algn="just">
              <a:lnSpc>
                <a:spcPts val="4529"/>
              </a:lnSpc>
            </a:pPr>
            <a:r>
              <a:rPr lang="en-US" sz="2500" dirty="0" smtClean="0">
                <a:solidFill>
                  <a:srgbClr val="000000"/>
                </a:solidFill>
                <a:latin typeface="Arial   "/>
              </a:rPr>
              <a:t> </a:t>
            </a:r>
            <a:endParaRPr lang="en-US" sz="2500" dirty="0">
              <a:solidFill>
                <a:srgbClr val="000000"/>
              </a:solidFill>
              <a:latin typeface="Arial   "/>
            </a:endParaRPr>
          </a:p>
        </p:txBody>
      </p:sp>
    </p:spTree>
    <p:extLst>
      <p:ext uri="{BB962C8B-B14F-4D97-AF65-F5344CB8AC3E}">
        <p14:creationId xmlns:p14="http://schemas.microsoft.com/office/powerpoint/2010/main" val="358967959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471113" y="400959"/>
            <a:ext cx="3944651" cy="1255484"/>
          </a:xfrm>
          <a:prstGeom prst="rect">
            <a:avLst/>
          </a:prstGeom>
        </p:spPr>
      </p:pic>
      <p:grpSp>
        <p:nvGrpSpPr>
          <p:cNvPr id="19" name="Grupo 18"/>
          <p:cNvGrpSpPr/>
          <p:nvPr/>
        </p:nvGrpSpPr>
        <p:grpSpPr>
          <a:xfrm>
            <a:off x="-2405949" y="-945846"/>
            <a:ext cx="7792008" cy="1218172"/>
            <a:chOff x="-2405949" y="-945847"/>
            <a:chExt cx="7792008" cy="1218172"/>
          </a:xfrm>
        </p:grpSpPr>
        <p:grpSp>
          <p:nvGrpSpPr>
            <p:cNvPr id="3" name="Group 3"/>
            <p:cNvGrpSpPr/>
            <p:nvPr/>
          </p:nvGrpSpPr>
          <p:grpSpPr>
            <a:xfrm>
              <a:off x="-2405949" y="-756375"/>
              <a:ext cx="4393457" cy="839228"/>
              <a:chOff x="0" y="0"/>
              <a:chExt cx="1157124" cy="221031"/>
            </a:xfrm>
          </p:grpSpPr>
          <p:sp>
            <p:nvSpPr>
              <p:cNvPr id="4"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5"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6" name="Group 6"/>
            <p:cNvGrpSpPr/>
            <p:nvPr/>
          </p:nvGrpSpPr>
          <p:grpSpPr>
            <a:xfrm>
              <a:off x="1111228" y="-945847"/>
              <a:ext cx="2664422" cy="1218172"/>
              <a:chOff x="0" y="0"/>
              <a:chExt cx="483446" cy="221031"/>
            </a:xfrm>
          </p:grpSpPr>
          <p:sp>
            <p:nvSpPr>
              <p:cNvPr id="7"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8"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9" name="Group 9"/>
            <p:cNvGrpSpPr/>
            <p:nvPr/>
          </p:nvGrpSpPr>
          <p:grpSpPr>
            <a:xfrm>
              <a:off x="2721637" y="-945847"/>
              <a:ext cx="2664422" cy="1218172"/>
              <a:chOff x="0" y="0"/>
              <a:chExt cx="483446" cy="221031"/>
            </a:xfrm>
          </p:grpSpPr>
          <p:sp>
            <p:nvSpPr>
              <p:cNvPr id="10"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1"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2" name="Group 12"/>
          <p:cNvGrpSpPr/>
          <p:nvPr/>
        </p:nvGrpSpPr>
        <p:grpSpPr>
          <a:xfrm rot="-4699802">
            <a:off x="12677283" y="4893040"/>
            <a:ext cx="15009628" cy="4262784"/>
            <a:chOff x="0" y="0"/>
            <a:chExt cx="3953153" cy="1122709"/>
          </a:xfrm>
        </p:grpSpPr>
        <p:sp>
          <p:nvSpPr>
            <p:cNvPr id="13"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sp>
        <p:sp>
          <p:nvSpPr>
            <p:cNvPr id="14"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15" name="Group 15"/>
          <p:cNvGrpSpPr/>
          <p:nvPr/>
        </p:nvGrpSpPr>
        <p:grpSpPr>
          <a:xfrm rot="-4699802">
            <a:off x="10294847" y="6513127"/>
            <a:ext cx="15009628" cy="201024"/>
            <a:chOff x="0" y="0"/>
            <a:chExt cx="3953153" cy="52945"/>
          </a:xfrm>
        </p:grpSpPr>
        <p:sp>
          <p:nvSpPr>
            <p:cNvPr id="16"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17"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33" name="Picture 20"/>
          <p:cNvPicPr>
            <a:picLocks noChangeAspect="1"/>
          </p:cNvPicPr>
          <p:nvPr/>
        </p:nvPicPr>
        <p:blipFill>
          <a:blip r:embed="rId3"/>
          <a:srcRect l="27903" t="7707" r="27626" b="7032"/>
          <a:stretch>
            <a:fillRect/>
          </a:stretch>
        </p:blipFill>
        <p:spPr>
          <a:xfrm>
            <a:off x="16054369" y="90474"/>
            <a:ext cx="1506527" cy="1624685"/>
          </a:xfrm>
          <a:prstGeom prst="rect">
            <a:avLst/>
          </a:prstGeom>
        </p:spPr>
      </p:pic>
      <p:grpSp>
        <p:nvGrpSpPr>
          <p:cNvPr id="23" name="Group 2"/>
          <p:cNvGrpSpPr/>
          <p:nvPr/>
        </p:nvGrpSpPr>
        <p:grpSpPr>
          <a:xfrm>
            <a:off x="4" y="3467100"/>
            <a:ext cx="18287997" cy="11161301"/>
            <a:chOff x="-97909" y="-2126800"/>
            <a:chExt cx="5874598" cy="2939600"/>
          </a:xfrm>
        </p:grpSpPr>
        <p:sp>
          <p:nvSpPr>
            <p:cNvPr id="24" name="Freeform 3"/>
            <p:cNvSpPr/>
            <p:nvPr/>
          </p:nvSpPr>
          <p:spPr>
            <a:xfrm>
              <a:off x="-97909" y="-2126800"/>
              <a:ext cx="5874598" cy="1026182"/>
            </a:xfrm>
            <a:custGeom>
              <a:avLst/>
              <a:gdLst/>
              <a:ahLst/>
              <a:cxnLst/>
              <a:rect l="l" t="t" r="r" b="b"/>
              <a:pathLst>
                <a:path w="5874598" h="1026182">
                  <a:moveTo>
                    <a:pt x="0" y="0"/>
                  </a:moveTo>
                  <a:lnTo>
                    <a:pt x="5874598" y="0"/>
                  </a:lnTo>
                  <a:lnTo>
                    <a:pt x="5874598" y="1026182"/>
                  </a:lnTo>
                  <a:lnTo>
                    <a:pt x="0" y="1026182"/>
                  </a:lnTo>
                  <a:close/>
                </a:path>
              </a:pathLst>
            </a:custGeom>
            <a:solidFill>
              <a:srgbClr val="35B729">
                <a:alpha val="25882"/>
              </a:srgbClr>
            </a:solidFill>
          </p:spPr>
        </p:sp>
        <p:sp>
          <p:nvSpPr>
            <p:cNvPr id="25" name="TextBox 4"/>
            <p:cNvSpPr txBox="1"/>
            <p:nvPr/>
          </p:nvSpPr>
          <p:spPr>
            <a:xfrm>
              <a:off x="0" y="-38100"/>
              <a:ext cx="812800" cy="850900"/>
            </a:xfrm>
            <a:prstGeom prst="rect">
              <a:avLst/>
            </a:prstGeom>
          </p:spPr>
          <p:txBody>
            <a:bodyPr lIns="50800" tIns="50800" rIns="50800" bIns="50800" rtlCol="0" anchor="ctr"/>
            <a:lstStyle/>
            <a:p>
              <a:pPr algn="ctr">
                <a:lnSpc>
                  <a:spcPts val="2659"/>
                </a:lnSpc>
                <a:spcBef>
                  <a:spcPct val="0"/>
                </a:spcBef>
              </a:pPr>
              <a:endParaRPr/>
            </a:p>
          </p:txBody>
        </p:sp>
      </p:grpSp>
      <p:sp>
        <p:nvSpPr>
          <p:cNvPr id="26" name="TextBox 14"/>
          <p:cNvSpPr txBox="1"/>
          <p:nvPr/>
        </p:nvSpPr>
        <p:spPr>
          <a:xfrm>
            <a:off x="2326938" y="4908090"/>
            <a:ext cx="13024527" cy="1603003"/>
          </a:xfrm>
          <a:prstGeom prst="rect">
            <a:avLst/>
          </a:prstGeom>
        </p:spPr>
        <p:txBody>
          <a:bodyPr wrap="square" lIns="0" tIns="0" rIns="0" bIns="0" rtlCol="0" anchor="t">
            <a:spAutoFit/>
          </a:bodyPr>
          <a:lstStyle/>
          <a:p>
            <a:pPr algn="ctr">
              <a:lnSpc>
                <a:spcPts val="12526"/>
              </a:lnSpc>
            </a:pPr>
            <a:r>
              <a:rPr lang="en-US" sz="12526" b="1" dirty="0">
                <a:solidFill>
                  <a:srgbClr val="008037"/>
                </a:solidFill>
                <a:latin typeface="Agrandir Bold"/>
              </a:rPr>
              <a:t>¡</a:t>
            </a:r>
            <a:r>
              <a:rPr lang="en-US" sz="18000" b="1" dirty="0">
                <a:solidFill>
                  <a:srgbClr val="008037"/>
                </a:solidFill>
                <a:latin typeface="Agrandir Bold"/>
              </a:rPr>
              <a:t>Gracias</a:t>
            </a:r>
            <a:r>
              <a:rPr lang="en-US" sz="12526" b="1" dirty="0">
                <a:solidFill>
                  <a:srgbClr val="008037"/>
                </a:solidFill>
                <a:latin typeface="Agrandir Bold"/>
              </a:rPr>
              <a:t>!</a:t>
            </a:r>
          </a:p>
        </p:txBody>
      </p:sp>
    </p:spTree>
    <p:extLst>
      <p:ext uri="{BB962C8B-B14F-4D97-AF65-F5344CB8AC3E}">
        <p14:creationId xmlns:p14="http://schemas.microsoft.com/office/powerpoint/2010/main" val="418431346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03</a:t>
            </a:r>
            <a:endParaRPr lang="en-US" sz="2800" b="1" dirty="0">
              <a:latin typeface="Arial" panose="020B0604020202020204" pitchFamily="34" charset="0"/>
              <a:cs typeface="Arial" panose="020B0604020202020204" pitchFamily="34" charset="0"/>
            </a:endParaRPr>
          </a:p>
        </p:txBody>
      </p:sp>
      <p:sp>
        <p:nvSpPr>
          <p:cNvPr id="3" name="TextBox 6"/>
          <p:cNvSpPr txBox="1"/>
          <p:nvPr/>
        </p:nvSpPr>
        <p:spPr>
          <a:xfrm>
            <a:off x="2668700" y="1790700"/>
            <a:ext cx="12581950"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DESCRIPCIÓN DEL PROBLEMA</a:t>
            </a:r>
            <a:endParaRPr lang="es-ES" sz="5400" b="1" dirty="0">
              <a:latin typeface="Arial Black" panose="020B0A04020102020204" pitchFamily="34" charset="0"/>
              <a:cs typeface="Arial" pitchFamily="34" charset="0"/>
            </a:endParaRPr>
          </a:p>
        </p:txBody>
      </p:sp>
      <p:sp>
        <p:nvSpPr>
          <p:cNvPr id="4" name="TextBox 26"/>
          <p:cNvSpPr txBox="1"/>
          <p:nvPr/>
        </p:nvSpPr>
        <p:spPr>
          <a:xfrm>
            <a:off x="2133600" y="5067300"/>
            <a:ext cx="11995172" cy="1477328"/>
          </a:xfrm>
          <a:prstGeom prst="rect">
            <a:avLst/>
          </a:prstGeom>
        </p:spPr>
        <p:txBody>
          <a:bodyPr wrap="square" lIns="0" tIns="0" rIns="0" bIns="0" rtlCol="0" anchor="t">
            <a:spAutoFit/>
          </a:bodyPr>
          <a:lstStyle/>
          <a:p>
            <a:pPr indent="180340" algn="just">
              <a:spcAft>
                <a:spcPts val="2000"/>
              </a:spcAft>
            </a:pPr>
            <a:r>
              <a:rPr lang="es-CO" sz="3200" kern="1400" spc="25" dirty="0">
                <a:latin typeface="Arial" panose="020B0604020202020204" pitchFamily="34" charset="0"/>
                <a:ea typeface="Times New Roman" panose="02020603050405020304" pitchFamily="18" charset="0"/>
                <a:cs typeface="Arial" panose="020B0604020202020204" pitchFamily="34" charset="0"/>
              </a:rPr>
              <a:t>¿Cuál será el beneficio que traerá la Percepción del Servicio de Recolección de Desechos Sólidos, Prestado por la Empresa VEOLIA S.A.S en el Municipio de Aguachica – Cesar?</a:t>
            </a:r>
            <a:endParaRPr lang="es-CO" sz="3200" b="1" kern="1400" spc="25" dirty="0">
              <a:latin typeface="Arial" panose="020B0604020202020204" pitchFamily="34" charset="0"/>
              <a:ea typeface="Times New Roman" panose="02020603050405020304" pitchFamily="18" charset="0"/>
              <a:cs typeface="Arial" panose="020B0604020202020204" pitchFamily="34" charset="0"/>
            </a:endParaRPr>
          </a:p>
        </p:txBody>
      </p:sp>
      <p:sp>
        <p:nvSpPr>
          <p:cNvPr id="8" name="CuadroTexto 7"/>
          <p:cNvSpPr txBox="1"/>
          <p:nvPr/>
        </p:nvSpPr>
        <p:spPr>
          <a:xfrm>
            <a:off x="2133600" y="3548647"/>
            <a:ext cx="5333999" cy="584775"/>
          </a:xfrm>
          <a:prstGeom prst="rect">
            <a:avLst/>
          </a:prstGeom>
          <a:noFill/>
        </p:spPr>
        <p:txBody>
          <a:bodyPr wrap="square" rtlCol="0">
            <a:spAutoFit/>
          </a:bodyPr>
          <a:lstStyle/>
          <a:p>
            <a:r>
              <a:rPr lang="es-419" sz="3200" b="1" dirty="0">
                <a:latin typeface="Arial" panose="020B0604020202020204" pitchFamily="34" charset="0"/>
                <a:cs typeface="Arial" panose="020B0604020202020204" pitchFamily="34" charset="0"/>
              </a:rPr>
              <a:t>Pregunta Problema</a:t>
            </a:r>
          </a:p>
        </p:txBody>
      </p:sp>
    </p:spTree>
    <p:extLst>
      <p:ext uri="{BB962C8B-B14F-4D97-AF65-F5344CB8AC3E}">
        <p14:creationId xmlns:p14="http://schemas.microsoft.com/office/powerpoint/2010/main" val="3263819923"/>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6"/>
          <p:cNvSpPr txBox="1"/>
          <p:nvPr/>
        </p:nvSpPr>
        <p:spPr>
          <a:xfrm>
            <a:off x="5772979" y="1811803"/>
            <a:ext cx="6887148"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JUSTIFICACIÓN</a:t>
            </a:r>
            <a:endParaRPr lang="es-ES" sz="5400" b="1" dirty="0">
              <a:latin typeface="Arial Black" panose="020B0A04020102020204" pitchFamily="34" charset="0"/>
              <a:cs typeface="Arial" pitchFamily="34" charset="0"/>
            </a:endParaRPr>
          </a:p>
        </p:txBody>
      </p:sp>
      <p:pic>
        <p:nvPicPr>
          <p:cNvPr id="26" name="Imagen 25"/>
          <p:cNvPicPr>
            <a:picLocks noChangeAspect="1"/>
          </p:cNvPicPr>
          <p:nvPr/>
        </p:nvPicPr>
        <p:blipFill>
          <a:blip r:embed="rId2"/>
          <a:stretch>
            <a:fillRect/>
          </a:stretch>
        </p:blipFill>
        <p:spPr>
          <a:xfrm>
            <a:off x="7620000" y="9388462"/>
            <a:ext cx="2688569" cy="2615411"/>
          </a:xfrm>
          <a:prstGeom prst="rect">
            <a:avLst/>
          </a:prstGeom>
        </p:spPr>
      </p:pic>
      <p:sp>
        <p:nvSpPr>
          <p:cNvPr id="55"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04</a:t>
            </a:r>
            <a:endParaRPr lang="en-US" sz="2800" b="1" dirty="0">
              <a:latin typeface="Arial" panose="020B0604020202020204" pitchFamily="34" charset="0"/>
              <a:cs typeface="Arial" panose="020B0604020202020204" pitchFamily="34" charset="0"/>
            </a:endParaRPr>
          </a:p>
        </p:txBody>
      </p:sp>
      <p:sp>
        <p:nvSpPr>
          <p:cNvPr id="27" name="TextBox 26"/>
          <p:cNvSpPr txBox="1"/>
          <p:nvPr/>
        </p:nvSpPr>
        <p:spPr>
          <a:xfrm>
            <a:off x="991342" y="3171183"/>
            <a:ext cx="15422912" cy="5770811"/>
          </a:xfrm>
          <a:prstGeom prst="rect">
            <a:avLst/>
          </a:prstGeom>
        </p:spPr>
        <p:txBody>
          <a:bodyPr wrap="square" lIns="0" tIns="0" rIns="0" bIns="0" rtlCol="0" anchor="t">
            <a:spAutoFit/>
          </a:bodyPr>
          <a:lstStyle/>
          <a:p>
            <a:pPr algn="just">
              <a:lnSpc>
                <a:spcPts val="4529"/>
              </a:lnSpc>
            </a:pPr>
            <a:r>
              <a:rPr lang="es-CO" sz="2800" dirty="0">
                <a:latin typeface="Arial" panose="020B0604020202020204" pitchFamily="34" charset="0"/>
                <a:ea typeface="Times New Roman" panose="02020603050405020304" pitchFamily="18" charset="0"/>
                <a:cs typeface="Arial" panose="020B0604020202020204" pitchFamily="34" charset="0"/>
              </a:rPr>
              <a:t>La presente investigación se realizó con el fin de establecer las percepciones del servicio de recolección, de desechos sólidos, prestado por la empresa VEOLIA en el municipio de Aguachica–Cesar, por lo anterior fue útil porque: permitió establecer una serie de condiciones del inconformismo de la comunidad del municipio objeto de estudio, mediante la información recolectada; De igual manera, benefició a la empresa para tomar decisiones frente a los datos expresado de forma directa de la sociedad </a:t>
            </a:r>
            <a:r>
              <a:rPr lang="es-CO" sz="2800" dirty="0" err="1" smtClean="0">
                <a:latin typeface="Arial" panose="020B0604020202020204" pitchFamily="34" charset="0"/>
                <a:ea typeface="Times New Roman" panose="02020603050405020304" pitchFamily="18" charset="0"/>
                <a:cs typeface="Arial" panose="020B0604020202020204" pitchFamily="34" charset="0"/>
              </a:rPr>
              <a:t>Aguachiquenses</a:t>
            </a:r>
            <a:r>
              <a:rPr lang="es-CO" sz="2800" dirty="0" smtClean="0">
                <a:latin typeface="Arial" panose="020B0604020202020204" pitchFamily="34" charset="0"/>
                <a:ea typeface="Times New Roman" panose="02020603050405020304" pitchFamily="18" charset="0"/>
                <a:cs typeface="Arial" panose="020B0604020202020204" pitchFamily="34" charset="0"/>
              </a:rPr>
              <a:t>; </a:t>
            </a:r>
            <a:r>
              <a:rPr lang="es-CO" sz="2800" dirty="0">
                <a:latin typeface="Arial" panose="020B0604020202020204" pitchFamily="34" charset="0"/>
                <a:ea typeface="Times New Roman" panose="02020603050405020304" pitchFamily="18" charset="0"/>
                <a:cs typeface="Arial" panose="020B0604020202020204" pitchFamily="34" charset="0"/>
              </a:rPr>
              <a:t>Brindó los diferentes niveles de favorabilidad o desfavorabilidad frente al servicio centra de la investigación; Constituyó en un documento fuente para consultar y tomar las decisiones con el fin de mejorar en la práctica del servicio que se está estudiando prestado; Proporcionó un sistema que permita ver las PQRS y demás inconvenientes que develan los habitantes del municipio</a:t>
            </a:r>
            <a:endParaRPr lang="en-US" sz="2800" dirty="0">
              <a:solidFill>
                <a:srgbClr val="000000"/>
              </a:solidFill>
              <a:latin typeface="Arial   "/>
            </a:endParaRPr>
          </a:p>
        </p:txBody>
      </p:sp>
    </p:spTree>
    <p:extLst>
      <p:ext uri="{BB962C8B-B14F-4D97-AF65-F5344CB8AC3E}">
        <p14:creationId xmlns:p14="http://schemas.microsoft.com/office/powerpoint/2010/main" val="82895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p:cNvPicPr>
          <p:nvPr/>
        </p:nvPicPr>
        <p:blipFill>
          <a:blip r:embed="rId2"/>
          <a:srcRect/>
          <a:stretch>
            <a:fillRect/>
          </a:stretch>
        </p:blipFill>
        <p:spPr>
          <a:xfrm>
            <a:off x="14058905" y="400959"/>
            <a:ext cx="3944651" cy="1255484"/>
          </a:xfrm>
          <a:prstGeom prst="rect">
            <a:avLst/>
          </a:prstGeom>
        </p:spPr>
      </p:pic>
      <p:grpSp>
        <p:nvGrpSpPr>
          <p:cNvPr id="24" name="Group 7"/>
          <p:cNvGrpSpPr/>
          <p:nvPr/>
        </p:nvGrpSpPr>
        <p:grpSpPr>
          <a:xfrm>
            <a:off x="7467600" y="591252"/>
            <a:ext cx="6419388" cy="1379150"/>
            <a:chOff x="0" y="0"/>
            <a:chExt cx="3509512" cy="1871998"/>
          </a:xfrm>
        </p:grpSpPr>
        <p:sp>
          <p:nvSpPr>
            <p:cNvPr id="25" name="Freeform 8"/>
            <p:cNvSpPr/>
            <p:nvPr/>
          </p:nvSpPr>
          <p:spPr>
            <a:xfrm>
              <a:off x="0" y="0"/>
              <a:ext cx="3509512" cy="1871998"/>
            </a:xfrm>
            <a:custGeom>
              <a:avLst/>
              <a:gdLst/>
              <a:ahLst/>
              <a:cxnLst/>
              <a:rect l="l" t="t" r="r" b="b"/>
              <a:pathLst>
                <a:path w="3509512" h="1871998">
                  <a:moveTo>
                    <a:pt x="3385052" y="1871998"/>
                  </a:moveTo>
                  <a:lnTo>
                    <a:pt x="124460" y="1871998"/>
                  </a:lnTo>
                  <a:cubicBezTo>
                    <a:pt x="55880" y="1871998"/>
                    <a:pt x="0" y="1816118"/>
                    <a:pt x="0" y="1747538"/>
                  </a:cubicBezTo>
                  <a:lnTo>
                    <a:pt x="0" y="124460"/>
                  </a:lnTo>
                  <a:cubicBezTo>
                    <a:pt x="0" y="55880"/>
                    <a:pt x="55880" y="0"/>
                    <a:pt x="124460" y="0"/>
                  </a:cubicBezTo>
                  <a:lnTo>
                    <a:pt x="3385052" y="0"/>
                  </a:lnTo>
                  <a:cubicBezTo>
                    <a:pt x="3453632" y="0"/>
                    <a:pt x="3509512" y="55880"/>
                    <a:pt x="3509512" y="124460"/>
                  </a:cubicBezTo>
                  <a:lnTo>
                    <a:pt x="3509512" y="1747538"/>
                  </a:lnTo>
                  <a:cubicBezTo>
                    <a:pt x="3509512" y="1816118"/>
                    <a:pt x="3453632" y="1871998"/>
                    <a:pt x="3385052" y="1871998"/>
                  </a:cubicBezTo>
                  <a:close/>
                </a:path>
              </a:pathLst>
            </a:custGeom>
            <a:solidFill>
              <a:srgbClr val="EDECED"/>
            </a:solidFill>
          </p:spPr>
        </p:sp>
      </p:grpSp>
      <p:sp>
        <p:nvSpPr>
          <p:cNvPr id="23" name="TextBox 6"/>
          <p:cNvSpPr txBox="1"/>
          <p:nvPr/>
        </p:nvSpPr>
        <p:spPr>
          <a:xfrm>
            <a:off x="8001000" y="457758"/>
            <a:ext cx="5078042" cy="1410643"/>
          </a:xfrm>
          <a:prstGeom prst="rect">
            <a:avLst/>
          </a:prstGeom>
        </p:spPr>
        <p:txBody>
          <a:bodyPr wrap="square" lIns="0" tIns="0" rIns="0" bIns="0" rtlCol="0" anchor="t">
            <a:spAutoFit/>
          </a:bodyPr>
          <a:lstStyle/>
          <a:p>
            <a:pPr algn="ctr">
              <a:lnSpc>
                <a:spcPts val="11000"/>
              </a:lnSpc>
            </a:pPr>
            <a:r>
              <a:rPr lang="es-MX" sz="5400" dirty="0" smtClean="0">
                <a:latin typeface="Arial Black" panose="020B0A04020102020204" pitchFamily="34" charset="0"/>
              </a:rPr>
              <a:t>OBJETIVOS</a:t>
            </a:r>
            <a:endParaRPr lang="en-US" sz="5400" dirty="0">
              <a:latin typeface="Arial Black" panose="020B0A04020102020204" pitchFamily="34" charset="0"/>
            </a:endParaRPr>
          </a:p>
        </p:txBody>
      </p:sp>
      <p:pic>
        <p:nvPicPr>
          <p:cNvPr id="26" name="Imagen 25"/>
          <p:cNvPicPr>
            <a:picLocks noChangeAspect="1"/>
          </p:cNvPicPr>
          <p:nvPr/>
        </p:nvPicPr>
        <p:blipFill>
          <a:blip r:embed="rId3"/>
          <a:stretch>
            <a:fillRect/>
          </a:stretch>
        </p:blipFill>
        <p:spPr>
          <a:xfrm>
            <a:off x="7620000" y="9388462"/>
            <a:ext cx="2688569" cy="2615411"/>
          </a:xfrm>
          <a:prstGeom prst="rect">
            <a:avLst/>
          </a:prstGeom>
        </p:spPr>
      </p:pic>
      <p:sp>
        <p:nvSpPr>
          <p:cNvPr id="55"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05</a:t>
            </a:r>
            <a:endParaRPr lang="en-US" sz="2800" b="1" dirty="0">
              <a:latin typeface="Arial" panose="020B0604020202020204" pitchFamily="34" charset="0"/>
              <a:cs typeface="Arial" panose="020B0604020202020204" pitchFamily="34" charset="0"/>
            </a:endParaRPr>
          </a:p>
        </p:txBody>
      </p:sp>
      <p:sp>
        <p:nvSpPr>
          <p:cNvPr id="56" name="Rectángulo 12"/>
          <p:cNvSpPr>
            <a:spLocks noChangeArrowheads="1"/>
          </p:cNvSpPr>
          <p:nvPr/>
        </p:nvSpPr>
        <p:spPr bwMode="auto">
          <a:xfrm>
            <a:off x="1013167" y="2060019"/>
            <a:ext cx="71183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latin typeface="Arial Black" panose="020B0A04020102020204" pitchFamily="34" charset="0"/>
              </a:rPr>
              <a:t> </a:t>
            </a:r>
            <a:r>
              <a:rPr lang="es-ES" altLang="en-US" b="1" dirty="0">
                <a:latin typeface="Arial Black" panose="020B0A04020102020204" pitchFamily="34" charset="0"/>
              </a:rPr>
              <a:t>OBJETIVO </a:t>
            </a:r>
            <a:r>
              <a:rPr lang="es-ES" altLang="en-US" b="1" dirty="0" smtClean="0">
                <a:latin typeface="Arial Black" panose="020B0A04020102020204" pitchFamily="34" charset="0"/>
              </a:rPr>
              <a:t>GENERAL</a:t>
            </a:r>
            <a:endParaRPr lang="es-ES" altLang="en-US" b="1" dirty="0">
              <a:latin typeface="Arial Black" panose="020B0A04020102020204" pitchFamily="34" charset="0"/>
            </a:endParaRPr>
          </a:p>
        </p:txBody>
      </p:sp>
      <p:sp>
        <p:nvSpPr>
          <p:cNvPr id="57" name="Rectángulo 12"/>
          <p:cNvSpPr>
            <a:spLocks noChangeArrowheads="1"/>
          </p:cNvSpPr>
          <p:nvPr/>
        </p:nvSpPr>
        <p:spPr bwMode="auto">
          <a:xfrm>
            <a:off x="882650" y="4035317"/>
            <a:ext cx="71183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latin typeface="Arial Black" panose="020B0A04020102020204" pitchFamily="34" charset="0"/>
              </a:rPr>
              <a:t> </a:t>
            </a:r>
            <a:r>
              <a:rPr lang="es-ES" altLang="en-US" b="1" dirty="0">
                <a:latin typeface="Arial Black" panose="020B0A04020102020204" pitchFamily="34" charset="0"/>
              </a:rPr>
              <a:t>OBJETIVO </a:t>
            </a:r>
            <a:r>
              <a:rPr lang="es-ES" altLang="en-US" b="1" dirty="0" smtClean="0">
                <a:latin typeface="Arial Black" panose="020B0A04020102020204" pitchFamily="34" charset="0"/>
              </a:rPr>
              <a:t>ESPECIFICOS</a:t>
            </a:r>
            <a:endParaRPr lang="es-ES" altLang="en-US" b="1" dirty="0">
              <a:latin typeface="Arial Black" panose="020B0A04020102020204" pitchFamily="34" charset="0"/>
            </a:endParaRPr>
          </a:p>
        </p:txBody>
      </p:sp>
      <p:sp>
        <p:nvSpPr>
          <p:cNvPr id="58" name="TextBox 26"/>
          <p:cNvSpPr txBox="1"/>
          <p:nvPr/>
        </p:nvSpPr>
        <p:spPr>
          <a:xfrm>
            <a:off x="1550227" y="2644794"/>
            <a:ext cx="15696373" cy="1731243"/>
          </a:xfrm>
          <a:prstGeom prst="rect">
            <a:avLst/>
          </a:prstGeom>
        </p:spPr>
        <p:txBody>
          <a:bodyPr wrap="square" lIns="0" tIns="0" rIns="0" bIns="0" rtlCol="0" anchor="t">
            <a:spAutoFit/>
          </a:bodyPr>
          <a:lstStyle/>
          <a:p>
            <a:pPr algn="just">
              <a:lnSpc>
                <a:spcPts val="4529"/>
              </a:lnSpc>
            </a:pPr>
            <a:r>
              <a:rPr lang="es-ES" sz="2400" dirty="0" smtClean="0">
                <a:latin typeface="Arial" panose="020B0604020202020204" pitchFamily="34" charset="0"/>
                <a:cs typeface="Arial" panose="020B0604020202020204" pitchFamily="34" charset="0"/>
              </a:rPr>
              <a:t>Establecer </a:t>
            </a:r>
            <a:r>
              <a:rPr lang="es-ES" sz="2400" dirty="0">
                <a:latin typeface="Arial" panose="020B0604020202020204" pitchFamily="34" charset="0"/>
                <a:cs typeface="Arial" panose="020B0604020202020204" pitchFamily="34" charset="0"/>
              </a:rPr>
              <a:t>las percepciones del servicio de recolección de desechos sólidos, prestado por la empresa VEOLIA SA.S en el municipio de Aguachica– Cesar</a:t>
            </a:r>
          </a:p>
          <a:p>
            <a:pPr algn="just">
              <a:lnSpc>
                <a:spcPts val="4529"/>
              </a:lnSpc>
            </a:pPr>
            <a:endParaRPr lang="en-US" sz="3200" dirty="0">
              <a:solidFill>
                <a:srgbClr val="000000"/>
              </a:solidFill>
              <a:latin typeface="Arial   "/>
            </a:endParaRPr>
          </a:p>
        </p:txBody>
      </p:sp>
      <p:sp>
        <p:nvSpPr>
          <p:cNvPr id="2" name="Rectángulo 1"/>
          <p:cNvSpPr/>
          <p:nvPr/>
        </p:nvSpPr>
        <p:spPr>
          <a:xfrm>
            <a:off x="1550227" y="4814133"/>
            <a:ext cx="15662506" cy="5093702"/>
          </a:xfrm>
          <a:prstGeom prst="rect">
            <a:avLst/>
          </a:prstGeom>
        </p:spPr>
        <p:txBody>
          <a:bodyPr wrap="square">
            <a:spAutoFit/>
          </a:bodyPr>
          <a:lstStyle/>
          <a:p>
            <a:pPr algn="just"/>
            <a:r>
              <a:rPr lang="es-CO" sz="2500" dirty="0" smtClean="0">
                <a:latin typeface="Arial" panose="020B0604020202020204" pitchFamily="34" charset="0"/>
                <a:cs typeface="Arial" panose="020B0604020202020204" pitchFamily="34" charset="0"/>
              </a:rPr>
              <a:t>- </a:t>
            </a:r>
            <a:r>
              <a:rPr lang="es-CO" sz="2500" dirty="0">
                <a:latin typeface="Arial" panose="020B0604020202020204" pitchFamily="34" charset="0"/>
                <a:cs typeface="Arial" panose="020B0604020202020204" pitchFamily="34" charset="0"/>
              </a:rPr>
              <a:t>Identificar</a:t>
            </a:r>
            <a:r>
              <a:rPr lang="es-CO" sz="2500" b="1" dirty="0">
                <a:latin typeface="Arial" panose="020B0604020202020204" pitchFamily="34" charset="0"/>
                <a:cs typeface="Arial" panose="020B0604020202020204" pitchFamily="34" charset="0"/>
              </a:rPr>
              <a:t> </a:t>
            </a:r>
            <a:r>
              <a:rPr lang="es-CO" sz="2500" dirty="0">
                <a:latin typeface="Arial" panose="020B0604020202020204" pitchFamily="34" charset="0"/>
                <a:cs typeface="Arial" panose="020B0604020202020204" pitchFamily="34" charset="0"/>
              </a:rPr>
              <a:t>las percepciones que tiene la comunidad de Aguachica frente al servicio de recolección de desechos sólidos, prestado por la empresa VEOLIA S.A.S en el municipio de Aguachica – Cesar</a:t>
            </a:r>
            <a:r>
              <a:rPr lang="es-CO" sz="2500" b="1" dirty="0">
                <a:latin typeface="Arial" panose="020B0604020202020204" pitchFamily="34" charset="0"/>
                <a:cs typeface="Arial" panose="020B0604020202020204" pitchFamily="34" charset="0"/>
              </a:rPr>
              <a:t>.</a:t>
            </a:r>
          </a:p>
          <a:p>
            <a:pPr algn="just"/>
            <a:endParaRPr lang="es-CO" sz="2500" b="1" dirty="0">
              <a:latin typeface="Arial" panose="020B0604020202020204" pitchFamily="34" charset="0"/>
              <a:cs typeface="Arial" panose="020B0604020202020204" pitchFamily="34" charset="0"/>
            </a:endParaRPr>
          </a:p>
          <a:p>
            <a:pPr algn="just"/>
            <a:r>
              <a:rPr lang="es-CO" sz="2500" dirty="0">
                <a:latin typeface="Arial" panose="020B0604020202020204" pitchFamily="34" charset="0"/>
                <a:cs typeface="Arial" panose="020B0604020202020204" pitchFamily="34" charset="0"/>
              </a:rPr>
              <a:t>- Develar las diferentes rutas de recolección de desechos sólidos (PQR) peticiones, quejas o reclamos que los usuarios hacen en la empresa VEOLIA S.A.S en el municipio de Aguachica -  Cesar, para mejorar el servicio</a:t>
            </a:r>
          </a:p>
          <a:p>
            <a:pPr algn="just"/>
            <a:endParaRPr lang="es-CO" sz="2500" b="1" dirty="0">
              <a:latin typeface="Arial" panose="020B0604020202020204" pitchFamily="34" charset="0"/>
              <a:cs typeface="Arial" panose="020B0604020202020204" pitchFamily="34" charset="0"/>
            </a:endParaRPr>
          </a:p>
          <a:p>
            <a:pPr algn="just"/>
            <a:r>
              <a:rPr lang="es-CO" sz="2500" dirty="0">
                <a:latin typeface="Arial" panose="020B0604020202020204" pitchFamily="34" charset="0"/>
                <a:cs typeface="Arial" panose="020B0604020202020204" pitchFamily="34" charset="0"/>
              </a:rPr>
              <a:t>- Determinar la eficiencia de las respuestas en los (PQR) peticiones, quejas o reclamos de los usuarios de VEOLIA S.A.S en el municipio de Aguachica - Cesar</a:t>
            </a:r>
          </a:p>
          <a:p>
            <a:pPr algn="just"/>
            <a:endParaRPr lang="es-CO" sz="2500" b="1" dirty="0">
              <a:latin typeface="Arial" panose="020B0604020202020204" pitchFamily="34" charset="0"/>
              <a:cs typeface="Arial" panose="020B0604020202020204" pitchFamily="34" charset="0"/>
            </a:endParaRPr>
          </a:p>
          <a:p>
            <a:pPr algn="just"/>
            <a:r>
              <a:rPr lang="es-CO" sz="2500" dirty="0">
                <a:latin typeface="Arial" panose="020B0604020202020204" pitchFamily="34" charset="0"/>
                <a:cs typeface="Arial" panose="020B0604020202020204" pitchFamily="34" charset="0"/>
              </a:rPr>
              <a:t>- Proponer estrategias de mejoramiento para mejorar la percepción de los usuarios de la empresa de servicio de aseo VEOLIA S.A.S con respecto a la prestación en el municipio de Aguachica - Cesar</a:t>
            </a:r>
            <a:endParaRPr lang="es-CO" sz="2500" b="1" dirty="0">
              <a:latin typeface="Arial" panose="020B0604020202020204" pitchFamily="34" charset="0"/>
              <a:cs typeface="Arial" panose="020B0604020202020204" pitchFamily="34" charset="0"/>
            </a:endParaRPr>
          </a:p>
          <a:p>
            <a:pPr algn="just">
              <a:buClr>
                <a:schemeClr val="dk1"/>
              </a:buClr>
              <a:buSzPts val="1100"/>
            </a:pPr>
            <a:r>
              <a:rPr lang="it-IT" sz="2500" dirty="0">
                <a:latin typeface="Arial" panose="020B0604020202020204" pitchFamily="34" charset="0"/>
                <a:cs typeface="Arial" panose="020B0604020202020204" pitchFamily="34" charset="0"/>
              </a:rPr>
              <a:t> </a:t>
            </a: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p:cNvSpPr txBox="1"/>
          <p:nvPr/>
        </p:nvSpPr>
        <p:spPr>
          <a:xfrm>
            <a:off x="2514600" y="1638300"/>
            <a:ext cx="13868400" cy="1661993"/>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TIPO DE INVESTIGACIOÓN POBLACIÓN, </a:t>
            </a:r>
            <a:r>
              <a:rPr lang="es-MX" sz="5400" b="1" dirty="0" smtClean="0">
                <a:latin typeface="Arial Black" panose="020B0A04020102020204" pitchFamily="34" charset="0"/>
                <a:cs typeface="Arial" pitchFamily="34" charset="0"/>
              </a:rPr>
              <a:t>MUESTRA.</a:t>
            </a:r>
            <a:endParaRPr lang="es-ES" sz="5400" b="1" dirty="0">
              <a:latin typeface="Arial Black" panose="020B0A04020102020204" pitchFamily="34" charset="0"/>
              <a:cs typeface="Arial" pitchFamily="34" charset="0"/>
            </a:endParaRPr>
          </a:p>
        </p:txBody>
      </p:sp>
      <p:sp>
        <p:nvSpPr>
          <p:cNvPr id="4"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06</a:t>
            </a:r>
            <a:endParaRPr lang="en-US" sz="2800" b="1" dirty="0">
              <a:latin typeface="Arial" panose="020B0604020202020204" pitchFamily="34" charset="0"/>
              <a:cs typeface="Arial" panose="020B0604020202020204" pitchFamily="34" charset="0"/>
            </a:endParaRPr>
          </a:p>
        </p:txBody>
      </p:sp>
      <p:sp>
        <p:nvSpPr>
          <p:cNvPr id="5" name="TextBox 26"/>
          <p:cNvSpPr txBox="1"/>
          <p:nvPr/>
        </p:nvSpPr>
        <p:spPr>
          <a:xfrm>
            <a:off x="1111228" y="3856584"/>
            <a:ext cx="14204972" cy="7448193"/>
          </a:xfrm>
          <a:prstGeom prst="rect">
            <a:avLst/>
          </a:prstGeom>
        </p:spPr>
        <p:txBody>
          <a:bodyPr wrap="square" lIns="0" tIns="0" rIns="0" bIns="0" rtlCol="0" anchor="t">
            <a:spAutoFit/>
          </a:bodyPr>
          <a:lstStyle/>
          <a:p>
            <a:pPr algn="just"/>
            <a:r>
              <a:rPr lang="es-ES" sz="3600" b="1" dirty="0">
                <a:latin typeface="Arial" panose="020B0604020202020204" pitchFamily="34" charset="0"/>
                <a:cs typeface="Arial" panose="020B0604020202020204" pitchFamily="34" charset="0"/>
              </a:rPr>
              <a:t>TIPO DE INVESTIGACIÓN</a:t>
            </a:r>
            <a:r>
              <a:rPr lang="es-ES" sz="3600" b="1" dirty="0" smtClean="0">
                <a:latin typeface="Arial" panose="020B0604020202020204" pitchFamily="34" charset="0"/>
                <a:cs typeface="Arial" panose="020B0604020202020204" pitchFamily="34" charset="0"/>
              </a:rPr>
              <a:t>:</a:t>
            </a:r>
          </a:p>
          <a:p>
            <a:pPr algn="just"/>
            <a:endParaRPr lang="es-ES" sz="3600" b="1" dirty="0">
              <a:latin typeface="Arial" panose="020B0604020202020204" pitchFamily="34" charset="0"/>
              <a:cs typeface="Arial" panose="020B0604020202020204" pitchFamily="34" charset="0"/>
            </a:endParaRPr>
          </a:p>
          <a:p>
            <a:pPr algn="just"/>
            <a:r>
              <a:rPr lang="es-CO" sz="2800" dirty="0">
                <a:latin typeface="Arial" panose="020B0604020202020204" pitchFamily="34" charset="0"/>
                <a:ea typeface="Arial" panose="020B0604020202020204" pitchFamily="34" charset="0"/>
                <a:cs typeface="Arial" panose="020B0604020202020204" pitchFamily="34" charset="0"/>
              </a:rPr>
              <a:t>La presente investigación asumirá un enfoque cuantitativo, debido a que, encierra un conjunto de procesos secuenciales y probatorios, permitiendo que, cada uno depende de la anterior fase</a:t>
            </a:r>
            <a:r>
              <a:rPr lang="es-CO" sz="2800" dirty="0" smtClean="0">
                <a:latin typeface="Arial" panose="020B0604020202020204" pitchFamily="34" charset="0"/>
                <a:ea typeface="Arial" panose="020B0604020202020204" pitchFamily="34" charset="0"/>
                <a:cs typeface="Arial" panose="020B0604020202020204" pitchFamily="34" charset="0"/>
              </a:rPr>
              <a:t>.</a:t>
            </a:r>
          </a:p>
          <a:p>
            <a:pPr algn="just"/>
            <a:endParaRPr lang="es-ES" sz="3200" b="1" dirty="0" smtClean="0">
              <a:latin typeface="Arial" panose="020B0604020202020204" pitchFamily="34" charset="0"/>
              <a:cs typeface="Arial" panose="020B0604020202020204" pitchFamily="34" charset="0"/>
            </a:endParaRPr>
          </a:p>
          <a:p>
            <a:r>
              <a:rPr lang="es-ES" sz="3600" b="1" dirty="0">
                <a:latin typeface="Arial" panose="020B0604020202020204" pitchFamily="34" charset="0"/>
                <a:cs typeface="Arial" panose="020B0604020202020204" pitchFamily="34" charset="0"/>
              </a:rPr>
              <a:t>POBLACIÓN</a:t>
            </a:r>
            <a:r>
              <a:rPr lang="es-ES" sz="4000" dirty="0"/>
              <a:t>:</a:t>
            </a:r>
          </a:p>
          <a:p>
            <a:endParaRPr lang="es-ES" sz="4000" dirty="0"/>
          </a:p>
          <a:p>
            <a:pPr algn="just"/>
            <a:r>
              <a:rPr lang="es-CO" sz="2800" dirty="0" smtClean="0">
                <a:latin typeface="Arial" panose="020B0604020202020204" pitchFamily="34" charset="0"/>
                <a:cs typeface="Arial" panose="020B0604020202020204" pitchFamily="34" charset="0"/>
              </a:rPr>
              <a:t>De acuerdo </a:t>
            </a:r>
            <a:r>
              <a:rPr lang="es-CO" sz="2800" dirty="0">
                <a:latin typeface="Arial" panose="020B0604020202020204" pitchFamily="34" charset="0"/>
                <a:cs typeface="Arial" panose="020B0604020202020204" pitchFamily="34" charset="0"/>
              </a:rPr>
              <a:t>con la plataforma TERRIDATA del Departamento Nacional de Planeación (DNP), Aguachica cuenta con 118.652 habitantes (2020</a:t>
            </a:r>
            <a:r>
              <a:rPr lang="es-CO" sz="2800" dirty="0" smtClean="0">
                <a:latin typeface="Arial" panose="020B0604020202020204" pitchFamily="34" charset="0"/>
                <a:cs typeface="Arial" panose="020B0604020202020204" pitchFamily="34" charset="0"/>
              </a:rPr>
              <a:t>) </a:t>
            </a:r>
            <a:endParaRPr lang="es-ES" sz="2800" dirty="0"/>
          </a:p>
          <a:p>
            <a:pPr algn="just"/>
            <a:endParaRPr lang="es-ES" sz="3200" b="1" dirty="0">
              <a:latin typeface="Arial" panose="020B0604020202020204" pitchFamily="34" charset="0"/>
              <a:cs typeface="Arial" panose="020B0604020202020204" pitchFamily="34" charset="0"/>
            </a:endParaRPr>
          </a:p>
          <a:p>
            <a:pPr algn="just"/>
            <a:endParaRPr lang="es-ES" sz="3200" b="1" dirty="0" smtClean="0">
              <a:latin typeface="Arial" panose="020B0604020202020204" pitchFamily="34" charset="0"/>
              <a:cs typeface="Arial" panose="020B0604020202020204" pitchFamily="34" charset="0"/>
            </a:endParaRPr>
          </a:p>
          <a:p>
            <a:pPr algn="just"/>
            <a:endParaRPr lang="es-ES" sz="3200" b="1" dirty="0">
              <a:latin typeface="Arial" panose="020B0604020202020204" pitchFamily="34" charset="0"/>
              <a:cs typeface="Arial" panose="020B0604020202020204" pitchFamily="34" charset="0"/>
            </a:endParaRPr>
          </a:p>
          <a:p>
            <a:pPr algn="just"/>
            <a:endParaRPr lang="es-ES" sz="3200" b="1" dirty="0" smtClean="0">
              <a:latin typeface="Arial" panose="020B0604020202020204" pitchFamily="34" charset="0"/>
              <a:cs typeface="Arial" panose="020B0604020202020204" pitchFamily="34" charset="0"/>
            </a:endParaRPr>
          </a:p>
          <a:p>
            <a:pPr algn="just"/>
            <a:endParaRPr lang="es-ES"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113232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7010400" y="1409700"/>
            <a:ext cx="3886200" cy="769441"/>
          </a:xfrm>
          <a:prstGeom prst="rect">
            <a:avLst/>
          </a:prstGeom>
        </p:spPr>
        <p:txBody>
          <a:bodyPr wrap="square">
            <a:spAutoFit/>
          </a:bodyPr>
          <a:lstStyle/>
          <a:p>
            <a:r>
              <a:rPr lang="es-MX" sz="4400" b="1" dirty="0" smtClean="0">
                <a:latin typeface="Arial" panose="020B0604020202020204" pitchFamily="34" charset="0"/>
                <a:cs typeface="Arial" panose="020B0604020202020204" pitchFamily="34" charset="0"/>
              </a:rPr>
              <a:t>MUESTRA</a:t>
            </a:r>
            <a:endParaRPr lang="es-MX" sz="4400" b="1" dirty="0" smtClean="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2627519" y="2179141"/>
            <a:ext cx="7321914" cy="3027859"/>
          </a:xfrm>
          <a:prstGeom prst="rect">
            <a:avLst/>
          </a:prstGeom>
        </p:spPr>
      </p:pic>
      <p:pic>
        <p:nvPicPr>
          <p:cNvPr id="8" name="Imagen 7"/>
          <p:cNvPicPr>
            <a:picLocks noChangeAspect="1"/>
          </p:cNvPicPr>
          <p:nvPr/>
        </p:nvPicPr>
        <p:blipFill>
          <a:blip r:embed="rId3"/>
          <a:stretch>
            <a:fillRect/>
          </a:stretch>
        </p:blipFill>
        <p:spPr>
          <a:xfrm>
            <a:off x="10668000" y="2628900"/>
            <a:ext cx="6805112" cy="4412690"/>
          </a:xfrm>
          <a:prstGeom prst="rect">
            <a:avLst/>
          </a:prstGeom>
        </p:spPr>
      </p:pic>
      <p:pic>
        <p:nvPicPr>
          <p:cNvPr id="9" name="Imagen 8"/>
          <p:cNvPicPr>
            <a:picLocks noChangeAspect="1"/>
          </p:cNvPicPr>
          <p:nvPr/>
        </p:nvPicPr>
        <p:blipFill>
          <a:blip r:embed="rId4"/>
          <a:stretch>
            <a:fillRect/>
          </a:stretch>
        </p:blipFill>
        <p:spPr>
          <a:xfrm>
            <a:off x="1066800" y="5342322"/>
            <a:ext cx="10443353" cy="4298053"/>
          </a:xfrm>
          <a:prstGeom prst="rect">
            <a:avLst/>
          </a:prstGeom>
        </p:spPr>
      </p:pic>
    </p:spTree>
    <p:extLst>
      <p:ext uri="{BB962C8B-B14F-4D97-AF65-F5344CB8AC3E}">
        <p14:creationId xmlns:p14="http://schemas.microsoft.com/office/powerpoint/2010/main" val="41654896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40098" y="1257300"/>
            <a:ext cx="12725400" cy="1661993"/>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DESARROLLO DE LOS OBJETIVOS </a:t>
            </a:r>
            <a:r>
              <a:rPr lang="es-MX" sz="5400" b="1" dirty="0" smtClean="0">
                <a:latin typeface="Arial Black" panose="020B0A04020102020204" pitchFamily="34" charset="0"/>
                <a:cs typeface="Arial" pitchFamily="34" charset="0"/>
              </a:rPr>
              <a:t>ESPECIFICOS</a:t>
            </a:r>
            <a:endParaRPr lang="es-ES" sz="5400" b="1" dirty="0">
              <a:latin typeface="Arial Black" panose="020B0A04020102020204" pitchFamily="34" charset="0"/>
              <a:cs typeface="Arial" pitchFamily="34" charset="0"/>
            </a:endParaRPr>
          </a:p>
        </p:txBody>
      </p:sp>
      <p:sp>
        <p:nvSpPr>
          <p:cNvPr id="3"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07</a:t>
            </a:r>
            <a:endParaRPr lang="en-US" sz="2800" b="1" dirty="0">
              <a:latin typeface="Arial" panose="020B0604020202020204" pitchFamily="34" charset="0"/>
              <a:cs typeface="Arial" panose="020B0604020202020204" pitchFamily="34" charset="0"/>
            </a:endParaRPr>
          </a:p>
        </p:txBody>
      </p:sp>
      <p:sp>
        <p:nvSpPr>
          <p:cNvPr id="4" name="TextBox 26"/>
          <p:cNvSpPr txBox="1"/>
          <p:nvPr/>
        </p:nvSpPr>
        <p:spPr>
          <a:xfrm>
            <a:off x="1752600" y="4554289"/>
            <a:ext cx="15909802" cy="5770811"/>
          </a:xfrm>
          <a:prstGeom prst="rect">
            <a:avLst/>
          </a:prstGeom>
        </p:spPr>
        <p:txBody>
          <a:bodyPr wrap="square" lIns="0" tIns="0" rIns="0" bIns="0" rtlCol="0" anchor="t">
            <a:spAutoFit/>
          </a:bodyPr>
          <a:lstStyle/>
          <a:p>
            <a:pPr algn="just">
              <a:lnSpc>
                <a:spcPts val="4529"/>
              </a:lnSpc>
            </a:pPr>
            <a:r>
              <a:rPr lang="es-ES" sz="2500" b="1" dirty="0" smtClean="0">
                <a:latin typeface="Arial" panose="020B0604020202020204" pitchFamily="34" charset="0"/>
                <a:cs typeface="Arial" panose="020B0604020202020204" pitchFamily="34" charset="0"/>
              </a:rPr>
              <a:t>Identificar </a:t>
            </a:r>
            <a:r>
              <a:rPr lang="es-ES" sz="2500" b="1" dirty="0">
                <a:latin typeface="Arial" panose="020B0604020202020204" pitchFamily="34" charset="0"/>
                <a:cs typeface="Arial" panose="020B0604020202020204" pitchFamily="34" charset="0"/>
              </a:rPr>
              <a:t>las percepciones que tiene la comunidad de Aguachica frente al servicio de recolección de desechos sólidos, prestado por la empresa VEOLIA en el municipio de Aguachica – Cesar.</a:t>
            </a:r>
          </a:p>
          <a:p>
            <a:pPr algn="just">
              <a:lnSpc>
                <a:spcPts val="4529"/>
              </a:lnSpc>
            </a:pPr>
            <a:endParaRPr lang="es-ES" sz="2500" b="1" dirty="0">
              <a:latin typeface="Arial" panose="020B0604020202020204" pitchFamily="34" charset="0"/>
              <a:cs typeface="Arial" panose="020B0604020202020204" pitchFamily="34" charset="0"/>
            </a:endParaRPr>
          </a:p>
          <a:p>
            <a:pPr algn="just">
              <a:lnSpc>
                <a:spcPts val="4529"/>
              </a:lnSpc>
            </a:pPr>
            <a:r>
              <a:rPr lang="es-ES" sz="2500" b="1" dirty="0">
                <a:latin typeface="Arial" panose="020B0604020202020204" pitchFamily="34" charset="0"/>
                <a:cs typeface="Arial" panose="020B0604020202020204" pitchFamily="34" charset="0"/>
              </a:rPr>
              <a:t> </a:t>
            </a:r>
            <a:r>
              <a:rPr lang="es-ES" sz="2500" dirty="0">
                <a:latin typeface="Arial" panose="020B0604020202020204" pitchFamily="34" charset="0"/>
                <a:cs typeface="Arial" panose="020B0604020202020204" pitchFamily="34" charset="0"/>
              </a:rPr>
              <a:t>El presente objetivo se realizó con la fuente de información primaria como es   la encuesta, su procedimiento consistió en encuestar a cada participante de la investigación los cuales fueron escogido en la muestra, de igual manera, posteriormente se llevó una  agrupación, tabulación y análisis de la información recolectadas en forma directa para analizar de manera cuantitativa en tablas y gráficas, que sirvió para fomentar su análisis estructural administrativa con relación al trabajo de investigación.</a:t>
            </a:r>
          </a:p>
          <a:p>
            <a:pPr algn="just">
              <a:lnSpc>
                <a:spcPts val="4529"/>
              </a:lnSpc>
            </a:pPr>
            <a:endParaRPr lang="es-ES" sz="2800" dirty="0" smtClean="0">
              <a:latin typeface="Arial" panose="020B0604020202020204" pitchFamily="34" charset="0"/>
              <a:cs typeface="Arial" panose="020B0604020202020204" pitchFamily="34" charset="0"/>
            </a:endParaRPr>
          </a:p>
          <a:p>
            <a:pPr algn="just">
              <a:lnSpc>
                <a:spcPts val="4529"/>
              </a:lnSpc>
            </a:pPr>
            <a:endParaRPr lang="en-US" sz="2800" dirty="0">
              <a:solidFill>
                <a:srgbClr val="000000"/>
              </a:solidFill>
              <a:latin typeface="Arial   "/>
            </a:endParaRPr>
          </a:p>
        </p:txBody>
      </p:sp>
      <p:sp>
        <p:nvSpPr>
          <p:cNvPr id="5" name="TextBox 26"/>
          <p:cNvSpPr txBox="1"/>
          <p:nvPr/>
        </p:nvSpPr>
        <p:spPr>
          <a:xfrm>
            <a:off x="1371600" y="3429760"/>
            <a:ext cx="8992881" cy="1154162"/>
          </a:xfrm>
          <a:prstGeom prst="rect">
            <a:avLst/>
          </a:prstGeom>
        </p:spPr>
        <p:txBody>
          <a:bodyPr lIns="0" tIns="0" rIns="0" bIns="0" rtlCol="0" anchor="t">
            <a:spAutoFit/>
          </a:bodyPr>
          <a:lstStyle/>
          <a:p>
            <a:pPr algn="just">
              <a:lnSpc>
                <a:spcPts val="4529"/>
              </a:lnSpc>
            </a:pPr>
            <a:r>
              <a:rPr lang="es-CO" sz="3200" b="1" dirty="0" smtClean="0">
                <a:latin typeface="Arial" panose="020B0604020202020204" pitchFamily="34" charset="0"/>
                <a:cs typeface="Arial" panose="020B0604020202020204" pitchFamily="34" charset="0"/>
              </a:rPr>
              <a:t>Objetivo </a:t>
            </a:r>
            <a:r>
              <a:rPr lang="es-CO" sz="3200" b="1" dirty="0">
                <a:latin typeface="Arial" panose="020B0604020202020204" pitchFamily="34" charset="0"/>
                <a:cs typeface="Arial" panose="020B0604020202020204" pitchFamily="34" charset="0"/>
              </a:rPr>
              <a:t>Específico Número </a:t>
            </a:r>
            <a:r>
              <a:rPr lang="es-CO" sz="3200" b="1" dirty="0" smtClean="0">
                <a:latin typeface="Arial" panose="020B0604020202020204" pitchFamily="34" charset="0"/>
                <a:cs typeface="Arial" panose="020B0604020202020204" pitchFamily="34" charset="0"/>
              </a:rPr>
              <a:t>1.</a:t>
            </a:r>
            <a:endParaRPr lang="es-ES" sz="3200" b="1" dirty="0">
              <a:latin typeface="Arial" panose="020B0604020202020204" pitchFamily="34" charset="0"/>
              <a:cs typeface="Arial" panose="020B0604020202020204" pitchFamily="34" charset="0"/>
            </a:endParaRPr>
          </a:p>
          <a:p>
            <a:pPr algn="just">
              <a:lnSpc>
                <a:spcPts val="4529"/>
              </a:lnSpc>
            </a:pPr>
            <a:endParaRPr lang="en-US" sz="3200" dirty="0">
              <a:solidFill>
                <a:srgbClr val="000000"/>
              </a:solidFill>
              <a:latin typeface="Arial   "/>
            </a:endParaRPr>
          </a:p>
        </p:txBody>
      </p:sp>
    </p:spTree>
    <p:extLst>
      <p:ext uri="{BB962C8B-B14F-4D97-AF65-F5344CB8AC3E}">
        <p14:creationId xmlns:p14="http://schemas.microsoft.com/office/powerpoint/2010/main" val="108272041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04800" y="1877482"/>
            <a:ext cx="4419600" cy="4099943"/>
          </a:xfrm>
          <a:prstGeom prst="rect">
            <a:avLst/>
          </a:prstGeom>
        </p:spPr>
      </p:pic>
      <p:pic>
        <p:nvPicPr>
          <p:cNvPr id="3" name="Imagen 2"/>
          <p:cNvPicPr>
            <a:picLocks noChangeAspect="1"/>
          </p:cNvPicPr>
          <p:nvPr/>
        </p:nvPicPr>
        <p:blipFill>
          <a:blip r:embed="rId3"/>
          <a:stretch>
            <a:fillRect/>
          </a:stretch>
        </p:blipFill>
        <p:spPr>
          <a:xfrm>
            <a:off x="4126806" y="1918737"/>
            <a:ext cx="4178994" cy="3962400"/>
          </a:xfrm>
          <a:prstGeom prst="rect">
            <a:avLst/>
          </a:prstGeom>
        </p:spPr>
      </p:pic>
      <p:pic>
        <p:nvPicPr>
          <p:cNvPr id="4" name="Imagen 3"/>
          <p:cNvPicPr>
            <a:picLocks noChangeAspect="1"/>
          </p:cNvPicPr>
          <p:nvPr/>
        </p:nvPicPr>
        <p:blipFill>
          <a:blip r:embed="rId4"/>
          <a:stretch>
            <a:fillRect/>
          </a:stretch>
        </p:blipFill>
        <p:spPr>
          <a:xfrm>
            <a:off x="8001000" y="1972692"/>
            <a:ext cx="5169296" cy="3949700"/>
          </a:xfrm>
          <a:prstGeom prst="rect">
            <a:avLst/>
          </a:prstGeom>
        </p:spPr>
      </p:pic>
      <p:pic>
        <p:nvPicPr>
          <p:cNvPr id="5" name="Imagen 4"/>
          <p:cNvPicPr>
            <a:picLocks noChangeAspect="1"/>
          </p:cNvPicPr>
          <p:nvPr/>
        </p:nvPicPr>
        <p:blipFill>
          <a:blip r:embed="rId5"/>
          <a:stretch>
            <a:fillRect/>
          </a:stretch>
        </p:blipFill>
        <p:spPr>
          <a:xfrm>
            <a:off x="13170296" y="1877482"/>
            <a:ext cx="4965304" cy="4181496"/>
          </a:xfrm>
          <a:prstGeom prst="rect">
            <a:avLst/>
          </a:prstGeom>
        </p:spPr>
      </p:pic>
      <p:pic>
        <p:nvPicPr>
          <p:cNvPr id="6" name="Imagen 5"/>
          <p:cNvPicPr>
            <a:picLocks noChangeAspect="1"/>
          </p:cNvPicPr>
          <p:nvPr/>
        </p:nvPicPr>
        <p:blipFill>
          <a:blip r:embed="rId6"/>
          <a:stretch>
            <a:fillRect/>
          </a:stretch>
        </p:blipFill>
        <p:spPr>
          <a:xfrm>
            <a:off x="1630742" y="5922433"/>
            <a:ext cx="5759979" cy="4343400"/>
          </a:xfrm>
          <a:prstGeom prst="rect">
            <a:avLst/>
          </a:prstGeom>
        </p:spPr>
      </p:pic>
      <p:pic>
        <p:nvPicPr>
          <p:cNvPr id="7" name="Imagen 6"/>
          <p:cNvPicPr>
            <a:picLocks noChangeAspect="1"/>
          </p:cNvPicPr>
          <p:nvPr/>
        </p:nvPicPr>
        <p:blipFill>
          <a:blip r:embed="rId7"/>
          <a:stretch>
            <a:fillRect/>
          </a:stretch>
        </p:blipFill>
        <p:spPr>
          <a:xfrm>
            <a:off x="7034691" y="5881137"/>
            <a:ext cx="5417786" cy="4397354"/>
          </a:xfrm>
          <a:prstGeom prst="rect">
            <a:avLst/>
          </a:prstGeom>
        </p:spPr>
      </p:pic>
      <p:pic>
        <p:nvPicPr>
          <p:cNvPr id="10" name="Imagen 9"/>
          <p:cNvPicPr>
            <a:picLocks noChangeAspect="1"/>
          </p:cNvPicPr>
          <p:nvPr/>
        </p:nvPicPr>
        <p:blipFill>
          <a:blip r:embed="rId8"/>
          <a:stretch>
            <a:fillRect/>
          </a:stretch>
        </p:blipFill>
        <p:spPr>
          <a:xfrm>
            <a:off x="12424684" y="5946338"/>
            <a:ext cx="5797798" cy="4151736"/>
          </a:xfrm>
          <a:prstGeom prst="rect">
            <a:avLst/>
          </a:prstGeom>
        </p:spPr>
      </p:pic>
    </p:spTree>
    <p:extLst>
      <p:ext uri="{BB962C8B-B14F-4D97-AF65-F5344CB8AC3E}">
        <p14:creationId xmlns:p14="http://schemas.microsoft.com/office/powerpoint/2010/main" val="1087525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295</TotalTime>
  <Words>1193</Words>
  <Application>Microsoft Office PowerPoint</Application>
  <PresentationFormat>Personalizado</PresentationFormat>
  <Paragraphs>111</Paragraphs>
  <Slides>27</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27</vt:i4>
      </vt:variant>
    </vt:vector>
  </HeadingPairs>
  <TitlesOfParts>
    <vt:vector size="34" baseType="lpstr">
      <vt:lpstr>Arial</vt:lpstr>
      <vt:lpstr>Arial Black</vt:lpstr>
      <vt:lpstr>Calibri</vt:lpstr>
      <vt:lpstr>Arial   </vt:lpstr>
      <vt:lpstr>Times New Roman</vt:lpstr>
      <vt:lpstr>Agrandir Bold</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dc:title>
  <cp:lastModifiedBy>Henry</cp:lastModifiedBy>
  <cp:revision>32</cp:revision>
  <dcterms:created xsi:type="dcterms:W3CDTF">2006-08-16T00:00:00Z</dcterms:created>
  <dcterms:modified xsi:type="dcterms:W3CDTF">2022-12-01T16:02:33Z</dcterms:modified>
  <dc:identifier>DAFTPQDkLDU</dc:identifier>
</cp:coreProperties>
</file>