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embedTrueTypeFonts="1" saveSubsetFonts="1">
  <p:sldMasterIdLst>
    <p:sldMasterId id="2147483739" r:id="rId1"/>
  </p:sldMasterIdLst>
  <p:notesMasterIdLst>
    <p:notesMasterId r:id="rId2"/>
  </p:notesMasterIdLst>
  <p:sldIdLst>
    <p:sldId id="362" r:id="rId3"/>
    <p:sldId id="363" r:id="rId4"/>
    <p:sldId id="364" r:id="rId5"/>
    <p:sldId id="365" r:id="rId6"/>
    <p:sldId id="366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75" r:id="rId16"/>
  </p:sldIdLst>
  <p:sldSz cy="10287000" cx="18288000"/>
  <p:notesSz cx="6858000" cy="9144000"/>
  <p:embeddedFontLst>
    <p:embeddedFont>
      <p:font typeface="Bernard MT Condensed" panose="02050806060905020404" pitchFamily="18" charset="0"/>
      <p:regular r:id="rId17"/>
    </p:embeddedFont>
    <p:embeddedFont>
      <p:font typeface="Playfair Display Bold" panose="020B060402020202020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libri Light" panose="020F0302020204030204" pitchFamily="34" charset="0"/>
      <p:regular r:id="rId23"/>
      <p:italic r:id="rId24"/>
    </p:embeddedFont>
  </p:embeddedFontLst>
  <p:defaultTextStyle>
    <a:defPPr>
      <a:defRPr lang="en-US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>
    <p:present/>
    <p:sldAll/>
    <p:penClr>
      <a:prstClr val="red"/>
    </p:penClr>
  </p:showPr>
  <p:clrMru>
    <a:srgbClr val="44A74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620" autoAdjust="0"/>
    <p:restoredTop sz="94622" autoAdjust="0"/>
  </p:normalViewPr>
  <p:slideViewPr>
    <p:cSldViewPr>
      <p:cViewPr varScale="1">
        <p:scale>
          <a:sx n="47" d="100"/>
          <a:sy n="47" d="100"/>
        </p:scale>
        <p:origin x="69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font" Target="fonts/font1.fntdata"/><Relationship Id="rId18" Type="http://schemas.openxmlformats.org/officeDocument/2006/relationships/font" Target="fonts/font2.fntdata"/><Relationship Id="rId19" Type="http://schemas.openxmlformats.org/officeDocument/2006/relationships/font" Target="fonts/font3.fntdata"/><Relationship Id="rId20" Type="http://schemas.openxmlformats.org/officeDocument/2006/relationships/font" Target="fonts/font4.fntdata"/><Relationship Id="rId21" Type="http://schemas.openxmlformats.org/officeDocument/2006/relationships/font" Target="fonts/font5.fntdata"/><Relationship Id="rId22" Type="http://schemas.openxmlformats.org/officeDocument/2006/relationships/font" Target="fonts/font6.fntdata"/><Relationship Id="rId23" Type="http://schemas.openxmlformats.org/officeDocument/2006/relationships/font" Target="fonts/font7.fntdata"/><Relationship Id="rId24" Type="http://schemas.openxmlformats.org/officeDocument/2006/relationships/font" Target="fonts/font8.fntdata"/><Relationship Id="rId25" Type="http://schemas.openxmlformats.org/officeDocument/2006/relationships/tableStyles" Target="tableStyle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E9D853-18C4-4B85-B252-EAB30EFD252D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4BEE73DD-BDFC-4368-99D6-869B166211A5}">
      <dgm:prSet phldrT="[Texto]" custT="1"/>
      <dgm:spPr/>
      <dgm:t>
        <a:bodyPr/>
        <a:lstStyle/>
        <a:p>
          <a:r>
            <a:rPr lang="es-CO" sz="2000" u="sng" dirty="0" smtClean="0"/>
            <a:t>Poder de negociación de los proveedores</a:t>
          </a:r>
        </a:p>
        <a:p>
          <a:r>
            <a:rPr lang="es-CO" sz="2000" u="none" dirty="0" smtClean="0"/>
            <a:t>existe gran variedad de empresas nacionales dispuestas a proveer la materia prima para la construcción.</a:t>
          </a:r>
          <a:endParaRPr lang="es-PE" sz="2000" u="none" dirty="0"/>
        </a:p>
      </dgm:t>
    </dgm:pt>
    <dgm:pt modelId="{B83E4AAD-F606-4174-B7CC-BFF24D510855}" type="parTrans" cxnId="{8F8A66C5-123E-4850-BD27-8D8AE9FD61E6}">
      <dgm:prSet/>
      <dgm:spPr/>
      <dgm:t>
        <a:bodyPr/>
        <a:lstStyle/>
        <a:p>
          <a:endParaRPr lang="es-PE" sz="1800"/>
        </a:p>
      </dgm:t>
    </dgm:pt>
    <dgm:pt modelId="{09242B88-9A6D-4DD6-8FA4-4E88376AB491}" type="sibTrans" cxnId="{8F8A66C5-123E-4850-BD27-8D8AE9FD61E6}">
      <dgm:prSet/>
      <dgm:spPr/>
      <dgm:t>
        <a:bodyPr/>
        <a:lstStyle/>
        <a:p>
          <a:endParaRPr lang="es-PE" sz="1800"/>
        </a:p>
      </dgm:t>
    </dgm:pt>
    <dgm:pt modelId="{A02690D8-A449-4D70-A29E-B93202444AD7}">
      <dgm:prSet phldrT="[Texto]" custT="1"/>
      <dgm:spPr/>
      <dgm:t>
        <a:bodyPr/>
        <a:lstStyle/>
        <a:p>
          <a:r>
            <a:rPr lang="es-CO" sz="1600" u="sng" dirty="0" smtClean="0"/>
            <a:t>Poder de negociación de los compradores</a:t>
          </a:r>
        </a:p>
        <a:p>
          <a:r>
            <a:rPr lang="es-CO" sz="1600" u="none" dirty="0" smtClean="0"/>
            <a:t>Variaciones en precio, diseño, beneficios, entre otras, entonces, los compradores tienen diversas opciones para elegir.</a:t>
          </a:r>
          <a:endParaRPr lang="es-ES" sz="1600" u="none" dirty="0" smtClean="0"/>
        </a:p>
        <a:p>
          <a:endParaRPr lang="es-PE" sz="1600" dirty="0"/>
        </a:p>
      </dgm:t>
    </dgm:pt>
    <dgm:pt modelId="{A0F5C9E1-518A-431D-9064-C5E5247C1E17}" type="parTrans" cxnId="{2F28CBA4-F44B-4850-BBBE-60CC6D9CC2BD}">
      <dgm:prSet/>
      <dgm:spPr/>
      <dgm:t>
        <a:bodyPr/>
        <a:lstStyle/>
        <a:p>
          <a:endParaRPr lang="es-PE" sz="1800"/>
        </a:p>
      </dgm:t>
    </dgm:pt>
    <dgm:pt modelId="{60FD9201-F8FD-42A8-9602-E3F6635C0DF3}" type="sibTrans" cxnId="{2F28CBA4-F44B-4850-BBBE-60CC6D9CC2BD}">
      <dgm:prSet/>
      <dgm:spPr/>
      <dgm:t>
        <a:bodyPr/>
        <a:lstStyle/>
        <a:p>
          <a:endParaRPr lang="es-PE" sz="1800"/>
        </a:p>
      </dgm:t>
    </dgm:pt>
    <dgm:pt modelId="{D141F31E-2062-490E-BF02-390E15744E73}">
      <dgm:prSet phldrT="[Texto]" custT="1"/>
      <dgm:spPr/>
      <dgm:t>
        <a:bodyPr/>
        <a:lstStyle/>
        <a:p>
          <a:r>
            <a:rPr lang="es-ES" sz="1600" u="sng" dirty="0" smtClean="0"/>
            <a:t>Presión de sustitutos</a:t>
          </a:r>
        </a:p>
        <a:p>
          <a:r>
            <a:rPr lang="es-CO" sz="1600" u="none" dirty="0" smtClean="0"/>
            <a:t>Los lotes se consiguen con un buen metraje a precios justos, y si la mayoría de los clientes decidiera mejor comprar lotes, la demanda de vivienda disminuiría, lo cual lo hace una amenaza fuerte</a:t>
          </a:r>
          <a:endParaRPr lang="es-ES" sz="1600" u="none" dirty="0" smtClean="0"/>
        </a:p>
        <a:p>
          <a:endParaRPr lang="es-PE" sz="1600" dirty="0"/>
        </a:p>
      </dgm:t>
    </dgm:pt>
    <dgm:pt modelId="{8AE6C06B-C8D7-4F65-8487-F30F219E004F}" type="parTrans" cxnId="{C395909A-5953-4A46-A25D-316BD908122E}">
      <dgm:prSet/>
      <dgm:spPr/>
      <dgm:t>
        <a:bodyPr/>
        <a:lstStyle/>
        <a:p>
          <a:endParaRPr lang="es-PE" sz="1800"/>
        </a:p>
      </dgm:t>
    </dgm:pt>
    <dgm:pt modelId="{58A1F46D-88DC-4EBB-9153-4556102FF35F}" type="sibTrans" cxnId="{C395909A-5953-4A46-A25D-316BD908122E}">
      <dgm:prSet/>
      <dgm:spPr/>
      <dgm:t>
        <a:bodyPr/>
        <a:lstStyle/>
        <a:p>
          <a:endParaRPr lang="es-PE" sz="1800"/>
        </a:p>
      </dgm:t>
    </dgm:pt>
    <dgm:pt modelId="{47662562-DB7E-4D30-9CF8-612781D09D31}">
      <dgm:prSet phldrT="[Texto]" custT="1"/>
      <dgm:spPr/>
      <dgm:t>
        <a:bodyPr/>
        <a:lstStyle/>
        <a:p>
          <a:r>
            <a:rPr lang="es-CO" sz="1600" u="sng" dirty="0" smtClean="0"/>
            <a:t>Amenaza de nuevos ingresos</a:t>
          </a:r>
          <a:endParaRPr lang="es-ES" sz="1600" u="sng" dirty="0" smtClean="0"/>
        </a:p>
        <a:p>
          <a:r>
            <a:rPr lang="es-CO" sz="1600" u="none" dirty="0" smtClean="0"/>
            <a:t>La probabilidad de ingreso de nuevos competidores al mercado es alta, ya que las barreras de entrada son muy bajas para estas nuevas empresas</a:t>
          </a:r>
          <a:endParaRPr lang="es-ES" sz="1600" u="none" dirty="0" smtClean="0"/>
        </a:p>
        <a:p>
          <a:endParaRPr lang="es-PE" sz="1600" dirty="0"/>
        </a:p>
      </dgm:t>
    </dgm:pt>
    <dgm:pt modelId="{C26C13DD-357D-4925-8C3C-58FAC45D9037}" type="parTrans" cxnId="{3A147DB6-DDA2-4B6E-936B-D5FD1EA09B7E}">
      <dgm:prSet/>
      <dgm:spPr/>
      <dgm:t>
        <a:bodyPr/>
        <a:lstStyle/>
        <a:p>
          <a:endParaRPr lang="es-PE" sz="1800"/>
        </a:p>
      </dgm:t>
    </dgm:pt>
    <dgm:pt modelId="{9E6EEB35-6233-48A2-9A78-579EE40E37B8}" type="sibTrans" cxnId="{3A147DB6-DDA2-4B6E-936B-D5FD1EA09B7E}">
      <dgm:prSet/>
      <dgm:spPr/>
      <dgm:t>
        <a:bodyPr/>
        <a:lstStyle/>
        <a:p>
          <a:endParaRPr lang="es-PE" sz="1800"/>
        </a:p>
      </dgm:t>
    </dgm:pt>
    <dgm:pt modelId="{7F64F536-A0E5-4B38-875C-0FABE1C5D713}" type="pres">
      <dgm:prSet presAssocID="{0EE9D853-18C4-4B85-B252-EAB30EFD25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577020F-9C2D-4709-B730-6879A623BE53}" type="pres">
      <dgm:prSet presAssocID="{4BEE73DD-BDFC-4368-99D6-869B166211A5}" presName="node" presStyleLbl="node1" presStyleIdx="0" presStyleCnt="4" custScaleX="23885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85D453B-A748-4825-8323-5D176951D17B}" type="pres">
      <dgm:prSet presAssocID="{4BEE73DD-BDFC-4368-99D6-869B166211A5}" presName="spNode" presStyleCnt="0"/>
      <dgm:spPr/>
    </dgm:pt>
    <dgm:pt modelId="{D7102FDE-4D36-4433-A3FA-97D91C0B4C0D}" type="pres">
      <dgm:prSet presAssocID="{09242B88-9A6D-4DD6-8FA4-4E88376AB491}" presName="sibTrans" presStyleLbl="sibTrans1D1" presStyleIdx="0" presStyleCnt="4"/>
      <dgm:spPr/>
      <dgm:t>
        <a:bodyPr/>
        <a:lstStyle/>
        <a:p>
          <a:endParaRPr lang="es-ES"/>
        </a:p>
      </dgm:t>
    </dgm:pt>
    <dgm:pt modelId="{ECD8BB18-5B53-4970-AD1C-2FC55870F59E}" type="pres">
      <dgm:prSet presAssocID="{A02690D8-A449-4D70-A29E-B93202444AD7}" presName="node" presStyleLbl="node1" presStyleIdx="1" presStyleCnt="4" custScaleX="17973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D311B73-70AB-49E9-AD7B-60743DF5FABC}" type="pres">
      <dgm:prSet presAssocID="{A02690D8-A449-4D70-A29E-B93202444AD7}" presName="spNode" presStyleCnt="0"/>
      <dgm:spPr/>
    </dgm:pt>
    <dgm:pt modelId="{EA77ADF8-58B0-4A50-9641-79A91663761E}" type="pres">
      <dgm:prSet presAssocID="{60FD9201-F8FD-42A8-9602-E3F6635C0DF3}" presName="sibTrans" presStyleLbl="sibTrans1D1" presStyleIdx="1" presStyleCnt="4"/>
      <dgm:spPr/>
      <dgm:t>
        <a:bodyPr/>
        <a:lstStyle/>
        <a:p>
          <a:endParaRPr lang="es-ES"/>
        </a:p>
      </dgm:t>
    </dgm:pt>
    <dgm:pt modelId="{32C1CE5A-9906-4428-BCAE-2EC46C910BB9}" type="pres">
      <dgm:prSet presAssocID="{D141F31E-2062-490E-BF02-390E15744E73}" presName="node" presStyleLbl="node1" presStyleIdx="2" presStyleCnt="4" custScaleX="250851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41338870-C0C5-4EB6-9F38-2917EAD984C4}" type="pres">
      <dgm:prSet presAssocID="{D141F31E-2062-490E-BF02-390E15744E73}" presName="spNode" presStyleCnt="0"/>
      <dgm:spPr/>
    </dgm:pt>
    <dgm:pt modelId="{05A9FA95-924F-4D16-8E0B-9427E990B93E}" type="pres">
      <dgm:prSet presAssocID="{58A1F46D-88DC-4EBB-9153-4556102FF35F}" presName="sibTrans" presStyleLbl="sibTrans1D1" presStyleIdx="2" presStyleCnt="4"/>
      <dgm:spPr/>
      <dgm:t>
        <a:bodyPr/>
        <a:lstStyle/>
        <a:p>
          <a:endParaRPr lang="es-ES"/>
        </a:p>
      </dgm:t>
    </dgm:pt>
    <dgm:pt modelId="{39A70987-27D7-42C3-9520-0C1E8DAAE3D4}" type="pres">
      <dgm:prSet presAssocID="{47662562-DB7E-4D30-9CF8-612781D09D31}" presName="node" presStyleLbl="node1" presStyleIdx="3" presStyleCnt="4" custScaleX="178281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B93F373-6B1C-414A-849D-AD465A7F64C8}" type="pres">
      <dgm:prSet presAssocID="{47662562-DB7E-4D30-9CF8-612781D09D31}" presName="spNode" presStyleCnt="0"/>
      <dgm:spPr/>
    </dgm:pt>
    <dgm:pt modelId="{ABCEE056-FBFB-4333-A25C-36CC2693C8A5}" type="pres">
      <dgm:prSet presAssocID="{9E6EEB35-6233-48A2-9A78-579EE40E37B8}" presName="sibTrans" presStyleLbl="sibTrans1D1" presStyleIdx="3" presStyleCnt="4"/>
      <dgm:spPr/>
      <dgm:t>
        <a:bodyPr/>
        <a:lstStyle/>
        <a:p>
          <a:endParaRPr lang="es-ES"/>
        </a:p>
      </dgm:t>
    </dgm:pt>
  </dgm:ptLst>
  <dgm:cxnLst>
    <dgm:cxn modelId="{78B96B06-8B65-4A1D-8A84-D1A9EEA10615}" type="presOf" srcId="{D141F31E-2062-490E-BF02-390E15744E73}" destId="{32C1CE5A-9906-4428-BCAE-2EC46C910BB9}" srcOrd="0" destOrd="0" presId="urn:microsoft.com/office/officeart/2005/8/layout/cycle6"/>
    <dgm:cxn modelId="{8F8A66C5-123E-4850-BD27-8D8AE9FD61E6}" srcId="{0EE9D853-18C4-4B85-B252-EAB30EFD252D}" destId="{4BEE73DD-BDFC-4368-99D6-869B166211A5}" srcOrd="0" destOrd="0" parTransId="{B83E4AAD-F606-4174-B7CC-BFF24D510855}" sibTransId="{09242B88-9A6D-4DD6-8FA4-4E88376AB491}"/>
    <dgm:cxn modelId="{8208C6F9-815B-4865-B0C1-84BF95D1BA1B}" type="presOf" srcId="{4BEE73DD-BDFC-4368-99D6-869B166211A5}" destId="{A577020F-9C2D-4709-B730-6879A623BE53}" srcOrd="0" destOrd="0" presId="urn:microsoft.com/office/officeart/2005/8/layout/cycle6"/>
    <dgm:cxn modelId="{8211E920-D35F-4433-8B57-69C32BBE5669}" type="presOf" srcId="{9E6EEB35-6233-48A2-9A78-579EE40E37B8}" destId="{ABCEE056-FBFB-4333-A25C-36CC2693C8A5}" srcOrd="0" destOrd="0" presId="urn:microsoft.com/office/officeart/2005/8/layout/cycle6"/>
    <dgm:cxn modelId="{7AD57113-5A5D-442F-88B5-C14826856578}" type="presOf" srcId="{58A1F46D-88DC-4EBB-9153-4556102FF35F}" destId="{05A9FA95-924F-4D16-8E0B-9427E990B93E}" srcOrd="0" destOrd="0" presId="urn:microsoft.com/office/officeart/2005/8/layout/cycle6"/>
    <dgm:cxn modelId="{734DADC6-F533-42EA-896A-4F37EC3C2F05}" type="presOf" srcId="{A02690D8-A449-4D70-A29E-B93202444AD7}" destId="{ECD8BB18-5B53-4970-AD1C-2FC55870F59E}" srcOrd="0" destOrd="0" presId="urn:microsoft.com/office/officeart/2005/8/layout/cycle6"/>
    <dgm:cxn modelId="{2F28CBA4-F44B-4850-BBBE-60CC6D9CC2BD}" srcId="{0EE9D853-18C4-4B85-B252-EAB30EFD252D}" destId="{A02690D8-A449-4D70-A29E-B93202444AD7}" srcOrd="1" destOrd="0" parTransId="{A0F5C9E1-518A-431D-9064-C5E5247C1E17}" sibTransId="{60FD9201-F8FD-42A8-9602-E3F6635C0DF3}"/>
    <dgm:cxn modelId="{C395909A-5953-4A46-A25D-316BD908122E}" srcId="{0EE9D853-18C4-4B85-B252-EAB30EFD252D}" destId="{D141F31E-2062-490E-BF02-390E15744E73}" srcOrd="2" destOrd="0" parTransId="{8AE6C06B-C8D7-4F65-8487-F30F219E004F}" sibTransId="{58A1F46D-88DC-4EBB-9153-4556102FF35F}"/>
    <dgm:cxn modelId="{3A147DB6-DDA2-4B6E-936B-D5FD1EA09B7E}" srcId="{0EE9D853-18C4-4B85-B252-EAB30EFD252D}" destId="{47662562-DB7E-4D30-9CF8-612781D09D31}" srcOrd="3" destOrd="0" parTransId="{C26C13DD-357D-4925-8C3C-58FAC45D9037}" sibTransId="{9E6EEB35-6233-48A2-9A78-579EE40E37B8}"/>
    <dgm:cxn modelId="{53FE92E1-C6F9-45E6-928E-4B5B0008AE44}" type="presOf" srcId="{09242B88-9A6D-4DD6-8FA4-4E88376AB491}" destId="{D7102FDE-4D36-4433-A3FA-97D91C0B4C0D}" srcOrd="0" destOrd="0" presId="urn:microsoft.com/office/officeart/2005/8/layout/cycle6"/>
    <dgm:cxn modelId="{67973004-FDB8-4CE8-838A-B5DBDC31E252}" type="presOf" srcId="{0EE9D853-18C4-4B85-B252-EAB30EFD252D}" destId="{7F64F536-A0E5-4B38-875C-0FABE1C5D713}" srcOrd="0" destOrd="0" presId="urn:microsoft.com/office/officeart/2005/8/layout/cycle6"/>
    <dgm:cxn modelId="{0D63D6AA-75F5-4AAE-ABCC-632C7EFF67B2}" type="presOf" srcId="{47662562-DB7E-4D30-9CF8-612781D09D31}" destId="{39A70987-27D7-42C3-9520-0C1E8DAAE3D4}" srcOrd="0" destOrd="0" presId="urn:microsoft.com/office/officeart/2005/8/layout/cycle6"/>
    <dgm:cxn modelId="{EF94F82E-BE69-4497-A572-F39CF9E32DDD}" type="presOf" srcId="{60FD9201-F8FD-42A8-9602-E3F6635C0DF3}" destId="{EA77ADF8-58B0-4A50-9641-79A91663761E}" srcOrd="0" destOrd="0" presId="urn:microsoft.com/office/officeart/2005/8/layout/cycle6"/>
    <dgm:cxn modelId="{8D1C194C-D6C3-4C91-831F-64D4F8888F6D}" type="presParOf" srcId="{7F64F536-A0E5-4B38-875C-0FABE1C5D713}" destId="{A577020F-9C2D-4709-B730-6879A623BE53}" srcOrd="0" destOrd="0" presId="urn:microsoft.com/office/officeart/2005/8/layout/cycle6"/>
    <dgm:cxn modelId="{56CF3181-334F-4E13-918D-F17778086EB9}" type="presParOf" srcId="{7F64F536-A0E5-4B38-875C-0FABE1C5D713}" destId="{085D453B-A748-4825-8323-5D176951D17B}" srcOrd="1" destOrd="0" presId="urn:microsoft.com/office/officeart/2005/8/layout/cycle6"/>
    <dgm:cxn modelId="{F55E3336-166C-4BCF-9178-7FDD1F9256CF}" type="presParOf" srcId="{7F64F536-A0E5-4B38-875C-0FABE1C5D713}" destId="{D7102FDE-4D36-4433-A3FA-97D91C0B4C0D}" srcOrd="2" destOrd="0" presId="urn:microsoft.com/office/officeart/2005/8/layout/cycle6"/>
    <dgm:cxn modelId="{DE3E6E85-4E05-47E6-A07D-B2D649004D0C}" type="presParOf" srcId="{7F64F536-A0E5-4B38-875C-0FABE1C5D713}" destId="{ECD8BB18-5B53-4970-AD1C-2FC55870F59E}" srcOrd="3" destOrd="0" presId="urn:microsoft.com/office/officeart/2005/8/layout/cycle6"/>
    <dgm:cxn modelId="{CFDEDB4C-A9F5-44BD-BCC5-6987CDEC5029}" type="presParOf" srcId="{7F64F536-A0E5-4B38-875C-0FABE1C5D713}" destId="{1D311B73-70AB-49E9-AD7B-60743DF5FABC}" srcOrd="4" destOrd="0" presId="urn:microsoft.com/office/officeart/2005/8/layout/cycle6"/>
    <dgm:cxn modelId="{E20B0F14-9ACA-4F05-8E25-97821BE964ED}" type="presParOf" srcId="{7F64F536-A0E5-4B38-875C-0FABE1C5D713}" destId="{EA77ADF8-58B0-4A50-9641-79A91663761E}" srcOrd="5" destOrd="0" presId="urn:microsoft.com/office/officeart/2005/8/layout/cycle6"/>
    <dgm:cxn modelId="{0870BF75-C1F7-4930-949B-BF0712B63D8F}" type="presParOf" srcId="{7F64F536-A0E5-4B38-875C-0FABE1C5D713}" destId="{32C1CE5A-9906-4428-BCAE-2EC46C910BB9}" srcOrd="6" destOrd="0" presId="urn:microsoft.com/office/officeart/2005/8/layout/cycle6"/>
    <dgm:cxn modelId="{53E29433-F4F8-4568-86E5-69BBDFF6881C}" type="presParOf" srcId="{7F64F536-A0E5-4B38-875C-0FABE1C5D713}" destId="{41338870-C0C5-4EB6-9F38-2917EAD984C4}" srcOrd="7" destOrd="0" presId="urn:microsoft.com/office/officeart/2005/8/layout/cycle6"/>
    <dgm:cxn modelId="{368D965B-539A-441D-9DD3-E85BE0E051D1}" type="presParOf" srcId="{7F64F536-A0E5-4B38-875C-0FABE1C5D713}" destId="{05A9FA95-924F-4D16-8E0B-9427E990B93E}" srcOrd="8" destOrd="0" presId="urn:microsoft.com/office/officeart/2005/8/layout/cycle6"/>
    <dgm:cxn modelId="{F174C671-5531-44AF-8178-7BAFFA782A44}" type="presParOf" srcId="{7F64F536-A0E5-4B38-875C-0FABE1C5D713}" destId="{39A70987-27D7-42C3-9520-0C1E8DAAE3D4}" srcOrd="9" destOrd="0" presId="urn:microsoft.com/office/officeart/2005/8/layout/cycle6"/>
    <dgm:cxn modelId="{22F44D5D-D83D-44B6-982B-2831E680D4A1}" type="presParOf" srcId="{7F64F536-A0E5-4B38-875C-0FABE1C5D713}" destId="{AB93F373-6B1C-414A-849D-AD465A7F64C8}" srcOrd="10" destOrd="0" presId="urn:microsoft.com/office/officeart/2005/8/layout/cycle6"/>
    <dgm:cxn modelId="{E96CAF73-FDC5-4F67-9AB7-CF3246CF15C0}" type="presParOf" srcId="{7F64F536-A0E5-4B38-875C-0FABE1C5D713}" destId="{ABCEE056-FBFB-4333-A25C-36CC2693C8A5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77020F-9C2D-4709-B730-6879A623BE53}">
      <dsp:nvSpPr>
        <dsp:cNvPr id="0" name=""/>
        <dsp:cNvSpPr/>
      </dsp:nvSpPr>
      <dsp:spPr>
        <a:xfrm>
          <a:off x="3806430" y="1049"/>
          <a:ext cx="5655549" cy="15390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u="sng" kern="1200" dirty="0" smtClean="0"/>
            <a:t>Poder de negociación de los proveedores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u="none" kern="1200" dirty="0" smtClean="0"/>
            <a:t>existe gran variedad de empresas nacionales dispuestas a proveer la materia prima para la construcción.</a:t>
          </a:r>
          <a:endParaRPr lang="es-PE" sz="2000" u="none" kern="1200" dirty="0"/>
        </a:p>
      </dsp:txBody>
      <dsp:txXfrm>
        <a:off x="3881561" y="76180"/>
        <a:ext cx="5505287" cy="1388804"/>
      </dsp:txXfrm>
    </dsp:sp>
    <dsp:sp modelId="{D7102FDE-4D36-4433-A3FA-97D91C0B4C0D}">
      <dsp:nvSpPr>
        <dsp:cNvPr id="0" name=""/>
        <dsp:cNvSpPr/>
      </dsp:nvSpPr>
      <dsp:spPr>
        <a:xfrm>
          <a:off x="3634797" y="1225872"/>
          <a:ext cx="5088233" cy="5088233"/>
        </a:xfrm>
        <a:custGeom>
          <a:avLst/>
          <a:gdLst/>
          <a:ahLst/>
          <a:cxnLst/>
          <a:rect l="0" t="0" r="0" b="0"/>
          <a:pathLst>
            <a:path>
              <a:moveTo>
                <a:pt x="3781379" y="321120"/>
              </a:moveTo>
              <a:arcTo wR="2544116" hR="2544116" stAng="17945951" swAng="19080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8BB18-5B53-4970-AD1C-2FC55870F59E}">
      <dsp:nvSpPr>
        <dsp:cNvPr id="0" name=""/>
        <dsp:cNvSpPr/>
      </dsp:nvSpPr>
      <dsp:spPr>
        <a:xfrm>
          <a:off x="7050467" y="2545166"/>
          <a:ext cx="4255708" cy="15390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sng" kern="1200" dirty="0" smtClean="0"/>
            <a:t>Poder de negociación de los compradores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none" kern="1200" dirty="0" smtClean="0"/>
            <a:t>Variaciones en precio, diseño, beneficios, entre otras, entonces, los compradores tienen diversas opciones para elegir.</a:t>
          </a:r>
          <a:endParaRPr lang="es-ES" sz="1600" u="none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1600" kern="1200" dirty="0"/>
        </a:p>
      </dsp:txBody>
      <dsp:txXfrm>
        <a:off x="7125598" y="2620297"/>
        <a:ext cx="4105446" cy="1388804"/>
      </dsp:txXfrm>
    </dsp:sp>
    <dsp:sp modelId="{EA77ADF8-58B0-4A50-9641-79A91663761E}">
      <dsp:nvSpPr>
        <dsp:cNvPr id="0" name=""/>
        <dsp:cNvSpPr/>
      </dsp:nvSpPr>
      <dsp:spPr>
        <a:xfrm>
          <a:off x="3634797" y="315292"/>
          <a:ext cx="5088233" cy="5088233"/>
        </a:xfrm>
        <a:custGeom>
          <a:avLst/>
          <a:gdLst/>
          <a:ahLst/>
          <a:cxnLst/>
          <a:rect l="0" t="0" r="0" b="0"/>
          <a:pathLst>
            <a:path>
              <a:moveTo>
                <a:pt x="4767113" y="3781379"/>
              </a:moveTo>
              <a:arcTo wR="2544116" hR="2544116" stAng="1745951" swAng="19080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1CE5A-9906-4428-BCAE-2EC46C910BB9}">
      <dsp:nvSpPr>
        <dsp:cNvPr id="0" name=""/>
        <dsp:cNvSpPr/>
      </dsp:nvSpPr>
      <dsp:spPr>
        <a:xfrm>
          <a:off x="3664386" y="5089283"/>
          <a:ext cx="5939637" cy="15390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u="sng" kern="1200" dirty="0" smtClean="0"/>
            <a:t>Presión de sustitutos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none" kern="1200" dirty="0" smtClean="0"/>
            <a:t>Los lotes se consiguen con un buen metraje a precios justos, y si la mayoría de los clientes decidiera mejor comprar lotes, la demanda de vivienda disminuiría, lo cual lo hace una amenaza fuerte</a:t>
          </a:r>
          <a:endParaRPr lang="es-ES" sz="1600" u="none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1600" kern="1200" dirty="0"/>
        </a:p>
      </dsp:txBody>
      <dsp:txXfrm>
        <a:off x="3739517" y="5164414"/>
        <a:ext cx="5789375" cy="1388804"/>
      </dsp:txXfrm>
    </dsp:sp>
    <dsp:sp modelId="{05A9FA95-924F-4D16-8E0B-9427E990B93E}">
      <dsp:nvSpPr>
        <dsp:cNvPr id="0" name=""/>
        <dsp:cNvSpPr/>
      </dsp:nvSpPr>
      <dsp:spPr>
        <a:xfrm>
          <a:off x="4545378" y="315292"/>
          <a:ext cx="5088233" cy="5088233"/>
        </a:xfrm>
        <a:custGeom>
          <a:avLst/>
          <a:gdLst/>
          <a:ahLst/>
          <a:cxnLst/>
          <a:rect l="0" t="0" r="0" b="0"/>
          <a:pathLst>
            <a:path>
              <a:moveTo>
                <a:pt x="1306854" y="4767113"/>
              </a:moveTo>
              <a:arcTo wR="2544116" hR="2544116" stAng="7145951" swAng="19080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A70987-27D7-42C3-9520-0C1E8DAAE3D4}">
      <dsp:nvSpPr>
        <dsp:cNvPr id="0" name=""/>
        <dsp:cNvSpPr/>
      </dsp:nvSpPr>
      <dsp:spPr>
        <a:xfrm>
          <a:off x="1979423" y="2545166"/>
          <a:ext cx="4221328" cy="15390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sng" kern="1200" dirty="0" smtClean="0"/>
            <a:t>Amenaza de nuevos ingresos </a:t>
          </a:r>
          <a:endParaRPr lang="es-ES" sz="1600" u="sng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none" kern="1200" dirty="0" smtClean="0"/>
            <a:t>La probabilidad de ingreso de nuevos competidores al mercado es alta, ya que las barreras de entrada son muy bajas para estas nuevas empresas</a:t>
          </a:r>
          <a:endParaRPr lang="es-ES" sz="1600" u="none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1600" kern="1200" dirty="0"/>
        </a:p>
      </dsp:txBody>
      <dsp:txXfrm>
        <a:off x="2054554" y="2620297"/>
        <a:ext cx="4071066" cy="1388804"/>
      </dsp:txXfrm>
    </dsp:sp>
    <dsp:sp modelId="{ABCEE056-FBFB-4333-A25C-36CC2693C8A5}">
      <dsp:nvSpPr>
        <dsp:cNvPr id="0" name=""/>
        <dsp:cNvSpPr/>
      </dsp:nvSpPr>
      <dsp:spPr>
        <a:xfrm>
          <a:off x="4545378" y="1225872"/>
          <a:ext cx="5088233" cy="5088233"/>
        </a:xfrm>
        <a:custGeom>
          <a:avLst/>
          <a:gdLst/>
          <a:ahLst/>
          <a:cxnLst/>
          <a:rect l="0" t="0" r="0" b="0"/>
          <a:pathLst>
            <a:path>
              <a:moveTo>
                <a:pt x="321120" y="1306854"/>
              </a:moveTo>
              <a:arcTo wR="2544116" hR="2544116" stAng="12545951" swAng="19080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0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4877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EBCAD76B-B866-49DF-9AA3-379377DEA9AF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74" name="Marcador de imagen de diapositiva 3"/>
          <p:cNvSpPr>
            <a:spLocks noChangeAspect="1" noRot="1" noGrp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endParaRPr lang="en-US"/>
          </a:p>
        </p:txBody>
      </p:sp>
      <p:sp>
        <p:nvSpPr>
          <p:cNvPr id="104877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/>
        </p:spPr>
        <p:txBody>
          <a:bodyPr bIns="45720" lIns="91440" rIns="91440" rtlCol="0" tIns="45720" vert="horz"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4877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4877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330D4733-72BB-4D3A-8F09-1BC3B6E4A8F9}" type="slidenum">
              <a:rPr lang="en-US" smtClean="0"/>
              <a:t>‹Nº›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defTabSz="914400" eaLnBrk="1" hangingPunct="1" latinLnBrk="0" marL="0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Title Slide">
    <p:spTree>
      <p:nvGrpSpPr>
        <p:cNvPr id="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7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18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189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377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566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754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5943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131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32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509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4871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9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4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74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4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4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9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6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2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72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2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Sous-titre 2"/>
          <p:cNvSpPr>
            <a:spLocks noGrp="1"/>
          </p:cNvSpPr>
          <p:nvPr>
            <p:ph type="subTitle" idx="1"/>
          </p:nvPr>
        </p:nvSpPr>
        <p:spPr>
          <a:xfrm>
            <a:off x="5831632" y="931032"/>
            <a:ext cx="11541968" cy="432048"/>
          </a:xfrm>
        </p:spPr>
        <p:txBody>
          <a:bodyPr anchor="ctr">
            <a:noAutofit/>
          </a:bodyPr>
          <a:lstStyle>
            <a:lvl1pPr algn="r" indent="0" marL="0">
              <a:buNone/>
              <a:defRPr baseline="0" cap="small" sz="2400">
                <a:solidFill>
                  <a:srgbClr val="1D2631"/>
                </a:solidFill>
              </a:defRPr>
            </a:lvl1pPr>
            <a:lvl2pPr algn="ctr" indent="0" marL="685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2057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3429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4114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4800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5486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dirty="0" lang="fr-FR" smtClean="0"/>
              <a:t>Modifiez le style des sous-titres du masque</a:t>
            </a:r>
            <a:endParaRPr dirty="0" lang="en-US"/>
          </a:p>
        </p:txBody>
      </p:sp>
      <p:sp>
        <p:nvSpPr>
          <p:cNvPr id="1048633" name="Espace réservé du titre 1"/>
          <p:cNvSpPr>
            <a:spLocks noGrp="1"/>
          </p:cNvSpPr>
          <p:nvPr>
            <p:ph type="title"/>
          </p:nvPr>
        </p:nvSpPr>
        <p:spPr>
          <a:xfrm>
            <a:off x="5831632" y="4614"/>
            <a:ext cx="11541968" cy="926418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dirty="0" lang="fr-FR" smtClean="0"/>
              <a:t>Modifiez le style du titre</a:t>
            </a:r>
            <a:endParaRPr dirty="0" lang="en-US"/>
          </a:p>
        </p:txBody>
      </p:sp>
      <p:pic>
        <p:nvPicPr>
          <p:cNvPr id="2097174" name="Image 1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285752" y="107121"/>
            <a:ext cx="2571704" cy="798387"/>
          </a:xfrm>
          <a:prstGeom prst="rect"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9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32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7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spTree>
      <p:nvGrpSpPr>
        <p:cNvPr id="9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7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48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189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377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566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754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5943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13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32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509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74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5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5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spTree>
      <p:nvGrpSpPr>
        <p:cNvPr id="9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5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75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75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5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5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Comparison">
    <p:spTree>
      <p:nvGrpSpPr>
        <p:cNvPr id="9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59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189">
              <a:buNone/>
              <a:defRPr b="1" sz="2000"/>
            </a:lvl2pPr>
            <a:lvl3pPr indent="0" marL="914377">
              <a:buNone/>
              <a:defRPr b="1" sz="1800"/>
            </a:lvl3pPr>
            <a:lvl4pPr indent="0" marL="1371566">
              <a:buNone/>
              <a:defRPr b="1" sz="1600"/>
            </a:lvl4pPr>
            <a:lvl5pPr indent="0" marL="1828754">
              <a:buNone/>
              <a:defRPr b="1" sz="1600"/>
            </a:lvl5pPr>
            <a:lvl6pPr indent="0" marL="2285943">
              <a:buNone/>
              <a:defRPr b="1" sz="1600"/>
            </a:lvl6pPr>
            <a:lvl7pPr indent="0" marL="2743131">
              <a:buNone/>
              <a:defRPr b="1" sz="1600"/>
            </a:lvl7pPr>
            <a:lvl8pPr indent="0" marL="3200320">
              <a:buNone/>
              <a:defRPr b="1" sz="1600"/>
            </a:lvl8pPr>
            <a:lvl9pPr indent="0" marL="3657509">
              <a:buNone/>
              <a:defRPr b="1"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760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76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189">
              <a:buNone/>
              <a:defRPr b="1" sz="2000"/>
            </a:lvl2pPr>
            <a:lvl3pPr indent="0" marL="914377">
              <a:buNone/>
              <a:defRPr b="1" sz="1800"/>
            </a:lvl3pPr>
            <a:lvl4pPr indent="0" marL="1371566">
              <a:buNone/>
              <a:defRPr b="1" sz="1600"/>
            </a:lvl4pPr>
            <a:lvl5pPr indent="0" marL="1828754">
              <a:buNone/>
              <a:defRPr b="1" sz="1600"/>
            </a:lvl5pPr>
            <a:lvl6pPr indent="0" marL="2285943">
              <a:buNone/>
              <a:defRPr b="1" sz="1600"/>
            </a:lvl6pPr>
            <a:lvl7pPr indent="0" marL="2743131">
              <a:buNone/>
              <a:defRPr b="1" sz="1600"/>
            </a:lvl7pPr>
            <a:lvl8pPr indent="0" marL="3200320">
              <a:buNone/>
              <a:defRPr b="1" sz="1600"/>
            </a:lvl8pPr>
            <a:lvl9pPr indent="0" marL="3657509">
              <a:buNone/>
              <a:defRPr b="1"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762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76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6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6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spTree>
      <p:nvGrpSpPr>
        <p:cNvPr id="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2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2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58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58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Content with Caption">
    <p:spTree>
      <p:nvGrpSpPr>
        <p:cNvPr id="10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6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67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768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189">
              <a:buNone/>
              <a:defRPr sz="1200"/>
            </a:lvl2pPr>
            <a:lvl3pPr indent="0" marL="914377">
              <a:buNone/>
              <a:defRPr sz="1000"/>
            </a:lvl3pPr>
            <a:lvl4pPr indent="0" marL="1371566">
              <a:buNone/>
              <a:defRPr sz="900"/>
            </a:lvl4pPr>
            <a:lvl5pPr indent="0" marL="1828754">
              <a:buNone/>
              <a:defRPr sz="900"/>
            </a:lvl5pPr>
            <a:lvl6pPr indent="0" marL="2285943">
              <a:buNone/>
              <a:defRPr sz="900"/>
            </a:lvl6pPr>
            <a:lvl7pPr indent="0" marL="2743131">
              <a:buNone/>
              <a:defRPr sz="900"/>
            </a:lvl7pPr>
            <a:lvl8pPr indent="0" marL="3200320">
              <a:buNone/>
              <a:defRPr sz="900"/>
            </a:lvl8pPr>
            <a:lvl9pPr indent="0" marL="3657509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76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7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7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Picture with Caption">
    <p:spTree>
      <p:nvGrpSpPr>
        <p:cNvPr id="9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737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189">
              <a:buNone/>
              <a:defRPr sz="2800"/>
            </a:lvl2pPr>
            <a:lvl3pPr indent="0" marL="914377">
              <a:buNone/>
              <a:defRPr sz="2400"/>
            </a:lvl3pPr>
            <a:lvl4pPr indent="0" marL="1371566">
              <a:buNone/>
              <a:defRPr sz="2000"/>
            </a:lvl4pPr>
            <a:lvl5pPr indent="0" marL="1828754">
              <a:buNone/>
              <a:defRPr sz="2000"/>
            </a:lvl5pPr>
            <a:lvl6pPr indent="0" marL="2285943">
              <a:buNone/>
              <a:defRPr sz="2000"/>
            </a:lvl6pPr>
            <a:lvl7pPr indent="0" marL="2743131">
              <a:buNone/>
              <a:defRPr sz="2000"/>
            </a:lvl7pPr>
            <a:lvl8pPr indent="0" marL="3200320">
              <a:buNone/>
              <a:defRPr sz="2000"/>
            </a:lvl8pPr>
            <a:lvl9pPr indent="0" marL="3657509">
              <a:buNone/>
              <a:defRPr sz="2000"/>
            </a:lvl9pPr>
          </a:lstStyle>
          <a:p>
            <a:endParaRPr lang="en-US"/>
          </a:p>
        </p:txBody>
      </p:sp>
      <p:sp>
        <p:nvSpPr>
          <p:cNvPr id="1048738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189">
              <a:buNone/>
              <a:defRPr sz="1200"/>
            </a:lvl2pPr>
            <a:lvl3pPr indent="0" marL="914377">
              <a:buNone/>
              <a:defRPr sz="1000"/>
            </a:lvl3pPr>
            <a:lvl4pPr indent="0" marL="1371566">
              <a:buNone/>
              <a:defRPr sz="900"/>
            </a:lvl4pPr>
            <a:lvl5pPr indent="0" marL="1828754">
              <a:buNone/>
              <a:defRPr sz="900"/>
            </a:lvl5pPr>
            <a:lvl6pPr indent="0" marL="2285943">
              <a:buNone/>
              <a:defRPr sz="900"/>
            </a:lvl6pPr>
            <a:lvl7pPr indent="0" marL="2743131">
              <a:buNone/>
              <a:defRPr sz="900"/>
            </a:lvl7pPr>
            <a:lvl8pPr indent="0" marL="3200320">
              <a:buNone/>
              <a:defRPr sz="900"/>
            </a:lvl8pPr>
            <a:lvl9pPr indent="0" marL="3657509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73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74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74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‹Nº›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ctr" defTabSz="914377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377" eaLnBrk="1" hangingPunct="1" indent="-342891" latinLnBrk="0" marL="342891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377" eaLnBrk="1" hangingPunct="1" indent="-285744" latinLnBrk="0" marL="742932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377" eaLnBrk="1" hangingPunct="1" indent="-228594" latinLnBrk="0" marL="1142971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377" eaLnBrk="1" hangingPunct="1" indent="-228594" latinLnBrk="0" marL="160016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377" eaLnBrk="1" hangingPunct="1" indent="-228594" latinLnBrk="0" marL="2057349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377" eaLnBrk="1" hangingPunct="1" indent="-228594" latinLnBrk="0" marL="2514537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377" eaLnBrk="1" hangingPunct="1" indent="-228594" latinLnBrk="0" marL="2971726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377" eaLnBrk="1" hangingPunct="1" indent="-228594" latinLnBrk="0" marL="3428914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377" eaLnBrk="1" hangingPunct="1" indent="-228594" latinLnBrk="0" marL="3886103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377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377" eaLnBrk="1" hangingPunct="1" latinLnBrk="0" marL="457189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377" eaLnBrk="1" hangingPunct="1" latinLnBrk="0" marL="914377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377" eaLnBrk="1" hangingPunct="1" latinLnBrk="0" marL="1371566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377" eaLnBrk="1" hangingPunct="1" latinLnBrk="0" marL="1828754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377" eaLnBrk="1" hangingPunct="1" latinLnBrk="0" marL="2285943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377" eaLnBrk="1" hangingPunct="1" latinLnBrk="0" marL="2743131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377" eaLnBrk="1" hangingPunct="1" latinLnBrk="0" marL="320032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377" eaLnBrk="1" hangingPunct="1" latinLnBrk="0" marL="3657509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7" Type="http://schemas.openxmlformats.org/officeDocument/2006/relationships/slideLayout" Target="../slideLayouts/slideLayout7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6.png"/><Relationship Id="rId3" Type="http://schemas.openxmlformats.org/officeDocument/2006/relationships/image" Target="../media/image9.pn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6.png"/><Relationship Id="rId4" Type="http://schemas.openxmlformats.org/officeDocument/2006/relationships/image" Target="../media/image18.png"/><Relationship Id="rId5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9.png"/><Relationship Id="rId3" Type="http://schemas.openxmlformats.org/officeDocument/2006/relationships/hyperlink" Target="mailto:praeadmonupcaguachica@unicesar.edu.co" TargetMode="External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6.png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3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6" Type="http://schemas.openxmlformats.org/officeDocument/2006/relationships/image" Target="../media/image6.png"/><Relationship Id="rId7" Type="http://schemas.openxmlformats.org/officeDocument/2006/relationships/image" Target="../media/image9.png"/><Relationship Id="rId8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TextBox 2"/>
          <p:cNvSpPr txBox="1"/>
          <p:nvPr/>
        </p:nvSpPr>
        <p:spPr>
          <a:xfrm>
            <a:off x="579245" y="9410700"/>
            <a:ext cx="8994640" cy="534442"/>
          </a:xfrm>
          <a:prstGeom prst="rect"/>
        </p:spPr>
        <p:txBody>
          <a:bodyPr anchor="t" bIns="0" lIns="0" rIns="0" rtlCol="0" tIns="0">
            <a:spAutoFit/>
          </a:bodyPr>
          <a:p>
            <a:pPr>
              <a:lnSpc>
                <a:spcPts val="4079"/>
              </a:lnSpc>
              <a:spcBef>
                <a:spcPct val="0"/>
              </a:spcBef>
            </a:pPr>
            <a:r>
              <a:rPr dirty="0" sz="4800" lang="en-US">
                <a:solidFill>
                  <a:srgbClr val="44A742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algn="bl" blurRad="6350" dir="5400000" dist="60007" endA="900" endPos="60000" rotWithShape="0" stA="60000" sy="-10000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PRAE</a:t>
            </a:r>
            <a:endParaRPr dirty="0" sz="5400" lang="en-US">
              <a:solidFill>
                <a:srgbClr val="44A742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algn="bl" blurRad="6350" dir="5400000" dist="60007" endA="900" endPos="60000" rotWithShape="0" stA="60000" sy="-10000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585" name="TextBox 3"/>
          <p:cNvSpPr txBox="1"/>
          <p:nvPr/>
        </p:nvSpPr>
        <p:spPr>
          <a:xfrm>
            <a:off x="15240" y="1949271"/>
            <a:ext cx="12599100" cy="2908300"/>
          </a:xfrm>
          <a:prstGeom prst="rect"/>
        </p:spPr>
        <p:txBody>
          <a:bodyPr anchor="t" bIns="0" lIns="0" rIns="0" rtlCol="0" tIns="0" wrap="square">
            <a:spAutoFit/>
          </a:bodyPr>
          <a:p>
            <a:pPr algn="ctr"/>
            <a:r>
              <a:rPr b="1" dirty="0" sz="2800" lang="es-CO"/>
              <a:t>DISEÑO DE UN PLAN ESTRATEGICO DE MERCADEO PARA </a:t>
            </a:r>
            <a:endParaRPr b="1" dirty="0" sz="2800" lang="es-CO" smtClean="0"/>
          </a:p>
          <a:p>
            <a:pPr algn="ctr"/>
            <a:r>
              <a:rPr b="1" dirty="0" sz="2800" lang="es-CO" smtClean="0"/>
              <a:t>LA </a:t>
            </a:r>
            <a:r>
              <a:rPr b="1" dirty="0" sz="2800" lang="es-CO"/>
              <a:t>EMPRESA </a:t>
            </a:r>
            <a:r>
              <a:rPr b="1" dirty="0" sz="2800" lang="es-ES"/>
              <a:t>GOMEZ HERNANDEZ CONSTRUCTOR Y CONSULTOR S.A.S</a:t>
            </a:r>
            <a:endParaRPr dirty="0" sz="2800" lang="es-CO"/>
          </a:p>
          <a:p>
            <a:pPr algn="ctr"/>
            <a:r>
              <a:rPr b="1" dirty="0" sz="2800" lang="es-CO"/>
              <a:t> </a:t>
            </a:r>
            <a:endParaRPr dirty="0" sz="2800" lang="es-CO"/>
          </a:p>
          <a:p>
            <a:pPr algn="ctr">
              <a:lnSpc>
                <a:spcPts val="12960"/>
              </a:lnSpc>
              <a:spcBef>
                <a:spcPct val="0"/>
              </a:spcBef>
            </a:pPr>
            <a:endParaRPr dirty="0" sz="4800" lang="en-US" spc="-12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97152" name="Picture 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 l="160" t="21264" r="6608" b="71845"/>
          <a:stretch>
            <a:fillRect/>
          </a:stretch>
        </p:blipFill>
        <p:spPr>
          <a:xfrm>
            <a:off x="1028702" y="8389296"/>
            <a:ext cx="6087719" cy="449904"/>
          </a:xfrm>
          <a:prstGeom prst="rect"/>
        </p:spPr>
      </p:pic>
      <p:grpSp>
        <p:nvGrpSpPr>
          <p:cNvPr id="27" name="Group 5"/>
          <p:cNvGrpSpPr/>
          <p:nvPr/>
        </p:nvGrpSpPr>
        <p:grpSpPr>
          <a:xfrm>
            <a:off x="13124850" y="0"/>
            <a:ext cx="5163151" cy="10287000"/>
            <a:chOff x="0" y="0"/>
            <a:chExt cx="6884199" cy="13716000"/>
          </a:xfrm>
        </p:grpSpPr>
        <p:pic>
          <p:nvPicPr>
            <p:cNvPr id="2097153" name="Picture 6"/>
            <p:cNvPicPr>
              <a:picLocks noChangeAspect="1"/>
            </p:cNvPicPr>
            <p:nvPr/>
          </p:nvPicPr>
          <p:blipFill>
            <a:blip xmlns:r="http://schemas.openxmlformats.org/officeDocument/2006/relationships" r:embed="rId2"/>
            <a:srcRect t="415" r="34"/>
            <a:stretch>
              <a:fillRect/>
            </a:stretch>
          </p:blipFill>
          <p:spPr>
            <a:xfrm flipH="1">
              <a:off x="0" y="0"/>
              <a:ext cx="6884199" cy="6858000"/>
            </a:xfrm>
            <a:prstGeom prst="rect"/>
          </p:spPr>
        </p:pic>
        <p:pic>
          <p:nvPicPr>
            <p:cNvPr id="2097154" name="Picture 7"/>
            <p:cNvPicPr>
              <a:picLocks noChangeAspect="1"/>
            </p:cNvPicPr>
            <p:nvPr/>
          </p:nvPicPr>
          <p:blipFill>
            <a:blip xmlns:r="http://schemas.openxmlformats.org/officeDocument/2006/relationships" r:embed="rId2"/>
            <a:srcRect t="415" r="34"/>
            <a:stretch>
              <a:fillRect/>
            </a:stretch>
          </p:blipFill>
          <p:spPr>
            <a:xfrm flipH="1">
              <a:off x="0" y="6858000"/>
              <a:ext cx="6884199" cy="6858000"/>
            </a:xfrm>
            <a:prstGeom prst="rect"/>
          </p:spPr>
        </p:pic>
      </p:grpSp>
      <p:grpSp>
        <p:nvGrpSpPr>
          <p:cNvPr id="28" name="Group 8"/>
          <p:cNvGrpSpPr/>
          <p:nvPr/>
        </p:nvGrpSpPr>
        <p:grpSpPr>
          <a:xfrm>
            <a:off x="10023340" y="0"/>
            <a:ext cx="10726128" cy="10652611"/>
            <a:chOff x="0" y="0"/>
            <a:chExt cx="14301503" cy="14203480"/>
          </a:xfrm>
        </p:grpSpPr>
        <p:pic>
          <p:nvPicPr>
            <p:cNvPr id="2097155" name="Picture 9"/>
            <p:cNvPicPr>
              <a:picLocks noChangeAspect="1"/>
            </p:cNvPicPr>
            <p:nvPr/>
          </p:nvPicPr>
          <p:blipFill>
            <a:blip xmlns:r="http://schemas.openxmlformats.org/officeDocument/2006/relationships" r:embed="rId3">
              <a:alphaModFix amt="32999"/>
            </a:blip>
            <a:srcRect r="7310"/>
            <a:stretch>
              <a:fillRect/>
            </a:stretch>
          </p:blipFill>
          <p:spPr>
            <a:xfrm>
              <a:off x="2775700" y="0"/>
              <a:ext cx="11525803" cy="9326128"/>
            </a:xfrm>
            <a:prstGeom prst="rect"/>
          </p:spPr>
        </p:pic>
        <p:grpSp>
          <p:nvGrpSpPr>
            <p:cNvPr id="29" name="Group 10"/>
            <p:cNvGrpSpPr>
              <a:grpSpLocks noChangeAspect="1"/>
            </p:cNvGrpSpPr>
            <p:nvPr/>
          </p:nvGrpSpPr>
          <p:grpSpPr>
            <a:xfrm>
              <a:off x="2775700" y="0"/>
              <a:ext cx="10859180" cy="9404050"/>
              <a:chOff x="0" y="0"/>
              <a:chExt cx="6350000" cy="5499100"/>
            </a:xfrm>
          </p:grpSpPr>
          <p:sp>
            <p:nvSpPr>
              <p:cNvPr id="1048586" name="Freeform 11"/>
              <p:cNvSpPr/>
              <p:nvPr/>
            </p:nvSpPr>
            <p:spPr>
              <a:xfrm>
                <a:off x="0" y="0"/>
                <a:ext cx="6350000" cy="5499100"/>
              </a:xfrm>
              <a:custGeom>
                <a:avLst/>
                <a:ahLst/>
                <a:rect l="l" t="t" r="r" b="b"/>
                <a:pathLst>
                  <a:path w="6350000" h="5499100">
                    <a:moveTo>
                      <a:pt x="3175000" y="0"/>
                    </a:moveTo>
                    <a:lnTo>
                      <a:pt x="0" y="0"/>
                    </a:lnTo>
                    <a:lnTo>
                      <a:pt x="1587500" y="2749550"/>
                    </a:lnTo>
                    <a:lnTo>
                      <a:pt x="3175000" y="5499100"/>
                    </a:lnTo>
                    <a:lnTo>
                      <a:pt x="4762500" y="2749550"/>
                    </a:lnTo>
                    <a:lnTo>
                      <a:pt x="6350000" y="0"/>
                    </a:lnTo>
                    <a:close/>
                  </a:path>
                </a:pathLst>
              </a:custGeom>
              <a:blipFill>
                <a:blip xmlns:r="http://schemas.openxmlformats.org/officeDocument/2006/relationships" r:embed="rId3"/>
                <a:stretch>
                  <a:fillRect r="-15466"/>
                </a:stretch>
              </a:blipFill>
            </p:spPr>
          </p:sp>
        </p:grpSp>
        <p:pic>
          <p:nvPicPr>
            <p:cNvPr id="2097156" name="Picture 12"/>
            <p:cNvPicPr>
              <a:picLocks noChangeAspect="1"/>
            </p:cNvPicPr>
            <p:nvPr/>
          </p:nvPicPr>
          <p:blipFill>
            <a:blip xmlns:r="http://schemas.openxmlformats.org/officeDocument/2006/relationships" r:embed="rId4">
              <a:alphaModFix amt="38000"/>
            </a:blip>
            <a:srcRect l="18690" t="23271" r="14846"/>
            <a:stretch>
              <a:fillRect/>
            </a:stretch>
          </p:blipFill>
          <p:spPr>
            <a:xfrm>
              <a:off x="2775700" y="6718864"/>
              <a:ext cx="11525803" cy="7484616"/>
            </a:xfrm>
            <a:prstGeom prst="rect"/>
          </p:spPr>
        </p:pic>
        <p:grpSp>
          <p:nvGrpSpPr>
            <p:cNvPr id="30" name="Group 13"/>
            <p:cNvGrpSpPr>
              <a:grpSpLocks noChangeAspect="1"/>
            </p:cNvGrpSpPr>
            <p:nvPr/>
          </p:nvGrpSpPr>
          <p:grpSpPr>
            <a:xfrm>
              <a:off x="0" y="5125689"/>
              <a:ext cx="10555570" cy="9077791"/>
              <a:chOff x="0" y="0"/>
              <a:chExt cx="6350000" cy="5461000"/>
            </a:xfrm>
          </p:grpSpPr>
          <p:sp>
            <p:nvSpPr>
              <p:cNvPr id="1048587" name="Freeform 14"/>
              <p:cNvSpPr/>
              <p:nvPr/>
            </p:nvSpPr>
            <p:spPr>
              <a:xfrm>
                <a:off x="59563" y="32385"/>
                <a:ext cx="6230874" cy="5396230"/>
              </a:xfrm>
              <a:custGeom>
                <a:avLst/>
                <a:ahLst/>
                <a:rect l="l" t="t" r="r" b="b"/>
                <a:pathLst>
                  <a:path w="6230874" h="5396230">
                    <a:moveTo>
                      <a:pt x="3115437" y="0"/>
                    </a:moveTo>
                    <a:lnTo>
                      <a:pt x="0" y="5396230"/>
                    </a:lnTo>
                    <a:lnTo>
                      <a:pt x="6230874" y="5396230"/>
                    </a:lnTo>
                    <a:close/>
                  </a:path>
                </a:pathLst>
              </a:custGeom>
              <a:blipFill>
                <a:blip xmlns:r="http://schemas.openxmlformats.org/officeDocument/2006/relationships" r:embed="rId4"/>
                <a:stretch>
                  <a:fillRect t="-1800" r="-59508" b="-1800"/>
                </a:stretch>
              </a:blipFill>
            </p:spPr>
          </p:sp>
        </p:grpSp>
      </p:grpSp>
      <p:grpSp>
        <p:nvGrpSpPr>
          <p:cNvPr id="31" name="Group 15"/>
          <p:cNvGrpSpPr/>
          <p:nvPr/>
        </p:nvGrpSpPr>
        <p:grpSpPr>
          <a:xfrm>
            <a:off x="579245" y="449995"/>
            <a:ext cx="3493315" cy="1157412"/>
            <a:chOff x="0" y="0"/>
            <a:chExt cx="4657753" cy="1543217"/>
          </a:xfrm>
        </p:grpSpPr>
        <p:pic>
          <p:nvPicPr>
            <p:cNvPr id="2097157" name="Picture 16"/>
            <p:cNvPicPr>
              <a:picLocks noChangeAspect="1"/>
            </p:cNvPicPr>
            <p:nvPr/>
          </p:nvPicPr>
          <p:blipFill>
            <a:blip xmlns:r="http://schemas.openxmlformats.org/officeDocument/2006/relationships" r:embed="rId5"/>
            <a:srcRect/>
            <a:stretch>
              <a:fillRect/>
            </a:stretch>
          </p:blipFill>
          <p:spPr>
            <a:xfrm>
              <a:off x="0" y="0"/>
              <a:ext cx="1451358" cy="1543217"/>
            </a:xfrm>
            <a:prstGeom prst="rect"/>
          </p:spPr>
        </p:pic>
        <p:sp>
          <p:nvSpPr>
            <p:cNvPr id="1048588" name="TextBox 17"/>
            <p:cNvSpPr txBox="1"/>
            <p:nvPr/>
          </p:nvSpPr>
          <p:spPr>
            <a:xfrm>
              <a:off x="1847567" y="12284"/>
              <a:ext cx="2285327" cy="495863"/>
            </a:xfrm>
            <a:prstGeom prst="rect"/>
          </p:spPr>
          <p:txBody>
            <a:bodyPr anchor="t" bIns="0" lIns="0" rIns="0" rtlCol="0" tIns="0">
              <a:spAutoFit/>
            </a:bodyPr>
            <a:p>
              <a:pPr algn="ctr">
                <a:lnSpc>
                  <a:spcPts val="2895"/>
                </a:lnSpc>
              </a:pPr>
              <a:r>
                <a:rPr sz="2443" lang="en-US" spc="-24">
                  <a:solidFill>
                    <a:srgbClr val="35B729"/>
                  </a:solidFill>
                  <a:latin typeface="Playfair Display Bold"/>
                </a:rPr>
                <a:t>Universidad </a:t>
              </a:r>
            </a:p>
          </p:txBody>
        </p:sp>
        <p:sp>
          <p:nvSpPr>
            <p:cNvPr id="1048589" name="TextBox 18"/>
            <p:cNvSpPr txBox="1"/>
            <p:nvPr/>
          </p:nvSpPr>
          <p:spPr>
            <a:xfrm>
              <a:off x="1322707" y="533904"/>
              <a:ext cx="3335046" cy="427468"/>
            </a:xfrm>
            <a:prstGeom prst="rect"/>
          </p:spPr>
          <p:txBody>
            <a:bodyPr anchor="t" bIns="0" lIns="0" rIns="0" rtlCol="0" tIns="0">
              <a:spAutoFit/>
            </a:bodyPr>
            <a:p>
              <a:pPr algn="ctr">
                <a:lnSpc>
                  <a:spcPts val="2477"/>
                </a:lnSpc>
              </a:pPr>
              <a:r>
                <a:rPr dirty="0" sz="2091" lang="en-US" spc="-20">
                  <a:solidFill>
                    <a:srgbClr val="1F7317"/>
                  </a:solidFill>
                  <a:latin typeface="Playfair Display Bold"/>
                </a:rPr>
                <a:t>Popular del Cesar</a:t>
              </a:r>
            </a:p>
          </p:txBody>
        </p:sp>
        <p:sp>
          <p:nvSpPr>
            <p:cNvPr id="1048590" name="TextBox 19"/>
            <p:cNvSpPr txBox="1"/>
            <p:nvPr/>
          </p:nvSpPr>
          <p:spPr>
            <a:xfrm>
              <a:off x="1847567" y="1031754"/>
              <a:ext cx="2084133" cy="256480"/>
            </a:xfrm>
            <a:prstGeom prst="rect"/>
          </p:spPr>
          <p:txBody>
            <a:bodyPr anchor="t" bIns="0" lIns="0" rIns="0" rtlCol="0" tIns="0">
              <a:spAutoFit/>
            </a:bodyPr>
            <a:p>
              <a:pPr algn="ctr">
                <a:lnSpc>
                  <a:spcPts val="1467"/>
                </a:lnSpc>
              </a:pPr>
              <a:r>
                <a:rPr sz="1237" lang="en-US" spc="-12">
                  <a:solidFill>
                    <a:srgbClr val="000000"/>
                  </a:solidFill>
                  <a:latin typeface="Playfair Display Bold"/>
                </a:rPr>
                <a:t>Seccional Aguachica </a:t>
              </a:r>
            </a:p>
          </p:txBody>
        </p:sp>
      </p:grpSp>
      <p:pic>
        <p:nvPicPr>
          <p:cNvPr id="2097158" name="Picture 20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rcRect l="27903" t="7707" r="27626" b="7032"/>
          <a:stretch>
            <a:fillRect/>
          </a:stretch>
        </p:blipFill>
        <p:spPr>
          <a:xfrm>
            <a:off x="10023341" y="298188"/>
            <a:ext cx="1506527" cy="1624685"/>
          </a:xfrm>
          <a:prstGeom prst="rect"/>
        </p:spPr>
      </p:pic>
      <p:sp>
        <p:nvSpPr>
          <p:cNvPr id="1048591" name="Rectángulo 26"/>
          <p:cNvSpPr/>
          <p:nvPr/>
        </p:nvSpPr>
        <p:spPr>
          <a:xfrm>
            <a:off x="879340" y="8330451"/>
            <a:ext cx="10284009" cy="1691641"/>
          </a:xfrm>
          <a:prstGeom prst="rect"/>
        </p:spPr>
        <p:txBody>
          <a:bodyPr wrap="square">
            <a:spAutoFit/>
          </a:bodyPr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altLang="en-US" dirty="0" sz="2400" lang="es-MX">
                <a:latin typeface="Arial" panose="020B0604020202020204" pitchFamily="34" charset="0"/>
                <a:cs typeface="Arial" panose="020B0604020202020204" pitchFamily="34" charset="0"/>
              </a:rPr>
              <a:t>UNIVERSIDAD POPULAR DEL CESAR SECCIONAL AGUACHICA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altLang="en-US" dirty="0" sz="2400" lang="es-MX">
                <a:latin typeface="Arial" panose="020B0604020202020204" pitchFamily="34" charset="0"/>
                <a:cs typeface="Arial" panose="020B0604020202020204" pitchFamily="34" charset="0"/>
              </a:rPr>
              <a:t>PROGRAMA ADMINISTRACION DE MEPRESAS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altLang="en-US" dirty="0" sz="2400" lang="es-MX">
                <a:latin typeface="Arial" panose="020B0604020202020204" pitchFamily="34" charset="0"/>
                <a:cs typeface="Arial" panose="020B0604020202020204" pitchFamily="34" charset="0"/>
              </a:rPr>
              <a:t>2022-1</a:t>
            </a:r>
          </a:p>
        </p:txBody>
      </p:sp>
      <p:sp>
        <p:nvSpPr>
          <p:cNvPr id="1048592" name="Rectángulo 27"/>
          <p:cNvSpPr/>
          <p:nvPr/>
        </p:nvSpPr>
        <p:spPr>
          <a:xfrm>
            <a:off x="3511548" y="6614647"/>
            <a:ext cx="4805681" cy="447040"/>
          </a:xfrm>
          <a:prstGeom prst="rect"/>
        </p:spPr>
        <p:txBody>
          <a:bodyPr wrap="none">
            <a:spAutoFit/>
          </a:bodyPr>
          <a:p>
            <a:pPr algn="ctr">
              <a:spcBef>
                <a:spcPct val="0"/>
              </a:spcBef>
              <a:buFontTx/>
              <a:buNone/>
            </a:pPr>
            <a:r>
              <a:rPr altLang="en-US" dirty="0" sz="2400" lang="es-MX" smtClean="0">
                <a:latin typeface="Arial" panose="020B0604020202020204" pitchFamily="34" charset="0"/>
                <a:cs typeface="Arial" panose="020B0604020202020204" pitchFamily="34" charset="0"/>
              </a:rPr>
              <a:t>JAVIER ENRIQUE CRUZ HERRERA</a:t>
            </a:r>
            <a:endParaRPr altLang="en-US" dirty="0" sz="2400" lang="es-MX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593" name="Rectángulo 28"/>
          <p:cNvSpPr/>
          <p:nvPr/>
        </p:nvSpPr>
        <p:spPr>
          <a:xfrm>
            <a:off x="3380712" y="5068219"/>
            <a:ext cx="5110480" cy="447040"/>
          </a:xfrm>
          <a:prstGeom prst="rect"/>
        </p:spPr>
        <p:txBody>
          <a:bodyPr wrap="none">
            <a:spAutoFit/>
          </a:bodyPr>
          <a:p>
            <a:pPr algn="ctr">
              <a:spcBef>
                <a:spcPct val="0"/>
              </a:spcBef>
              <a:buFontTx/>
              <a:buNone/>
            </a:pPr>
            <a:r>
              <a:rPr altLang="en-US" dirty="0" sz="2400" lang="es-MX" smtClean="0">
                <a:latin typeface="Arial" panose="020B0604020202020204" pitchFamily="34" charset="0"/>
                <a:cs typeface="Arial" panose="020B0604020202020204" pitchFamily="34" charset="0"/>
              </a:rPr>
              <a:t>EDWIN LEONARDO CRUZ SANCHEZ</a:t>
            </a:r>
            <a:endParaRPr altLang="en-US" dirty="0" sz="2400" lang="es-MX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594" name="Rectángulo 29"/>
          <p:cNvSpPr/>
          <p:nvPr/>
        </p:nvSpPr>
        <p:spPr>
          <a:xfrm>
            <a:off x="3816699" y="3280780"/>
            <a:ext cx="4094481" cy="447041"/>
          </a:xfrm>
          <a:prstGeom prst="rect"/>
        </p:spPr>
        <p:txBody>
          <a:bodyPr wrap="none">
            <a:spAutoFit/>
          </a:bodyPr>
          <a:p>
            <a:pPr algn="ctr">
              <a:spcBef>
                <a:spcPct val="0"/>
              </a:spcBef>
              <a:buFontTx/>
              <a:buNone/>
            </a:pPr>
            <a:r>
              <a:rPr altLang="en-US" dirty="0" sz="2400" lang="es-MX">
                <a:latin typeface="Arial" panose="020B0604020202020204" pitchFamily="34" charset="0"/>
                <a:cs typeface="Arial" panose="020B0604020202020204" pitchFamily="34" charset="0"/>
              </a:rPr>
              <a:t>PRACTICAS CURRICULARES</a:t>
            </a:r>
          </a:p>
        </p:txBody>
      </p:sp>
    </p:spTree>
  </p:cSld>
  <p:clrMapOvr>
    <a:masterClrMapping/>
  </p:clrMapOvr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Elipse 17"/>
          <p:cNvSpPr/>
          <p:nvPr/>
        </p:nvSpPr>
        <p:spPr>
          <a:xfrm>
            <a:off x="17145000" y="4466709"/>
            <a:ext cx="2667000" cy="2590800"/>
          </a:xfrm>
          <a:prstGeom prst="ellipse"/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dirty="0" lang="en-US"/>
          </a:p>
        </p:txBody>
      </p:sp>
      <p:grpSp>
        <p:nvGrpSpPr>
          <p:cNvPr id="73" name="Group 2"/>
          <p:cNvGrpSpPr/>
          <p:nvPr/>
        </p:nvGrpSpPr>
        <p:grpSpPr>
          <a:xfrm>
            <a:off x="-1726530" y="-229694"/>
            <a:ext cx="2755230" cy="6531045"/>
            <a:chOff x="0" y="0"/>
            <a:chExt cx="3673639" cy="8708060"/>
          </a:xfrm>
        </p:grpSpPr>
        <p:grpSp>
          <p:nvGrpSpPr>
            <p:cNvPr id="74" name="Group 3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1048691" name="Freeform 4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ah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86C7ED"/>
              </a:solidFill>
            </p:spPr>
          </p:sp>
        </p:grpSp>
        <p:grpSp>
          <p:nvGrpSpPr>
            <p:cNvPr id="75" name="Group 5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1048692" name="Freeform 6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ah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F6D824"/>
              </a:solidFill>
            </p:spPr>
          </p:sp>
        </p:grpSp>
        <p:grpSp>
          <p:nvGrpSpPr>
            <p:cNvPr id="76" name="Group 7"/>
            <p:cNvGrpSpPr/>
            <p:nvPr/>
          </p:nvGrpSpPr>
          <p:grpSpPr>
            <a:xfrm rot="-5400000">
              <a:off x="-65231" y="2553759"/>
              <a:ext cx="3804101" cy="3673639"/>
              <a:chOff x="0" y="0"/>
              <a:chExt cx="5562879" cy="5372100"/>
            </a:xfrm>
          </p:grpSpPr>
          <p:sp>
            <p:nvSpPr>
              <p:cNvPr id="1048693" name="Freeform 8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ah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30B12A"/>
              </a:solidFill>
            </p:spPr>
          </p:sp>
        </p:grpSp>
        <p:grpSp>
          <p:nvGrpSpPr>
            <p:cNvPr id="77" name="Group 9"/>
            <p:cNvGrpSpPr/>
            <p:nvPr/>
          </p:nvGrpSpPr>
          <p:grpSpPr>
            <a:xfrm rot="-5400000">
              <a:off x="-65231" y="65231"/>
              <a:ext cx="3804101" cy="3673639"/>
              <a:chOff x="0" y="0"/>
              <a:chExt cx="5562879" cy="5372100"/>
            </a:xfrm>
          </p:grpSpPr>
          <p:sp>
            <p:nvSpPr>
              <p:cNvPr id="1048694" name="Freeform 10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ah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157BEA"/>
              </a:solidFill>
            </p:spPr>
          </p:sp>
        </p:grpSp>
      </p:grpSp>
      <p:pic>
        <p:nvPicPr>
          <p:cNvPr id="2097177" name="Picture 1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/>
        </p:spPr>
      </p:pic>
      <p:pic>
        <p:nvPicPr>
          <p:cNvPr id="2097178" name="Picture 12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/>
        </p:spPr>
      </p:pic>
      <p:sp>
        <p:nvSpPr>
          <p:cNvPr id="1048695" name="1 CuadroTexto"/>
          <p:cNvSpPr txBox="1"/>
          <p:nvPr/>
        </p:nvSpPr>
        <p:spPr>
          <a:xfrm>
            <a:off x="1042441" y="1028700"/>
            <a:ext cx="8810625" cy="830997"/>
          </a:xfrm>
          <a:prstGeom prst="rect"/>
          <a:noFill/>
        </p:spPr>
        <p:txBody>
          <a:bodyPr wrap="square">
            <a:spAutoFit/>
          </a:bodyPr>
          <a:p>
            <a:pPr algn="ctr"/>
            <a:r>
              <a:rPr b="1" dirty="0" sz="4800" lang="es-CO">
                <a:latin typeface="Arial" panose="020B0604020202020204" pitchFamily="34" charset="0"/>
              </a:rPr>
              <a:t>RECOMENDACIONES</a:t>
            </a:r>
            <a:endParaRPr b="1" dirty="0" sz="4800" lang="es-CO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048696" name="TextBox 25"/>
          <p:cNvSpPr txBox="1"/>
          <p:nvPr/>
        </p:nvSpPr>
        <p:spPr>
          <a:xfrm>
            <a:off x="17382877" y="5533681"/>
            <a:ext cx="513755" cy="456856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697" name="Rectángulo 13"/>
          <p:cNvSpPr/>
          <p:nvPr/>
        </p:nvSpPr>
        <p:spPr>
          <a:xfrm>
            <a:off x="2895600" y="2623382"/>
            <a:ext cx="11353800" cy="5262979"/>
          </a:xfrm>
          <a:prstGeom prst="rect"/>
        </p:spPr>
        <p:txBody>
          <a:bodyPr wrap="square">
            <a:spAutoFit/>
          </a:bodyPr>
          <a:p>
            <a:pPr algn="just" indent="-457200" marL="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dirty="0" sz="2800" lang="es-ES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Seguir </a:t>
            </a:r>
            <a:r>
              <a:rPr dirty="0" sz="2800" lang="es-ES">
                <a:latin typeface="Times New Roman" panose="02020603050405020304" pitchFamily="18" charset="0"/>
                <a:ea typeface="Times New Roman" panose="02020603050405020304" pitchFamily="18" charset="0"/>
              </a:rPr>
              <a:t>cada una de las estrategias planteadas y poder dar cumplimiento a las metas aquí </a:t>
            </a:r>
            <a:r>
              <a:rPr dirty="0" sz="2800" lang="es-ES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expuestas.</a:t>
            </a:r>
          </a:p>
          <a:p>
            <a:pPr algn="just" indent="-457200" marL="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 sz="2800" lang="es-ES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indent="-457200" marL="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dirty="0" sz="2800" lang="es-ES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Creación </a:t>
            </a:r>
            <a:r>
              <a:rPr dirty="0" sz="2800" lang="es-ES">
                <a:latin typeface="Times New Roman" panose="02020603050405020304" pitchFamily="18" charset="0"/>
                <a:ea typeface="Times New Roman" panose="02020603050405020304" pitchFamily="18" charset="0"/>
              </a:rPr>
              <a:t>de una página Web, cuentas en las redes sociales como Facebook, Instagram y twitter. </a:t>
            </a:r>
            <a:endParaRPr dirty="0" sz="2800" lang="es-ES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indent="-457200" marL="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 sz="2800" lang="es-ES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indent="-457200" marL="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dirty="0" sz="2800" lang="es-ES"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dirty="0" sz="2800" lang="es-ES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ar </a:t>
            </a:r>
            <a:r>
              <a:rPr dirty="0" sz="2800" lang="es-ES">
                <a:latin typeface="Times New Roman" panose="02020603050405020304" pitchFamily="18" charset="0"/>
                <a:ea typeface="Times New Roman" panose="02020603050405020304" pitchFamily="18" charset="0"/>
              </a:rPr>
              <a:t>a conocer los productos y servicios que esta empresa pueda ofrecer u ofertar. </a:t>
            </a:r>
            <a:r>
              <a:rPr dirty="0" sz="2800" lang="es-CO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Elipse 15"/>
          <p:cNvSpPr/>
          <p:nvPr/>
        </p:nvSpPr>
        <p:spPr>
          <a:xfrm>
            <a:off x="17145000" y="4466709"/>
            <a:ext cx="2667000" cy="2590800"/>
          </a:xfrm>
          <a:prstGeom prst="ellipse"/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dirty="0" lang="en-US"/>
          </a:p>
        </p:txBody>
      </p:sp>
      <p:grpSp>
        <p:nvGrpSpPr>
          <p:cNvPr id="79" name="Group 2"/>
          <p:cNvGrpSpPr/>
          <p:nvPr/>
        </p:nvGrpSpPr>
        <p:grpSpPr>
          <a:xfrm>
            <a:off x="0" y="9305926"/>
            <a:ext cx="19280880" cy="1312977"/>
            <a:chOff x="0" y="0"/>
            <a:chExt cx="25707840" cy="1750636"/>
          </a:xfrm>
        </p:grpSpPr>
        <p:grpSp>
          <p:nvGrpSpPr>
            <p:cNvPr id="80" name="Group 3"/>
            <p:cNvGrpSpPr/>
            <p:nvPr/>
          </p:nvGrpSpPr>
          <p:grpSpPr>
            <a:xfrm rot="5400000">
              <a:off x="13125860" y="-10831345"/>
              <a:ext cx="1750636" cy="23413325"/>
              <a:chOff x="0" y="0"/>
              <a:chExt cx="3130550" cy="41868551"/>
            </a:xfrm>
          </p:grpSpPr>
          <p:sp>
            <p:nvSpPr>
              <p:cNvPr id="1048699" name="Freeform 4"/>
              <p:cNvSpPr/>
              <p:nvPr/>
            </p:nvSpPr>
            <p:spPr>
              <a:xfrm>
                <a:off x="0" y="0"/>
                <a:ext cx="3130550" cy="41868551"/>
              </a:xfrm>
              <a:custGeom>
                <a:avLst/>
                <a:ahLst/>
                <a:rect l="l" t="t" r="r" b="b"/>
                <a:pathLst>
                  <a:path w="3130550" h="41868551">
                    <a:moveTo>
                      <a:pt x="0" y="1123950"/>
                    </a:moveTo>
                    <a:lnTo>
                      <a:pt x="0" y="41868551"/>
                    </a:lnTo>
                    <a:lnTo>
                      <a:pt x="3130550" y="41868551"/>
                    </a:lnTo>
                    <a:lnTo>
                      <a:pt x="3130550" y="0"/>
                    </a:lnTo>
                    <a:close/>
                  </a:path>
                </a:pathLst>
              </a:custGeom>
              <a:solidFill>
                <a:srgbClr val="EFEAF4"/>
              </a:solidFill>
            </p:spPr>
          </p:sp>
        </p:grpSp>
        <p:pic>
          <p:nvPicPr>
            <p:cNvPr id="2097179" name="Picture 5"/>
            <p:cNvPicPr>
              <a:picLocks noChangeAspect="1"/>
            </p:cNvPicPr>
            <p:nvPr/>
          </p:nvPicPr>
          <p:blipFill>
            <a:blip xmlns:r="http://schemas.openxmlformats.org/officeDocument/2006/relationships" r:embed="rId1"/>
            <a:srcRect t="34026"/>
            <a:stretch>
              <a:fillRect/>
            </a:stretch>
          </p:blipFill>
          <p:spPr>
            <a:xfrm>
              <a:off x="0" y="0"/>
              <a:ext cx="3066088" cy="1750636"/>
            </a:xfrm>
            <a:prstGeom prst="rect"/>
          </p:spPr>
        </p:pic>
      </p:grpSp>
      <p:pic>
        <p:nvPicPr>
          <p:cNvPr id="2097180" name="Picture 6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/>
        </p:spPr>
      </p:pic>
      <p:pic>
        <p:nvPicPr>
          <p:cNvPr id="2097181" name="Picture 7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>
          <a:xfrm>
            <a:off x="15861632" y="605394"/>
            <a:ext cx="1397669" cy="1397669"/>
          </a:xfrm>
          <a:prstGeom prst="rect"/>
        </p:spPr>
      </p:pic>
      <p:sp>
        <p:nvSpPr>
          <p:cNvPr id="1048700" name="Rectángulo 8"/>
          <p:cNvSpPr/>
          <p:nvPr/>
        </p:nvSpPr>
        <p:spPr>
          <a:xfrm>
            <a:off x="7315200" y="1304228"/>
            <a:ext cx="2783134" cy="830997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4800" lang="es-CO" smtClean="0">
                <a:latin typeface="Arial" panose="020B0604020202020204" pitchFamily="34" charset="0"/>
              </a:rPr>
              <a:t>ANEXOS</a:t>
            </a:r>
            <a:endParaRPr b="1" dirty="0" sz="4800" lang="es-CO">
              <a:latin typeface="Arial" panose="020B0604020202020204" pitchFamily="34" charset="0"/>
            </a:endParaRPr>
          </a:p>
        </p:txBody>
      </p:sp>
      <p:sp>
        <p:nvSpPr>
          <p:cNvPr id="1048701" name="TextBox 25"/>
          <p:cNvSpPr txBox="1"/>
          <p:nvPr/>
        </p:nvSpPr>
        <p:spPr>
          <a:xfrm>
            <a:off x="17382877" y="5533681"/>
            <a:ext cx="513755" cy="456856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97182" name="Imagen 7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8915400" y="2088477"/>
            <a:ext cx="4511922" cy="5768965"/>
          </a:xfrm>
          <a:prstGeom prst="rect"/>
        </p:spPr>
      </p:pic>
      <p:pic>
        <p:nvPicPr>
          <p:cNvPr id="2097183" name="Imagen 9"/>
          <p:cNvPicPr>
            <a:picLocks noChangeAspect="1"/>
          </p:cNvPicPr>
          <p:nvPr/>
        </p:nvPicPr>
        <p:blipFill>
          <a:blip xmlns:r="http://schemas.openxmlformats.org/officeDocument/2006/relationships" r:embed="rId5" cstate="print"/>
          <a:stretch>
            <a:fillRect/>
          </a:stretch>
        </p:blipFill>
        <p:spPr>
          <a:xfrm>
            <a:off x="381000" y="2174358"/>
            <a:ext cx="4091271" cy="5683083"/>
          </a:xfrm>
          <a:prstGeom prst="rect"/>
        </p:spPr>
      </p:pic>
      <p:pic>
        <p:nvPicPr>
          <p:cNvPr id="2097184" name="Imagen 11"/>
          <p:cNvPicPr>
            <a:picLocks noChangeAspect="1"/>
          </p:cNvPicPr>
          <p:nvPr/>
        </p:nvPicPr>
        <p:blipFill>
          <a:blip xmlns:r="http://schemas.openxmlformats.org/officeDocument/2006/relationships" r:embed="rId6" cstate="print"/>
          <a:stretch>
            <a:fillRect/>
          </a:stretch>
        </p:blipFill>
        <p:spPr>
          <a:xfrm>
            <a:off x="13640366" y="2104342"/>
            <a:ext cx="4314825" cy="5753100"/>
          </a:xfrm>
          <a:prstGeom prst="rect"/>
        </p:spPr>
      </p:pic>
      <p:pic>
        <p:nvPicPr>
          <p:cNvPr id="2097185" name="Imagen 12"/>
          <p:cNvPicPr>
            <a:picLocks noChangeAspect="1"/>
          </p:cNvPicPr>
          <p:nvPr/>
        </p:nvPicPr>
        <p:blipFill>
          <a:blip xmlns:r="http://schemas.openxmlformats.org/officeDocument/2006/relationships" r:embed="rId7" cstate="print"/>
          <a:stretch>
            <a:fillRect/>
          </a:stretch>
        </p:blipFill>
        <p:spPr>
          <a:xfrm>
            <a:off x="4722354" y="2104342"/>
            <a:ext cx="3986212" cy="5753100"/>
          </a:xfrm>
          <a:prstGeom prst="rect"/>
        </p:spPr>
      </p:pic>
    </p:spTree>
  </p:cSld>
  <p:clrMapOvr>
    <a:masterClrMapping/>
  </p:clrMapOvr>
  <p:timing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2" name="Elipse 13"/>
          <p:cNvSpPr/>
          <p:nvPr/>
        </p:nvSpPr>
        <p:spPr>
          <a:xfrm>
            <a:off x="17145000" y="4466709"/>
            <a:ext cx="2667000" cy="2590800"/>
          </a:xfrm>
          <a:prstGeom prst="ellipse"/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dirty="0" lang="en-US"/>
          </a:p>
        </p:txBody>
      </p:sp>
      <p:sp>
        <p:nvSpPr>
          <p:cNvPr id="1048703" name="AutoShape 4"/>
          <p:cNvSpPr/>
          <p:nvPr/>
        </p:nvSpPr>
        <p:spPr>
          <a:xfrm>
            <a:off x="4790417" y="-446410"/>
            <a:ext cx="13497585" cy="791631"/>
          </a:xfrm>
          <a:prstGeom prst="rect"/>
          <a:solidFill>
            <a:srgbClr val="EFEAF4"/>
          </a:solidFill>
        </p:spPr>
      </p:sp>
      <p:pic>
        <p:nvPicPr>
          <p:cNvPr id="2097186" name="Picture 5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 t="34026"/>
          <a:stretch>
            <a:fillRect/>
          </a:stretch>
        </p:blipFill>
        <p:spPr>
          <a:xfrm flipH="1" flipV="1">
            <a:off x="0" y="-1169840"/>
            <a:ext cx="5660104" cy="3231735"/>
          </a:xfrm>
          <a:prstGeom prst="rect"/>
        </p:spPr>
      </p:pic>
      <p:pic>
        <p:nvPicPr>
          <p:cNvPr id="2097187" name="Picture 6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>
          <a:xfrm>
            <a:off x="16242085" y="713358"/>
            <a:ext cx="1397669" cy="1397669"/>
          </a:xfrm>
          <a:prstGeom prst="rect"/>
        </p:spPr>
      </p:pic>
      <p:pic>
        <p:nvPicPr>
          <p:cNvPr id="2097188" name="Picture 7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/>
        </p:spPr>
      </p:pic>
      <p:sp>
        <p:nvSpPr>
          <p:cNvPr id="1048704" name="Rectángulo 9"/>
          <p:cNvSpPr/>
          <p:nvPr/>
        </p:nvSpPr>
        <p:spPr>
          <a:xfrm>
            <a:off x="990600" y="4845576"/>
            <a:ext cx="5912581" cy="1200329"/>
          </a:xfrm>
          <a:prstGeom prst="rect"/>
        </p:spPr>
        <p:txBody>
          <a:bodyPr wrap="none">
            <a:spAutoFit/>
            <a:scene3d>
              <a:camera prst="orthographicFront"/>
              <a:lightRig dir="t" rig="threePt"/>
            </a:scene3d>
            <a:sp3d extrusionH="57150">
              <a:bevelT w="38100" h="38100"/>
            </a:sp3d>
          </a:bodyPr>
          <a:p>
            <a:pPr algn="ctr" fontAlgn="base" lvl="0">
              <a:spcBef>
                <a:spcPct val="50000"/>
              </a:spcBef>
              <a:spcAft>
                <a:spcPct val="0"/>
              </a:spcAft>
            </a:pPr>
            <a:r>
              <a:rPr altLang="es-CO" b="1" dirty="0" sz="7200" kumimoji="1" lang="es-CO" smtClean="0">
                <a:solidFill>
                  <a:srgbClr val="000000"/>
                </a:solidFill>
                <a:effectLst>
                  <a:reflection algn="bl" blurRad="6350" dir="5400000" endA="300" endPos="45500" rotWithShape="0" stA="55000" sy="-10000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PREGUNTAS</a:t>
            </a:r>
            <a:endParaRPr altLang="es-CO" b="1" dirty="0" sz="7200" kumimoji="1" lang="es-CO">
              <a:solidFill>
                <a:srgbClr val="000000"/>
              </a:solidFill>
              <a:effectLst>
                <a:reflection algn="bl" blurRad="6350" dir="5400000" endA="300" endPos="45500" rotWithShape="0" stA="55000" sy="-10000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97189" name="Picture 9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rcRect/>
          <a:stretch>
            <a:fillRect/>
          </a:stretch>
        </p:blipFill>
        <p:spPr>
          <a:xfrm>
            <a:off x="7147290" y="1876184"/>
            <a:ext cx="5867400" cy="6271098"/>
          </a:xfrm>
          <a:prstGeom prst="rect"/>
        </p:spPr>
      </p:pic>
      <p:sp>
        <p:nvSpPr>
          <p:cNvPr id="1048705" name="TextBox 25"/>
          <p:cNvSpPr txBox="1"/>
          <p:nvPr/>
        </p:nvSpPr>
        <p:spPr>
          <a:xfrm>
            <a:off x="17382877" y="5533681"/>
            <a:ext cx="513755" cy="456856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6" name="Elipse 18"/>
          <p:cNvSpPr/>
          <p:nvPr/>
        </p:nvSpPr>
        <p:spPr>
          <a:xfrm>
            <a:off x="17145000" y="4466709"/>
            <a:ext cx="2667000" cy="2590800"/>
          </a:xfrm>
          <a:prstGeom prst="ellipse"/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dirty="0" lang="en-US"/>
          </a:p>
        </p:txBody>
      </p:sp>
      <p:grpSp>
        <p:nvGrpSpPr>
          <p:cNvPr id="83" name="Group 2"/>
          <p:cNvGrpSpPr/>
          <p:nvPr/>
        </p:nvGrpSpPr>
        <p:grpSpPr>
          <a:xfrm>
            <a:off x="-1726530" y="-229694"/>
            <a:ext cx="2755230" cy="6531045"/>
            <a:chOff x="0" y="0"/>
            <a:chExt cx="3673639" cy="8708060"/>
          </a:xfrm>
        </p:grpSpPr>
        <p:grpSp>
          <p:nvGrpSpPr>
            <p:cNvPr id="84" name="Group 3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1048707" name="Freeform 4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ah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86C7ED"/>
              </a:solidFill>
            </p:spPr>
          </p:sp>
        </p:grpSp>
        <p:grpSp>
          <p:nvGrpSpPr>
            <p:cNvPr id="85" name="Group 5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1048708" name="Freeform 6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ah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F6D824"/>
              </a:solidFill>
            </p:spPr>
          </p:sp>
        </p:grpSp>
        <p:grpSp>
          <p:nvGrpSpPr>
            <p:cNvPr id="86" name="Group 7"/>
            <p:cNvGrpSpPr/>
            <p:nvPr/>
          </p:nvGrpSpPr>
          <p:grpSpPr>
            <a:xfrm rot="-5400000">
              <a:off x="-65231" y="2553759"/>
              <a:ext cx="3804101" cy="3673639"/>
              <a:chOff x="0" y="0"/>
              <a:chExt cx="5562879" cy="5372100"/>
            </a:xfrm>
          </p:grpSpPr>
          <p:sp>
            <p:nvSpPr>
              <p:cNvPr id="1048709" name="Freeform 8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ah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30B12A"/>
              </a:solidFill>
            </p:spPr>
          </p:sp>
        </p:grpSp>
        <p:grpSp>
          <p:nvGrpSpPr>
            <p:cNvPr id="87" name="Group 9"/>
            <p:cNvGrpSpPr/>
            <p:nvPr/>
          </p:nvGrpSpPr>
          <p:grpSpPr>
            <a:xfrm rot="-5400000">
              <a:off x="-65231" y="65231"/>
              <a:ext cx="3804101" cy="3673639"/>
              <a:chOff x="0" y="0"/>
              <a:chExt cx="5562879" cy="5372100"/>
            </a:xfrm>
          </p:grpSpPr>
          <p:sp>
            <p:nvSpPr>
              <p:cNvPr id="1048710" name="Freeform 10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ah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157BEA"/>
              </a:solidFill>
            </p:spPr>
          </p:sp>
        </p:grpSp>
      </p:grpSp>
      <p:pic>
        <p:nvPicPr>
          <p:cNvPr id="2097190" name="Picture 1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/>
        </p:spPr>
      </p:pic>
      <p:pic>
        <p:nvPicPr>
          <p:cNvPr id="2097191" name="Picture 12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/>
        </p:spPr>
      </p:pic>
      <p:sp>
        <p:nvSpPr>
          <p:cNvPr id="1048711" name="1 CuadroTexto"/>
          <p:cNvSpPr txBox="1"/>
          <p:nvPr/>
        </p:nvSpPr>
        <p:spPr>
          <a:xfrm>
            <a:off x="4038600" y="1028700"/>
            <a:ext cx="9753600" cy="830997"/>
          </a:xfrm>
          <a:prstGeom prst="rect"/>
          <a:noFill/>
        </p:spPr>
        <p:txBody>
          <a:bodyPr wrap="square">
            <a:spAutoFit/>
          </a:bodyPr>
          <a:p>
            <a:pPr algn="ctr"/>
            <a:r>
              <a:rPr b="1" dirty="0" sz="4800" kern="0" lang="es-ES">
                <a:latin typeface="Arial" panose="020B0604020202020204" pitchFamily="34" charset="0"/>
                <a:cs typeface="Arial" panose="020B0604020202020204" pitchFamily="34" charset="0"/>
              </a:rPr>
              <a:t>Requisitos para la práctica</a:t>
            </a:r>
            <a:endParaRPr b="1" dirty="0" sz="4800" kern="0"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712" name="Subtítulo 2"/>
          <p:cNvSpPr txBox="1"/>
          <p:nvPr/>
        </p:nvSpPr>
        <p:spPr bwMode="auto">
          <a:xfrm>
            <a:off x="2099166" y="2345991"/>
            <a:ext cx="14360034" cy="6213475"/>
          </a:xfrm>
          <a:prstGeom prst="rect"/>
          <a:noFill/>
          <a:ln>
            <a:noFill/>
          </a:ln>
        </p:spPr>
        <p:txBody>
          <a:bodyPr>
            <a:normAutofit fontScale="25000" lnSpcReduction="20000"/>
          </a:bodyPr>
          <a:lstStyle>
            <a:lvl1pPr algn="l" eaLnBrk="0" fontAlgn="base" hangingPunct="0" indent="-342900" marL="342900" rtl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eaLnBrk="0" fontAlgn="base" hangingPunct="0" indent="-285750" marL="742950" rtl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algn="l" eaLnBrk="0" fontAlgn="base" hangingPunct="0" indent="-228600" marL="1143000" rtl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algn="l" eaLnBrk="0" fontAlgn="base" hangingPunct="0" indent="-228600" marL="1600200" rtl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algn="l" eaLnBrk="0" fontAlgn="base" hangingPunct="0" indent="-228600" marL="20574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algn="l" fontAlgn="base" indent="-228600" marL="25146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algn="l" fontAlgn="base" indent="-228600" marL="29718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algn="l" fontAlgn="base" indent="-228600" marL="34290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algn="l" fontAlgn="base" indent="-228600" marL="38862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 indent="0" marL="0">
              <a:lnSpc>
                <a:spcPct val="170000"/>
              </a:lnSpc>
              <a:buNone/>
            </a:pPr>
            <a:r>
              <a:rPr dirty="0" sz="11200" kern="0" kumimoji="0" lang="es-ES" smtClean="0">
                <a:latin typeface="Arial" panose="020B0604020202020204" pitchFamily="34" charset="0"/>
                <a:cs typeface="Arial" panose="020B0604020202020204" pitchFamily="34" charset="0"/>
              </a:rPr>
              <a:t>40%  Examen Final: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b="0" dirty="0" sz="11200" kern="0" kumimoji="0" lang="es-ES" smtClean="0">
                <a:latin typeface="Arial" panose="020B0604020202020204" pitchFamily="34" charset="0"/>
                <a:cs typeface="Arial" panose="020B0604020202020204" pitchFamily="34" charset="0"/>
              </a:rPr>
              <a:t>15 % Informe ( trabajo escrito, diapositivas en  cd rotulado) 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b="0" dirty="0" sz="11200" kern="0" kumimoji="0" lang="es-ES" smtClean="0">
                <a:latin typeface="Arial" panose="020B0604020202020204" pitchFamily="34" charset="0"/>
                <a:cs typeface="Arial" panose="020B0604020202020204" pitchFamily="34" charset="0"/>
              </a:rPr>
              <a:t>15% Exposición ( manejo del tema, presentación personal, recursos), enviar al correo </a:t>
            </a:r>
            <a:r>
              <a:rPr b="0" dirty="0" sz="11200" kern="0" kumimoji="0" lang="es-ES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praeadmonupcaguachica@unicesar.edu.co</a:t>
            </a:r>
            <a:r>
              <a:rPr dirty="0" sz="11200" kern="0" lang="es-ES" smtClean="0">
                <a:latin typeface="Arial" panose="020B0604020202020204" pitchFamily="34" charset="0"/>
                <a:cs typeface="Arial" panose="020B0604020202020204" pitchFamily="34" charset="0"/>
              </a:rPr>
              <a:t>, el archivo debe llevar su nombre  completo y en asunto: material pasa sustentación. (enviarlo 4 días antes)</a:t>
            </a:r>
            <a:endParaRPr b="0" dirty="0" sz="11200" kern="0" kumimoji="0" lang="es-E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b="0" dirty="0" sz="11200" kern="0" kumimoji="0" lang="es-ES" smtClean="0">
                <a:latin typeface="Arial" panose="020B0604020202020204" pitchFamily="34" charset="0"/>
                <a:cs typeface="Arial" panose="020B0604020202020204" pitchFamily="34" charset="0"/>
              </a:rPr>
              <a:t>10% Evaluación de la empresa</a:t>
            </a:r>
          </a:p>
          <a:p>
            <a:pPr algn="just" indent="0" marL="0">
              <a:buFontTx/>
              <a:buNone/>
            </a:pPr>
            <a:endParaRPr b="0" dirty="0" sz="11200" kern="0" kumimoji="0" lang="es-E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indent="0" marL="0">
              <a:lnSpc>
                <a:spcPct val="170000"/>
              </a:lnSpc>
              <a:buFontTx/>
              <a:buNone/>
            </a:pPr>
            <a:r>
              <a:rPr dirty="0" sz="11200" kern="0" kumimoji="0" lang="es-ES" smtClean="0">
                <a:latin typeface="Arial" panose="020B0604020202020204" pitchFamily="34" charset="0"/>
                <a:cs typeface="Arial" panose="020B0604020202020204" pitchFamily="34" charset="0"/>
              </a:rPr>
              <a:t>La sustentación es de  15 0 20 minutos, con excelente presentación y manejo del temas.</a:t>
            </a:r>
            <a:endParaRPr b="0" dirty="0" sz="11200" kern="0" kumimoji="0" lang="es-E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indent="0" marL="0">
              <a:buFontTx/>
              <a:buNone/>
            </a:pPr>
            <a:endParaRPr b="0" dirty="0" sz="11200" kern="0" kumimoji="0" lang="es-E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indent="0" marL="0">
              <a:lnSpc>
                <a:spcPct val="170000"/>
              </a:lnSpc>
              <a:buFontTx/>
              <a:buNone/>
            </a:pPr>
            <a:r>
              <a:rPr b="1" dirty="0" sz="11200" kern="0" kumimoji="0" lang="es-ES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Apreciados estudiantes, confiamos en sus capacidades y en la formación que han recibido, por lo tanto esperamos un excelente trabajo. </a:t>
            </a:r>
          </a:p>
          <a:p>
            <a:endParaRPr b="0" dirty="0" sz="6400" kern="0" kumimoji="0" lang="es-ES" smtClean="0"/>
          </a:p>
          <a:p>
            <a:pPr algn="just"/>
            <a:endParaRPr b="0" dirty="0" sz="6400" kern="0" kumimoji="0" lang="es-ES" smtClean="0"/>
          </a:p>
          <a:p>
            <a:pPr algn="just"/>
            <a:endParaRPr b="0" dirty="0" sz="6400" kern="0" kumimoji="0" lang="es-CO"/>
          </a:p>
        </p:txBody>
      </p:sp>
      <p:sp>
        <p:nvSpPr>
          <p:cNvPr id="1048713" name="TextBox 25"/>
          <p:cNvSpPr txBox="1"/>
          <p:nvPr/>
        </p:nvSpPr>
        <p:spPr>
          <a:xfrm>
            <a:off x="17382877" y="5533681"/>
            <a:ext cx="513755" cy="456856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2"/>
          <p:cNvGrpSpPr/>
          <p:nvPr/>
        </p:nvGrpSpPr>
        <p:grpSpPr>
          <a:xfrm rot="-10800000">
            <a:off x="2314816" y="-2086793"/>
            <a:ext cx="6208021" cy="4173585"/>
            <a:chOff x="0" y="0"/>
            <a:chExt cx="7990758" cy="5372100"/>
          </a:xfrm>
        </p:grpSpPr>
        <p:sp>
          <p:nvSpPr>
            <p:cNvPr id="1048714" name="Freeform 3"/>
            <p:cNvSpPr/>
            <p:nvPr/>
          </p:nvSpPr>
          <p:spPr>
            <a:xfrm>
              <a:off x="0" y="0"/>
              <a:ext cx="7990758" cy="5372100"/>
            </a:xfrm>
            <a:custGeom>
              <a:avLst/>
              <a:ahLst/>
              <a:rect l="l" t="t" r="r" b="b"/>
              <a:pathLst>
                <a:path w="7990758" h="5372100">
                  <a:moveTo>
                    <a:pt x="6440088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440088" y="5372100"/>
                  </a:lnTo>
                  <a:lnTo>
                    <a:pt x="7990758" y="2686050"/>
                  </a:lnTo>
                  <a:lnTo>
                    <a:pt x="6440088" y="0"/>
                  </a:lnTo>
                  <a:close/>
                </a:path>
              </a:pathLst>
            </a:custGeom>
            <a:solidFill>
              <a:srgbClr val="30B12A"/>
            </a:solidFill>
          </p:spPr>
        </p:sp>
      </p:grpSp>
      <p:pic>
        <p:nvPicPr>
          <p:cNvPr id="2097192" name="Picture 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 l="26651" t="7823" r="27057" b="8190"/>
          <a:stretch>
            <a:fillRect/>
          </a:stretch>
        </p:blipFill>
        <p:spPr>
          <a:xfrm>
            <a:off x="838200" y="2086793"/>
            <a:ext cx="5710696" cy="5828039"/>
          </a:xfrm>
          <a:prstGeom prst="rect"/>
        </p:spPr>
      </p:pic>
      <p:grpSp>
        <p:nvGrpSpPr>
          <p:cNvPr id="90" name="Group 5"/>
          <p:cNvGrpSpPr/>
          <p:nvPr/>
        </p:nvGrpSpPr>
        <p:grpSpPr>
          <a:xfrm rot="-10800000">
            <a:off x="-1093063" y="7283541"/>
            <a:ext cx="2963586" cy="3459503"/>
            <a:chOff x="0" y="0"/>
            <a:chExt cx="4602013" cy="5372100"/>
          </a:xfrm>
        </p:grpSpPr>
        <p:sp>
          <p:nvSpPr>
            <p:cNvPr id="1048715" name="Freeform 6"/>
            <p:cNvSpPr/>
            <p:nvPr/>
          </p:nvSpPr>
          <p:spPr>
            <a:xfrm>
              <a:off x="0" y="0"/>
              <a:ext cx="4602013" cy="5372100"/>
            </a:xfrm>
            <a:custGeom>
              <a:avLst/>
              <a:ahLst/>
              <a:rect l="l" t="t" r="r" b="b"/>
              <a:pathLst>
                <a:path w="4602013" h="5372100">
                  <a:moveTo>
                    <a:pt x="3051343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3051343" y="5372100"/>
                  </a:lnTo>
                  <a:lnTo>
                    <a:pt x="4602013" y="2686050"/>
                  </a:lnTo>
                  <a:lnTo>
                    <a:pt x="3051343" y="0"/>
                  </a:lnTo>
                  <a:close/>
                </a:path>
              </a:pathLst>
            </a:custGeom>
            <a:solidFill>
              <a:srgbClr val="F6D824"/>
            </a:solidFill>
          </p:spPr>
        </p:sp>
      </p:grpSp>
      <p:sp>
        <p:nvSpPr>
          <p:cNvPr id="1048716" name="TextBox 7"/>
          <p:cNvSpPr txBox="1"/>
          <p:nvPr/>
        </p:nvSpPr>
        <p:spPr>
          <a:xfrm>
            <a:off x="8283485" y="4315647"/>
            <a:ext cx="8115300" cy="1519775"/>
          </a:xfrm>
          <a:prstGeom prst="rect"/>
        </p:spPr>
        <p:txBody>
          <a:bodyPr anchor="t" bIns="0" lIns="0" rIns="0" rtlCol="0" tIns="0">
            <a:spAutoFit/>
          </a:bodyPr>
          <a:p>
            <a:pPr algn="ctr">
              <a:lnSpc>
                <a:spcPts val="11440"/>
              </a:lnSpc>
              <a:spcBef>
                <a:spcPct val="0"/>
              </a:spcBef>
            </a:pPr>
            <a:r>
              <a:rPr dirty="0" sz="15000" lang="en-US">
                <a:solidFill>
                  <a:srgbClr val="000000"/>
                </a:solidFill>
                <a:latin typeface="Bernard MT Condensed" panose="02050806060905020404" pitchFamily="18" charset="0"/>
              </a:rPr>
              <a:t>¡GRACIAS!</a:t>
            </a:r>
          </a:p>
        </p:txBody>
      </p:sp>
    </p:spTree>
  </p:cSld>
  <p:clrMapOvr>
    <a:masterClrMapping/>
  </p:clrMapOvr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AutoShape 4"/>
          <p:cNvSpPr/>
          <p:nvPr/>
        </p:nvSpPr>
        <p:spPr>
          <a:xfrm>
            <a:off x="4790417" y="-446410"/>
            <a:ext cx="13497585" cy="791631"/>
          </a:xfrm>
          <a:prstGeom prst="rect"/>
          <a:solidFill>
            <a:srgbClr val="EFEAF4"/>
          </a:solidFill>
        </p:spPr>
      </p:sp>
      <p:pic>
        <p:nvPicPr>
          <p:cNvPr id="2097159" name="Picture 5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 t="34026"/>
          <a:stretch>
            <a:fillRect/>
          </a:stretch>
        </p:blipFill>
        <p:spPr>
          <a:xfrm flipH="1" flipV="1">
            <a:off x="0" y="-1169840"/>
            <a:ext cx="5660104" cy="3231735"/>
          </a:xfrm>
          <a:prstGeom prst="rect"/>
        </p:spPr>
      </p:pic>
      <p:pic>
        <p:nvPicPr>
          <p:cNvPr id="2097160" name="Picture 6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/>
        </p:spPr>
      </p:pic>
      <p:pic>
        <p:nvPicPr>
          <p:cNvPr id="2097161" name="Picture 7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/>
        </p:spPr>
      </p:pic>
      <p:sp>
        <p:nvSpPr>
          <p:cNvPr id="1048596" name="Rectángulo 9"/>
          <p:cNvSpPr/>
          <p:nvPr/>
        </p:nvSpPr>
        <p:spPr>
          <a:xfrm>
            <a:off x="7162800" y="1383119"/>
            <a:ext cx="4551681" cy="815340"/>
          </a:xfrm>
          <a:prstGeom prst="rect"/>
        </p:spPr>
        <p:txBody>
          <a:bodyPr wrap="none">
            <a:spAutoFit/>
          </a:bodyPr>
          <a:p>
            <a:pPr algn="ctr" fontAlgn="base" lvl="0">
              <a:spcBef>
                <a:spcPct val="50000"/>
              </a:spcBef>
              <a:spcAft>
                <a:spcPct val="0"/>
              </a:spcAft>
            </a:pPr>
            <a:r>
              <a:rPr altLang="es-CO" b="1" dirty="0" sz="4800" kumimoji="1" lang="es-CO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sp>
        <p:nvSpPr>
          <p:cNvPr id="1048597" name="Rectángulo 10"/>
          <p:cNvSpPr/>
          <p:nvPr/>
        </p:nvSpPr>
        <p:spPr>
          <a:xfrm>
            <a:off x="1600200" y="2235250"/>
            <a:ext cx="15126073" cy="4701540"/>
          </a:xfrm>
          <a:prstGeom prst="rect"/>
        </p:spPr>
        <p:txBody>
          <a:bodyPr wrap="square">
            <a:spAutoFit/>
          </a:bodyPr>
          <a:p>
            <a:pPr algn="just" indent="-457200" marL="457200">
              <a:buFont typeface="Arial" panose="020B0604020202020204" pitchFamily="34" charset="0"/>
              <a:buChar char="•"/>
            </a:pPr>
            <a:r>
              <a:rPr dirty="0" sz="2800" lang="es-CO">
                <a:latin typeface="Arial" pitchFamily="34" charset="0"/>
              </a:rPr>
              <a:t>En el presente documento describe los aspectos básicos de la práctica empresarial realizada en la empresa GOMEZ HERNANDEZ CONSTRUCTOR Y CONSULTOR </a:t>
            </a:r>
            <a:r>
              <a:rPr dirty="0" sz="2800" lang="es-CO" smtClean="0">
                <a:latin typeface="Arial" pitchFamily="34" charset="0"/>
              </a:rPr>
              <a:t>S.A.S.</a:t>
            </a:r>
          </a:p>
          <a:p>
            <a:pPr algn="just" indent="-457200" marL="457200">
              <a:buFont typeface="Arial" panose="020B0604020202020204" pitchFamily="34" charset="0"/>
              <a:buChar char="•"/>
            </a:pPr>
            <a:endParaRPr dirty="0" sz="2800" lang="es-CO">
              <a:latin typeface="Arial" pitchFamily="34" charset="0"/>
            </a:endParaRPr>
          </a:p>
          <a:p>
            <a:pPr algn="just" indent="-457200" marL="457200">
              <a:buFont typeface="Arial" panose="020B0604020202020204" pitchFamily="34" charset="0"/>
              <a:buChar char="•"/>
            </a:pPr>
            <a:endParaRPr dirty="0" sz="2800" lang="es-CO">
              <a:latin typeface="Arial" pitchFamily="34" charset="0"/>
            </a:endParaRPr>
          </a:p>
          <a:p>
            <a:pPr algn="just" indent="-457200" marL="457200">
              <a:buFont typeface="Arial" panose="020B0604020202020204" pitchFamily="34" charset="0"/>
              <a:buChar char="•"/>
            </a:pPr>
            <a:r>
              <a:rPr dirty="0" sz="2800" lang="es-CO">
                <a:latin typeface="Arial" pitchFamily="34" charset="0"/>
              </a:rPr>
              <a:t>En el capítulo uno se describe los aspectos básicos de </a:t>
            </a:r>
            <a:r>
              <a:rPr dirty="0" sz="2800" lang="es-CO" smtClean="0">
                <a:latin typeface="Arial" pitchFamily="34" charset="0"/>
              </a:rPr>
              <a:t>la empresa. </a:t>
            </a:r>
          </a:p>
          <a:p>
            <a:pPr algn="just" indent="-457200" marL="457200">
              <a:buFont typeface="Arial" panose="020B0604020202020204" pitchFamily="34" charset="0"/>
              <a:buChar char="•"/>
            </a:pPr>
            <a:endParaRPr dirty="0" sz="2800" lang="es-CO">
              <a:latin typeface="Arial" pitchFamily="34" charset="0"/>
            </a:endParaRPr>
          </a:p>
          <a:p>
            <a:pPr algn="just" indent="-457200" marL="457200">
              <a:buFont typeface="Arial" panose="020B0604020202020204" pitchFamily="34" charset="0"/>
              <a:buChar char="•"/>
            </a:pPr>
            <a:endParaRPr dirty="0" sz="2800" lang="es-CO" smtClean="0">
              <a:latin typeface="Arial" pitchFamily="34" charset="0"/>
            </a:endParaRPr>
          </a:p>
          <a:p>
            <a:pPr algn="just" indent="-457200" marL="457200">
              <a:buFont typeface="Arial" panose="020B0604020202020204" pitchFamily="34" charset="0"/>
              <a:buChar char="•"/>
            </a:pPr>
            <a:r>
              <a:rPr dirty="0" sz="2800" lang="es-CO" smtClean="0">
                <a:latin typeface="Arial" pitchFamily="34" charset="0"/>
              </a:rPr>
              <a:t>El </a:t>
            </a:r>
            <a:r>
              <a:rPr dirty="0" sz="2800" lang="es-CO">
                <a:latin typeface="Arial" pitchFamily="34" charset="0"/>
              </a:rPr>
              <a:t>segundo capítulo incluye la formulación del proyecto de </a:t>
            </a:r>
            <a:r>
              <a:rPr dirty="0" sz="2800" lang="es-CO" smtClean="0">
                <a:latin typeface="Arial" pitchFamily="34" charset="0"/>
              </a:rPr>
              <a:t>prácticas.</a:t>
            </a:r>
          </a:p>
          <a:p>
            <a:pPr algn="just" indent="-457200" marL="457200">
              <a:buFont typeface="Arial" panose="020B0604020202020204" pitchFamily="34" charset="0"/>
              <a:buChar char="•"/>
            </a:pPr>
            <a:endParaRPr dirty="0" sz="2800" lang="es-CO">
              <a:latin typeface="Arial" pitchFamily="34" charset="0"/>
            </a:endParaRPr>
          </a:p>
          <a:p>
            <a:pPr algn="just" indent="-457200" marL="457200">
              <a:buFont typeface="Arial" panose="020B0604020202020204" pitchFamily="34" charset="0"/>
              <a:buChar char="•"/>
            </a:pPr>
            <a:endParaRPr dirty="0" sz="2800" lang="es-CO">
              <a:latin typeface="Arial" pitchFamily="34" charset="0"/>
            </a:endParaRPr>
          </a:p>
          <a:p>
            <a:pPr algn="just" indent="-457200" marL="457200">
              <a:buFont typeface="Arial" panose="020B0604020202020204" pitchFamily="34" charset="0"/>
              <a:buChar char="•"/>
            </a:pPr>
            <a:r>
              <a:rPr dirty="0" sz="2800" lang="es-CO">
                <a:latin typeface="Arial" pitchFamily="34" charset="0"/>
              </a:rPr>
              <a:t>En el tercer capítulo de describen paso a paso de manera detallada los procesos </a:t>
            </a:r>
            <a:r>
              <a:rPr dirty="0" sz="2800" lang="es-CO" smtClean="0">
                <a:latin typeface="Arial" pitchFamily="34" charset="0"/>
              </a:rPr>
              <a:t>realizados.</a:t>
            </a:r>
            <a:endParaRPr dirty="0" sz="2800" lang="es-CO">
              <a:latin typeface="Arial" pitchFamily="34" charset="0"/>
            </a:endParaRPr>
          </a:p>
        </p:txBody>
      </p:sp>
      <p:sp>
        <p:nvSpPr>
          <p:cNvPr id="1048598" name="Elipse 16"/>
          <p:cNvSpPr/>
          <p:nvPr/>
        </p:nvSpPr>
        <p:spPr>
          <a:xfrm>
            <a:off x="17145000" y="4466709"/>
            <a:ext cx="2667000" cy="2590800"/>
          </a:xfrm>
          <a:prstGeom prst="ellipse"/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dirty="0" lang="en-US"/>
          </a:p>
        </p:txBody>
      </p:sp>
      <p:sp>
        <p:nvSpPr>
          <p:cNvPr id="1048599" name="TextBox 25"/>
          <p:cNvSpPr txBox="1"/>
          <p:nvPr/>
        </p:nvSpPr>
        <p:spPr>
          <a:xfrm>
            <a:off x="17382877" y="5533681"/>
            <a:ext cx="513755" cy="495299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2"/>
          <p:cNvGrpSpPr/>
          <p:nvPr/>
        </p:nvGrpSpPr>
        <p:grpSpPr>
          <a:xfrm rot="-10800000">
            <a:off x="-3602767" y="-3778684"/>
            <a:ext cx="13505732" cy="6226137"/>
            <a:chOff x="0" y="0"/>
            <a:chExt cx="11653156" cy="5372100"/>
          </a:xfrm>
        </p:grpSpPr>
        <p:sp>
          <p:nvSpPr>
            <p:cNvPr id="1048600" name="Freeform 3"/>
            <p:cNvSpPr/>
            <p:nvPr/>
          </p:nvSpPr>
          <p:spPr>
            <a:xfrm>
              <a:off x="0" y="0"/>
              <a:ext cx="11653155" cy="5372100"/>
            </a:xfrm>
            <a:custGeom>
              <a:avLst/>
              <a:ahLst/>
              <a:rect l="l" t="t" r="r" b="b"/>
              <a:pathLst>
                <a:path w="11653155" h="5372100">
                  <a:moveTo>
                    <a:pt x="10102486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10102486" y="5372100"/>
                  </a:lnTo>
                  <a:lnTo>
                    <a:pt x="11653155" y="2686050"/>
                  </a:lnTo>
                  <a:lnTo>
                    <a:pt x="10102486" y="0"/>
                  </a:lnTo>
                  <a:close/>
                </a:path>
              </a:pathLst>
            </a:custGeom>
            <a:solidFill>
              <a:srgbClr val="EFEAF4"/>
            </a:solidFill>
          </p:spPr>
        </p:sp>
      </p:grpSp>
      <p:pic>
        <p:nvPicPr>
          <p:cNvPr id="2097162" name="Picture 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 t="34026"/>
          <a:stretch>
            <a:fillRect/>
          </a:stretch>
        </p:blipFill>
        <p:spPr>
          <a:xfrm>
            <a:off x="1028702" y="381753"/>
            <a:ext cx="2121399" cy="1211249"/>
          </a:xfrm>
          <a:prstGeom prst="rect"/>
        </p:spPr>
      </p:pic>
      <p:pic>
        <p:nvPicPr>
          <p:cNvPr id="2097163" name="Picture 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>
          <a:xfrm>
            <a:off x="15784169" y="381754"/>
            <a:ext cx="1475132" cy="1568495"/>
          </a:xfrm>
          <a:prstGeom prst="rect"/>
        </p:spPr>
      </p:pic>
      <p:pic>
        <p:nvPicPr>
          <p:cNvPr id="2097164" name="Picture 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>
          <a:xfrm>
            <a:off x="15866629" y="8559466"/>
            <a:ext cx="1397669" cy="1397669"/>
          </a:xfrm>
          <a:prstGeom prst="rect"/>
        </p:spPr>
      </p:pic>
      <p:sp>
        <p:nvSpPr>
          <p:cNvPr id="1048601" name="1 CuadroTexto"/>
          <p:cNvSpPr txBox="1"/>
          <p:nvPr/>
        </p:nvSpPr>
        <p:spPr>
          <a:xfrm>
            <a:off x="9847501" y="335004"/>
            <a:ext cx="5257800" cy="830997"/>
          </a:xfrm>
          <a:prstGeom prst="rect"/>
          <a:noFill/>
        </p:spPr>
        <p:txBody>
          <a:bodyPr wrap="square">
            <a:spAutoFit/>
          </a:bodyPr>
          <a:p>
            <a:pPr algn="ctr"/>
            <a:r>
              <a:rPr b="1" dirty="0" sz="4800" lang="es-ES">
                <a:latin typeface="Arial" pitchFamily="34" charset="0"/>
              </a:rPr>
              <a:t>DIAGNÓSTICO</a:t>
            </a:r>
            <a:r>
              <a:rPr dirty="0" sz="4800" lang="es-ES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dirty="0" sz="4800" lang="es-CO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2097165" name="Imagen 12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7174172" y="9258300"/>
            <a:ext cx="2688569" cy="2615411"/>
          </a:xfrm>
          <a:prstGeom prst="rect"/>
        </p:spPr>
      </p:pic>
      <p:sp>
        <p:nvSpPr>
          <p:cNvPr id="1048602" name="TextBox 25"/>
          <p:cNvSpPr txBox="1"/>
          <p:nvPr/>
        </p:nvSpPr>
        <p:spPr>
          <a:xfrm>
            <a:off x="8264327" y="9728707"/>
            <a:ext cx="513755" cy="495300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194304" name="Tabla 7"/>
          <p:cNvGraphicFramePr>
            <a:graphicFrameLocks noGrp="1"/>
          </p:cNvGraphicFramePr>
          <p:nvPr/>
        </p:nvGraphicFramePr>
        <p:xfrm>
          <a:off x="2089401" y="1636408"/>
          <a:ext cx="13620854" cy="7495156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6810427"/>
                <a:gridCol w="6810427"/>
              </a:tblGrid>
              <a:tr h="296174">
                <a:tc gridSpan="2"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800" lang="es-ES">
                          <a:effectLst/>
                        </a:rPr>
                        <a:t>DOFA</a:t>
                      </a:r>
                      <a:endParaRPr dirty="0" sz="1800" lang="es-CO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825" marR="50825" marT="0" marB="0"/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</a:tr>
              <a:tr h="296174">
                <a:tc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sz="1800" lang="es-ES">
                          <a:effectLst/>
                        </a:rPr>
                        <a:t>Fortalezas</a:t>
                      </a:r>
                      <a:endParaRPr sz="1800" lang="es-CO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825" marR="50825" marT="0" marB="0"/>
                </a:tc>
                <a:tc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sz="1800" lang="es-ES">
                          <a:effectLst/>
                        </a:rPr>
                        <a:t>Debilidades</a:t>
                      </a:r>
                      <a:endParaRPr sz="1800" lang="es-CO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825" marR="50825" marT="0" marB="0"/>
                </a:tc>
              </a:tr>
              <a:tr h="3623941">
                <a:tc>
                  <a:txBody>
                    <a:bodyPr/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La empresa cuenta con personal destinado a cada función.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Tiene su propio equipo de transporte para trasladar los materiales que se utilizan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Posee materiales contemporáneos y sistemas constructivos innovadores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Sus proyectos de infraestructura e ingeniera son de gran calidad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Los proyectos cumplen con los estándares de calidad y plazos fijados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La empresa cumple con todas sus obligaciones y pagos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Responsabilidades compartidas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Variedad y calidad en el servicio</a:t>
                      </a:r>
                      <a:endParaRPr sz="1800" lang="es-CO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25" marR="50825" marT="0" marB="0"/>
                </a:tc>
                <a:tc>
                  <a:txBody>
                    <a:bodyPr/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No Capacita de forma constante a todos los trabajadores.</a:t>
                      </a:r>
                      <a:endParaRPr dirty="0"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No Existe una planificación</a:t>
                      </a:r>
                      <a:endParaRPr dirty="0"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Los trabajadores no cuentan con un seguro integral</a:t>
                      </a:r>
                      <a:endParaRPr dirty="0"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No cuentan con un sistema de </a:t>
                      </a:r>
                      <a:r>
                        <a:rPr dirty="0" sz="1800" lang="es-MX" err="1">
                          <a:effectLst/>
                        </a:rPr>
                        <a:t>focus</a:t>
                      </a:r>
                      <a:r>
                        <a:rPr dirty="0" sz="1800" lang="es-MX">
                          <a:effectLst/>
                        </a:rPr>
                        <a:t> </a:t>
                      </a:r>
                      <a:r>
                        <a:rPr dirty="0" sz="1800" lang="es-MX" err="1">
                          <a:effectLst/>
                        </a:rPr>
                        <a:t>drup</a:t>
                      </a:r>
                      <a:endParaRPr dirty="0"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No cuentan con un sistema de marketing y publicidad</a:t>
                      </a:r>
                      <a:endParaRPr dirty="0"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Ciertos obreros o trabajadores desconocen la misión y visión de la empresa</a:t>
                      </a:r>
                      <a:endParaRPr dirty="0" sz="1800" lang="es-CO">
                        <a:effectLst/>
                      </a:endParaRPr>
                    </a:p>
                    <a:p>
                      <a:pPr algn="just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800" lang="es-ES">
                          <a:effectLst/>
                        </a:rPr>
                        <a:t> </a:t>
                      </a:r>
                      <a:endParaRPr dirty="0" sz="1800" lang="es-CO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825" marR="50825" marT="0" marB="0"/>
                </a:tc>
              </a:tr>
              <a:tr h="296174">
                <a:tc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sz="1800" lang="es-ES">
                          <a:effectLst/>
                        </a:rPr>
                        <a:t>Oportunidades</a:t>
                      </a:r>
                      <a:endParaRPr sz="1800" lang="es-CO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825" marR="50825" marT="0" marB="0"/>
                </a:tc>
                <a:tc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sz="1800" lang="es-ES">
                          <a:effectLst/>
                        </a:rPr>
                        <a:t>Amenazas</a:t>
                      </a:r>
                      <a:endParaRPr sz="1800" lang="es-CO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825" marR="50825" marT="0" marB="0"/>
                </a:tc>
              </a:tr>
              <a:tr h="2768790">
                <a:tc>
                  <a:txBody>
                    <a:bodyPr/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Cuenta con la posibilidad de obtener acceso a créditos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Puede computarizar su sistema contable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Cuentan con proveedores que le suministran materiales de importación para la elaboración de algunos proyectos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Participa en proyectos de organizaciones estatales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sz="1800" lang="es-MX">
                          <a:effectLst/>
                        </a:rPr>
                        <a:t>No realiza proyectos solamente en tumbes sino que también en Piura</a:t>
                      </a:r>
                      <a:endParaRPr sz="1800" lang="es-CO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25" marR="50825" marT="0" marB="0"/>
                </a:tc>
                <a:tc>
                  <a:txBody>
                    <a:bodyPr/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Competencia y cantidad de empresas constructoras</a:t>
                      </a:r>
                      <a:endParaRPr dirty="0"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Costos altos de algunos materiales</a:t>
                      </a:r>
                      <a:endParaRPr dirty="0"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No cuentan con una persona encargada del análisis del mercado y competencias.</a:t>
                      </a:r>
                      <a:endParaRPr dirty="0"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dirty="0" sz="1800" lang="es-MX">
                          <a:effectLst/>
                        </a:rPr>
                        <a:t>Aumento considerable de robos a empresas y comercio en la región.</a:t>
                      </a:r>
                      <a:endParaRPr dirty="0" sz="1800" lang="es-CO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25" marR="50825" marT="0" marB="0"/>
                </a:tc>
              </a:tr>
            </a:tbl>
          </a:graphicData>
        </a:graphic>
      </p:graphicFrame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6" name="Imagen 2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7174172" y="9258300"/>
            <a:ext cx="2688569" cy="2615411"/>
          </a:xfrm>
          <a:prstGeom prst="rect"/>
        </p:spPr>
      </p:pic>
      <p:grpSp>
        <p:nvGrpSpPr>
          <p:cNvPr id="40" name="Group 2"/>
          <p:cNvGrpSpPr/>
          <p:nvPr/>
        </p:nvGrpSpPr>
        <p:grpSpPr>
          <a:xfrm>
            <a:off x="13741038" y="-1217563"/>
            <a:ext cx="9852713" cy="11676275"/>
            <a:chOff x="0" y="0"/>
            <a:chExt cx="13136951" cy="15568366"/>
          </a:xfrm>
        </p:grpSpPr>
        <p:pic>
          <p:nvPicPr>
            <p:cNvPr id="2097167" name="Picture 3"/>
            <p:cNvPicPr>
              <a:picLocks noChangeAspect="1"/>
            </p:cNvPicPr>
            <p:nvPr/>
          </p:nvPicPr>
          <p:blipFill>
            <a:blip xmlns:r="http://schemas.openxmlformats.org/officeDocument/2006/relationships" r:embed="rId2"/>
            <a:srcRect t="34026"/>
            <a:stretch>
              <a:fillRect/>
            </a:stretch>
          </p:blipFill>
          <p:spPr>
            <a:xfrm flipV="1">
              <a:off x="0" y="0"/>
              <a:ext cx="10199044" cy="5823319"/>
            </a:xfrm>
            <a:prstGeom prst="rect"/>
          </p:spPr>
        </p:pic>
        <p:grpSp>
          <p:nvGrpSpPr>
            <p:cNvPr id="41" name="Group 4"/>
            <p:cNvGrpSpPr/>
            <p:nvPr/>
          </p:nvGrpSpPr>
          <p:grpSpPr>
            <a:xfrm rot="-10800000">
              <a:off x="2115666" y="3513875"/>
              <a:ext cx="11021285" cy="12054491"/>
              <a:chOff x="0" y="0"/>
              <a:chExt cx="4911651" cy="5372100"/>
            </a:xfrm>
          </p:grpSpPr>
          <p:sp>
            <p:nvSpPr>
              <p:cNvPr id="1048603" name="Freeform 5"/>
              <p:cNvSpPr/>
              <p:nvPr/>
            </p:nvSpPr>
            <p:spPr>
              <a:xfrm>
                <a:off x="0" y="0"/>
                <a:ext cx="4911651" cy="5372100"/>
              </a:xfrm>
              <a:custGeom>
                <a:avLst/>
                <a:ahLst/>
                <a:rect l="l" t="t" r="r" b="b"/>
                <a:pathLst>
                  <a:path w="4911651" h="5372100">
                    <a:moveTo>
                      <a:pt x="3360981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3360981" y="5372100"/>
                    </a:lnTo>
                    <a:lnTo>
                      <a:pt x="4911651" y="2686050"/>
                    </a:lnTo>
                    <a:lnTo>
                      <a:pt x="3360981" y="0"/>
                    </a:lnTo>
                    <a:close/>
                  </a:path>
                </a:pathLst>
              </a:custGeom>
              <a:solidFill>
                <a:srgbClr val="16B012"/>
              </a:solidFill>
            </p:spPr>
          </p:sp>
        </p:grpSp>
      </p:grpSp>
      <p:grpSp>
        <p:nvGrpSpPr>
          <p:cNvPr id="42" name="Group 7"/>
          <p:cNvGrpSpPr/>
          <p:nvPr/>
        </p:nvGrpSpPr>
        <p:grpSpPr>
          <a:xfrm>
            <a:off x="10839913" y="950515"/>
            <a:ext cx="6419388" cy="3410435"/>
            <a:chOff x="0" y="0"/>
            <a:chExt cx="3509512" cy="1871998"/>
          </a:xfrm>
        </p:grpSpPr>
        <p:sp>
          <p:nvSpPr>
            <p:cNvPr id="1048604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ah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pic>
        <p:nvPicPr>
          <p:cNvPr id="2097168" name="Picture 13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>
          <a:xfrm>
            <a:off x="1028701" y="384486"/>
            <a:ext cx="1475132" cy="1568495"/>
          </a:xfrm>
          <a:prstGeom prst="rect"/>
        </p:spPr>
      </p:pic>
      <p:pic>
        <p:nvPicPr>
          <p:cNvPr id="2097169" name="Picture 14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/>
        </p:spPr>
      </p:pic>
      <p:sp>
        <p:nvSpPr>
          <p:cNvPr id="1048605" name="1 CuadroTexto"/>
          <p:cNvSpPr txBox="1"/>
          <p:nvPr/>
        </p:nvSpPr>
        <p:spPr>
          <a:xfrm>
            <a:off x="11515123" y="2240233"/>
            <a:ext cx="4818063" cy="830997"/>
          </a:xfrm>
          <a:prstGeom prst="rect"/>
          <a:noFill/>
        </p:spPr>
        <p:txBody>
          <a:bodyPr>
            <a:spAutoFit/>
          </a:bodyPr>
          <a:p>
            <a:pPr algn="ctr"/>
            <a:r>
              <a:rPr b="1" dirty="0" sz="4800" lang="es-CO">
                <a:latin typeface="Arial" pitchFamily="34" charset="0"/>
              </a:rPr>
              <a:t>OBJETIVOS</a:t>
            </a:r>
          </a:p>
        </p:txBody>
      </p:sp>
      <p:sp>
        <p:nvSpPr>
          <p:cNvPr id="1048606" name="Rectángulo 12"/>
          <p:cNvSpPr>
            <a:spLocks noChangeArrowheads="1"/>
          </p:cNvSpPr>
          <p:nvPr/>
        </p:nvSpPr>
        <p:spPr bwMode="auto">
          <a:xfrm>
            <a:off x="1070338" y="2229503"/>
            <a:ext cx="9064261" cy="2313941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-285750" marL="7429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-228600" marL="1143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-228600" marL="1600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-228600" marL="20574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altLang="en-US" dirty="0" sz="2000" lang="es-ES"/>
              <a:t> </a:t>
            </a:r>
            <a:r>
              <a:rPr altLang="en-US" b="1" dirty="0" lang="es-ES"/>
              <a:t>OBJETIVO GENERAL</a:t>
            </a:r>
          </a:p>
          <a:p>
            <a:pPr algn="just">
              <a:spcBef>
                <a:spcPct val="0"/>
              </a:spcBef>
              <a:buFontTx/>
              <a:buNone/>
            </a:pPr>
            <a:endParaRPr altLang="en-US" b="1" dirty="0" lang="es-ES"/>
          </a:p>
          <a:p>
            <a:pPr algn="just">
              <a:spcBef>
                <a:spcPct val="0"/>
              </a:spcBef>
              <a:buFontTx/>
              <a:buNone/>
            </a:pPr>
            <a:r>
              <a:rPr altLang="en-US" dirty="0" sz="2800" lang="es-CO"/>
              <a:t>Diseñar el plan estratégico de mercadeo para la empresa GOMEZ HERNANDEZ CONSTRUCTOR Y CONSULTOR S.A.S </a:t>
            </a:r>
            <a:endParaRPr altLang="en-US" dirty="0" sz="2800" lang="es-ES"/>
          </a:p>
        </p:txBody>
      </p:sp>
      <p:sp>
        <p:nvSpPr>
          <p:cNvPr id="1048607" name="Rectángulo 12"/>
          <p:cNvSpPr>
            <a:spLocks noChangeArrowheads="1"/>
          </p:cNvSpPr>
          <p:nvPr/>
        </p:nvSpPr>
        <p:spPr bwMode="auto">
          <a:xfrm>
            <a:off x="1070338" y="5372100"/>
            <a:ext cx="13941061" cy="3215640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-285750" marL="7429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-228600" marL="1143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-228600" marL="1600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-228600" marL="20574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altLang="en-US" dirty="0" sz="2000" lang="es-ES"/>
              <a:t> </a:t>
            </a:r>
            <a:r>
              <a:rPr altLang="en-US" b="1" dirty="0" lang="es-ES"/>
              <a:t>OBJETIVO </a:t>
            </a:r>
            <a:r>
              <a:rPr altLang="en-US" b="1" dirty="0" lang="es-ES" smtClean="0"/>
              <a:t>ESPECIFICOS</a:t>
            </a:r>
            <a:endParaRPr altLang="en-US" b="1" dirty="0" lang="es-ES"/>
          </a:p>
          <a:p>
            <a:pPr algn="just">
              <a:spcBef>
                <a:spcPct val="0"/>
              </a:spcBef>
              <a:buFontTx/>
              <a:buNone/>
            </a:pPr>
            <a:endParaRPr altLang="en-US" b="1" dirty="0" lang="es-CO"/>
          </a:p>
          <a:p>
            <a:pPr algn="just">
              <a:spcBef>
                <a:spcPct val="0"/>
              </a:spcBef>
              <a:buFontTx/>
              <a:buNone/>
            </a:pPr>
            <a:r>
              <a:rPr altLang="en-US" b="1" dirty="0" lang="es-CO"/>
              <a:t>•</a:t>
            </a:r>
            <a:r>
              <a:rPr altLang="en-US" b="0" dirty="0" lang="en-US"/>
              <a:t> </a:t>
            </a:r>
            <a:r>
              <a:rPr altLang="en-US" b="0" dirty="0" lang="en-US">
                <a:latin typeface="Arial"/>
                <a:ea typeface="Arial"/>
              </a:rPr>
              <a:t>E</a:t>
            </a:r>
            <a:r>
              <a:rPr altLang="en-US" b="0" dirty="0" lang="en-US">
                <a:latin typeface="Arial"/>
                <a:ea typeface="Arial"/>
              </a:rPr>
              <a:t>l</a:t>
            </a:r>
            <a:r>
              <a:rPr altLang="en-US" b="0" dirty="0" lang="en-US">
                <a:latin typeface="Arial"/>
                <a:ea typeface="Arial"/>
              </a:rPr>
              <a:t>a</a:t>
            </a:r>
            <a:r>
              <a:rPr altLang="en-US" b="0" dirty="0" lang="en-US">
                <a:latin typeface="Arial"/>
                <a:ea typeface="Arial"/>
              </a:rPr>
              <a:t>b</a:t>
            </a:r>
            <a:r>
              <a:rPr altLang="en-US" b="0" dirty="0" lang="en-US">
                <a:latin typeface="Arial"/>
                <a:ea typeface="Arial"/>
              </a:rPr>
              <a:t>o</a:t>
            </a:r>
            <a:r>
              <a:rPr altLang="en-US" b="0" dirty="0" lang="en-US">
                <a:latin typeface="Arial"/>
                <a:ea typeface="Arial"/>
              </a:rPr>
              <a:t>r</a:t>
            </a:r>
            <a:r>
              <a:rPr altLang="en-US" b="0" dirty="0" lang="en-US">
                <a:latin typeface="Arial"/>
                <a:ea typeface="Arial"/>
              </a:rPr>
              <a:t>a</a:t>
            </a:r>
            <a:r>
              <a:rPr altLang="en-US" b="0" dirty="0" lang="en-US">
                <a:latin typeface="Arial"/>
                <a:ea typeface="Arial"/>
              </a:rPr>
              <a:t>r</a:t>
            </a:r>
            <a:r>
              <a:rPr altLang="en-US" b="0" dirty="0" lang="en-US"/>
              <a:t> </a:t>
            </a:r>
            <a:r>
              <a:rPr altLang="en-US" b="0" dirty="0" lang="en-US"/>
              <a:t>u</a:t>
            </a:r>
            <a:r>
              <a:rPr altLang="en-US" b="0" dirty="0" lang="en-US"/>
              <a:t>n</a:t>
            </a:r>
            <a:r>
              <a:rPr altLang="en-US" b="0" dirty="0" lang="en-US"/>
              <a:t> </a:t>
            </a:r>
            <a:r>
              <a:rPr altLang="en-US" b="0" dirty="0" lang="en-US"/>
              <a:t>d</a:t>
            </a:r>
            <a:r>
              <a:rPr altLang="en-US" dirty="0" sz="2800" lang="es-CO"/>
              <a:t>iagnóstico de</a:t>
            </a:r>
            <a:r>
              <a:rPr altLang="en-US" dirty="0" sz="2800" lang="en-US"/>
              <a:t> </a:t>
            </a:r>
            <a:r>
              <a:rPr altLang="en-US" dirty="0" sz="2800" lang="es-CO"/>
              <a:t>mercado de la construcción en el municipio de Aguachica.</a:t>
            </a:r>
            <a:endParaRPr altLang="en-US" lang="zh-CN"/>
          </a:p>
          <a:p>
            <a:pPr algn="just">
              <a:spcBef>
                <a:spcPct val="0"/>
              </a:spcBef>
              <a:buFontTx/>
              <a:buNone/>
            </a:pPr>
            <a:r>
              <a:rPr altLang="en-US" dirty="0" sz="2800" lang="es-CO"/>
              <a:t>•	Definir las estrategias, objetivos y metas de la empresa </a:t>
            </a:r>
            <a:endParaRPr altLang="en-US" lang="zh-CN"/>
          </a:p>
          <a:p>
            <a:pPr algn="just">
              <a:spcBef>
                <a:spcPct val="0"/>
              </a:spcBef>
              <a:buFontTx/>
              <a:buNone/>
            </a:pPr>
            <a:r>
              <a:rPr altLang="en-US" dirty="0" sz="2800" lang="es-CO"/>
              <a:t>•	Elaborar un plan técnico que contenga las estrategias de marketing y </a:t>
            </a:r>
            <a:r>
              <a:rPr altLang="en-US" dirty="0" sz="2800" lang="es-CO" smtClean="0"/>
              <a:t>la definición </a:t>
            </a:r>
            <a:r>
              <a:rPr altLang="en-US" dirty="0" sz="2800" lang="es-CO"/>
              <a:t>de los plazos para la ejecución de cada una de las actividades propuestas</a:t>
            </a:r>
            <a:r>
              <a:rPr altLang="en-US" dirty="0" sz="2800" lang="es-CO" smtClean="0"/>
              <a:t>.</a:t>
            </a:r>
            <a:endParaRPr altLang="en-US" lang="zh-CN"/>
          </a:p>
        </p:txBody>
      </p:sp>
      <p:sp>
        <p:nvSpPr>
          <p:cNvPr id="1048608" name="TextBox 25"/>
          <p:cNvSpPr txBox="1"/>
          <p:nvPr/>
        </p:nvSpPr>
        <p:spPr>
          <a:xfrm>
            <a:off x="8261578" y="9615285"/>
            <a:ext cx="513755" cy="495300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Elipse 27"/>
          <p:cNvSpPr/>
          <p:nvPr/>
        </p:nvSpPr>
        <p:spPr>
          <a:xfrm>
            <a:off x="17145000" y="4466709"/>
            <a:ext cx="2667000" cy="2590800"/>
          </a:xfrm>
          <a:prstGeom prst="ellipse"/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dirty="0" lang="en-US"/>
          </a:p>
        </p:txBody>
      </p:sp>
      <p:grpSp>
        <p:nvGrpSpPr>
          <p:cNvPr id="44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1048610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1048611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45" name="Group 8"/>
          <p:cNvGrpSpPr/>
          <p:nvPr/>
        </p:nvGrpSpPr>
        <p:grpSpPr>
          <a:xfrm>
            <a:off x="14272718" y="310274"/>
            <a:ext cx="1620058" cy="1694431"/>
            <a:chOff x="-1" y="0"/>
            <a:chExt cx="4187625" cy="4379869"/>
          </a:xfrm>
        </p:grpSpPr>
        <p:sp>
          <p:nvSpPr>
            <p:cNvPr id="1048612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48613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46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0486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0486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2097170" name="Picture 17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/>
        </p:spPr>
      </p:pic>
      <p:pic>
        <p:nvPicPr>
          <p:cNvPr id="2097171" name="Picture 18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/>
        </p:spPr>
      </p:pic>
      <p:sp>
        <p:nvSpPr>
          <p:cNvPr id="1048616" name="Rectángulo 18"/>
          <p:cNvSpPr/>
          <p:nvPr/>
        </p:nvSpPr>
        <p:spPr>
          <a:xfrm>
            <a:off x="1975266" y="5346610"/>
            <a:ext cx="13276577" cy="815340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4800" lang="es-CO">
                <a:latin typeface="Arial" panose="020B0604020202020204" pitchFamily="34" charset="0"/>
              </a:rPr>
              <a:t>DESARROLLO DE LOS OBJETIVOS ESPECIFICOS</a:t>
            </a:r>
          </a:p>
        </p:txBody>
      </p:sp>
      <p:sp>
        <p:nvSpPr>
          <p:cNvPr id="1048617" name="Rectángulo 20"/>
          <p:cNvSpPr/>
          <p:nvPr/>
        </p:nvSpPr>
        <p:spPr>
          <a:xfrm>
            <a:off x="12919074" y="876577"/>
            <a:ext cx="441146" cy="646331"/>
          </a:xfrm>
          <a:prstGeom prst="rect"/>
        </p:spPr>
        <p:txBody>
          <a:bodyPr wrap="none">
            <a:spAutoFit/>
          </a:bodyPr>
          <a:p>
            <a:r>
              <a:rPr dirty="0" sz="3600" kern="0" lang="es-E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dirty="0" sz="36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618" name="Rectángulo 21"/>
          <p:cNvSpPr/>
          <p:nvPr/>
        </p:nvSpPr>
        <p:spPr>
          <a:xfrm>
            <a:off x="14862174" y="830393"/>
            <a:ext cx="441146" cy="646331"/>
          </a:xfrm>
          <a:prstGeom prst="rect"/>
        </p:spPr>
        <p:txBody>
          <a:bodyPr wrap="none">
            <a:spAutoFit/>
          </a:bodyPr>
          <a:p>
            <a:r>
              <a:rPr dirty="0" sz="3600" kern="0" lang="es-E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dirty="0" sz="36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619" name="Rectángulo 22"/>
          <p:cNvSpPr/>
          <p:nvPr/>
        </p:nvSpPr>
        <p:spPr>
          <a:xfrm>
            <a:off x="16805274" y="876577"/>
            <a:ext cx="441146" cy="646331"/>
          </a:xfrm>
          <a:prstGeom prst="rect"/>
        </p:spPr>
        <p:txBody>
          <a:bodyPr wrap="none">
            <a:spAutoFit/>
          </a:bodyPr>
          <a:p>
            <a:r>
              <a:rPr dirty="0" sz="3600" kern="0" lang="es-ES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dirty="0" sz="36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620" name="TextBox 25"/>
          <p:cNvSpPr txBox="1"/>
          <p:nvPr/>
        </p:nvSpPr>
        <p:spPr>
          <a:xfrm>
            <a:off x="17382877" y="5533681"/>
            <a:ext cx="513755" cy="495299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Elipse 27"/>
          <p:cNvSpPr/>
          <p:nvPr/>
        </p:nvSpPr>
        <p:spPr>
          <a:xfrm>
            <a:off x="17145000" y="4466709"/>
            <a:ext cx="2667000" cy="2590800"/>
          </a:xfrm>
          <a:prstGeom prst="ellipse"/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dirty="0" lang="en-US"/>
          </a:p>
        </p:txBody>
      </p:sp>
      <p:grpSp>
        <p:nvGrpSpPr>
          <p:cNvPr id="48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1048622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1048623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49" name="Group 8"/>
          <p:cNvGrpSpPr/>
          <p:nvPr/>
        </p:nvGrpSpPr>
        <p:grpSpPr>
          <a:xfrm>
            <a:off x="14272718" y="246478"/>
            <a:ext cx="1620058" cy="1694431"/>
            <a:chOff x="-1" y="0"/>
            <a:chExt cx="4187625" cy="4379869"/>
          </a:xfrm>
        </p:grpSpPr>
        <p:sp>
          <p:nvSpPr>
            <p:cNvPr id="1048624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48625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50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048626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048627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2097172" name="Picture 17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/>
        </p:spPr>
      </p:pic>
      <p:pic>
        <p:nvPicPr>
          <p:cNvPr id="2097173" name="Picture 18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/>
        </p:spPr>
      </p:pic>
      <p:sp>
        <p:nvSpPr>
          <p:cNvPr id="1048628" name="Rectángulo 18"/>
          <p:cNvSpPr/>
          <p:nvPr/>
        </p:nvSpPr>
        <p:spPr>
          <a:xfrm>
            <a:off x="4328208" y="1257480"/>
            <a:ext cx="6939281" cy="815340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4800" lang="es-CO">
                <a:latin typeface="Arial" panose="020B0604020202020204" pitchFamily="34" charset="0"/>
              </a:rPr>
              <a:t>D</a:t>
            </a:r>
            <a:r>
              <a:rPr b="1" dirty="0" sz="4800" lang="es-CO" smtClean="0">
                <a:latin typeface="Arial" panose="020B0604020202020204" pitchFamily="34" charset="0"/>
              </a:rPr>
              <a:t>iagnóstico </a:t>
            </a:r>
            <a:r>
              <a:rPr b="1" dirty="0" sz="4800" lang="es-CO">
                <a:latin typeface="Arial" panose="020B0604020202020204" pitchFamily="34" charset="0"/>
              </a:rPr>
              <a:t>del mercado </a:t>
            </a:r>
          </a:p>
        </p:txBody>
      </p:sp>
      <p:sp>
        <p:nvSpPr>
          <p:cNvPr id="1048629" name="Rectángulo 20"/>
          <p:cNvSpPr/>
          <p:nvPr/>
        </p:nvSpPr>
        <p:spPr>
          <a:xfrm>
            <a:off x="12919074" y="876577"/>
            <a:ext cx="441146" cy="646331"/>
          </a:xfrm>
          <a:prstGeom prst="rect"/>
        </p:spPr>
        <p:txBody>
          <a:bodyPr wrap="none">
            <a:spAutoFit/>
          </a:bodyPr>
          <a:p>
            <a:r>
              <a:rPr dirty="0" sz="3600" kern="0" lang="es-E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dirty="0" sz="36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630" name="TextBox 25"/>
          <p:cNvSpPr txBox="1"/>
          <p:nvPr/>
        </p:nvSpPr>
        <p:spPr>
          <a:xfrm>
            <a:off x="17382877" y="5533681"/>
            <a:ext cx="513755" cy="495299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194305" name="Marcador de contenido 16"/>
          <p:cNvGraphicFramePr>
            <a:graphicFrameLocks/>
          </p:cNvGraphicFramePr>
          <p:nvPr/>
        </p:nvGraphicFramePr>
        <p:xfrm>
          <a:off x="2426370" y="2247901"/>
          <a:ext cx="13285600" cy="6629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1" r:qs="rId5" r:cs="rId4"/>
          </a:graphicData>
        </a:graphic>
      </p:graphicFrame>
      <p:sp>
        <p:nvSpPr>
          <p:cNvPr id="1048631" name="CuadroTexto 21"/>
          <p:cNvSpPr txBox="1"/>
          <p:nvPr/>
        </p:nvSpPr>
        <p:spPr>
          <a:xfrm>
            <a:off x="13175207" y="9160451"/>
            <a:ext cx="5950857" cy="646331"/>
          </a:xfrm>
          <a:prstGeom prst="rect"/>
          <a:noFill/>
        </p:spPr>
        <p:txBody>
          <a:bodyPr rtlCol="0" wrap="square">
            <a:spAutoFit/>
          </a:bodyPr>
          <a:p>
            <a:r>
              <a:rPr b="1" dirty="0" sz="3600" lang="es-PE" smtClean="0">
                <a:solidFill>
                  <a:srgbClr val="3A65C6"/>
                </a:solidFill>
              </a:rPr>
              <a:t>Diamante de Porter</a:t>
            </a:r>
            <a:endParaRPr b="1" dirty="0" sz="3600" lang="es-PE">
              <a:solidFill>
                <a:srgbClr val="3A65C6"/>
              </a:solidFill>
            </a:endParaRPr>
          </a:p>
        </p:txBody>
      </p:sp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5 Ps Marketing Mix</a:t>
            </a:r>
            <a:endParaRPr dirty="0" lang="en-US"/>
          </a:p>
        </p:txBody>
      </p:sp>
      <p:grpSp>
        <p:nvGrpSpPr>
          <p:cNvPr id="53" name="Group 3"/>
          <p:cNvGrpSpPr/>
          <p:nvPr/>
        </p:nvGrpSpPr>
        <p:grpSpPr>
          <a:xfrm>
            <a:off x="3510909" y="3259121"/>
            <a:ext cx="5455041" cy="5195100"/>
            <a:chOff x="2753591" y="2172747"/>
            <a:chExt cx="3636694" cy="3463400"/>
          </a:xfrm>
        </p:grpSpPr>
        <p:sp>
          <p:nvSpPr>
            <p:cNvPr id="1048635" name="Regular Pentagon 27"/>
            <p:cNvSpPr/>
            <p:nvPr/>
          </p:nvSpPr>
          <p:spPr>
            <a:xfrm>
              <a:off x="2753714" y="2172747"/>
              <a:ext cx="3636571" cy="3463400"/>
            </a:xfrm>
            <a:prstGeom prst="pentagon"/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700" lang="en-US"/>
            </a:p>
          </p:txBody>
        </p:sp>
        <p:cxnSp>
          <p:nvCxnSpPr>
            <p:cNvPr id="3145728" name="Straight Connector 28"/>
            <p:cNvCxnSpPr>
              <a:cxnSpLocks/>
              <a:stCxn id="1048635" idx="1"/>
              <a:endCxn id="1048635" idx="0"/>
            </p:cNvCxnSpPr>
            <p:nvPr/>
          </p:nvCxnSpPr>
          <p:spPr>
            <a:xfrm flipV="1">
              <a:off x="2753718" y="2172747"/>
              <a:ext cx="1818282" cy="1322898"/>
            </a:xfrm>
            <a:prstGeom prst="line"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29" name="Straight Connector 32"/>
            <p:cNvCxnSpPr>
              <a:cxnSpLocks/>
              <a:stCxn id="1048635" idx="5"/>
              <a:endCxn id="1048635" idx="0"/>
            </p:cNvCxnSpPr>
            <p:nvPr/>
          </p:nvCxnSpPr>
          <p:spPr>
            <a:xfrm flipH="1" flipV="1">
              <a:off x="4572000" y="2172747"/>
              <a:ext cx="1818281" cy="1322898"/>
            </a:xfrm>
            <a:prstGeom prst="line"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0" name="Straight Connector 33"/>
            <p:cNvCxnSpPr>
              <a:cxnSpLocks/>
              <a:stCxn id="1048635" idx="4"/>
              <a:endCxn id="1048635" idx="5"/>
            </p:cNvCxnSpPr>
            <p:nvPr/>
          </p:nvCxnSpPr>
          <p:spPr>
            <a:xfrm flipV="1">
              <a:off x="5695759" y="3495645"/>
              <a:ext cx="694522" cy="2140493"/>
            </a:xfrm>
            <a:prstGeom prst="line"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1" name="Straight Connector 34"/>
            <p:cNvCxnSpPr>
              <a:cxnSpLocks/>
            </p:cNvCxnSpPr>
            <p:nvPr/>
          </p:nvCxnSpPr>
          <p:spPr>
            <a:xfrm>
              <a:off x="3448240" y="5636138"/>
              <a:ext cx="2247519" cy="0"/>
            </a:xfrm>
            <a:prstGeom prst="line"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2" name="Straight Connector 35"/>
            <p:cNvCxnSpPr>
              <a:cxnSpLocks/>
              <a:stCxn id="1048635" idx="2"/>
              <a:endCxn id="1048635" idx="1"/>
            </p:cNvCxnSpPr>
            <p:nvPr/>
          </p:nvCxnSpPr>
          <p:spPr>
            <a:xfrm flipH="1" flipV="1">
              <a:off x="2753718" y="3495645"/>
              <a:ext cx="694522" cy="2140493"/>
            </a:xfrm>
            <a:prstGeom prst="line"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3" name="Straight Connector 36"/>
            <p:cNvCxnSpPr>
              <a:cxnSpLocks/>
            </p:cNvCxnSpPr>
            <p:nvPr/>
          </p:nvCxnSpPr>
          <p:spPr>
            <a:xfrm>
              <a:off x="2753591" y="3499005"/>
              <a:ext cx="1818409" cy="576394"/>
            </a:xfrm>
            <a:prstGeom prst="line"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4" name="Straight Connector 37"/>
            <p:cNvCxnSpPr>
              <a:cxnSpLocks/>
            </p:cNvCxnSpPr>
            <p:nvPr/>
          </p:nvCxnSpPr>
          <p:spPr>
            <a:xfrm>
              <a:off x="4571509" y="2172781"/>
              <a:ext cx="0" cy="1698096"/>
            </a:xfrm>
            <a:prstGeom prst="line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5" name="Straight Connector 38"/>
            <p:cNvCxnSpPr>
              <a:cxnSpLocks/>
            </p:cNvCxnSpPr>
            <p:nvPr/>
          </p:nvCxnSpPr>
          <p:spPr>
            <a:xfrm flipV="1">
              <a:off x="4572000" y="3512233"/>
              <a:ext cx="1818212" cy="557531"/>
            </a:xfrm>
            <a:prstGeom prst="line"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6" name="Straight Connector 39"/>
            <p:cNvCxnSpPr>
              <a:cxnSpLocks/>
            </p:cNvCxnSpPr>
            <p:nvPr/>
          </p:nvCxnSpPr>
          <p:spPr>
            <a:xfrm>
              <a:off x="4579599" y="4078750"/>
              <a:ext cx="1115199" cy="1557380"/>
            </a:xfrm>
            <a:prstGeom prst="line"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7" name="Straight Connector 40"/>
            <p:cNvCxnSpPr>
              <a:cxnSpLocks/>
            </p:cNvCxnSpPr>
            <p:nvPr/>
          </p:nvCxnSpPr>
          <p:spPr>
            <a:xfrm flipH="1">
              <a:off x="3447523" y="4075399"/>
              <a:ext cx="1131116" cy="1560731"/>
            </a:xfrm>
            <a:prstGeom prst="line"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41"/>
          <p:cNvGrpSpPr/>
          <p:nvPr/>
        </p:nvGrpSpPr>
        <p:grpSpPr>
          <a:xfrm>
            <a:off x="2468766" y="4206359"/>
            <a:ext cx="2084301" cy="2084301"/>
            <a:chOff x="3947093" y="1360241"/>
            <a:chExt cx="1226842" cy="1226842"/>
          </a:xfrm>
        </p:grpSpPr>
        <p:sp>
          <p:nvSpPr>
            <p:cNvPr id="1048636" name="Oval 42"/>
            <p:cNvSpPr/>
            <p:nvPr/>
          </p:nvSpPr>
          <p:spPr>
            <a:xfrm>
              <a:off x="3947093" y="1360241"/>
              <a:ext cx="1226841" cy="1226841"/>
            </a:xfrm>
            <a:prstGeom prst="ellipse"/>
            <a:solidFill>
              <a:srgbClr val="72D4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  <p:sp>
          <p:nvSpPr>
            <p:cNvPr id="1048637" name="Rectangle 43"/>
            <p:cNvSpPr/>
            <p:nvPr/>
          </p:nvSpPr>
          <p:spPr>
            <a:xfrm>
              <a:off x="4190077" y="1763605"/>
              <a:ext cx="795378" cy="420115"/>
            </a:xfrm>
            <a:prstGeom prst="rect"/>
          </p:spPr>
          <p:txBody>
            <a:bodyPr anchor="ctr" wrap="none">
              <a:spAutoFit/>
            </a:bodyPr>
            <a:p>
              <a:pPr algn="ctr"/>
              <a:r>
                <a:rPr b="1" dirty="0" sz="4200" lang="en-US">
                  <a:solidFill>
                    <a:prstClr val="black"/>
                  </a:solidFill>
                </a:rPr>
                <a:t>P</a:t>
              </a:r>
              <a:r>
                <a:rPr dirty="0" sz="2700" lang="en-US">
                  <a:solidFill>
                    <a:prstClr val="black"/>
                  </a:solidFill>
                </a:rPr>
                <a:t>eople</a:t>
              </a:r>
              <a:endParaRPr dirty="0" sz="3000" lang="en-US"/>
            </a:p>
          </p:txBody>
        </p:sp>
        <p:sp>
          <p:nvSpPr>
            <p:cNvPr id="1048638" name="Freeform 44"/>
            <p:cNvSpPr/>
            <p:nvPr/>
          </p:nvSpPr>
          <p:spPr>
            <a:xfrm>
              <a:off x="3947093" y="1360241"/>
              <a:ext cx="1226842" cy="1226842"/>
            </a:xfrm>
            <a:custGeom>
              <a:avLst/>
              <a:gdLst>
                <a:gd name="connsiteX0" fmla="*/ 613421 w 1226842"/>
                <a:gd name="connsiteY0" fmla="*/ 0 h 1226842"/>
                <a:gd name="connsiteX1" fmla="*/ 620089 w 1226842"/>
                <a:gd name="connsiteY1" fmla="*/ 672 h 1226842"/>
                <a:gd name="connsiteX2" fmla="*/ 531300 w 1226842"/>
                <a:gd name="connsiteY2" fmla="*/ 9623 h 1226842"/>
                <a:gd name="connsiteX3" fmla="*/ 69087 w 1226842"/>
                <a:gd name="connsiteY3" fmla="*/ 576739 h 1226842"/>
                <a:gd name="connsiteX4" fmla="*/ 647964 w 1226842"/>
                <a:gd name="connsiteY4" fmla="*/ 1155616 h 1226842"/>
                <a:gd name="connsiteX5" fmla="*/ 1215081 w 1226842"/>
                <a:gd name="connsiteY5" fmla="*/ 693403 h 1226842"/>
                <a:gd name="connsiteX6" fmla="*/ 1224993 w 1226842"/>
                <a:gd name="connsiteY6" fmla="*/ 595075 h 1226842"/>
                <a:gd name="connsiteX7" fmla="*/ 1226842 w 1226842"/>
                <a:gd name="connsiteY7" fmla="*/ 613421 h 1226842"/>
                <a:gd name="connsiteX8" fmla="*/ 613421 w 1226842"/>
                <a:gd name="connsiteY8" fmla="*/ 1226842 h 1226842"/>
                <a:gd name="connsiteX9" fmla="*/ 0 w 1226842"/>
                <a:gd name="connsiteY9" fmla="*/ 613421 h 1226842"/>
                <a:gd name="connsiteX10" fmla="*/ 613421 w 1226842"/>
                <a:gd name="connsiteY10" fmla="*/ 0 h 1226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26842" h="1226842">
                  <a:moveTo>
                    <a:pt x="613421" y="0"/>
                  </a:moveTo>
                  <a:lnTo>
                    <a:pt x="620089" y="672"/>
                  </a:lnTo>
                  <a:lnTo>
                    <a:pt x="531300" y="9623"/>
                  </a:lnTo>
                  <a:cubicBezTo>
                    <a:pt x="267516" y="63601"/>
                    <a:pt x="69087" y="296997"/>
                    <a:pt x="69087" y="576739"/>
                  </a:cubicBezTo>
                  <a:cubicBezTo>
                    <a:pt x="69087" y="896444"/>
                    <a:pt x="328259" y="1155616"/>
                    <a:pt x="647964" y="1155616"/>
                  </a:cubicBezTo>
                  <a:cubicBezTo>
                    <a:pt x="927706" y="1155616"/>
                    <a:pt x="1161102" y="957188"/>
                    <a:pt x="1215081" y="693403"/>
                  </a:cubicBezTo>
                  <a:lnTo>
                    <a:pt x="1224993" y="595075"/>
                  </a:lnTo>
                  <a:lnTo>
                    <a:pt x="1226842" y="613421"/>
                  </a:lnTo>
                  <a:cubicBezTo>
                    <a:pt x="1226842" y="952204"/>
                    <a:pt x="952204" y="1226842"/>
                    <a:pt x="613421" y="1226842"/>
                  </a:cubicBezTo>
                  <a:cubicBezTo>
                    <a:pt x="274638" y="1226842"/>
                    <a:pt x="0" y="952204"/>
                    <a:pt x="0" y="613421"/>
                  </a:cubicBezTo>
                  <a:cubicBezTo>
                    <a:pt x="0" y="274638"/>
                    <a:pt x="274638" y="0"/>
                    <a:pt x="613421" y="0"/>
                  </a:cubicBezTo>
                  <a:close/>
                </a:path>
              </a:pathLst>
            </a:custGeom>
            <a:solidFill>
              <a:srgbClr val="23919D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</p:grpSp>
      <p:grpSp>
        <p:nvGrpSpPr>
          <p:cNvPr id="55" name="Group 45"/>
          <p:cNvGrpSpPr/>
          <p:nvPr/>
        </p:nvGrpSpPr>
        <p:grpSpPr>
          <a:xfrm>
            <a:off x="3535380" y="7412055"/>
            <a:ext cx="2084302" cy="2084301"/>
            <a:chOff x="5807189" y="3788685"/>
            <a:chExt cx="1226842" cy="1226842"/>
          </a:xfrm>
        </p:grpSpPr>
        <p:sp>
          <p:nvSpPr>
            <p:cNvPr id="1048639" name="Oval 46"/>
            <p:cNvSpPr/>
            <p:nvPr/>
          </p:nvSpPr>
          <p:spPr>
            <a:xfrm>
              <a:off x="5807189" y="3788686"/>
              <a:ext cx="1226841" cy="1226841"/>
            </a:xfrm>
            <a:prstGeom prst="ellipse"/>
            <a:solidFill>
              <a:srgbClr val="FD91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  <p:sp>
          <p:nvSpPr>
            <p:cNvPr id="1048640" name="Rectangle 47"/>
            <p:cNvSpPr/>
            <p:nvPr/>
          </p:nvSpPr>
          <p:spPr>
            <a:xfrm>
              <a:off x="5894248" y="4185726"/>
              <a:ext cx="1124293" cy="420115"/>
            </a:xfrm>
            <a:prstGeom prst="rect"/>
          </p:spPr>
          <p:txBody>
            <a:bodyPr anchor="ctr" wrap="none">
              <a:spAutoFit/>
            </a:bodyPr>
            <a:p>
              <a:pPr algn="ctr"/>
              <a:r>
                <a:rPr b="1" dirty="0" sz="4200" lang="en-US">
                  <a:solidFill>
                    <a:prstClr val="black"/>
                  </a:solidFill>
                </a:rPr>
                <a:t>P</a:t>
              </a:r>
              <a:r>
                <a:rPr dirty="0" sz="2700" lang="en-US">
                  <a:solidFill>
                    <a:prstClr val="black"/>
                  </a:solidFill>
                </a:rPr>
                <a:t>romotion</a:t>
              </a:r>
              <a:endParaRPr dirty="0" sz="3000" lang="en-US"/>
            </a:p>
          </p:txBody>
        </p:sp>
        <p:sp>
          <p:nvSpPr>
            <p:cNvPr id="1048641" name="Freeform 48"/>
            <p:cNvSpPr/>
            <p:nvPr/>
          </p:nvSpPr>
          <p:spPr>
            <a:xfrm>
              <a:off x="5807189" y="3788685"/>
              <a:ext cx="1226842" cy="1226842"/>
            </a:xfrm>
            <a:custGeom>
              <a:avLst/>
              <a:gdLst>
                <a:gd name="connsiteX0" fmla="*/ 613421 w 1226842"/>
                <a:gd name="connsiteY0" fmla="*/ 0 h 1226842"/>
                <a:gd name="connsiteX1" fmla="*/ 620089 w 1226842"/>
                <a:gd name="connsiteY1" fmla="*/ 672 h 1226842"/>
                <a:gd name="connsiteX2" fmla="*/ 531300 w 1226842"/>
                <a:gd name="connsiteY2" fmla="*/ 9623 h 1226842"/>
                <a:gd name="connsiteX3" fmla="*/ 69087 w 1226842"/>
                <a:gd name="connsiteY3" fmla="*/ 576739 h 1226842"/>
                <a:gd name="connsiteX4" fmla="*/ 647964 w 1226842"/>
                <a:gd name="connsiteY4" fmla="*/ 1155616 h 1226842"/>
                <a:gd name="connsiteX5" fmla="*/ 1215081 w 1226842"/>
                <a:gd name="connsiteY5" fmla="*/ 693403 h 1226842"/>
                <a:gd name="connsiteX6" fmla="*/ 1224993 w 1226842"/>
                <a:gd name="connsiteY6" fmla="*/ 595075 h 1226842"/>
                <a:gd name="connsiteX7" fmla="*/ 1226842 w 1226842"/>
                <a:gd name="connsiteY7" fmla="*/ 613421 h 1226842"/>
                <a:gd name="connsiteX8" fmla="*/ 613421 w 1226842"/>
                <a:gd name="connsiteY8" fmla="*/ 1226842 h 1226842"/>
                <a:gd name="connsiteX9" fmla="*/ 0 w 1226842"/>
                <a:gd name="connsiteY9" fmla="*/ 613421 h 1226842"/>
                <a:gd name="connsiteX10" fmla="*/ 613421 w 1226842"/>
                <a:gd name="connsiteY10" fmla="*/ 0 h 1226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26842" h="1226842">
                  <a:moveTo>
                    <a:pt x="613421" y="0"/>
                  </a:moveTo>
                  <a:lnTo>
                    <a:pt x="620089" y="672"/>
                  </a:lnTo>
                  <a:lnTo>
                    <a:pt x="531300" y="9623"/>
                  </a:lnTo>
                  <a:cubicBezTo>
                    <a:pt x="267516" y="63601"/>
                    <a:pt x="69087" y="296997"/>
                    <a:pt x="69087" y="576739"/>
                  </a:cubicBezTo>
                  <a:cubicBezTo>
                    <a:pt x="69087" y="896444"/>
                    <a:pt x="328259" y="1155616"/>
                    <a:pt x="647964" y="1155616"/>
                  </a:cubicBezTo>
                  <a:cubicBezTo>
                    <a:pt x="927706" y="1155616"/>
                    <a:pt x="1161102" y="957188"/>
                    <a:pt x="1215081" y="693403"/>
                  </a:cubicBezTo>
                  <a:lnTo>
                    <a:pt x="1224993" y="595075"/>
                  </a:lnTo>
                  <a:lnTo>
                    <a:pt x="1226842" y="613421"/>
                  </a:lnTo>
                  <a:cubicBezTo>
                    <a:pt x="1226842" y="952204"/>
                    <a:pt x="952204" y="1226842"/>
                    <a:pt x="613421" y="1226842"/>
                  </a:cubicBezTo>
                  <a:cubicBezTo>
                    <a:pt x="274638" y="1226842"/>
                    <a:pt x="0" y="952204"/>
                    <a:pt x="0" y="613421"/>
                  </a:cubicBezTo>
                  <a:cubicBezTo>
                    <a:pt x="0" y="274638"/>
                    <a:pt x="274638" y="0"/>
                    <a:pt x="613421" y="0"/>
                  </a:cubicBezTo>
                  <a:close/>
                </a:path>
              </a:pathLst>
            </a:custGeom>
            <a:solidFill>
              <a:srgbClr val="D8680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</p:grpSp>
      <p:grpSp>
        <p:nvGrpSpPr>
          <p:cNvPr id="56" name="Group 49"/>
          <p:cNvGrpSpPr/>
          <p:nvPr/>
        </p:nvGrpSpPr>
        <p:grpSpPr>
          <a:xfrm>
            <a:off x="5196493" y="2236860"/>
            <a:ext cx="2084301" cy="2084301"/>
            <a:chOff x="2109969" y="3782362"/>
            <a:chExt cx="1226842" cy="1226842"/>
          </a:xfrm>
        </p:grpSpPr>
        <p:sp>
          <p:nvSpPr>
            <p:cNvPr id="1048642" name="Oval 50"/>
            <p:cNvSpPr/>
            <p:nvPr/>
          </p:nvSpPr>
          <p:spPr>
            <a:xfrm>
              <a:off x="2109969" y="3782363"/>
              <a:ext cx="1226841" cy="1226841"/>
            </a:xfrm>
            <a:prstGeom prst="ellipse"/>
            <a:solidFill>
              <a:srgbClr val="0653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  <p:sp>
          <p:nvSpPr>
            <p:cNvPr id="1048643" name="Rectangle 51"/>
            <p:cNvSpPr/>
            <p:nvPr/>
          </p:nvSpPr>
          <p:spPr>
            <a:xfrm>
              <a:off x="2313554" y="4185726"/>
              <a:ext cx="885082" cy="420115"/>
            </a:xfrm>
            <a:prstGeom prst="rect"/>
          </p:spPr>
          <p:txBody>
            <a:bodyPr anchor="ctr" wrap="none">
              <a:spAutoFit/>
            </a:bodyPr>
            <a:p>
              <a:pPr algn="ctr"/>
              <a:r>
                <a:rPr b="1" dirty="0" sz="4200" lang="en-US">
                  <a:solidFill>
                    <a:prstClr val="white"/>
                  </a:solidFill>
                </a:rPr>
                <a:t>P</a:t>
              </a:r>
              <a:r>
                <a:rPr dirty="0" sz="2700" lang="en-US">
                  <a:solidFill>
                    <a:prstClr val="white"/>
                  </a:solidFill>
                </a:rPr>
                <a:t>roduct</a:t>
              </a:r>
              <a:endParaRPr dirty="0" sz="3000" lang="en-US"/>
            </a:p>
          </p:txBody>
        </p:sp>
        <p:sp>
          <p:nvSpPr>
            <p:cNvPr id="1048644" name="Freeform 52"/>
            <p:cNvSpPr/>
            <p:nvPr/>
          </p:nvSpPr>
          <p:spPr>
            <a:xfrm>
              <a:off x="2109969" y="3782362"/>
              <a:ext cx="1226842" cy="1226842"/>
            </a:xfrm>
            <a:custGeom>
              <a:avLst/>
              <a:gdLst>
                <a:gd name="connsiteX0" fmla="*/ 613421 w 1226842"/>
                <a:gd name="connsiteY0" fmla="*/ 0 h 1226842"/>
                <a:gd name="connsiteX1" fmla="*/ 620089 w 1226842"/>
                <a:gd name="connsiteY1" fmla="*/ 672 h 1226842"/>
                <a:gd name="connsiteX2" fmla="*/ 531300 w 1226842"/>
                <a:gd name="connsiteY2" fmla="*/ 9623 h 1226842"/>
                <a:gd name="connsiteX3" fmla="*/ 69087 w 1226842"/>
                <a:gd name="connsiteY3" fmla="*/ 576739 h 1226842"/>
                <a:gd name="connsiteX4" fmla="*/ 647964 w 1226842"/>
                <a:gd name="connsiteY4" fmla="*/ 1155616 h 1226842"/>
                <a:gd name="connsiteX5" fmla="*/ 1215081 w 1226842"/>
                <a:gd name="connsiteY5" fmla="*/ 693403 h 1226842"/>
                <a:gd name="connsiteX6" fmla="*/ 1224993 w 1226842"/>
                <a:gd name="connsiteY6" fmla="*/ 595075 h 1226842"/>
                <a:gd name="connsiteX7" fmla="*/ 1226842 w 1226842"/>
                <a:gd name="connsiteY7" fmla="*/ 613421 h 1226842"/>
                <a:gd name="connsiteX8" fmla="*/ 613421 w 1226842"/>
                <a:gd name="connsiteY8" fmla="*/ 1226842 h 1226842"/>
                <a:gd name="connsiteX9" fmla="*/ 0 w 1226842"/>
                <a:gd name="connsiteY9" fmla="*/ 613421 h 1226842"/>
                <a:gd name="connsiteX10" fmla="*/ 613421 w 1226842"/>
                <a:gd name="connsiteY10" fmla="*/ 0 h 1226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26842" h="1226842">
                  <a:moveTo>
                    <a:pt x="613421" y="0"/>
                  </a:moveTo>
                  <a:lnTo>
                    <a:pt x="620089" y="672"/>
                  </a:lnTo>
                  <a:lnTo>
                    <a:pt x="531300" y="9623"/>
                  </a:lnTo>
                  <a:cubicBezTo>
                    <a:pt x="267516" y="63601"/>
                    <a:pt x="69087" y="296997"/>
                    <a:pt x="69087" y="576739"/>
                  </a:cubicBezTo>
                  <a:cubicBezTo>
                    <a:pt x="69087" y="896444"/>
                    <a:pt x="328259" y="1155616"/>
                    <a:pt x="647964" y="1155616"/>
                  </a:cubicBezTo>
                  <a:cubicBezTo>
                    <a:pt x="927706" y="1155616"/>
                    <a:pt x="1161102" y="957188"/>
                    <a:pt x="1215081" y="693403"/>
                  </a:cubicBezTo>
                  <a:lnTo>
                    <a:pt x="1224993" y="595075"/>
                  </a:lnTo>
                  <a:lnTo>
                    <a:pt x="1226842" y="613421"/>
                  </a:lnTo>
                  <a:cubicBezTo>
                    <a:pt x="1226842" y="952204"/>
                    <a:pt x="952204" y="1226842"/>
                    <a:pt x="613421" y="1226842"/>
                  </a:cubicBezTo>
                  <a:cubicBezTo>
                    <a:pt x="274638" y="1226842"/>
                    <a:pt x="0" y="952204"/>
                    <a:pt x="0" y="613421"/>
                  </a:cubicBezTo>
                  <a:cubicBezTo>
                    <a:pt x="0" y="274638"/>
                    <a:pt x="274638" y="0"/>
                    <a:pt x="613421" y="0"/>
                  </a:cubicBezTo>
                  <a:close/>
                </a:path>
              </a:pathLst>
            </a:custGeom>
            <a:solidFill>
              <a:srgbClr val="032B4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</p:grpSp>
      <p:grpSp>
        <p:nvGrpSpPr>
          <p:cNvPr id="57" name="Group 53"/>
          <p:cNvGrpSpPr/>
          <p:nvPr/>
        </p:nvGrpSpPr>
        <p:grpSpPr>
          <a:xfrm>
            <a:off x="7923795" y="4206359"/>
            <a:ext cx="2084301" cy="2084301"/>
            <a:chOff x="3101173" y="5121739"/>
            <a:chExt cx="1226842" cy="1226842"/>
          </a:xfrm>
        </p:grpSpPr>
        <p:sp>
          <p:nvSpPr>
            <p:cNvPr id="1048645" name="Oval 54"/>
            <p:cNvSpPr/>
            <p:nvPr/>
          </p:nvSpPr>
          <p:spPr>
            <a:xfrm>
              <a:off x="3101173" y="5121740"/>
              <a:ext cx="1226841" cy="1226841"/>
            </a:xfrm>
            <a:prstGeom prst="ellipse"/>
            <a:solidFill>
              <a:srgbClr val="8B10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  <p:sp>
          <p:nvSpPr>
            <p:cNvPr id="1048646" name="Rectangle 55"/>
            <p:cNvSpPr/>
            <p:nvPr/>
          </p:nvSpPr>
          <p:spPr>
            <a:xfrm>
              <a:off x="3423416" y="5536783"/>
              <a:ext cx="638396" cy="420115"/>
            </a:xfrm>
            <a:prstGeom prst="rect"/>
          </p:spPr>
          <p:txBody>
            <a:bodyPr anchor="ctr" wrap="none">
              <a:spAutoFit/>
            </a:bodyPr>
            <a:p>
              <a:pPr algn="ctr" lvl="0"/>
              <a:r>
                <a:rPr b="1" dirty="0" sz="4200" lang="en-US">
                  <a:solidFill>
                    <a:prstClr val="white"/>
                  </a:solidFill>
                </a:rPr>
                <a:t>P</a:t>
              </a:r>
              <a:r>
                <a:rPr dirty="0" sz="2700" lang="en-US">
                  <a:solidFill>
                    <a:prstClr val="white"/>
                  </a:solidFill>
                </a:rPr>
                <a:t>rice</a:t>
              </a:r>
            </a:p>
          </p:txBody>
        </p:sp>
        <p:sp>
          <p:nvSpPr>
            <p:cNvPr id="1048647" name="Freeform 56"/>
            <p:cNvSpPr/>
            <p:nvPr/>
          </p:nvSpPr>
          <p:spPr>
            <a:xfrm>
              <a:off x="3101173" y="5121739"/>
              <a:ext cx="1226842" cy="1226842"/>
            </a:xfrm>
            <a:custGeom>
              <a:avLst/>
              <a:gdLst>
                <a:gd name="connsiteX0" fmla="*/ 613421 w 1226842"/>
                <a:gd name="connsiteY0" fmla="*/ 0 h 1226842"/>
                <a:gd name="connsiteX1" fmla="*/ 620089 w 1226842"/>
                <a:gd name="connsiteY1" fmla="*/ 672 h 1226842"/>
                <a:gd name="connsiteX2" fmla="*/ 531300 w 1226842"/>
                <a:gd name="connsiteY2" fmla="*/ 9623 h 1226842"/>
                <a:gd name="connsiteX3" fmla="*/ 69087 w 1226842"/>
                <a:gd name="connsiteY3" fmla="*/ 576739 h 1226842"/>
                <a:gd name="connsiteX4" fmla="*/ 647964 w 1226842"/>
                <a:gd name="connsiteY4" fmla="*/ 1155616 h 1226842"/>
                <a:gd name="connsiteX5" fmla="*/ 1215081 w 1226842"/>
                <a:gd name="connsiteY5" fmla="*/ 693403 h 1226842"/>
                <a:gd name="connsiteX6" fmla="*/ 1224993 w 1226842"/>
                <a:gd name="connsiteY6" fmla="*/ 595075 h 1226842"/>
                <a:gd name="connsiteX7" fmla="*/ 1226842 w 1226842"/>
                <a:gd name="connsiteY7" fmla="*/ 613421 h 1226842"/>
                <a:gd name="connsiteX8" fmla="*/ 613421 w 1226842"/>
                <a:gd name="connsiteY8" fmla="*/ 1226842 h 1226842"/>
                <a:gd name="connsiteX9" fmla="*/ 0 w 1226842"/>
                <a:gd name="connsiteY9" fmla="*/ 613421 h 1226842"/>
                <a:gd name="connsiteX10" fmla="*/ 613421 w 1226842"/>
                <a:gd name="connsiteY10" fmla="*/ 0 h 1226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26842" h="1226842">
                  <a:moveTo>
                    <a:pt x="613421" y="0"/>
                  </a:moveTo>
                  <a:lnTo>
                    <a:pt x="620089" y="672"/>
                  </a:lnTo>
                  <a:lnTo>
                    <a:pt x="531300" y="9623"/>
                  </a:lnTo>
                  <a:cubicBezTo>
                    <a:pt x="267516" y="63601"/>
                    <a:pt x="69087" y="296997"/>
                    <a:pt x="69087" y="576739"/>
                  </a:cubicBezTo>
                  <a:cubicBezTo>
                    <a:pt x="69087" y="896444"/>
                    <a:pt x="328259" y="1155616"/>
                    <a:pt x="647964" y="1155616"/>
                  </a:cubicBezTo>
                  <a:cubicBezTo>
                    <a:pt x="927706" y="1155616"/>
                    <a:pt x="1161102" y="957188"/>
                    <a:pt x="1215081" y="693403"/>
                  </a:cubicBezTo>
                  <a:lnTo>
                    <a:pt x="1224993" y="595075"/>
                  </a:lnTo>
                  <a:lnTo>
                    <a:pt x="1226842" y="613421"/>
                  </a:lnTo>
                  <a:cubicBezTo>
                    <a:pt x="1226842" y="952204"/>
                    <a:pt x="952204" y="1226842"/>
                    <a:pt x="613421" y="1226842"/>
                  </a:cubicBezTo>
                  <a:cubicBezTo>
                    <a:pt x="274638" y="1226842"/>
                    <a:pt x="0" y="952204"/>
                    <a:pt x="0" y="613421"/>
                  </a:cubicBezTo>
                  <a:cubicBezTo>
                    <a:pt x="0" y="274638"/>
                    <a:pt x="274638" y="0"/>
                    <a:pt x="613421" y="0"/>
                  </a:cubicBezTo>
                  <a:close/>
                </a:path>
              </a:pathLst>
            </a:custGeom>
            <a:solidFill>
              <a:srgbClr val="4F0924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859314" y="7412057"/>
            <a:ext cx="2084304" cy="2084301"/>
            <a:chOff x="4801739" y="5129273"/>
            <a:chExt cx="1226844" cy="1226842"/>
          </a:xfrm>
        </p:grpSpPr>
        <p:sp>
          <p:nvSpPr>
            <p:cNvPr id="1048648" name="Oval 58"/>
            <p:cNvSpPr/>
            <p:nvPr/>
          </p:nvSpPr>
          <p:spPr>
            <a:xfrm>
              <a:off x="4801741" y="5129274"/>
              <a:ext cx="1226842" cy="1226841"/>
            </a:xfrm>
            <a:prstGeom prst="ellipse"/>
            <a:solidFill>
              <a:srgbClr val="E348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  <p:sp>
          <p:nvSpPr>
            <p:cNvPr id="1048649" name="Rectangle 59"/>
            <p:cNvSpPr/>
            <p:nvPr/>
          </p:nvSpPr>
          <p:spPr>
            <a:xfrm>
              <a:off x="5110771" y="5546911"/>
              <a:ext cx="683248" cy="420115"/>
            </a:xfrm>
            <a:prstGeom prst="rect"/>
          </p:spPr>
          <p:txBody>
            <a:bodyPr anchor="ctr" wrap="none">
              <a:spAutoFit/>
            </a:bodyPr>
            <a:p>
              <a:pPr algn="ctr" lvl="0"/>
              <a:r>
                <a:rPr b="1" dirty="0" sz="4200" lang="en-US">
                  <a:solidFill>
                    <a:prstClr val="white"/>
                  </a:solidFill>
                </a:rPr>
                <a:t>P</a:t>
              </a:r>
              <a:r>
                <a:rPr dirty="0" sz="2700" lang="en-US">
                  <a:solidFill>
                    <a:prstClr val="white"/>
                  </a:solidFill>
                </a:rPr>
                <a:t>lace</a:t>
              </a:r>
            </a:p>
          </p:txBody>
        </p:sp>
        <p:sp>
          <p:nvSpPr>
            <p:cNvPr id="1048650" name="Freeform 60"/>
            <p:cNvSpPr/>
            <p:nvPr/>
          </p:nvSpPr>
          <p:spPr>
            <a:xfrm>
              <a:off x="4801739" y="5129273"/>
              <a:ext cx="1226842" cy="1226842"/>
            </a:xfrm>
            <a:custGeom>
              <a:avLst/>
              <a:gdLst>
                <a:gd name="connsiteX0" fmla="*/ 613421 w 1226842"/>
                <a:gd name="connsiteY0" fmla="*/ 0 h 1226842"/>
                <a:gd name="connsiteX1" fmla="*/ 620089 w 1226842"/>
                <a:gd name="connsiteY1" fmla="*/ 672 h 1226842"/>
                <a:gd name="connsiteX2" fmla="*/ 531300 w 1226842"/>
                <a:gd name="connsiteY2" fmla="*/ 9623 h 1226842"/>
                <a:gd name="connsiteX3" fmla="*/ 69087 w 1226842"/>
                <a:gd name="connsiteY3" fmla="*/ 576739 h 1226842"/>
                <a:gd name="connsiteX4" fmla="*/ 647964 w 1226842"/>
                <a:gd name="connsiteY4" fmla="*/ 1155616 h 1226842"/>
                <a:gd name="connsiteX5" fmla="*/ 1215081 w 1226842"/>
                <a:gd name="connsiteY5" fmla="*/ 693403 h 1226842"/>
                <a:gd name="connsiteX6" fmla="*/ 1224993 w 1226842"/>
                <a:gd name="connsiteY6" fmla="*/ 595075 h 1226842"/>
                <a:gd name="connsiteX7" fmla="*/ 1226842 w 1226842"/>
                <a:gd name="connsiteY7" fmla="*/ 613421 h 1226842"/>
                <a:gd name="connsiteX8" fmla="*/ 613421 w 1226842"/>
                <a:gd name="connsiteY8" fmla="*/ 1226842 h 1226842"/>
                <a:gd name="connsiteX9" fmla="*/ 0 w 1226842"/>
                <a:gd name="connsiteY9" fmla="*/ 613421 h 1226842"/>
                <a:gd name="connsiteX10" fmla="*/ 613421 w 1226842"/>
                <a:gd name="connsiteY10" fmla="*/ 0 h 1226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26842" h="1226842">
                  <a:moveTo>
                    <a:pt x="613421" y="0"/>
                  </a:moveTo>
                  <a:lnTo>
                    <a:pt x="620089" y="672"/>
                  </a:lnTo>
                  <a:lnTo>
                    <a:pt x="531300" y="9623"/>
                  </a:lnTo>
                  <a:cubicBezTo>
                    <a:pt x="267516" y="63601"/>
                    <a:pt x="69087" y="296997"/>
                    <a:pt x="69087" y="576739"/>
                  </a:cubicBezTo>
                  <a:cubicBezTo>
                    <a:pt x="69087" y="896444"/>
                    <a:pt x="328259" y="1155616"/>
                    <a:pt x="647964" y="1155616"/>
                  </a:cubicBezTo>
                  <a:cubicBezTo>
                    <a:pt x="927706" y="1155616"/>
                    <a:pt x="1161102" y="957188"/>
                    <a:pt x="1215081" y="693403"/>
                  </a:cubicBezTo>
                  <a:lnTo>
                    <a:pt x="1224993" y="595075"/>
                  </a:lnTo>
                  <a:lnTo>
                    <a:pt x="1226842" y="613421"/>
                  </a:lnTo>
                  <a:cubicBezTo>
                    <a:pt x="1226842" y="952204"/>
                    <a:pt x="952204" y="1226842"/>
                    <a:pt x="613421" y="1226842"/>
                  </a:cubicBezTo>
                  <a:cubicBezTo>
                    <a:pt x="274638" y="1226842"/>
                    <a:pt x="0" y="952204"/>
                    <a:pt x="0" y="613421"/>
                  </a:cubicBezTo>
                  <a:cubicBezTo>
                    <a:pt x="0" y="274638"/>
                    <a:pt x="274638" y="0"/>
                    <a:pt x="613421" y="0"/>
                  </a:cubicBezTo>
                  <a:close/>
                </a:path>
              </a:pathLst>
            </a:custGeom>
            <a:solidFill>
              <a:srgbClr val="8E162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</p:grpSp>
      <p:grpSp>
        <p:nvGrpSpPr>
          <p:cNvPr id="59" name="Group 61"/>
          <p:cNvGrpSpPr/>
          <p:nvPr/>
        </p:nvGrpSpPr>
        <p:grpSpPr>
          <a:xfrm>
            <a:off x="5195738" y="5075723"/>
            <a:ext cx="2084832" cy="2084832"/>
            <a:chOff x="3876810" y="3383815"/>
            <a:chExt cx="1389888" cy="1389888"/>
          </a:xfrm>
        </p:grpSpPr>
        <p:sp>
          <p:nvSpPr>
            <p:cNvPr id="1048651" name="Oval 62"/>
            <p:cNvSpPr/>
            <p:nvPr/>
          </p:nvSpPr>
          <p:spPr>
            <a:xfrm>
              <a:off x="3876810" y="3383816"/>
              <a:ext cx="1389887" cy="1389887"/>
            </a:xfrm>
            <a:prstGeom prst="ellipse"/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  <p:sp>
          <p:nvSpPr>
            <p:cNvPr id="1048652" name="Rectangle 63"/>
            <p:cNvSpPr/>
            <p:nvPr/>
          </p:nvSpPr>
          <p:spPr>
            <a:xfrm>
              <a:off x="3939757" y="3636660"/>
              <a:ext cx="1263992" cy="958428"/>
            </a:xfrm>
            <a:prstGeom prst="rect"/>
          </p:spPr>
          <p:txBody>
            <a:bodyPr anchor="ctr" wrap="square">
              <a:spAutoFit/>
            </a:bodyPr>
            <a:p>
              <a:pPr algn="ctr"/>
              <a:r>
                <a:rPr b="1" cap="small" dirty="0" sz="2700" lang="en-US"/>
                <a:t>5 </a:t>
              </a:r>
              <a:r>
                <a:rPr b="1" cap="small" dirty="0" sz="3600" lang="en-US"/>
                <a:t>P</a:t>
              </a:r>
              <a:r>
                <a:rPr b="1" cap="small" dirty="0" sz="2700" lang="en-US"/>
                <a:t>s Marketing Mix</a:t>
              </a:r>
            </a:p>
          </p:txBody>
        </p:sp>
        <p:sp>
          <p:nvSpPr>
            <p:cNvPr id="1048653" name="Freeform 64"/>
            <p:cNvSpPr/>
            <p:nvPr/>
          </p:nvSpPr>
          <p:spPr>
            <a:xfrm>
              <a:off x="3876810" y="3383815"/>
              <a:ext cx="1389888" cy="1389888"/>
            </a:xfrm>
            <a:custGeom>
              <a:avLst/>
              <a:gdLst>
                <a:gd name="connsiteX0" fmla="*/ 613421 w 1226842"/>
                <a:gd name="connsiteY0" fmla="*/ 0 h 1226842"/>
                <a:gd name="connsiteX1" fmla="*/ 620089 w 1226842"/>
                <a:gd name="connsiteY1" fmla="*/ 672 h 1226842"/>
                <a:gd name="connsiteX2" fmla="*/ 531300 w 1226842"/>
                <a:gd name="connsiteY2" fmla="*/ 9623 h 1226842"/>
                <a:gd name="connsiteX3" fmla="*/ 69087 w 1226842"/>
                <a:gd name="connsiteY3" fmla="*/ 576739 h 1226842"/>
                <a:gd name="connsiteX4" fmla="*/ 647964 w 1226842"/>
                <a:gd name="connsiteY4" fmla="*/ 1155616 h 1226842"/>
                <a:gd name="connsiteX5" fmla="*/ 1215081 w 1226842"/>
                <a:gd name="connsiteY5" fmla="*/ 693403 h 1226842"/>
                <a:gd name="connsiteX6" fmla="*/ 1224993 w 1226842"/>
                <a:gd name="connsiteY6" fmla="*/ 595075 h 1226842"/>
                <a:gd name="connsiteX7" fmla="*/ 1226842 w 1226842"/>
                <a:gd name="connsiteY7" fmla="*/ 613421 h 1226842"/>
                <a:gd name="connsiteX8" fmla="*/ 613421 w 1226842"/>
                <a:gd name="connsiteY8" fmla="*/ 1226842 h 1226842"/>
                <a:gd name="connsiteX9" fmla="*/ 0 w 1226842"/>
                <a:gd name="connsiteY9" fmla="*/ 613421 h 1226842"/>
                <a:gd name="connsiteX10" fmla="*/ 613421 w 1226842"/>
                <a:gd name="connsiteY10" fmla="*/ 0 h 1226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26842" h="1226842">
                  <a:moveTo>
                    <a:pt x="613421" y="0"/>
                  </a:moveTo>
                  <a:lnTo>
                    <a:pt x="620089" y="672"/>
                  </a:lnTo>
                  <a:lnTo>
                    <a:pt x="531300" y="9623"/>
                  </a:lnTo>
                  <a:cubicBezTo>
                    <a:pt x="267516" y="63601"/>
                    <a:pt x="69087" y="296997"/>
                    <a:pt x="69087" y="576739"/>
                  </a:cubicBezTo>
                  <a:cubicBezTo>
                    <a:pt x="69087" y="896444"/>
                    <a:pt x="328259" y="1155616"/>
                    <a:pt x="647964" y="1155616"/>
                  </a:cubicBezTo>
                  <a:cubicBezTo>
                    <a:pt x="927706" y="1155616"/>
                    <a:pt x="1161102" y="957188"/>
                    <a:pt x="1215081" y="693403"/>
                  </a:cubicBezTo>
                  <a:lnTo>
                    <a:pt x="1224993" y="595075"/>
                  </a:lnTo>
                  <a:lnTo>
                    <a:pt x="1226842" y="613421"/>
                  </a:lnTo>
                  <a:cubicBezTo>
                    <a:pt x="1226842" y="952204"/>
                    <a:pt x="952204" y="1226842"/>
                    <a:pt x="613421" y="1226842"/>
                  </a:cubicBezTo>
                  <a:cubicBezTo>
                    <a:pt x="274638" y="1226842"/>
                    <a:pt x="0" y="952204"/>
                    <a:pt x="0" y="613421"/>
                  </a:cubicBezTo>
                  <a:cubicBezTo>
                    <a:pt x="0" y="274638"/>
                    <a:pt x="274638" y="0"/>
                    <a:pt x="61342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endParaRPr dirty="0" sz="2700" lang="en-US"/>
            </a:p>
          </p:txBody>
        </p:sp>
      </p:grpSp>
      <p:grpSp>
        <p:nvGrpSpPr>
          <p:cNvPr id="60" name="Group 65"/>
          <p:cNvGrpSpPr/>
          <p:nvPr/>
        </p:nvGrpSpPr>
        <p:grpSpPr>
          <a:xfrm>
            <a:off x="10319637" y="1857450"/>
            <a:ext cx="5196588" cy="1523196"/>
            <a:chOff x="5355758" y="2304226"/>
            <a:chExt cx="3464392" cy="1015464"/>
          </a:xfrm>
        </p:grpSpPr>
        <p:sp>
          <p:nvSpPr>
            <p:cNvPr id="1048654" name="Rectangle 66"/>
            <p:cNvSpPr/>
            <p:nvPr/>
          </p:nvSpPr>
          <p:spPr>
            <a:xfrm>
              <a:off x="6457897" y="2308307"/>
              <a:ext cx="2362253" cy="1011383"/>
            </a:xfrm>
            <a:prstGeom prst="rect"/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0" bIns="68580" compatLnSpc="1" lIns="137160" numCol="1" rIns="137160" rtlCol="0" tIns="68580" vert="horz" wrap="square">
              <a:prstTxWarp prst="textNoShape"/>
            </a:bodyPr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cap="small" dirty="0" sz="1950" lang="es-CO">
                  <a:latin typeface="Calibri Light" panose="020F0302020204030204" pitchFamily="34" charset="0"/>
                  <a:cs typeface="Arial" pitchFamily="34" charset="0"/>
                </a:rPr>
                <a:t>lotes independientes entre 90m² y 124m²</a:t>
              </a:r>
              <a:endParaRPr cap="small" dirty="0" sz="1950" lang="en-US">
                <a:latin typeface="Calibri Light" panose="020F0302020204030204" pitchFamily="34" charset="0"/>
                <a:cs typeface="Arial" pitchFamily="34" charset="0"/>
              </a:endParaRPr>
            </a:p>
          </p:txBody>
        </p:sp>
        <p:grpSp>
          <p:nvGrpSpPr>
            <p:cNvPr id="61" name="Group 67"/>
            <p:cNvGrpSpPr/>
            <p:nvPr/>
          </p:nvGrpSpPr>
          <p:grpSpPr>
            <a:xfrm>
              <a:off x="5355758" y="2304227"/>
              <a:ext cx="1003486" cy="1011383"/>
              <a:chOff x="5368714" y="2304227"/>
              <a:chExt cx="1003486" cy="1011383"/>
            </a:xfrm>
          </p:grpSpPr>
          <p:sp>
            <p:nvSpPr>
              <p:cNvPr id="1048655" name="Rectangle 69"/>
              <p:cNvSpPr/>
              <p:nvPr/>
            </p:nvSpPr>
            <p:spPr>
              <a:xfrm>
                <a:off x="5374190" y="2304227"/>
                <a:ext cx="996508" cy="1011383"/>
              </a:xfrm>
              <a:prstGeom prst="rect"/>
              <a:solidFill>
                <a:srgbClr val="0653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  <a:prstTxWarp prst="textNoShape"/>
                <a:noAutofit/>
              </a:bodyPr>
              <a:p>
                <a:pPr algn="ctr"/>
                <a:r>
                  <a:rPr dirty="0" sz="2100" lang="en-US"/>
                  <a:t>Product</a:t>
                </a:r>
              </a:p>
            </p:txBody>
          </p:sp>
          <p:sp>
            <p:nvSpPr>
              <p:cNvPr id="1048656" name="L-Shape 70"/>
              <p:cNvSpPr/>
              <p:nvPr/>
            </p:nvSpPr>
            <p:spPr>
              <a:xfrm>
                <a:off x="5368714" y="2304227"/>
                <a:ext cx="1003486" cy="1011383"/>
              </a:xfrm>
              <a:prstGeom prst="corner">
                <a:avLst>
                  <a:gd name="adj1" fmla="val 9680"/>
                  <a:gd name="adj2" fmla="val 9681"/>
                </a:avLst>
              </a:prstGeom>
              <a:solidFill>
                <a:srgbClr val="032B43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p>
                <a:pPr algn="ctr"/>
                <a:endParaRPr sz="2100" lang="en-US"/>
              </a:p>
            </p:txBody>
          </p:sp>
        </p:grpSp>
        <p:sp>
          <p:nvSpPr>
            <p:cNvPr id="1048657" name="L-Shape 68"/>
            <p:cNvSpPr/>
            <p:nvPr/>
          </p:nvSpPr>
          <p:spPr>
            <a:xfrm>
              <a:off x="6464136" y="2304226"/>
              <a:ext cx="2356013" cy="1011383"/>
            </a:xfrm>
            <a:prstGeom prst="corner">
              <a:avLst>
                <a:gd name="adj1" fmla="val 9680"/>
                <a:gd name="adj2" fmla="val 0"/>
              </a:avLst>
            </a:prstGeom>
            <a:solidFill>
              <a:srgbClr val="0543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100" lang="en-US"/>
            </a:p>
          </p:txBody>
        </p:sp>
      </p:grpSp>
      <p:grpSp>
        <p:nvGrpSpPr>
          <p:cNvPr id="62" name="Group 4"/>
          <p:cNvGrpSpPr/>
          <p:nvPr/>
        </p:nvGrpSpPr>
        <p:grpSpPr>
          <a:xfrm>
            <a:off x="10319637" y="3545609"/>
            <a:ext cx="5196588" cy="1523198"/>
            <a:chOff x="5355758" y="2363739"/>
            <a:chExt cx="3464392" cy="1015465"/>
          </a:xfrm>
        </p:grpSpPr>
        <p:sp>
          <p:nvSpPr>
            <p:cNvPr id="1048658" name="Rectangle 72"/>
            <p:cNvSpPr/>
            <p:nvPr/>
          </p:nvSpPr>
          <p:spPr>
            <a:xfrm>
              <a:off x="6457897" y="2367821"/>
              <a:ext cx="2362253" cy="1011383"/>
            </a:xfrm>
            <a:prstGeom prst="rect"/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0" bIns="68580" compatLnSpc="1" lIns="137160" numCol="1" rIns="137160" rtlCol="0" tIns="68580" vert="horz" wrap="square">
              <a:prstTxWarp prst="textNoShape"/>
            </a:bodyPr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cap="small" dirty="0" sz="1950" lang="es-CO">
                  <a:latin typeface="Calibri Light" panose="020F0302020204030204" pitchFamily="34" charset="0"/>
                  <a:cs typeface="Arial" pitchFamily="34" charset="0"/>
                </a:rPr>
                <a:t>el precio se determina de acuerdo a tres factores que son; 1. Área del lote, 2. El tipo de casa, es decir, si es tipo A, o tipo B </a:t>
              </a:r>
              <a:endParaRPr cap="small" dirty="0" sz="1950" lang="en-US">
                <a:latin typeface="Calibri Light" panose="020F0302020204030204" pitchFamily="34" charset="0"/>
                <a:cs typeface="Arial" pitchFamily="34" charset="0"/>
              </a:endParaRPr>
            </a:p>
          </p:txBody>
        </p:sp>
        <p:sp>
          <p:nvSpPr>
            <p:cNvPr id="1048659" name="Rectangle 75"/>
            <p:cNvSpPr/>
            <p:nvPr/>
          </p:nvSpPr>
          <p:spPr>
            <a:xfrm>
              <a:off x="5361234" y="2365101"/>
              <a:ext cx="996508" cy="1011383"/>
            </a:xfrm>
            <a:prstGeom prst="rect"/>
            <a:solidFill>
              <a:srgbClr val="8B10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r>
                <a:rPr dirty="0" sz="2100" lang="en-US">
                  <a:solidFill>
                    <a:schemeClr val="bg1"/>
                  </a:solidFill>
                </a:rPr>
                <a:t>Price</a:t>
              </a:r>
            </a:p>
          </p:txBody>
        </p:sp>
        <p:sp>
          <p:nvSpPr>
            <p:cNvPr id="1048660" name="L-Shape 76"/>
            <p:cNvSpPr/>
            <p:nvPr/>
          </p:nvSpPr>
          <p:spPr>
            <a:xfrm>
              <a:off x="5355758" y="2365101"/>
              <a:ext cx="1003486" cy="1011383"/>
            </a:xfrm>
            <a:prstGeom prst="corner">
              <a:avLst>
                <a:gd name="adj1" fmla="val 9680"/>
                <a:gd name="adj2" fmla="val 9681"/>
              </a:avLst>
            </a:prstGeom>
            <a:solidFill>
              <a:srgbClr val="730E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100" lang="en-US"/>
            </a:p>
          </p:txBody>
        </p:sp>
        <p:sp>
          <p:nvSpPr>
            <p:cNvPr id="1048661" name="L-Shape 74"/>
            <p:cNvSpPr/>
            <p:nvPr/>
          </p:nvSpPr>
          <p:spPr>
            <a:xfrm>
              <a:off x="6464136" y="2363739"/>
              <a:ext cx="2356013" cy="1011383"/>
            </a:xfrm>
            <a:prstGeom prst="corner">
              <a:avLst>
                <a:gd name="adj1" fmla="val 9680"/>
                <a:gd name="adj2" fmla="val 0"/>
              </a:avLst>
            </a:prstGeom>
            <a:solidFill>
              <a:srgbClr val="730E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100" lang="en-US"/>
            </a:p>
          </p:txBody>
        </p:sp>
      </p:grpSp>
      <p:grpSp>
        <p:nvGrpSpPr>
          <p:cNvPr id="63" name="Group 5"/>
          <p:cNvGrpSpPr/>
          <p:nvPr/>
        </p:nvGrpSpPr>
        <p:grpSpPr>
          <a:xfrm>
            <a:off x="10319637" y="5233769"/>
            <a:ext cx="5196588" cy="1519115"/>
            <a:chOff x="5355758" y="3489179"/>
            <a:chExt cx="3464392" cy="1012743"/>
          </a:xfrm>
        </p:grpSpPr>
        <p:sp>
          <p:nvSpPr>
            <p:cNvPr id="1048662" name="Rectangle 78"/>
            <p:cNvSpPr/>
            <p:nvPr/>
          </p:nvSpPr>
          <p:spPr>
            <a:xfrm>
              <a:off x="6457897" y="3490539"/>
              <a:ext cx="2362253" cy="1011383"/>
            </a:xfrm>
            <a:prstGeom prst="rect"/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anchorCtr="0" bIns="68580" compatLnSpc="1" lIns="137160" numCol="1" rIns="137160" rtlCol="0" tIns="68580" vert="horz" wrap="square">
              <a:prstTxWarp prst="textNoShape"/>
            </a:bodyPr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cap="small" dirty="0" lang="es-CO">
                  <a:latin typeface="Calibri Light" panose="020F0302020204030204" pitchFamily="34" charset="0"/>
                  <a:cs typeface="Arial" pitchFamily="34" charset="0"/>
                </a:rPr>
                <a:t>canal directo, donde directamente el fabricante vende, comercializa y distribuye su producto o servicio al consumidor final.</a:t>
              </a:r>
              <a:endParaRPr cap="small" dirty="0" lang="en-US">
                <a:latin typeface="Calibri Light" panose="020F0302020204030204" pitchFamily="34" charset="0"/>
                <a:cs typeface="Arial" pitchFamily="34" charset="0"/>
              </a:endParaRPr>
            </a:p>
          </p:txBody>
        </p:sp>
        <p:sp>
          <p:nvSpPr>
            <p:cNvPr id="1048663" name="Rectangle 81"/>
            <p:cNvSpPr/>
            <p:nvPr/>
          </p:nvSpPr>
          <p:spPr>
            <a:xfrm>
              <a:off x="5361234" y="3489179"/>
              <a:ext cx="996508" cy="1011383"/>
            </a:xfrm>
            <a:prstGeom prst="rect"/>
            <a:solidFill>
              <a:srgbClr val="E348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r>
                <a:rPr dirty="0" sz="2100" lang="en-US">
                  <a:solidFill>
                    <a:schemeClr val="bg1"/>
                  </a:solidFill>
                </a:rPr>
                <a:t>Place</a:t>
              </a:r>
            </a:p>
          </p:txBody>
        </p:sp>
        <p:sp>
          <p:nvSpPr>
            <p:cNvPr id="1048664" name="L-Shape 82"/>
            <p:cNvSpPr/>
            <p:nvPr/>
          </p:nvSpPr>
          <p:spPr>
            <a:xfrm>
              <a:off x="5355758" y="3489179"/>
              <a:ext cx="1003486" cy="1011383"/>
            </a:xfrm>
            <a:prstGeom prst="corner">
              <a:avLst>
                <a:gd name="adj1" fmla="val 9680"/>
                <a:gd name="adj2" fmla="val 9681"/>
              </a:avLst>
            </a:prstGeom>
            <a:solidFill>
              <a:srgbClr val="C134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100" lang="en-US">
                <a:solidFill>
                  <a:schemeClr val="tx1"/>
                </a:solidFill>
              </a:endParaRPr>
            </a:p>
          </p:txBody>
        </p:sp>
        <p:sp>
          <p:nvSpPr>
            <p:cNvPr id="1048665" name="L-Shape 80"/>
            <p:cNvSpPr/>
            <p:nvPr/>
          </p:nvSpPr>
          <p:spPr>
            <a:xfrm>
              <a:off x="6464137" y="3489179"/>
              <a:ext cx="2356013" cy="1011383"/>
            </a:xfrm>
            <a:prstGeom prst="corner">
              <a:avLst>
                <a:gd name="adj1" fmla="val 9680"/>
                <a:gd name="adj2" fmla="val 0"/>
              </a:avLst>
            </a:prstGeom>
            <a:solidFill>
              <a:srgbClr val="C134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100" lang="en-US"/>
            </a:p>
          </p:txBody>
        </p:sp>
      </p:grpSp>
      <p:grpSp>
        <p:nvGrpSpPr>
          <p:cNvPr id="64" name="Group 6"/>
          <p:cNvGrpSpPr/>
          <p:nvPr/>
        </p:nvGrpSpPr>
        <p:grpSpPr>
          <a:xfrm>
            <a:off x="10319637" y="6917846"/>
            <a:ext cx="5196588" cy="1517075"/>
            <a:chOff x="5355758" y="4611897"/>
            <a:chExt cx="3464392" cy="1011383"/>
          </a:xfrm>
        </p:grpSpPr>
        <p:sp>
          <p:nvSpPr>
            <p:cNvPr id="1048666" name="Rectangle 84"/>
            <p:cNvSpPr/>
            <p:nvPr/>
          </p:nvSpPr>
          <p:spPr>
            <a:xfrm>
              <a:off x="6457897" y="4611897"/>
              <a:ext cx="2362253" cy="1011383"/>
            </a:xfrm>
            <a:prstGeom prst="rect"/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0" bIns="68580" compatLnSpc="1" lIns="137160" numCol="1" rIns="137160" rtlCol="0" tIns="68580" vert="horz" wrap="square">
              <a:prstTxWarp prst="textNoShape"/>
            </a:bodyPr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cap="small" dirty="0" sz="1950" lang="en-US" smtClean="0">
                  <a:latin typeface="Calibri Light" panose="020F0302020204030204" pitchFamily="34" charset="0"/>
                  <a:cs typeface="Arial" pitchFamily="34" charset="0"/>
                </a:rPr>
                <a:t>Sala de </a:t>
              </a:r>
              <a:r>
                <a:rPr cap="small" dirty="0" sz="1950" lang="en-US" err="1" smtClean="0">
                  <a:latin typeface="Calibri Light" panose="020F0302020204030204" pitchFamily="34" charset="0"/>
                  <a:cs typeface="Arial" pitchFamily="34" charset="0"/>
                </a:rPr>
                <a:t>ventas</a:t>
              </a:r>
              <a:endParaRPr cap="small" dirty="0" sz="1950" lang="en-US" smtClean="0">
                <a:latin typeface="Calibri Light" panose="020F0302020204030204" pitchFamily="34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cap="small" dirty="0" sz="1950" lang="en-US" err="1" smtClean="0">
                  <a:latin typeface="Calibri Light" panose="020F0302020204030204" pitchFamily="34" charset="0"/>
                  <a:cs typeface="Arial" pitchFamily="34" charset="0"/>
                </a:rPr>
                <a:t>Redes</a:t>
              </a:r>
              <a:r>
                <a:rPr cap="small" dirty="0" sz="1950" lang="en-US" smtClean="0">
                  <a:latin typeface="Calibri Light" panose="020F0302020204030204" pitchFamily="34" charset="0"/>
                  <a:cs typeface="Arial" pitchFamily="34" charset="0"/>
                </a:rPr>
                <a:t> </a:t>
              </a:r>
              <a:r>
                <a:rPr cap="small" dirty="0" sz="1950" lang="en-US" err="1" smtClean="0">
                  <a:latin typeface="Calibri Light" panose="020F0302020204030204" pitchFamily="34" charset="0"/>
                  <a:cs typeface="Arial" pitchFamily="34" charset="0"/>
                </a:rPr>
                <a:t>sociales</a:t>
              </a:r>
              <a:endParaRPr cap="small" dirty="0" sz="1950" lang="en-US" smtClean="0">
                <a:latin typeface="Calibri Light" panose="020F0302020204030204" pitchFamily="34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cap="small" dirty="0" sz="1950" lang="en-US" err="1" smtClean="0">
                  <a:latin typeface="Calibri Light" panose="020F0302020204030204" pitchFamily="34" charset="0"/>
                  <a:cs typeface="Arial" pitchFamily="34" charset="0"/>
                </a:rPr>
                <a:t>Paginas</a:t>
              </a:r>
              <a:r>
                <a:rPr cap="small" dirty="0" sz="1950" lang="en-US" smtClean="0">
                  <a:latin typeface="Calibri Light" panose="020F0302020204030204" pitchFamily="34" charset="0"/>
                  <a:cs typeface="Arial" pitchFamily="34" charset="0"/>
                </a:rPr>
                <a:t> web</a:t>
              </a:r>
              <a:endParaRPr cap="small" dirty="0" sz="1950" lang="en-US">
                <a:latin typeface="Calibri Light" panose="020F0302020204030204" pitchFamily="34" charset="0"/>
                <a:cs typeface="Arial" pitchFamily="34" charset="0"/>
              </a:endParaRPr>
            </a:p>
          </p:txBody>
        </p:sp>
        <p:sp>
          <p:nvSpPr>
            <p:cNvPr id="1048667" name="Rectangle 87"/>
            <p:cNvSpPr/>
            <p:nvPr/>
          </p:nvSpPr>
          <p:spPr>
            <a:xfrm>
              <a:off x="5361234" y="4611897"/>
              <a:ext cx="996508" cy="1011383"/>
            </a:xfrm>
            <a:prstGeom prst="rect"/>
            <a:solidFill>
              <a:srgbClr val="FD91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r"/>
              <a:r>
                <a:rPr dirty="0" sz="2100" lang="en-US">
                  <a:solidFill>
                    <a:schemeClr val="tx1"/>
                  </a:solidFill>
                </a:rPr>
                <a:t>Promotion</a:t>
              </a:r>
            </a:p>
          </p:txBody>
        </p:sp>
        <p:sp>
          <p:nvSpPr>
            <p:cNvPr id="1048668" name="L-Shape 88"/>
            <p:cNvSpPr/>
            <p:nvPr/>
          </p:nvSpPr>
          <p:spPr>
            <a:xfrm>
              <a:off x="5355758" y="4611897"/>
              <a:ext cx="1003486" cy="1011383"/>
            </a:xfrm>
            <a:prstGeom prst="corner">
              <a:avLst>
                <a:gd name="adj1" fmla="val 9680"/>
                <a:gd name="adj2" fmla="val 9681"/>
              </a:avLst>
            </a:prstGeom>
            <a:solidFill>
              <a:srgbClr val="EE81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100" lang="en-US"/>
            </a:p>
          </p:txBody>
        </p:sp>
        <p:sp>
          <p:nvSpPr>
            <p:cNvPr id="1048669" name="L-Shape 86"/>
            <p:cNvSpPr/>
            <p:nvPr/>
          </p:nvSpPr>
          <p:spPr>
            <a:xfrm>
              <a:off x="6464137" y="4611897"/>
              <a:ext cx="2356013" cy="1011383"/>
            </a:xfrm>
            <a:prstGeom prst="corner">
              <a:avLst>
                <a:gd name="adj1" fmla="val 9680"/>
                <a:gd name="adj2" fmla="val 0"/>
              </a:avLst>
            </a:prstGeom>
            <a:solidFill>
              <a:srgbClr val="EE81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100" lang="en-US"/>
            </a:p>
          </p:txBody>
        </p:sp>
      </p:grpSp>
      <p:grpSp>
        <p:nvGrpSpPr>
          <p:cNvPr id="65" name="Group 7"/>
          <p:cNvGrpSpPr/>
          <p:nvPr/>
        </p:nvGrpSpPr>
        <p:grpSpPr>
          <a:xfrm>
            <a:off x="10319637" y="8599885"/>
            <a:ext cx="5196588" cy="1523198"/>
            <a:chOff x="5355758" y="5733256"/>
            <a:chExt cx="3464392" cy="1015465"/>
          </a:xfrm>
        </p:grpSpPr>
        <p:sp>
          <p:nvSpPr>
            <p:cNvPr id="1048670" name="Rectangle 114"/>
            <p:cNvSpPr/>
            <p:nvPr/>
          </p:nvSpPr>
          <p:spPr>
            <a:xfrm>
              <a:off x="6457897" y="5737338"/>
              <a:ext cx="2362253" cy="1011383"/>
            </a:xfrm>
            <a:prstGeom prst="rect"/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0" bIns="68580" compatLnSpc="1" lIns="137160" numCol="1" rIns="137160" rtlCol="0" tIns="68580" vert="horz" wrap="square">
              <a:prstTxWarp prst="textNoShape"/>
            </a:bodyPr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cap="small" dirty="0" sz="1950" lang="es-CO">
                  <a:latin typeface="Calibri Light" panose="020F0302020204030204" pitchFamily="34" charset="0"/>
                </a:rPr>
                <a:t>Ingresos familiares 2 y 4 SMMLV vivienda VIS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cap="small" dirty="0" sz="1950" lang="es-CO">
                  <a:latin typeface="Calibri Light" panose="020F0302020204030204" pitchFamily="34" charset="0"/>
                </a:rPr>
                <a:t>Ingresos familiares 4 y 8 SMMLV vivienda No VIS</a:t>
              </a:r>
            </a:p>
          </p:txBody>
        </p:sp>
        <p:sp>
          <p:nvSpPr>
            <p:cNvPr id="1048671" name="Rectangle 117"/>
            <p:cNvSpPr/>
            <p:nvPr/>
          </p:nvSpPr>
          <p:spPr>
            <a:xfrm>
              <a:off x="5361234" y="5734618"/>
              <a:ext cx="996508" cy="1011383"/>
            </a:xfrm>
            <a:prstGeom prst="rect"/>
            <a:solidFill>
              <a:srgbClr val="72D4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 bIns="68580" compatLnSpc="1" forceAA="0" fromWordArt="0" horzOverflow="overflow" lIns="137160" numCol="1" rIns="137160" rot="0" rtlCol="0" spcCol="0" spcFirstLastPara="0" tIns="68580" vert="horz" vertOverflow="overflow" wrap="square">
              <a:prstTxWarp prst="textNoShape"/>
              <a:noAutofit/>
            </a:bodyPr>
            <a:p>
              <a:pPr algn="ctr"/>
              <a:r>
                <a:rPr dirty="0" sz="2100" lang="en-US">
                  <a:solidFill>
                    <a:schemeClr val="tx1"/>
                  </a:solidFill>
                </a:rPr>
                <a:t>People</a:t>
              </a:r>
            </a:p>
          </p:txBody>
        </p:sp>
        <p:sp>
          <p:nvSpPr>
            <p:cNvPr id="1048672" name="L-Shape 118"/>
            <p:cNvSpPr/>
            <p:nvPr/>
          </p:nvSpPr>
          <p:spPr>
            <a:xfrm>
              <a:off x="5355758" y="5734618"/>
              <a:ext cx="1003486" cy="1011383"/>
            </a:xfrm>
            <a:prstGeom prst="corner">
              <a:avLst>
                <a:gd name="adj1" fmla="val 9680"/>
                <a:gd name="adj2" fmla="val 9681"/>
              </a:avLst>
            </a:prstGeom>
            <a:solidFill>
              <a:srgbClr val="23919D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100" lang="en-US"/>
            </a:p>
          </p:txBody>
        </p:sp>
        <p:sp>
          <p:nvSpPr>
            <p:cNvPr id="1048673" name="L-Shape 116"/>
            <p:cNvSpPr/>
            <p:nvPr/>
          </p:nvSpPr>
          <p:spPr>
            <a:xfrm>
              <a:off x="6464136" y="5733256"/>
              <a:ext cx="2356013" cy="1011383"/>
            </a:xfrm>
            <a:prstGeom prst="corner">
              <a:avLst>
                <a:gd name="adj1" fmla="val 9680"/>
                <a:gd name="adj2" fmla="val 0"/>
              </a:avLst>
            </a:prstGeom>
            <a:solidFill>
              <a:srgbClr val="52B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sz="2100" lang="en-US"/>
            </a:p>
          </p:txBody>
        </p:sp>
      </p:grpSp>
    </p:spTree>
  </p:cSld>
  <p:clrMapOvr>
    <a:masterClrMapping/>
  </p:clrMapOvr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Elipse 27"/>
          <p:cNvSpPr/>
          <p:nvPr/>
        </p:nvSpPr>
        <p:spPr>
          <a:xfrm>
            <a:off x="17145000" y="4466709"/>
            <a:ext cx="2667000" cy="2590800"/>
          </a:xfrm>
          <a:prstGeom prst="ellipse"/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dirty="0" lang="en-US"/>
          </a:p>
        </p:txBody>
      </p:sp>
      <p:grpSp>
        <p:nvGrpSpPr>
          <p:cNvPr id="67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1048675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1048676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68" name="Group 8"/>
          <p:cNvGrpSpPr/>
          <p:nvPr/>
        </p:nvGrpSpPr>
        <p:grpSpPr>
          <a:xfrm>
            <a:off x="14272718" y="310274"/>
            <a:ext cx="1620058" cy="1694431"/>
            <a:chOff x="-1" y="0"/>
            <a:chExt cx="4187625" cy="4379869"/>
          </a:xfrm>
        </p:grpSpPr>
        <p:sp>
          <p:nvSpPr>
            <p:cNvPr id="1048677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48678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69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048679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048680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2097175" name="Picture 17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/>
        </p:spPr>
      </p:pic>
      <p:sp>
        <p:nvSpPr>
          <p:cNvPr id="1048681" name="Rectángulo 18"/>
          <p:cNvSpPr/>
          <p:nvPr/>
        </p:nvSpPr>
        <p:spPr>
          <a:xfrm>
            <a:off x="2511536" y="738059"/>
            <a:ext cx="8895080" cy="815340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4800" lang="es-CO">
                <a:latin typeface="Arial" panose="020B0604020202020204" pitchFamily="34" charset="0"/>
              </a:rPr>
              <a:t>objetivos y metas de la empresa </a:t>
            </a:r>
          </a:p>
        </p:txBody>
      </p:sp>
      <p:sp>
        <p:nvSpPr>
          <p:cNvPr id="1048682" name="Rectángulo 21"/>
          <p:cNvSpPr/>
          <p:nvPr/>
        </p:nvSpPr>
        <p:spPr>
          <a:xfrm>
            <a:off x="14862174" y="830393"/>
            <a:ext cx="441146" cy="646331"/>
          </a:xfrm>
          <a:prstGeom prst="rect"/>
        </p:spPr>
        <p:txBody>
          <a:bodyPr wrap="none">
            <a:spAutoFit/>
          </a:bodyPr>
          <a:p>
            <a:r>
              <a:rPr dirty="0" sz="3600" kern="0" lang="es-E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dirty="0" sz="36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683" name="TextBox 25"/>
          <p:cNvSpPr txBox="1"/>
          <p:nvPr/>
        </p:nvSpPr>
        <p:spPr>
          <a:xfrm>
            <a:off x="17382877" y="5533681"/>
            <a:ext cx="513755" cy="495299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194306" name="Tabla 1"/>
          <p:cNvGraphicFramePr>
            <a:graphicFrameLocks noGrp="1"/>
          </p:cNvGraphicFramePr>
          <p:nvPr/>
        </p:nvGraphicFramePr>
        <p:xfrm>
          <a:off x="1772784" y="1569056"/>
          <a:ext cx="13456848" cy="826240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4094616"/>
                <a:gridCol w="4876616"/>
                <a:gridCol w="4485616"/>
              </a:tblGrid>
              <a:tr h="2245509">
                <a:tc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3200" lang="es-ES" smtClean="0">
                          <a:effectLst/>
                        </a:rPr>
                        <a:t>Gómez </a:t>
                      </a:r>
                      <a:r>
                        <a:rPr dirty="0" sz="3200" lang="es-ES">
                          <a:effectLst/>
                        </a:rPr>
                        <a:t>Hernández constructor y consultor </a:t>
                      </a:r>
                      <a:r>
                        <a:rPr dirty="0" sz="3200" lang="es-ES" err="1">
                          <a:effectLst/>
                        </a:rPr>
                        <a:t>s.a.s</a:t>
                      </a:r>
                      <a:endParaRPr dirty="0" sz="36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indent="450215" marR="647065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sz="1600" lang="es-ES">
                          <a:effectLst/>
                        </a:rPr>
                        <a:t>Fortalezas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>
                        <a:lnSpc>
                          <a:spcPct val="15000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Ubicación</a:t>
                      </a:r>
                      <a:r>
                        <a:rPr sz="1600" lang="es-ES" spc="-3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del</a:t>
                      </a:r>
                      <a:r>
                        <a:rPr sz="1600" lang="es-ES" spc="-2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Proyecto</a:t>
                      </a:r>
                      <a:endParaRPr sz="1800" lang="es-CO" spc="-5">
                        <a:effectLst/>
                      </a:endParaRPr>
                    </a:p>
                    <a:p>
                      <a:pPr indent="-342900" lvl="0" marL="342900" marR="194945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Nivel</a:t>
                      </a:r>
                      <a:r>
                        <a:rPr sz="1600" lang="es-ES" spc="-3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de</a:t>
                      </a:r>
                      <a:r>
                        <a:rPr sz="1600" lang="es-ES" spc="-2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endeudamiento</a:t>
                      </a:r>
                      <a:r>
                        <a:rPr sz="1600" lang="es-ES" spc="-26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financiero</a:t>
                      </a:r>
                      <a:r>
                        <a:rPr sz="1600" lang="es-ES" spc="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de la</a:t>
                      </a:r>
                      <a:r>
                        <a:rPr sz="1600" lang="es-ES" spc="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constructora</a:t>
                      </a:r>
                      <a:endParaRPr sz="1800" lang="es-CO" spc="-5">
                        <a:effectLst/>
                      </a:endParaRPr>
                    </a:p>
                    <a:p>
                      <a:pPr indent="-342900" lvl="0" marL="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6545"/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Atención</a:t>
                      </a:r>
                      <a:r>
                        <a:rPr sz="1600" lang="es-ES" spc="-1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al</a:t>
                      </a:r>
                      <a:r>
                        <a:rPr sz="1600" lang="es-ES" spc="-2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cliente</a:t>
                      </a:r>
                      <a:endParaRPr sz="1800" lang="es-CO" spc="-5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indent="450215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sz="1600" lang="es-ES">
                          <a:effectLst/>
                        </a:rPr>
                        <a:t>Debilidades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 marR="196215">
                        <a:lnSpc>
                          <a:spcPct val="15000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No</a:t>
                      </a:r>
                      <a:r>
                        <a:rPr sz="1600" lang="es-ES" spc="-2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se</a:t>
                      </a:r>
                      <a:r>
                        <a:rPr sz="1600" lang="es-ES" spc="-1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tiene</a:t>
                      </a:r>
                      <a:r>
                        <a:rPr sz="1600" lang="es-ES" spc="-2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en cuenta</a:t>
                      </a:r>
                      <a:r>
                        <a:rPr sz="1600" lang="es-ES" spc="-1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la</a:t>
                      </a:r>
                      <a:r>
                        <a:rPr sz="1600" lang="es-ES" spc="-26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opinión</a:t>
                      </a:r>
                      <a:r>
                        <a:rPr sz="1600" lang="es-ES" spc="-1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del</a:t>
                      </a:r>
                      <a:r>
                        <a:rPr sz="1600" lang="es-ES" spc="-1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cliente</a:t>
                      </a:r>
                      <a:endParaRPr sz="1800" lang="es-CO" spc="-5">
                        <a:effectLst/>
                      </a:endParaRPr>
                    </a:p>
                    <a:p>
                      <a:pPr indent="-342900" lvl="0" marL="342900" marR="217805">
                        <a:lnSpc>
                          <a:spcPct val="15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No</a:t>
                      </a:r>
                      <a:r>
                        <a:rPr sz="1600" lang="es-ES" spc="-2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hay</a:t>
                      </a:r>
                      <a:r>
                        <a:rPr sz="1600" lang="es-ES" spc="-3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investigación</a:t>
                      </a:r>
                      <a:r>
                        <a:rPr sz="1600" lang="es-ES" spc="-1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de</a:t>
                      </a:r>
                      <a:r>
                        <a:rPr sz="1600" lang="es-ES" spc="-26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mercados</a:t>
                      </a:r>
                      <a:endParaRPr sz="1800" lang="es-CO" spc="-5">
                        <a:effectLst/>
                      </a:endParaRPr>
                    </a:p>
                    <a:p>
                      <a:pPr indent="-342900" lvl="0" marL="342900" marR="27432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Falta</a:t>
                      </a:r>
                      <a:r>
                        <a:rPr sz="1600" lang="es-ES" spc="-2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de</a:t>
                      </a:r>
                      <a:r>
                        <a:rPr sz="1600" lang="es-ES" spc="-2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estrategias</a:t>
                      </a:r>
                      <a:r>
                        <a:rPr sz="1600" lang="es-ES" spc="-2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de</a:t>
                      </a:r>
                      <a:r>
                        <a:rPr sz="1600" lang="es-ES" spc="-26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comunicación.</a:t>
                      </a:r>
                      <a:endParaRPr sz="1800" lang="es-CO" spc="-5">
                        <a:effectLst/>
                      </a:endParaRPr>
                    </a:p>
                    <a:p>
                      <a:pPr indent="-342900" lvl="0" marL="342900" marR="408305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6545"/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Productos</a:t>
                      </a:r>
                      <a:r>
                        <a:rPr sz="1600" lang="es-ES" spc="-3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de</a:t>
                      </a:r>
                      <a:r>
                        <a:rPr sz="1600" lang="es-ES" spc="-3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diseño</a:t>
                      </a:r>
                      <a:r>
                        <a:rPr sz="1600" lang="es-ES" spc="-26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inferior.</a:t>
                      </a:r>
                      <a:endParaRPr sz="1800" lang="es-CO" spc="-5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/>
                </a:tc>
              </a:tr>
              <a:tr h="3543602">
                <a:tc>
                  <a:txBody>
                    <a:bodyPr/>
                    <a:p>
                      <a:pPr indent="450215" marL="5372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Oportunidades</a:t>
                      </a:r>
                      <a:endParaRPr dirty="0" sz="1800" lang="es-CO">
                        <a:effectLst/>
                      </a:endParaRPr>
                    </a:p>
                    <a:p>
                      <a:pPr indent="-342900" lvl="0" marL="342900" marR="323215">
                        <a:lnSpc>
                          <a:spcPct val="15000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dirty="0" sz="1600" lang="es-ES" spc="-5">
                          <a:effectLst/>
                        </a:rPr>
                        <a:t>Valorización</a:t>
                      </a:r>
                      <a:r>
                        <a:rPr dirty="0" sz="1600" lang="es-ES" spc="-3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alta</a:t>
                      </a:r>
                      <a:r>
                        <a:rPr dirty="0" sz="1600" lang="es-ES" spc="-2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en</a:t>
                      </a:r>
                      <a:r>
                        <a:rPr dirty="0" sz="1600" lang="es-ES" spc="-20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el</a:t>
                      </a:r>
                      <a:r>
                        <a:rPr dirty="0" sz="1600" lang="es-ES" spc="-26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sector</a:t>
                      </a:r>
                      <a:endParaRPr dirty="0" sz="1800" lang="es-CO" spc="-5">
                        <a:effectLst/>
                      </a:endParaRPr>
                    </a:p>
                    <a:p>
                      <a:pPr indent="-342900" lvl="0" marL="342900" marR="76835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dirty="0" sz="1600" lang="es-ES" spc="-5">
                          <a:effectLst/>
                        </a:rPr>
                        <a:t>Aguachica</a:t>
                      </a:r>
                      <a:r>
                        <a:rPr dirty="0" sz="1600" lang="es-ES" spc="-30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es</a:t>
                      </a:r>
                      <a:r>
                        <a:rPr dirty="0" sz="1600" lang="es-ES" spc="-15">
                          <a:effectLst/>
                        </a:rPr>
                        <a:t>tá en constante </a:t>
                      </a:r>
                      <a:r>
                        <a:rPr dirty="0" sz="1600" lang="es-ES" spc="-5">
                          <a:effectLst/>
                        </a:rPr>
                        <a:t>expansión </a:t>
                      </a:r>
                      <a:endParaRPr dirty="0" sz="1800" lang="es-CO" spc="-5">
                        <a:effectLst/>
                      </a:endParaRPr>
                    </a:p>
                    <a:p>
                      <a:pPr indent="-342900" lvl="0" marL="342900" marR="238125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dirty="0" sz="1600" lang="es-ES" spc="-5">
                          <a:effectLst/>
                        </a:rPr>
                        <a:t>El sector de la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construcción presenta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tendencia</a:t>
                      </a:r>
                      <a:r>
                        <a:rPr dirty="0" sz="1600" lang="es-ES" spc="-20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positiva</a:t>
                      </a:r>
                      <a:r>
                        <a:rPr dirty="0" sz="1600" lang="es-ES" spc="-20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en</a:t>
                      </a:r>
                      <a:r>
                        <a:rPr dirty="0" sz="1600" lang="es-ES" spc="-20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el</a:t>
                      </a:r>
                      <a:r>
                        <a:rPr dirty="0" sz="1600" lang="es-ES" spc="-26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país</a:t>
                      </a:r>
                      <a:endParaRPr dirty="0" sz="1800" lang="es-CO" spc="-5">
                        <a:effectLst/>
                      </a:endParaRPr>
                    </a:p>
                    <a:p>
                      <a:pPr indent="-342900" lvl="0" marL="342900" marR="125095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6545"/>
                          <a:tab algn="l" pos="297180"/>
                        </a:tabLst>
                      </a:pPr>
                      <a:r>
                        <a:rPr dirty="0" sz="1600" lang="es-ES" spc="-5">
                          <a:effectLst/>
                        </a:rPr>
                        <a:t>Aumento de la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confianza</a:t>
                      </a:r>
                      <a:r>
                        <a:rPr dirty="0" sz="1600" lang="es-ES" spc="-3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del</a:t>
                      </a:r>
                      <a:r>
                        <a:rPr dirty="0" sz="1600" lang="es-ES" spc="-40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consumidor en compra de</a:t>
                      </a:r>
                      <a:r>
                        <a:rPr dirty="0" sz="1600" lang="es-ES" spc="-1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vivienda</a:t>
                      </a:r>
                      <a:endParaRPr dirty="0" sz="1800" lang="es-CO" spc="-5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indent="450215" marL="558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Estrategias</a:t>
                      </a:r>
                      <a:r>
                        <a:rPr dirty="0" sz="1600" lang="es-ES" spc="-2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FO</a:t>
                      </a:r>
                      <a:endParaRPr dirty="0" sz="1800" lang="es-CO" smtClean="0">
                        <a:effectLst/>
                      </a:endParaRPr>
                    </a:p>
                    <a:p>
                      <a:pPr algn="just" indent="-285750" marL="353695" marR="6223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600" lang="es-ES" spc="5" smtClean="0">
                          <a:effectLst/>
                        </a:rPr>
                        <a:t>Organizar e </a:t>
                      </a:r>
                      <a:r>
                        <a:rPr dirty="0" sz="1600" lang="es-ES" smtClean="0">
                          <a:effectLst/>
                        </a:rPr>
                        <a:t>Incentivar</a:t>
                      </a:r>
                      <a:r>
                        <a:rPr dirty="0" sz="1600" lang="es-ES" spc="5" smtClean="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el</a:t>
                      </a:r>
                      <a:r>
                        <a:rPr dirty="0" sz="1600" lang="es-ES" spc="5" smtClean="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equipo</a:t>
                      </a:r>
                      <a:r>
                        <a:rPr dirty="0" sz="1600" lang="es-ES" spc="5" smtClean="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de</a:t>
                      </a:r>
                      <a:r>
                        <a:rPr dirty="0" sz="1600" lang="es-ES" spc="5" smtClean="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ventas</a:t>
                      </a:r>
                      <a:r>
                        <a:rPr dirty="0" sz="1600" lang="es-ES" spc="-15" smtClean="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con bonificaciones</a:t>
                      </a:r>
                      <a:endParaRPr dirty="0" sz="1800" lang="es-CO" smtClean="0">
                        <a:effectLst/>
                      </a:endParaRPr>
                    </a:p>
                    <a:p>
                      <a:pPr algn="just" indent="-285750" marL="28575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800" lang="es-ES">
                          <a:effectLst/>
                        </a:rPr>
                        <a:t> </a:t>
                      </a:r>
                      <a:r>
                        <a:rPr dirty="0" sz="1600" lang="es-ES" smtClean="0">
                          <a:effectLst/>
                        </a:rPr>
                        <a:t>Impulsar </a:t>
                      </a:r>
                      <a:r>
                        <a:rPr dirty="0" sz="1600" lang="es-ES">
                          <a:effectLst/>
                        </a:rPr>
                        <a:t>la constructora a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través</a:t>
                      </a:r>
                      <a:r>
                        <a:rPr dirty="0" sz="1600" lang="es-ES" spc="-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de</a:t>
                      </a:r>
                      <a:r>
                        <a:rPr dirty="0" sz="1600" lang="es-ES" spc="-1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los medios locales y regionales de comunicación.</a:t>
                      </a:r>
                      <a:endParaRPr dirty="0" sz="1800" lang="es-CO">
                        <a:effectLst/>
                      </a:endParaRPr>
                    </a:p>
                    <a:p>
                      <a:pPr algn="just" indent="-285750" marL="28575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800" lang="es-ES">
                          <a:effectLst/>
                        </a:rPr>
                        <a:t> </a:t>
                      </a:r>
                      <a:r>
                        <a:rPr dirty="0" sz="1600" lang="es-ES" smtClean="0">
                          <a:effectLst/>
                        </a:rPr>
                        <a:t>Realizar </a:t>
                      </a:r>
                      <a:r>
                        <a:rPr dirty="0" sz="1600" lang="es-ES">
                          <a:effectLst/>
                        </a:rPr>
                        <a:t>convenios de tasas</a:t>
                      </a:r>
                      <a:r>
                        <a:rPr dirty="0" sz="1600" lang="es-ES" spc="-2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con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los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bancos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para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crédito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de</a:t>
                      </a:r>
                      <a:r>
                        <a:rPr dirty="0" sz="1600" lang="es-ES" spc="-215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vivienda</a:t>
                      </a:r>
                      <a:endParaRPr dirty="0" sz="18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indent="450215" marL="67945" marR="4241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 spc="-5">
                          <a:effectLst/>
                        </a:rPr>
                        <a:t>Estrategias </a:t>
                      </a:r>
                      <a:r>
                        <a:rPr dirty="0" sz="1600" lang="es-ES">
                          <a:effectLst/>
                        </a:rPr>
                        <a:t>DO</a:t>
                      </a:r>
                      <a:r>
                        <a:rPr dirty="0" sz="1600" lang="es-ES" spc="-215">
                          <a:effectLst/>
                        </a:rPr>
                        <a:t> </a:t>
                      </a:r>
                      <a:endParaRPr dirty="0" sz="1800" lang="es-CO">
                        <a:effectLst/>
                      </a:endParaRPr>
                    </a:p>
                    <a:p>
                      <a:pPr algn="just" indent="-285750" marL="353695" marR="61595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600" lang="es-ES">
                          <a:effectLst/>
                        </a:rPr>
                        <a:t>Realizar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periódicamente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una</a:t>
                      </a:r>
                      <a:r>
                        <a:rPr dirty="0" sz="1600" lang="es-ES" spc="-2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investigación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de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mercados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para</a:t>
                      </a:r>
                      <a:r>
                        <a:rPr dirty="0" sz="1600" lang="es-ES" spc="-2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conocer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el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comportamiento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del</a:t>
                      </a:r>
                      <a:r>
                        <a:rPr dirty="0" sz="1600" lang="es-ES" spc="-2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mercado</a:t>
                      </a:r>
                      <a:endParaRPr dirty="0" sz="1800" lang="es-CO">
                        <a:effectLst/>
                      </a:endParaRPr>
                    </a:p>
                    <a:p>
                      <a:pPr algn="just" indent="-285750" marL="28575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800" lang="es-ES">
                          <a:effectLst/>
                        </a:rPr>
                        <a:t> </a:t>
                      </a:r>
                      <a:r>
                        <a:rPr dirty="0" sz="1600" lang="es-ES" smtClean="0">
                          <a:effectLst/>
                        </a:rPr>
                        <a:t>Mejorar</a:t>
                      </a:r>
                      <a:r>
                        <a:rPr dirty="0" sz="1600" lang="es-ES" spc="5" smtClean="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la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publicidad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de</a:t>
                      </a:r>
                      <a:r>
                        <a:rPr dirty="0" sz="1600" lang="es-ES" spc="-22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los</a:t>
                      </a:r>
                      <a:r>
                        <a:rPr dirty="0" sz="1600" lang="es-ES" spc="-1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proyectos.</a:t>
                      </a:r>
                      <a:endParaRPr dirty="0" sz="1800" lang="es-CO">
                        <a:effectLst/>
                      </a:endParaRPr>
                    </a:p>
                    <a:p>
                      <a:pPr algn="just" indent="-285750" marL="285750">
                        <a:lnSpc>
                          <a:spcPct val="15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800" lang="es-ES">
                          <a:effectLst/>
                        </a:rPr>
                        <a:t> </a:t>
                      </a:r>
                      <a:r>
                        <a:rPr dirty="0" sz="1600" lang="es-ES" smtClean="0">
                          <a:effectLst/>
                        </a:rPr>
                        <a:t>Crear</a:t>
                      </a:r>
                      <a:r>
                        <a:rPr dirty="0" sz="1600" lang="es-ES" spc="5" smtClean="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estrategias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de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promoción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y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ventas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para</a:t>
                      </a:r>
                      <a:r>
                        <a:rPr dirty="0" sz="1600" lang="es-ES" spc="-2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incentivar</a:t>
                      </a:r>
                      <a:r>
                        <a:rPr dirty="0" sz="1600" lang="es-ES" spc="-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a la</a:t>
                      </a:r>
                      <a:r>
                        <a:rPr dirty="0" sz="1600" lang="es-ES" spc="-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compra</a:t>
                      </a:r>
                      <a:endParaRPr dirty="0" sz="18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/>
                </a:tc>
              </a:tr>
              <a:tr h="2473290">
                <a:tc>
                  <a:txBody>
                    <a:bodyPr/>
                    <a:p>
                      <a:pPr indent="450215" marR="64706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sz="1600" lang="es-ES">
                          <a:effectLst/>
                        </a:rPr>
                        <a:t>Amenazas</a:t>
                      </a:r>
                      <a:endParaRPr sz="1800" lang="es-CO">
                        <a:effectLst/>
                      </a:endParaRPr>
                    </a:p>
                    <a:p>
                      <a:pPr indent="-342900" lvl="0" marL="342900" marR="76835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Proyectos Nuevos de la</a:t>
                      </a:r>
                      <a:r>
                        <a:rPr sz="1600" lang="es-ES" spc="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competencia</a:t>
                      </a:r>
                      <a:endParaRPr sz="1800" lang="es-CO" spc="-5">
                        <a:effectLst/>
                      </a:endParaRPr>
                    </a:p>
                    <a:p>
                      <a:pPr indent="-342900" lvl="0" marL="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Altas tasas de tributación </a:t>
                      </a:r>
                      <a:endParaRPr sz="1800" lang="es-CO" spc="-5">
                        <a:effectLst/>
                      </a:endParaRPr>
                    </a:p>
                    <a:p>
                      <a:pPr indent="-342900" lvl="0" marL="34290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Poco</a:t>
                      </a:r>
                      <a:r>
                        <a:rPr sz="1600" lang="es-ES" spc="-3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transporte</a:t>
                      </a:r>
                      <a:r>
                        <a:rPr sz="1600" lang="es-ES" spc="-2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público</a:t>
                      </a:r>
                      <a:endParaRPr sz="1800" lang="es-CO" spc="-5">
                        <a:effectLst/>
                      </a:endParaRPr>
                    </a:p>
                    <a:p>
                      <a:pPr indent="-342900" lvl="0" marL="342900" marR="352425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algn="l" pos="296545"/>
                          <a:tab algn="l" pos="297180"/>
                        </a:tabLst>
                      </a:pPr>
                      <a:r>
                        <a:rPr sz="1600" lang="es-ES" spc="-5">
                          <a:effectLst/>
                        </a:rPr>
                        <a:t>Beneficios superiores</a:t>
                      </a:r>
                      <a:r>
                        <a:rPr sz="1600" lang="es-ES" spc="-26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ofrecidos por la</a:t>
                      </a:r>
                      <a:r>
                        <a:rPr sz="1600" lang="es-ES" spc="5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competencia</a:t>
                      </a:r>
                      <a:endParaRPr sz="1800" lang="es-CO" spc="-5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indent="450215" marL="6775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Estrategias</a:t>
                      </a:r>
                      <a:r>
                        <a:rPr dirty="0" sz="1600" lang="es-ES" spc="-2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FA</a:t>
                      </a:r>
                      <a:endParaRPr dirty="0" sz="1800" lang="es-CO" smtClean="0">
                        <a:effectLst/>
                      </a:endParaRPr>
                    </a:p>
                    <a:p>
                      <a:pPr algn="just" indent="-285750" marL="353695" marR="9525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600" lang="es-ES" smtClean="0">
                          <a:effectLst/>
                        </a:rPr>
                        <a:t>Creación</a:t>
                      </a:r>
                      <a:r>
                        <a:rPr dirty="0" sz="1600" lang="es-ES" spc="160" smtClean="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de</a:t>
                      </a:r>
                      <a:r>
                        <a:rPr dirty="0" sz="1600" lang="es-ES" spc="155" smtClean="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alternativas</a:t>
                      </a:r>
                      <a:r>
                        <a:rPr dirty="0" sz="1600" lang="es-ES" spc="-215" smtClean="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de</a:t>
                      </a:r>
                      <a:r>
                        <a:rPr dirty="0" sz="1600" lang="es-ES" spc="-10" smtClean="0">
                          <a:effectLst/>
                        </a:rPr>
                        <a:t> </a:t>
                      </a:r>
                      <a:r>
                        <a:rPr dirty="0" sz="1600" lang="es-ES" smtClean="0">
                          <a:effectLst/>
                        </a:rPr>
                        <a:t>acabados.</a:t>
                      </a:r>
                      <a:endParaRPr dirty="0" sz="1800" lang="es-CO" smtClean="0">
                        <a:effectLst/>
                      </a:endParaRPr>
                    </a:p>
                    <a:p>
                      <a:pPr algn="just" indent="-285750" marL="285750">
                        <a:lnSpc>
                          <a:spcPct val="15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800" lang="es-ES">
                          <a:effectLst/>
                        </a:rPr>
                        <a:t> </a:t>
                      </a:r>
                      <a:r>
                        <a:rPr dirty="0" sz="1600" lang="es-ES" smtClean="0">
                          <a:effectLst/>
                        </a:rPr>
                        <a:t>Evaluar</a:t>
                      </a:r>
                      <a:r>
                        <a:rPr dirty="0" sz="1600" lang="es-ES" spc="85" smtClean="0">
                          <a:effectLst/>
                        </a:rPr>
                        <a:t> </a:t>
                      </a:r>
                      <a:r>
                        <a:rPr dirty="0" sz="1600" lang="es-ES" spc="85">
                          <a:effectLst/>
                        </a:rPr>
                        <a:t>la optimización del precio</a:t>
                      </a:r>
                      <a:r>
                        <a:rPr dirty="0" sz="1600" lang="es-ES">
                          <a:effectLst/>
                        </a:rPr>
                        <a:t>.</a:t>
                      </a:r>
                      <a:endParaRPr dirty="0" sz="1800" lang="es-CO">
                        <a:effectLst/>
                      </a:endParaRPr>
                    </a:p>
                    <a:p>
                      <a:pPr algn="just" indent="-285750" marL="28575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600" lang="es-ES">
                          <a:effectLst/>
                        </a:rPr>
                        <a:t> </a:t>
                      </a:r>
                      <a:r>
                        <a:rPr dirty="0" sz="1600" lang="es-ES" smtClean="0">
                          <a:effectLst/>
                        </a:rPr>
                        <a:t>Fortalecer </a:t>
                      </a:r>
                      <a:r>
                        <a:rPr dirty="0" sz="1600" lang="es-ES">
                          <a:effectLst/>
                        </a:rPr>
                        <a:t>las virtudes del proyecto</a:t>
                      </a:r>
                      <a:endParaRPr dirty="0" sz="18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Estrategias</a:t>
                      </a:r>
                      <a:r>
                        <a:rPr dirty="0" sz="1600" lang="es-ES" spc="-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DA</a:t>
                      </a:r>
                      <a:endParaRPr dirty="0" sz="1800" lang="es-CO">
                        <a:effectLst/>
                      </a:endParaRPr>
                    </a:p>
                    <a:p>
                      <a:pPr algn="just" indent="-285750" marL="353695" marR="9525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600" lang="es-ES">
                          <a:effectLst/>
                        </a:rPr>
                        <a:t>Aplicar Encuestas de satisfacción de clientes. </a:t>
                      </a:r>
                      <a:endParaRPr dirty="0" sz="1800" lang="es-CO">
                        <a:effectLst/>
                      </a:endParaRPr>
                    </a:p>
                    <a:p>
                      <a:pPr algn="just" indent="-285750" marL="285750">
                        <a:lnSpc>
                          <a:spcPct val="15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800" lang="es-ES">
                          <a:effectLst/>
                        </a:rPr>
                        <a:t> </a:t>
                      </a:r>
                      <a:r>
                        <a:rPr dirty="0" sz="1600" lang="es-ES" smtClean="0">
                          <a:effectLst/>
                        </a:rPr>
                        <a:t>Realizar</a:t>
                      </a:r>
                      <a:r>
                        <a:rPr dirty="0" sz="1600" lang="es-ES">
                          <a:effectLst/>
                        </a:rPr>
                        <a:t>	</a:t>
                      </a:r>
                      <a:r>
                        <a:rPr dirty="0" sz="1600" lang="es-ES" spc="-5">
                          <a:effectLst/>
                        </a:rPr>
                        <a:t>análisis de los productos y servicios de </a:t>
                      </a:r>
                      <a:r>
                        <a:rPr dirty="0" sz="1600" lang="es-ES">
                          <a:effectLst/>
                        </a:rPr>
                        <a:t>las</a:t>
                      </a:r>
                      <a:r>
                        <a:rPr dirty="0" sz="1600" lang="es-ES" spc="-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constructoras</a:t>
                      </a:r>
                      <a:r>
                        <a:rPr dirty="0" sz="1600" lang="es-ES" spc="-1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líderes</a:t>
                      </a:r>
                      <a:endParaRPr dirty="0" sz="1800" lang="es-CO">
                        <a:effectLst/>
                      </a:endParaRPr>
                    </a:p>
                    <a:p>
                      <a:pPr algn="just" indent="-285750" marL="28575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dirty="0" sz="1600" lang="es-ES">
                          <a:effectLst/>
                        </a:rPr>
                        <a:t> </a:t>
                      </a:r>
                      <a:r>
                        <a:rPr dirty="0" sz="1600" lang="es-ES" smtClean="0">
                          <a:effectLst/>
                        </a:rPr>
                        <a:t>Dar</a:t>
                      </a:r>
                      <a:r>
                        <a:rPr dirty="0" sz="1600" lang="es-ES">
                          <a:effectLst/>
                        </a:rPr>
                        <a:t>	a	conocer </a:t>
                      </a:r>
                      <a:r>
                        <a:rPr dirty="0" sz="1600" lang="es-ES" spc="-10">
                          <a:effectLst/>
                        </a:rPr>
                        <a:t>los </a:t>
                      </a:r>
                      <a:r>
                        <a:rPr dirty="0" sz="1600" lang="es-ES" spc="-2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proyectos</a:t>
                      </a:r>
                      <a:r>
                        <a:rPr dirty="0" sz="1600" lang="es-ES" spc="-2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en</a:t>
                      </a:r>
                      <a:r>
                        <a:rPr dirty="0" sz="1600" lang="es-ES" spc="-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ferias</a:t>
                      </a:r>
                      <a:r>
                        <a:rPr dirty="0" sz="1600" lang="es-ES" spc="-1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de vivienda</a:t>
                      </a:r>
                      <a:endParaRPr dirty="0" sz="18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4" name="Elipse 27"/>
          <p:cNvSpPr/>
          <p:nvPr/>
        </p:nvSpPr>
        <p:spPr>
          <a:xfrm>
            <a:off x="17145000" y="4466709"/>
            <a:ext cx="2667000" cy="2590800"/>
          </a:xfrm>
          <a:prstGeom prst="ellipse"/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dirty="0" lang="en-US"/>
          </a:p>
        </p:txBody>
      </p:sp>
      <p:grpSp>
        <p:nvGrpSpPr>
          <p:cNvPr id="71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1048685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ah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1048686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ah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pic>
        <p:nvPicPr>
          <p:cNvPr id="2097176" name="Picture 17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/>
        </p:spPr>
      </p:pic>
      <p:sp>
        <p:nvSpPr>
          <p:cNvPr id="1048687" name="Rectángulo 18"/>
          <p:cNvSpPr/>
          <p:nvPr/>
        </p:nvSpPr>
        <p:spPr>
          <a:xfrm>
            <a:off x="2797613" y="394781"/>
            <a:ext cx="12171680" cy="815340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4800" lang="es-CO" smtClean="0">
                <a:latin typeface="Arial" panose="020B0604020202020204" pitchFamily="34" charset="0"/>
              </a:rPr>
              <a:t>Plan </a:t>
            </a:r>
            <a:r>
              <a:rPr b="1" dirty="0" sz="4800" lang="es-CO">
                <a:latin typeface="Arial" panose="020B0604020202020204" pitchFamily="34" charset="0"/>
              </a:rPr>
              <a:t>técnico de las estrategias de marketing</a:t>
            </a:r>
          </a:p>
        </p:txBody>
      </p:sp>
      <p:sp>
        <p:nvSpPr>
          <p:cNvPr id="1048688" name="Rectángulo 22"/>
          <p:cNvSpPr/>
          <p:nvPr/>
        </p:nvSpPr>
        <p:spPr>
          <a:xfrm>
            <a:off x="16805274" y="876577"/>
            <a:ext cx="441146" cy="646331"/>
          </a:xfrm>
          <a:prstGeom prst="rect"/>
        </p:spPr>
        <p:txBody>
          <a:bodyPr wrap="none">
            <a:spAutoFit/>
          </a:bodyPr>
          <a:p>
            <a:r>
              <a:rPr dirty="0" sz="3600" kern="0" lang="es-ES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dirty="0" sz="36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689" name="TextBox 25"/>
          <p:cNvSpPr txBox="1"/>
          <p:nvPr/>
        </p:nvSpPr>
        <p:spPr>
          <a:xfrm>
            <a:off x="17382877" y="5533681"/>
            <a:ext cx="513755" cy="495299"/>
          </a:xfrm>
          <a:prstGeom prst="rect"/>
        </p:spPr>
        <p:txBody>
          <a:bodyPr anchor="t" bIns="0" lIns="0" rIns="0" rtlCol="0" tIns="0">
            <a:spAutoFit/>
          </a:bodyPr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b="1" dirty="0" sz="2800" lang="en-US" smtClean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b="1" dirty="0" sz="280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194307" name="Tabla 1"/>
          <p:cNvGraphicFramePr>
            <a:graphicFrameLocks noGrp="1"/>
          </p:cNvGraphicFramePr>
          <p:nvPr/>
        </p:nvGraphicFramePr>
        <p:xfrm>
          <a:off x="1831671" y="1546702"/>
          <a:ext cx="13811394" cy="816364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2646064"/>
                <a:gridCol w="2827259"/>
                <a:gridCol w="1993141"/>
                <a:gridCol w="2136845"/>
                <a:gridCol w="1847872"/>
                <a:gridCol w="2360213"/>
              </a:tblGrid>
              <a:tr h="543237">
                <a:tc gridSpan="6">
                  <a:txBody>
                    <a:bodyPr/>
                    <a:p>
                      <a:pPr algn="ctr" indent="450215" marL="1432560" marR="141732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b="1" dirty="0" sz="1600" lang="es-ES">
                          <a:effectLst/>
                        </a:rPr>
                        <a:t>OBJETIVO GENERAL:</a:t>
                      </a:r>
                      <a:r>
                        <a:rPr b="1" dirty="0" sz="1600" lang="es-ES" spc="65">
                          <a:effectLst/>
                        </a:rPr>
                        <a:t> </a:t>
                      </a:r>
                      <a:r>
                        <a:rPr b="1" dirty="0" sz="1600" lang="es-ES">
                          <a:effectLst/>
                        </a:rPr>
                        <a:t>Incrementar</a:t>
                      </a:r>
                      <a:r>
                        <a:rPr b="1" dirty="0" sz="1600" lang="es-ES" spc="20">
                          <a:effectLst/>
                        </a:rPr>
                        <a:t> </a:t>
                      </a:r>
                      <a:r>
                        <a:rPr b="1" dirty="0" sz="1600" lang="es-ES">
                          <a:effectLst/>
                        </a:rPr>
                        <a:t>las</a:t>
                      </a:r>
                      <a:r>
                        <a:rPr b="1" dirty="0" sz="1600" lang="es-ES" spc="35">
                          <a:effectLst/>
                        </a:rPr>
                        <a:t> </a:t>
                      </a:r>
                      <a:r>
                        <a:rPr b="1" dirty="0" sz="1600" lang="es-ES">
                          <a:effectLst/>
                        </a:rPr>
                        <a:t>ventas</a:t>
                      </a:r>
                      <a:r>
                        <a:rPr b="1" dirty="0" sz="1600" lang="es-ES" spc="30">
                          <a:effectLst/>
                        </a:rPr>
                        <a:t> </a:t>
                      </a:r>
                      <a:r>
                        <a:rPr b="1" dirty="0" sz="1600" lang="es-ES">
                          <a:effectLst/>
                        </a:rPr>
                        <a:t>en</a:t>
                      </a:r>
                      <a:r>
                        <a:rPr b="1" dirty="0" sz="1600" lang="es-ES" spc="45">
                          <a:effectLst/>
                        </a:rPr>
                        <a:t> </a:t>
                      </a:r>
                      <a:r>
                        <a:rPr b="1" dirty="0" sz="1600" lang="es-ES">
                          <a:effectLst/>
                        </a:rPr>
                        <a:t>un</a:t>
                      </a:r>
                      <a:r>
                        <a:rPr b="1" dirty="0" sz="1600" lang="es-ES" spc="40">
                          <a:effectLst/>
                        </a:rPr>
                        <a:t> </a:t>
                      </a:r>
                      <a:r>
                        <a:rPr b="1" dirty="0" sz="1600" lang="es-ES">
                          <a:effectLst/>
                        </a:rPr>
                        <a:t>150%</a:t>
                      </a:r>
                      <a:endParaRPr b="1"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</a:tr>
              <a:tr h="814855">
                <a:tc>
                  <a:txBody>
                    <a:bodyPr/>
                    <a:p>
                      <a:pPr algn="ctr" indent="450215" marR="1816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ESTRATEGIAS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6540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b="1" dirty="0" sz="1600" lang="es-ES">
                          <a:effectLst/>
                        </a:rPr>
                        <a:t>TACTICA</a:t>
                      </a:r>
                      <a:endParaRPr b="1"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14351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b="1" dirty="0" sz="1600" lang="es-ES">
                          <a:effectLst/>
                        </a:rPr>
                        <a:t>TIEMPO DE EJECUCION</a:t>
                      </a:r>
                      <a:endParaRPr b="1"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b="1" dirty="0" sz="1600" lang="es-ES">
                          <a:effectLst/>
                        </a:rPr>
                        <a:t>RESPONSABLE</a:t>
                      </a:r>
                      <a:endParaRPr b="1"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4635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b="1" dirty="0" sz="1600" lang="es-ES">
                          <a:effectLst/>
                        </a:rPr>
                        <a:t>INDICADOR</a:t>
                      </a:r>
                      <a:endParaRPr b="1"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21780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b="1" dirty="0" sz="1600" lang="es-ES">
                          <a:effectLst/>
                        </a:rPr>
                        <a:t>Presupuesto</a:t>
                      </a:r>
                      <a:endParaRPr b="1"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</a:tr>
              <a:tr h="836412">
                <a:tc>
                  <a:txBody>
                    <a:bodyPr/>
                    <a:p>
                      <a:pPr algn="ctr" indent="-274955" marL="326390" marR="45085">
                        <a:lnSpc>
                          <a:spcPct val="150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1.</a:t>
                      </a:r>
                      <a:r>
                        <a:rPr dirty="0" sz="1600" lang="es-ES" spc="-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Incentivo</a:t>
                      </a:r>
                      <a:r>
                        <a:rPr dirty="0" sz="1600" lang="es-ES" spc="2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a</a:t>
                      </a:r>
                      <a:r>
                        <a:rPr dirty="0" sz="1600" lang="es-ES" spc="2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la</a:t>
                      </a:r>
                      <a:r>
                        <a:rPr dirty="0" sz="1600" lang="es-ES" spc="1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fuerza</a:t>
                      </a:r>
                      <a:r>
                        <a:rPr dirty="0" sz="1600" lang="es-ES" spc="-18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de</a:t>
                      </a:r>
                      <a:r>
                        <a:rPr dirty="0" sz="1600" lang="es-ES" spc="-3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ventas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111125">
                        <a:lnSpc>
                          <a:spcPct val="15000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Incentivar</a:t>
                      </a:r>
                      <a:r>
                        <a:rPr dirty="0" sz="1600" lang="es-ES" spc="-4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los</a:t>
                      </a:r>
                      <a:r>
                        <a:rPr dirty="0" sz="1600" lang="es-ES" spc="-2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asesores</a:t>
                      </a:r>
                      <a:r>
                        <a:rPr dirty="0" sz="1600" lang="es-ES" spc="-2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con</a:t>
                      </a:r>
                      <a:r>
                        <a:rPr dirty="0" sz="1600" lang="es-ES" spc="-18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 bonificaciones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R="12319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A partir de junio de 2022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L="29210" marR="21590">
                        <a:lnSpc>
                          <a:spcPct val="150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 </a:t>
                      </a:r>
                      <a:endParaRPr dirty="0" sz="3200" lang="es-CO">
                        <a:effectLst/>
                      </a:endParaRPr>
                    </a:p>
                    <a:p>
                      <a:pPr algn="ctr" indent="0" marL="29210" marR="21590">
                        <a:lnSpc>
                          <a:spcPct val="150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Gerente general</a:t>
                      </a:r>
                      <a:endParaRPr dirty="0" sz="3200" lang="es-CO">
                        <a:effectLst/>
                      </a:endParaRPr>
                    </a:p>
                    <a:p>
                      <a:pPr algn="ctr" indent="0" marL="29210" marR="1651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 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R="46355">
                        <a:lnSpc>
                          <a:spcPct val="150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Cumplimiento</a:t>
                      </a:r>
                      <a:r>
                        <a:rPr dirty="0" sz="1600" lang="es-ES" spc="-18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de</a:t>
                      </a:r>
                      <a:r>
                        <a:rPr dirty="0" sz="1600" lang="es-ES" spc="-3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meta mensual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21082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sz="1600" lang="es-ES">
                          <a:effectLst/>
                        </a:rPr>
                        <a:t>$5,160.000</a:t>
                      </a:r>
                      <a:endParaRPr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</a:tr>
              <a:tr h="1129588">
                <a:tc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sz="1600" lang="es-ES">
                          <a:effectLst/>
                        </a:rPr>
                        <a:t>4. Mejorar la publicidad</a:t>
                      </a:r>
                      <a:r>
                        <a:rPr sz="1600" lang="es-ES" spc="-180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de</a:t>
                      </a:r>
                      <a:r>
                        <a:rPr sz="1600" lang="es-ES" spc="-45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los</a:t>
                      </a:r>
                      <a:r>
                        <a:rPr sz="1600" lang="es-ES" spc="-40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proyectos.</a:t>
                      </a:r>
                      <a:endParaRPr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63500">
                        <a:lnSpc>
                          <a:spcPct val="150000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Google</a:t>
                      </a:r>
                      <a:r>
                        <a:rPr dirty="0" sz="1600" lang="es-ES" spc="20">
                          <a:effectLst/>
                        </a:rPr>
                        <a:t> </a:t>
                      </a:r>
                      <a:r>
                        <a:rPr dirty="0" sz="1600" lang="es-ES" err="1">
                          <a:effectLst/>
                        </a:rPr>
                        <a:t>AdWord</a:t>
                      </a:r>
                      <a:r>
                        <a:rPr dirty="0" sz="1600" lang="es-ES">
                          <a:effectLst/>
                        </a:rPr>
                        <a:t> Página</a:t>
                      </a:r>
                      <a:r>
                        <a:rPr dirty="0" sz="1600" lang="es-ES" spc="1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web, Redes sociales</a:t>
                      </a:r>
                      <a:endParaRPr dirty="0" sz="3200" lang="es-CO">
                        <a:effectLst/>
                      </a:endParaRPr>
                    </a:p>
                    <a:p>
                      <a:pPr algn="ctr" indent="450215" marL="71755" marR="65405">
                        <a:lnSpc>
                          <a:spcPct val="150000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 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R="123190">
                        <a:lnSpc>
                          <a:spcPct val="150000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 spc="-5">
                          <a:effectLst/>
                        </a:rPr>
                        <a:t>6</a:t>
                      </a:r>
                      <a:r>
                        <a:rPr dirty="0" sz="1600" lang="es-ES" spc="-45">
                          <a:effectLst/>
                        </a:rPr>
                        <a:t> </a:t>
                      </a:r>
                      <a:r>
                        <a:rPr dirty="0" sz="1600" lang="es-ES" spc="-5">
                          <a:effectLst/>
                        </a:rPr>
                        <a:t>meses</a:t>
                      </a:r>
                      <a:endParaRPr dirty="0" sz="3200" lang="es-CO">
                        <a:effectLst/>
                      </a:endParaRPr>
                    </a:p>
                    <a:p>
                      <a:pPr algn="ctr" indent="0" marL="142240" marR="123190">
                        <a:lnSpc>
                          <a:spcPct val="150000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 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>
                        <a:lnSpc>
                          <a:spcPct val="15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dirty="0" sz="3200" lang="es-ES">
                          <a:effectLst/>
                        </a:rPr>
                        <a:t> </a:t>
                      </a:r>
                      <a:endParaRPr dirty="0" sz="3200" lang="es-CO">
                        <a:effectLst/>
                      </a:endParaRPr>
                    </a:p>
                    <a:p>
                      <a:pPr algn="ctr" indent="0" marL="29210" marR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Gerente general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Publicidad</a:t>
                      </a:r>
                      <a:r>
                        <a:rPr dirty="0" sz="1600" lang="es-ES" spc="-18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realizada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205105">
                        <a:lnSpc>
                          <a:spcPct val="150000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sz="1600" lang="es-ES" spc="-20">
                          <a:effectLst/>
                        </a:rPr>
                        <a:t>$1,856.000</a:t>
                      </a:r>
                      <a:endParaRPr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</a:tr>
              <a:tr h="1629710">
                <a:tc>
                  <a:txBody>
                    <a:bodyPr/>
                    <a:p>
                      <a:pPr algn="ctr" indent="450215" marR="201930">
                        <a:lnSpc>
                          <a:spcPct val="15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sz="1600" lang="es-ES">
                          <a:effectLst/>
                        </a:rPr>
                        <a:t>5. Creación</a:t>
                      </a:r>
                      <a:r>
                        <a:rPr sz="1600" lang="es-ES" spc="40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de</a:t>
                      </a:r>
                      <a:r>
                        <a:rPr sz="1600" lang="es-ES" spc="-175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alternativas</a:t>
                      </a:r>
                      <a:r>
                        <a:rPr sz="1600" lang="es-ES" spc="20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de </a:t>
                      </a:r>
                      <a:r>
                        <a:rPr sz="1600" lang="es-ES" spc="-5">
                          <a:effectLst/>
                        </a:rPr>
                        <a:t>acabados</a:t>
                      </a:r>
                      <a:r>
                        <a:rPr sz="1600" lang="es-ES" spc="-4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según</a:t>
                      </a:r>
                      <a:r>
                        <a:rPr sz="1600" lang="es-ES" spc="-35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los </a:t>
                      </a:r>
                      <a:r>
                        <a:rPr sz="1600" lang="es-ES" spc="-10">
                          <a:effectLst/>
                        </a:rPr>
                        <a:t>gustos</a:t>
                      </a:r>
                      <a:r>
                        <a:rPr sz="1600" lang="es-ES" spc="-40">
                          <a:effectLst/>
                        </a:rPr>
                        <a:t> </a:t>
                      </a:r>
                      <a:r>
                        <a:rPr sz="1600" lang="es-ES" spc="-10">
                          <a:effectLst/>
                        </a:rPr>
                        <a:t>de</a:t>
                      </a:r>
                      <a:r>
                        <a:rPr sz="1600" lang="es-ES" spc="-40">
                          <a:effectLst/>
                        </a:rPr>
                        <a:t> </a:t>
                      </a:r>
                      <a:r>
                        <a:rPr sz="1600" lang="es-ES" spc="-10">
                          <a:effectLst/>
                        </a:rPr>
                        <a:t>los</a:t>
                      </a:r>
                      <a:r>
                        <a:rPr sz="1600" lang="es-ES" spc="-40">
                          <a:effectLst/>
                        </a:rPr>
                        <a:t> </a:t>
                      </a:r>
                      <a:r>
                        <a:rPr sz="1600" lang="es-ES" spc="-5">
                          <a:effectLst/>
                        </a:rPr>
                        <a:t>clientes</a:t>
                      </a:r>
                      <a:endParaRPr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R="65405">
                        <a:lnSpc>
                          <a:spcPct val="150000"/>
                        </a:lnSpc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Crear</a:t>
                      </a:r>
                      <a:r>
                        <a:rPr dirty="0" sz="1600" lang="es-ES" spc="5">
                          <a:effectLst/>
                        </a:rPr>
                        <a:t> paneles demostrativos con los acabados para exhibir.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R="123190">
                        <a:lnSpc>
                          <a:spcPct val="150000"/>
                        </a:lnSpc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A partir de junio de 2022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L="29210" marR="21590">
                        <a:lnSpc>
                          <a:spcPct val="15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Gerente general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Nivel de</a:t>
                      </a:r>
                      <a:r>
                        <a:rPr dirty="0" sz="1600" lang="es-ES" spc="5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satisfacción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210820">
                        <a:lnSpc>
                          <a:spcPct val="150000"/>
                        </a:lnSpc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$2,500.000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</a:tr>
              <a:tr h="1358092">
                <a:tc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sz="1600" lang="es-ES">
                          <a:effectLst/>
                        </a:rPr>
                        <a:t>7. analizar los productos y servicios de las constructoras  líderes en el sector inmobiliario.</a:t>
                      </a:r>
                      <a:endParaRPr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R="218440">
                        <a:lnSpc>
                          <a:spcPct val="15000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Realizar estudio de la</a:t>
                      </a:r>
                      <a:r>
                        <a:rPr dirty="0" sz="1600" lang="es-ES" spc="-180">
                          <a:effectLst/>
                        </a:rPr>
                        <a:t>     </a:t>
                      </a:r>
                      <a:r>
                        <a:rPr dirty="0" sz="1600" lang="es-ES">
                          <a:effectLst/>
                        </a:rPr>
                        <a:t>competencia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Junio de 2022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L="29210" marR="21590">
                        <a:lnSpc>
                          <a:spcPct val="15000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Gerente general</a:t>
                      </a:r>
                      <a:endParaRPr dirty="0" sz="3200" lang="es-CO">
                        <a:effectLst/>
                      </a:endParaRPr>
                    </a:p>
                    <a:p>
                      <a:pPr algn="ctr" indent="0" marL="29210" marR="21590">
                        <a:lnSpc>
                          <a:spcPct val="15000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 </a:t>
                      </a:r>
                      <a:endParaRPr dirty="0" sz="3200" lang="es-CO">
                        <a:effectLst/>
                      </a:endParaRPr>
                    </a:p>
                    <a:p>
                      <a:pPr algn="ctr" indent="0" marL="29210" marR="21590">
                        <a:lnSpc>
                          <a:spcPct val="15000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 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>
                        <a:lnSpc>
                          <a:spcPct val="15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dirty="0" sz="2000" lang="es-ES">
                          <a:effectLst/>
                        </a:rPr>
                        <a:t> </a:t>
                      </a:r>
                      <a:endParaRPr dirty="0" sz="3200" lang="es-CO">
                        <a:effectLst/>
                      </a:endParaRPr>
                    </a:p>
                    <a:p>
                      <a:pPr algn="ctr" indent="0" marL="1778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 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203835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$2,400.00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</a:tr>
              <a:tr h="1086473">
                <a:tc>
                  <a:txBody>
                    <a:bodyPr/>
                    <a:p>
                      <a:pPr algn="ctr" indent="450215" marR="95250">
                        <a:lnSpc>
                          <a:spcPct val="150000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sz="1600" lang="es-ES">
                          <a:effectLst/>
                        </a:rPr>
                        <a:t>8. Dar</a:t>
                      </a:r>
                      <a:r>
                        <a:rPr sz="1600" lang="es-ES" spc="10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a</a:t>
                      </a:r>
                      <a:r>
                        <a:rPr sz="1600" lang="es-ES" spc="35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conocer</a:t>
                      </a:r>
                      <a:r>
                        <a:rPr sz="1600" lang="es-ES" spc="15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los</a:t>
                      </a:r>
                      <a:r>
                        <a:rPr sz="1600" lang="es-ES" spc="-180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proyectos de la</a:t>
                      </a:r>
                      <a:r>
                        <a:rPr sz="1600" lang="es-ES" spc="5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constructora</a:t>
                      </a:r>
                      <a:r>
                        <a:rPr sz="1600" lang="es-ES" spc="5">
                          <a:effectLst/>
                        </a:rPr>
                        <a:t> </a:t>
                      </a:r>
                      <a:r>
                        <a:rPr sz="1600" lang="es-ES">
                          <a:effectLst/>
                        </a:rPr>
                        <a:t>en ferias de vivienda</a:t>
                      </a:r>
                      <a:endParaRPr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R="65405">
                        <a:lnSpc>
                          <a:spcPct val="150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Organizar  la feria de la</a:t>
                      </a:r>
                      <a:r>
                        <a:rPr dirty="0" sz="1600" lang="es-ES" spc="-18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vivienda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R="12319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Trimestral a partir de 2022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L="29210" marR="21590">
                        <a:lnSpc>
                          <a:spcPct val="150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Gerente general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0" marR="11303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 spc="-10">
                          <a:effectLst/>
                        </a:rPr>
                        <a:t>3 eventos realizados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indent="450215" marR="21082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$6,700.000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</a:tr>
              <a:tr h="465632">
                <a:tc gridSpan="5">
                  <a:txBody>
                    <a:bodyPr/>
                    <a:p>
                      <a:pPr algn="ctr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dirty="0" sz="1600" lang="es-ES">
                          <a:effectLst/>
                        </a:rPr>
                        <a:t>Total</a:t>
                      </a:r>
                      <a:r>
                        <a:rPr dirty="0" sz="1600" lang="es-ES" spc="-10">
                          <a:effectLst/>
                        </a:rPr>
                        <a:t> </a:t>
                      </a:r>
                      <a:r>
                        <a:rPr dirty="0" sz="1600" lang="es-ES">
                          <a:effectLst/>
                        </a:rPr>
                        <a:t>Inversión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  <a:tc hMerge="1">
                  <a:txBody>
                    <a:bodyPr/>
                    <a:p>
                      <a:endParaRPr lang="es-CO"/>
                    </a:p>
                  </a:txBody>
                </a:tc>
                <a:tc>
                  <a:txBody>
                    <a:bodyPr/>
                    <a:p>
                      <a:pPr algn="ctr" indent="450215" marR="210820">
                        <a:lnSpc>
                          <a:spcPct val="150000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dirty="0" sz="1400" lang="es-ES">
                          <a:effectLst/>
                        </a:rPr>
                        <a:t>$18,616,000</a:t>
                      </a:r>
                      <a:endParaRPr dirty="0" sz="3200" lang="es-CO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/>
</p:sld>
</file>

<file path=ppt/theme/theme1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ema de Office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PLANTILLA PRACTICAS</dc:title>
  <dc:creator>ADMIN</dc:creator>
  <cp:lastModifiedBy>Jose Luis</cp:lastModifiedBy>
  <dcterms:created xsi:type="dcterms:W3CDTF">2006-08-16T10:00:00Z</dcterms:created>
  <dcterms:modified xsi:type="dcterms:W3CDTF">2022-06-30T18:24:34Z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414f85f620874c2fb1ce813406115aa2</vt:lpwstr>
  </property>
</Properties>
</file>