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8288000" cy="10287000"/>
  <p:notesSz cx="6858000" cy="9144000"/>
  <p:embeddedFontLst>
    <p:embeddedFont>
      <p:font typeface="Playfair Display" panose="020B0604020202020204" charset="0"/>
      <p:bold r:id="rId16"/>
      <p:boldItalic r:id="rId17"/>
    </p:embeddedFont>
    <p:embeddedFont>
      <p:font typeface="Anton" panose="020B0604020202020204" charset="0"/>
      <p:regular r:id="rId18"/>
    </p:embeddedFont>
    <p:embeddedFont>
      <p:font typeface="Calibri" panose="020F0502020204030204"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QEqT2cgAKf2/xgkUGV7EclkGXz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E541469-67D7-47AB-8AA6-13D1ED94DAE3}">
  <a:tblStyle styleId="{1E541469-67D7-47AB-8AA6-13D1ED94DAE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7" d="100"/>
          <a:sy n="47" d="100"/>
        </p:scale>
        <p:origin x="69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683602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4814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35c452039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g135c452039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42837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8" name="Google Shape;27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40505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4" name="Google Shape;29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0072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6" name="Google Shape;30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7161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35c452039b_0_4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g135c452039b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2629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1febba14f8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g11febba14f8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28902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873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1febba14f8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g11febba14f8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5042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8570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3673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1febba14f8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g11febba14f8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7068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1febba14f8_0_5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g11febba14f8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3257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11"/>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1"/>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11"/>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9" y="-251617"/>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8" y="2171703"/>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2"/>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1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12"/>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2"/>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2"/>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3"/>
          <p:cNvSpPr txBox="1">
            <a:spLocks noGrp="1"/>
          </p:cNvSpPr>
          <p:nvPr>
            <p:ph type="body" idx="1"/>
          </p:nvPr>
        </p:nvSpPr>
        <p:spPr>
          <a:xfrm>
            <a:off x="457200" y="1600202"/>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13"/>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3"/>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3"/>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4"/>
          <p:cNvSpPr txBox="1">
            <a:spLocks noGrp="1"/>
          </p:cNvSpPr>
          <p:nvPr>
            <p:ph type="title"/>
          </p:nvPr>
        </p:nvSpPr>
        <p:spPr>
          <a:xfrm>
            <a:off x="722313" y="4406902"/>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4"/>
          <p:cNvSpPr txBox="1">
            <a:spLocks noGrp="1"/>
          </p:cNvSpPr>
          <p:nvPr>
            <p:ph type="body" idx="1"/>
          </p:nvPr>
        </p:nvSpPr>
        <p:spPr>
          <a:xfrm>
            <a:off x="722313" y="2906714"/>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14"/>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4"/>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4"/>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457200" y="1600202"/>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15"/>
          <p:cNvSpPr txBox="1">
            <a:spLocks noGrp="1"/>
          </p:cNvSpPr>
          <p:nvPr>
            <p:ph type="body" idx="2"/>
          </p:nvPr>
        </p:nvSpPr>
        <p:spPr>
          <a:xfrm>
            <a:off x="4648200" y="1600202"/>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15"/>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5"/>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5"/>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6"/>
          <p:cNvSpPr txBox="1">
            <a:spLocks noGrp="1"/>
          </p:cNvSpPr>
          <p:nvPr>
            <p:ph type="body" idx="1"/>
          </p:nvPr>
        </p:nvSpPr>
        <p:spPr>
          <a:xfrm>
            <a:off x="457201"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16"/>
          <p:cNvSpPr txBox="1">
            <a:spLocks noGrp="1"/>
          </p:cNvSpPr>
          <p:nvPr>
            <p:ph type="body" idx="2"/>
          </p:nvPr>
        </p:nvSpPr>
        <p:spPr>
          <a:xfrm>
            <a:off x="457201"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16"/>
          <p:cNvSpPr txBox="1">
            <a:spLocks noGrp="1"/>
          </p:cNvSpPr>
          <p:nvPr>
            <p:ph type="body" idx="3"/>
          </p:nvPr>
        </p:nvSpPr>
        <p:spPr>
          <a:xfrm>
            <a:off x="4645026"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16"/>
          <p:cNvSpPr txBox="1">
            <a:spLocks noGrp="1"/>
          </p:cNvSpPr>
          <p:nvPr>
            <p:ph type="body" idx="4"/>
          </p:nvPr>
        </p:nvSpPr>
        <p:spPr>
          <a:xfrm>
            <a:off x="4645026"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16"/>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6"/>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7"/>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1"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2"/>
            <a:ext cx="5111751"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1" y="1435102"/>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2"/>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2"/>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2"/>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2"/>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prism/>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5.png"/><Relationship Id="rId7" Type="http://schemas.openxmlformats.org/officeDocument/2006/relationships/image" Target="../media/image27.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6.jpg"/><Relationship Id="rId5"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29.jp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5.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p:nvPr/>
        </p:nvSpPr>
        <p:spPr>
          <a:xfrm>
            <a:off x="579245" y="9410700"/>
            <a:ext cx="8994640" cy="534442"/>
          </a:xfrm>
          <a:prstGeom prst="rect">
            <a:avLst/>
          </a:prstGeom>
          <a:noFill/>
          <a:ln>
            <a:noFill/>
          </a:ln>
        </p:spPr>
        <p:txBody>
          <a:bodyPr spcFirstLastPara="1" wrap="square" lIns="0" tIns="0" rIns="0" bIns="0" anchor="t" anchorCtr="0">
            <a:spAutoFit/>
          </a:bodyPr>
          <a:lstStyle/>
          <a:p>
            <a:pPr marL="0" marR="0" lvl="0" indent="0" algn="l" rtl="0">
              <a:lnSpc>
                <a:spcPct val="84979"/>
              </a:lnSpc>
              <a:spcBef>
                <a:spcPts val="0"/>
              </a:spcBef>
              <a:spcAft>
                <a:spcPts val="0"/>
              </a:spcAft>
              <a:buNone/>
            </a:pPr>
            <a:r>
              <a:rPr lang="es-CO" sz="4800" b="0" i="0" u="none" strike="noStrike" cap="none">
                <a:solidFill>
                  <a:srgbClr val="44A742"/>
                </a:solidFill>
                <a:latin typeface="Arial"/>
                <a:ea typeface="Arial"/>
                <a:cs typeface="Arial"/>
                <a:sym typeface="Arial"/>
              </a:rPr>
              <a:t>PRAE</a:t>
            </a:r>
            <a:endParaRPr sz="5400" b="0" i="0" u="none" strike="noStrike" cap="none">
              <a:solidFill>
                <a:srgbClr val="44A742"/>
              </a:solidFill>
              <a:latin typeface="Arial"/>
              <a:ea typeface="Arial"/>
              <a:cs typeface="Arial"/>
              <a:sym typeface="Arial"/>
            </a:endParaRPr>
          </a:p>
        </p:txBody>
      </p:sp>
      <p:sp>
        <p:nvSpPr>
          <p:cNvPr id="89" name="Google Shape;89;p1"/>
          <p:cNvSpPr txBox="1"/>
          <p:nvPr/>
        </p:nvSpPr>
        <p:spPr>
          <a:xfrm>
            <a:off x="426850" y="1869725"/>
            <a:ext cx="11641200" cy="1293000"/>
          </a:xfrm>
          <a:prstGeom prst="rect">
            <a:avLst/>
          </a:prstGeom>
          <a:noFill/>
          <a:ln>
            <a:noFill/>
          </a:ln>
        </p:spPr>
        <p:txBody>
          <a:bodyPr spcFirstLastPara="1" wrap="square" lIns="0" tIns="0" rIns="0" bIns="0" anchor="t" anchorCtr="0">
            <a:spAutoFit/>
          </a:bodyPr>
          <a:lstStyle/>
          <a:p>
            <a:pPr marL="0" marR="0" lvl="0" indent="0" algn="ctr" rtl="0">
              <a:lnSpc>
                <a:spcPct val="200000"/>
              </a:lnSpc>
              <a:spcBef>
                <a:spcPts val="0"/>
              </a:spcBef>
              <a:spcAft>
                <a:spcPts val="0"/>
              </a:spcAft>
              <a:buNone/>
            </a:pPr>
            <a:r>
              <a:rPr lang="es-CO" sz="2800" b="1" i="0" u="none" strike="noStrike" cap="none">
                <a:solidFill>
                  <a:schemeClr val="dk1"/>
                </a:solidFill>
              </a:rPr>
              <a:t>Propuesta para la implementación de Estrategias  de Responsabilidad Social Empresarial para la Compañía Azul K S.A.S </a:t>
            </a:r>
            <a:endParaRPr sz="2800" b="1" i="0" u="none" strike="noStrike" cap="none">
              <a:solidFill>
                <a:srgbClr val="000000"/>
              </a:solidFill>
            </a:endParaRPr>
          </a:p>
        </p:txBody>
      </p:sp>
      <p:pic>
        <p:nvPicPr>
          <p:cNvPr id="90" name="Google Shape;90;p1"/>
          <p:cNvPicPr preferRelativeResize="0"/>
          <p:nvPr/>
        </p:nvPicPr>
        <p:blipFill rotWithShape="1">
          <a:blip r:embed="rId3">
            <a:alphaModFix/>
          </a:blip>
          <a:srcRect l="160" t="21264" r="6608" b="71845"/>
          <a:stretch/>
        </p:blipFill>
        <p:spPr>
          <a:xfrm>
            <a:off x="1028702" y="8389296"/>
            <a:ext cx="6087719" cy="449904"/>
          </a:xfrm>
          <a:prstGeom prst="rect">
            <a:avLst/>
          </a:prstGeom>
          <a:noFill/>
          <a:ln>
            <a:noFill/>
          </a:ln>
        </p:spPr>
      </p:pic>
      <p:grpSp>
        <p:nvGrpSpPr>
          <p:cNvPr id="91" name="Google Shape;91;p1"/>
          <p:cNvGrpSpPr/>
          <p:nvPr/>
        </p:nvGrpSpPr>
        <p:grpSpPr>
          <a:xfrm>
            <a:off x="13124850" y="0"/>
            <a:ext cx="5163151" cy="10287000"/>
            <a:chOff x="0" y="0"/>
            <a:chExt cx="6884199" cy="13716000"/>
          </a:xfrm>
        </p:grpSpPr>
        <p:pic>
          <p:nvPicPr>
            <p:cNvPr id="92" name="Google Shape;92;p1"/>
            <p:cNvPicPr preferRelativeResize="0"/>
            <p:nvPr/>
          </p:nvPicPr>
          <p:blipFill rotWithShape="1">
            <a:blip r:embed="rId4">
              <a:alphaModFix/>
            </a:blip>
            <a:srcRect t="415" r="33"/>
            <a:stretch/>
          </p:blipFill>
          <p:spPr>
            <a:xfrm flipH="1">
              <a:off x="0" y="0"/>
              <a:ext cx="6884199" cy="6858000"/>
            </a:xfrm>
            <a:prstGeom prst="rect">
              <a:avLst/>
            </a:prstGeom>
            <a:noFill/>
            <a:ln>
              <a:noFill/>
            </a:ln>
          </p:spPr>
        </p:pic>
        <p:pic>
          <p:nvPicPr>
            <p:cNvPr id="93" name="Google Shape;93;p1"/>
            <p:cNvPicPr preferRelativeResize="0"/>
            <p:nvPr/>
          </p:nvPicPr>
          <p:blipFill rotWithShape="1">
            <a:blip r:embed="rId4">
              <a:alphaModFix/>
            </a:blip>
            <a:srcRect t="415" r="33"/>
            <a:stretch/>
          </p:blipFill>
          <p:spPr>
            <a:xfrm flipH="1">
              <a:off x="0" y="6858000"/>
              <a:ext cx="6884199" cy="6858000"/>
            </a:xfrm>
            <a:prstGeom prst="rect">
              <a:avLst/>
            </a:prstGeom>
            <a:noFill/>
            <a:ln>
              <a:noFill/>
            </a:ln>
          </p:spPr>
        </p:pic>
      </p:grpSp>
      <p:grpSp>
        <p:nvGrpSpPr>
          <p:cNvPr id="94" name="Google Shape;94;p1"/>
          <p:cNvGrpSpPr/>
          <p:nvPr/>
        </p:nvGrpSpPr>
        <p:grpSpPr>
          <a:xfrm>
            <a:off x="10097598" y="0"/>
            <a:ext cx="10651870" cy="10652611"/>
            <a:chOff x="99011" y="0"/>
            <a:chExt cx="14202492" cy="14203480"/>
          </a:xfrm>
        </p:grpSpPr>
        <p:pic>
          <p:nvPicPr>
            <p:cNvPr id="95" name="Google Shape;95;p1"/>
            <p:cNvPicPr preferRelativeResize="0"/>
            <p:nvPr/>
          </p:nvPicPr>
          <p:blipFill rotWithShape="1">
            <a:blip r:embed="rId5">
              <a:alphaModFix amt="32999"/>
            </a:blip>
            <a:srcRect r="7310"/>
            <a:stretch/>
          </p:blipFill>
          <p:spPr>
            <a:xfrm>
              <a:off x="2775700" y="0"/>
              <a:ext cx="11525803" cy="9326128"/>
            </a:xfrm>
            <a:prstGeom prst="rect">
              <a:avLst/>
            </a:prstGeom>
            <a:noFill/>
            <a:ln>
              <a:noFill/>
            </a:ln>
          </p:spPr>
        </p:pic>
        <p:sp>
          <p:nvSpPr>
            <p:cNvPr id="96" name="Google Shape;96;p1"/>
            <p:cNvSpPr/>
            <p:nvPr/>
          </p:nvSpPr>
          <p:spPr>
            <a:xfrm>
              <a:off x="2775700" y="0"/>
              <a:ext cx="10859180" cy="9404050"/>
            </a:xfrm>
            <a:custGeom>
              <a:avLst/>
              <a:gdLst/>
              <a:ahLst/>
              <a:cxnLst/>
              <a:rect l="l" t="t" r="r" b="b"/>
              <a:pathLst>
                <a:path w="6350000" h="5499100" extrusionOk="0">
                  <a:moveTo>
                    <a:pt x="3175000" y="0"/>
                  </a:moveTo>
                  <a:lnTo>
                    <a:pt x="0" y="0"/>
                  </a:lnTo>
                  <a:lnTo>
                    <a:pt x="1587500" y="2749550"/>
                  </a:lnTo>
                  <a:lnTo>
                    <a:pt x="3175000" y="5499100"/>
                  </a:lnTo>
                  <a:lnTo>
                    <a:pt x="4762500" y="2749550"/>
                  </a:lnTo>
                  <a:lnTo>
                    <a:pt x="6350000" y="0"/>
                  </a:lnTo>
                  <a:close/>
                </a:path>
              </a:pathLst>
            </a:custGeom>
            <a:blipFill rotWithShape="1">
              <a:blip r:embed="rId5">
                <a:alphaModFix/>
              </a:blip>
              <a:stretch>
                <a:fillRect r="-15464"/>
              </a:stretch>
            </a:blipFill>
            <a:ln>
              <a:noFill/>
            </a:ln>
          </p:spPr>
        </p:sp>
        <p:pic>
          <p:nvPicPr>
            <p:cNvPr id="97" name="Google Shape;97;p1"/>
            <p:cNvPicPr preferRelativeResize="0"/>
            <p:nvPr/>
          </p:nvPicPr>
          <p:blipFill rotWithShape="1">
            <a:blip r:embed="rId6">
              <a:alphaModFix amt="38000"/>
            </a:blip>
            <a:srcRect l="18689" t="23270" r="14846"/>
            <a:stretch/>
          </p:blipFill>
          <p:spPr>
            <a:xfrm>
              <a:off x="2775700" y="6718864"/>
              <a:ext cx="11525803" cy="7484616"/>
            </a:xfrm>
            <a:prstGeom prst="rect">
              <a:avLst/>
            </a:prstGeom>
            <a:noFill/>
            <a:ln>
              <a:noFill/>
            </a:ln>
          </p:spPr>
        </p:pic>
        <p:sp>
          <p:nvSpPr>
            <p:cNvPr id="98" name="Google Shape;98;p1"/>
            <p:cNvSpPr/>
            <p:nvPr/>
          </p:nvSpPr>
          <p:spPr>
            <a:xfrm>
              <a:off x="99011" y="5179522"/>
              <a:ext cx="10357548" cy="8970124"/>
            </a:xfrm>
            <a:custGeom>
              <a:avLst/>
              <a:gdLst/>
              <a:ahLst/>
              <a:cxnLst/>
              <a:rect l="l" t="t" r="r" b="b"/>
              <a:pathLst>
                <a:path w="6230874" h="5396230" extrusionOk="0">
                  <a:moveTo>
                    <a:pt x="3115437" y="0"/>
                  </a:moveTo>
                  <a:lnTo>
                    <a:pt x="0" y="5396230"/>
                  </a:lnTo>
                  <a:lnTo>
                    <a:pt x="6230874" y="5396230"/>
                  </a:lnTo>
                  <a:close/>
                </a:path>
              </a:pathLst>
            </a:custGeom>
            <a:blipFill rotWithShape="1">
              <a:blip r:embed="rId6">
                <a:alphaModFix/>
              </a:blip>
              <a:stretch>
                <a:fillRect t="-1799" r="-59507" b="-1798"/>
              </a:stretch>
            </a:blipFill>
            <a:ln>
              <a:noFill/>
            </a:ln>
          </p:spPr>
        </p:sp>
      </p:grpSp>
      <p:grpSp>
        <p:nvGrpSpPr>
          <p:cNvPr id="99" name="Google Shape;99;p1"/>
          <p:cNvGrpSpPr/>
          <p:nvPr/>
        </p:nvGrpSpPr>
        <p:grpSpPr>
          <a:xfrm>
            <a:off x="579245" y="449995"/>
            <a:ext cx="3493315" cy="1157412"/>
            <a:chOff x="0" y="0"/>
            <a:chExt cx="4657753" cy="1543217"/>
          </a:xfrm>
        </p:grpSpPr>
        <p:pic>
          <p:nvPicPr>
            <p:cNvPr id="100" name="Google Shape;100;p1"/>
            <p:cNvPicPr preferRelativeResize="0"/>
            <p:nvPr/>
          </p:nvPicPr>
          <p:blipFill rotWithShape="1">
            <a:blip r:embed="rId7">
              <a:alphaModFix/>
            </a:blip>
            <a:srcRect/>
            <a:stretch/>
          </p:blipFill>
          <p:spPr>
            <a:xfrm>
              <a:off x="0" y="0"/>
              <a:ext cx="1451358" cy="1543217"/>
            </a:xfrm>
            <a:prstGeom prst="rect">
              <a:avLst/>
            </a:prstGeom>
            <a:noFill/>
            <a:ln>
              <a:noFill/>
            </a:ln>
          </p:spPr>
        </p:pic>
        <p:sp>
          <p:nvSpPr>
            <p:cNvPr id="101" name="Google Shape;101;p1"/>
            <p:cNvSpPr txBox="1"/>
            <p:nvPr/>
          </p:nvSpPr>
          <p:spPr>
            <a:xfrm>
              <a:off x="1847567" y="12284"/>
              <a:ext cx="2285327" cy="495863"/>
            </a:xfrm>
            <a:prstGeom prst="rect">
              <a:avLst/>
            </a:prstGeom>
            <a:noFill/>
            <a:ln>
              <a:noFill/>
            </a:ln>
          </p:spPr>
          <p:txBody>
            <a:bodyPr spcFirstLastPara="1" wrap="square" lIns="0" tIns="0" rIns="0" bIns="0" anchor="t" anchorCtr="0">
              <a:spAutoFit/>
            </a:bodyPr>
            <a:lstStyle/>
            <a:p>
              <a:pPr marL="0" marR="0" lvl="0" indent="0" algn="ctr" rtl="0">
                <a:lnSpc>
                  <a:spcPct val="118501"/>
                </a:lnSpc>
                <a:spcBef>
                  <a:spcPts val="0"/>
                </a:spcBef>
                <a:spcAft>
                  <a:spcPts val="0"/>
                </a:spcAft>
                <a:buNone/>
              </a:pPr>
              <a:r>
                <a:rPr lang="es-CO" sz="2443" b="1" i="0" u="none" strike="noStrike" cap="none">
                  <a:solidFill>
                    <a:srgbClr val="35B729"/>
                  </a:solidFill>
                  <a:latin typeface="Playfair Display"/>
                  <a:ea typeface="Playfair Display"/>
                  <a:cs typeface="Playfair Display"/>
                  <a:sym typeface="Playfair Display"/>
                </a:rPr>
                <a:t>Universidad </a:t>
              </a:r>
              <a:endParaRPr/>
            </a:p>
          </p:txBody>
        </p:sp>
        <p:sp>
          <p:nvSpPr>
            <p:cNvPr id="102" name="Google Shape;102;p1"/>
            <p:cNvSpPr txBox="1"/>
            <p:nvPr/>
          </p:nvSpPr>
          <p:spPr>
            <a:xfrm>
              <a:off x="1322707" y="533904"/>
              <a:ext cx="3335046" cy="427468"/>
            </a:xfrm>
            <a:prstGeom prst="rect">
              <a:avLst/>
            </a:prstGeom>
            <a:noFill/>
            <a:ln>
              <a:noFill/>
            </a:ln>
          </p:spPr>
          <p:txBody>
            <a:bodyPr spcFirstLastPara="1" wrap="square" lIns="0" tIns="0" rIns="0" bIns="0" anchor="t" anchorCtr="0">
              <a:spAutoFit/>
            </a:bodyPr>
            <a:lstStyle/>
            <a:p>
              <a:pPr marL="0" marR="0" lvl="0" indent="0" algn="ctr" rtl="0">
                <a:lnSpc>
                  <a:spcPct val="118460"/>
                </a:lnSpc>
                <a:spcBef>
                  <a:spcPts val="0"/>
                </a:spcBef>
                <a:spcAft>
                  <a:spcPts val="0"/>
                </a:spcAft>
                <a:buNone/>
              </a:pPr>
              <a:r>
                <a:rPr lang="es-CO" sz="2091" b="1" i="0" u="none" strike="noStrike" cap="none">
                  <a:solidFill>
                    <a:srgbClr val="1F7317"/>
                  </a:solidFill>
                  <a:latin typeface="Playfair Display"/>
                  <a:ea typeface="Playfair Display"/>
                  <a:cs typeface="Playfair Display"/>
                  <a:sym typeface="Playfair Display"/>
                </a:rPr>
                <a:t>Popular del Cesar</a:t>
              </a:r>
              <a:endParaRPr/>
            </a:p>
          </p:txBody>
        </p:sp>
        <p:sp>
          <p:nvSpPr>
            <p:cNvPr id="103" name="Google Shape;103;p1"/>
            <p:cNvSpPr txBox="1"/>
            <p:nvPr/>
          </p:nvSpPr>
          <p:spPr>
            <a:xfrm>
              <a:off x="1847567" y="1031754"/>
              <a:ext cx="2084133" cy="256480"/>
            </a:xfrm>
            <a:prstGeom prst="rect">
              <a:avLst/>
            </a:prstGeom>
            <a:noFill/>
            <a:ln>
              <a:noFill/>
            </a:ln>
          </p:spPr>
          <p:txBody>
            <a:bodyPr spcFirstLastPara="1" wrap="square" lIns="0" tIns="0" rIns="0" bIns="0" anchor="t" anchorCtr="0">
              <a:spAutoFit/>
            </a:bodyPr>
            <a:lstStyle/>
            <a:p>
              <a:pPr marL="0" marR="0" lvl="0" indent="0" algn="ctr" rtl="0">
                <a:lnSpc>
                  <a:spcPct val="118593"/>
                </a:lnSpc>
                <a:spcBef>
                  <a:spcPts val="0"/>
                </a:spcBef>
                <a:spcAft>
                  <a:spcPts val="0"/>
                </a:spcAft>
                <a:buNone/>
              </a:pPr>
              <a:r>
                <a:rPr lang="es-CO" sz="1237" b="1" i="0" u="none" strike="noStrike" cap="none">
                  <a:solidFill>
                    <a:srgbClr val="000000"/>
                  </a:solidFill>
                  <a:latin typeface="Playfair Display"/>
                  <a:ea typeface="Playfair Display"/>
                  <a:cs typeface="Playfair Display"/>
                  <a:sym typeface="Playfair Display"/>
                </a:rPr>
                <a:t>Seccional Aguachica </a:t>
              </a:r>
              <a:endParaRPr/>
            </a:p>
          </p:txBody>
        </p:sp>
      </p:grpSp>
      <p:pic>
        <p:nvPicPr>
          <p:cNvPr id="104" name="Google Shape;104;p1"/>
          <p:cNvPicPr preferRelativeResize="0"/>
          <p:nvPr/>
        </p:nvPicPr>
        <p:blipFill rotWithShape="1">
          <a:blip r:embed="rId8">
            <a:alphaModFix/>
          </a:blip>
          <a:srcRect l="27903" t="7707" r="27626" b="7031"/>
          <a:stretch/>
        </p:blipFill>
        <p:spPr>
          <a:xfrm>
            <a:off x="10023341" y="298188"/>
            <a:ext cx="1506527" cy="1624685"/>
          </a:xfrm>
          <a:prstGeom prst="rect">
            <a:avLst/>
          </a:prstGeom>
          <a:noFill/>
          <a:ln>
            <a:noFill/>
          </a:ln>
        </p:spPr>
      </p:pic>
      <p:sp>
        <p:nvSpPr>
          <p:cNvPr id="105" name="Google Shape;105;p1"/>
          <p:cNvSpPr/>
          <p:nvPr/>
        </p:nvSpPr>
        <p:spPr>
          <a:xfrm>
            <a:off x="879340" y="8330451"/>
            <a:ext cx="10284009" cy="1754326"/>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chemeClr val="dk1"/>
              </a:buClr>
              <a:buSzPts val="2400"/>
              <a:buFont typeface="Arial"/>
              <a:buNone/>
            </a:pPr>
            <a:r>
              <a:rPr lang="es-CO" sz="2400" b="0" i="0" u="none" strike="noStrike" cap="none">
                <a:solidFill>
                  <a:schemeClr val="dk1"/>
                </a:solidFill>
                <a:latin typeface="Arial"/>
                <a:ea typeface="Arial"/>
                <a:cs typeface="Arial"/>
                <a:sym typeface="Arial"/>
              </a:rPr>
              <a:t>UNIVERSIDAD POPULAR DEL CESAR SECCIONAL AGUACHICA</a:t>
            </a:r>
            <a:endParaRPr/>
          </a:p>
          <a:p>
            <a:pPr marL="0" marR="0" lvl="0" indent="0" algn="ctr" rtl="0">
              <a:lnSpc>
                <a:spcPct val="150000"/>
              </a:lnSpc>
              <a:spcBef>
                <a:spcPts val="0"/>
              </a:spcBef>
              <a:spcAft>
                <a:spcPts val="0"/>
              </a:spcAft>
              <a:buClr>
                <a:schemeClr val="dk1"/>
              </a:buClr>
              <a:buSzPts val="2400"/>
              <a:buFont typeface="Arial"/>
              <a:buNone/>
            </a:pPr>
            <a:r>
              <a:rPr lang="es-CO" sz="2400" b="0" i="0" u="none" strike="noStrike" cap="none">
                <a:solidFill>
                  <a:schemeClr val="dk1"/>
                </a:solidFill>
                <a:latin typeface="Arial"/>
                <a:ea typeface="Arial"/>
                <a:cs typeface="Arial"/>
                <a:sym typeface="Arial"/>
              </a:rPr>
              <a:t>PROGRAMA ADMINISTRACION DE EMPRESAS</a:t>
            </a:r>
            <a:endParaRPr sz="2400" b="0" i="0" u="none" strike="noStrike" cap="none">
              <a:solidFill>
                <a:schemeClr val="dk1"/>
              </a:solidFill>
              <a:latin typeface="Arial"/>
              <a:ea typeface="Arial"/>
              <a:cs typeface="Arial"/>
              <a:sym typeface="Arial"/>
            </a:endParaRPr>
          </a:p>
          <a:p>
            <a:pPr marL="0" marR="0" lvl="0" indent="0" algn="ctr" rtl="0">
              <a:lnSpc>
                <a:spcPct val="150000"/>
              </a:lnSpc>
              <a:spcBef>
                <a:spcPts val="0"/>
              </a:spcBef>
              <a:spcAft>
                <a:spcPts val="0"/>
              </a:spcAft>
              <a:buClr>
                <a:schemeClr val="dk1"/>
              </a:buClr>
              <a:buSzPts val="2400"/>
              <a:buFont typeface="Arial"/>
              <a:buNone/>
            </a:pPr>
            <a:r>
              <a:rPr lang="es-CO" sz="2400" b="0" i="0" u="none" strike="noStrike" cap="none">
                <a:solidFill>
                  <a:schemeClr val="dk1"/>
                </a:solidFill>
                <a:latin typeface="Arial"/>
                <a:ea typeface="Arial"/>
                <a:cs typeface="Arial"/>
                <a:sym typeface="Arial"/>
              </a:rPr>
              <a:t>2022-1</a:t>
            </a:r>
            <a:endParaRPr/>
          </a:p>
        </p:txBody>
      </p:sp>
      <p:sp>
        <p:nvSpPr>
          <p:cNvPr id="106" name="Google Shape;106;p1"/>
          <p:cNvSpPr/>
          <p:nvPr/>
        </p:nvSpPr>
        <p:spPr>
          <a:xfrm>
            <a:off x="2845499" y="6614647"/>
            <a:ext cx="6591484"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400" b="0" i="0" u="none" strike="noStrike" cap="none">
                <a:solidFill>
                  <a:schemeClr val="dk1"/>
                </a:solidFill>
                <a:latin typeface="Arial"/>
                <a:ea typeface="Arial"/>
                <a:cs typeface="Arial"/>
                <a:sym typeface="Arial"/>
              </a:rPr>
              <a:t>LILIANA MARIA CASTEBLANCO MARTINEZ</a:t>
            </a:r>
            <a:endParaRPr sz="2400" b="0" i="0" u="none" strike="noStrike" cap="none">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400"/>
              <a:buFont typeface="Calibri"/>
              <a:buNone/>
            </a:pPr>
            <a:endParaRPr sz="2400" b="0" i="0" u="none" strike="noStrike" cap="none">
              <a:solidFill>
                <a:schemeClr val="dk1"/>
              </a:solidFill>
              <a:latin typeface="Arial"/>
              <a:ea typeface="Arial"/>
              <a:cs typeface="Arial"/>
              <a:sym typeface="Arial"/>
            </a:endParaRPr>
          </a:p>
        </p:txBody>
      </p:sp>
      <p:sp>
        <p:nvSpPr>
          <p:cNvPr id="107" name="Google Shape;107;p1"/>
          <p:cNvSpPr/>
          <p:nvPr/>
        </p:nvSpPr>
        <p:spPr>
          <a:xfrm>
            <a:off x="3202844" y="5068219"/>
            <a:ext cx="587680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es-CO" sz="2400" b="0" i="0" u="none" strike="noStrike" cap="none">
                <a:solidFill>
                  <a:schemeClr val="dk1"/>
                </a:solidFill>
                <a:latin typeface="Arial"/>
                <a:ea typeface="Arial"/>
                <a:cs typeface="Arial"/>
                <a:sym typeface="Arial"/>
              </a:rPr>
              <a:t>ANDREA YURANI SALCEDO CUADROS</a:t>
            </a:r>
            <a:endParaRPr sz="2400" b="0" i="0" u="none" strike="noStrike" cap="none">
              <a:solidFill>
                <a:schemeClr val="dk1"/>
              </a:solidFill>
              <a:latin typeface="Arial"/>
              <a:ea typeface="Arial"/>
              <a:cs typeface="Arial"/>
              <a:sym typeface="Arial"/>
            </a:endParaRPr>
          </a:p>
        </p:txBody>
      </p:sp>
      <p:sp>
        <p:nvSpPr>
          <p:cNvPr id="108" name="Google Shape;108;p1"/>
          <p:cNvSpPr/>
          <p:nvPr/>
        </p:nvSpPr>
        <p:spPr>
          <a:xfrm>
            <a:off x="4005423" y="3884642"/>
            <a:ext cx="4463081"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es-CO" sz="2400">
                <a:solidFill>
                  <a:schemeClr val="dk1"/>
                </a:solidFill>
              </a:rPr>
              <a:t>PRÁCTICAS</a:t>
            </a:r>
            <a:r>
              <a:rPr lang="es-CO" sz="2400" b="0" i="0" u="none" strike="noStrike" cap="none">
                <a:solidFill>
                  <a:schemeClr val="dk1"/>
                </a:solidFill>
                <a:latin typeface="Arial"/>
                <a:ea typeface="Arial"/>
                <a:cs typeface="Arial"/>
                <a:sym typeface="Arial"/>
              </a:rPr>
              <a:t> CURRICULARES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g135c452039b_0_0"/>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59" name="Google Shape;259;g135c452039b_0_0"/>
          <p:cNvGrpSpPr/>
          <p:nvPr/>
        </p:nvGrpSpPr>
        <p:grpSpPr>
          <a:xfrm>
            <a:off x="-1726530" y="-234547"/>
            <a:ext cx="2759916" cy="6535898"/>
            <a:chOff x="0" y="-6471"/>
            <a:chExt cx="3679889" cy="8714530"/>
          </a:xfrm>
        </p:grpSpPr>
        <p:sp>
          <p:nvSpPr>
            <p:cNvPr id="260" name="Google Shape;260;g135c452039b_0_0"/>
            <p:cNvSpPr/>
            <p:nvPr/>
          </p:nvSpPr>
          <p:spPr>
            <a:xfrm rot="-5400000">
              <a:off x="-65342" y="4962829"/>
              <a:ext cx="3810572" cy="3679889"/>
            </a:xfrm>
            <a:custGeom>
              <a:avLst/>
              <a:gdLst/>
              <a:ahLst/>
              <a:cxnLst/>
              <a:rect l="l" t="t" r="r" b="b"/>
              <a:pathLst>
                <a:path w="5562879" h="5372100" extrusionOk="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a:ln>
              <a:noFill/>
            </a:ln>
          </p:spPr>
        </p:sp>
        <p:sp>
          <p:nvSpPr>
            <p:cNvPr id="261" name="Google Shape;261;g135c452039b_0_0"/>
            <p:cNvSpPr/>
            <p:nvPr/>
          </p:nvSpPr>
          <p:spPr>
            <a:xfrm rot="-5400000">
              <a:off x="-65342" y="4962829"/>
              <a:ext cx="3810572" cy="3679889"/>
            </a:xfrm>
            <a:custGeom>
              <a:avLst/>
              <a:gdLst/>
              <a:ahLst/>
              <a:cxnLst/>
              <a:rect l="l" t="t" r="r" b="b"/>
              <a:pathLst>
                <a:path w="5562879" h="5372100" extrusionOk="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a:ln>
              <a:noFill/>
            </a:ln>
          </p:spPr>
        </p:sp>
        <p:sp>
          <p:nvSpPr>
            <p:cNvPr id="262" name="Google Shape;262;g135c452039b_0_0"/>
            <p:cNvSpPr/>
            <p:nvPr/>
          </p:nvSpPr>
          <p:spPr>
            <a:xfrm rot="-5400000">
              <a:off x="-65342" y="2547399"/>
              <a:ext cx="3810572" cy="3679889"/>
            </a:xfrm>
            <a:custGeom>
              <a:avLst/>
              <a:gdLst/>
              <a:ahLst/>
              <a:cxnLst/>
              <a:rect l="l" t="t" r="r" b="b"/>
              <a:pathLst>
                <a:path w="5562879" h="5372100" extrusionOk="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a:ln>
              <a:noFill/>
            </a:ln>
          </p:spPr>
        </p:sp>
        <p:sp>
          <p:nvSpPr>
            <p:cNvPr id="263" name="Google Shape;263;g135c452039b_0_0"/>
            <p:cNvSpPr/>
            <p:nvPr/>
          </p:nvSpPr>
          <p:spPr>
            <a:xfrm rot="-5400000">
              <a:off x="-65342" y="58871"/>
              <a:ext cx="3810572" cy="3679889"/>
            </a:xfrm>
            <a:custGeom>
              <a:avLst/>
              <a:gdLst/>
              <a:ahLst/>
              <a:cxnLst/>
              <a:rect l="l" t="t" r="r" b="b"/>
              <a:pathLst>
                <a:path w="5562879" h="5372100" extrusionOk="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a:ln>
              <a:noFill/>
            </a:ln>
          </p:spPr>
        </p:sp>
      </p:grpSp>
      <p:pic>
        <p:nvPicPr>
          <p:cNvPr id="264" name="Google Shape;264;g135c452039b_0_0"/>
          <p:cNvPicPr preferRelativeResize="0"/>
          <p:nvPr/>
        </p:nvPicPr>
        <p:blipFill rotWithShape="1">
          <a:blip r:embed="rId3">
            <a:alphaModFix/>
          </a:blip>
          <a:srcRect/>
          <a:stretch/>
        </p:blipFill>
        <p:spPr>
          <a:xfrm>
            <a:off x="624034" y="8147282"/>
            <a:ext cx="1475132" cy="1568495"/>
          </a:xfrm>
          <a:prstGeom prst="rect">
            <a:avLst/>
          </a:prstGeom>
          <a:noFill/>
          <a:ln>
            <a:noFill/>
          </a:ln>
        </p:spPr>
      </p:pic>
      <p:pic>
        <p:nvPicPr>
          <p:cNvPr id="265" name="Google Shape;265;g135c452039b_0_0"/>
          <p:cNvPicPr preferRelativeResize="0"/>
          <p:nvPr/>
        </p:nvPicPr>
        <p:blipFill rotWithShape="1">
          <a:blip r:embed="rId4">
            <a:alphaModFix/>
          </a:blip>
          <a:srcRect/>
          <a:stretch/>
        </p:blipFill>
        <p:spPr>
          <a:xfrm>
            <a:off x="16242086" y="8559466"/>
            <a:ext cx="1397669" cy="1397669"/>
          </a:xfrm>
          <a:prstGeom prst="rect">
            <a:avLst/>
          </a:prstGeom>
          <a:noFill/>
          <a:ln>
            <a:noFill/>
          </a:ln>
        </p:spPr>
      </p:pic>
      <p:sp>
        <p:nvSpPr>
          <p:cNvPr id="266" name="Google Shape;266;g135c452039b_0_0"/>
          <p:cNvSpPr txBox="1"/>
          <p:nvPr/>
        </p:nvSpPr>
        <p:spPr>
          <a:xfrm>
            <a:off x="1042441" y="1028700"/>
            <a:ext cx="88107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RECOMENDACIONES</a:t>
            </a:r>
            <a:endParaRPr sz="4800" b="1">
              <a:solidFill>
                <a:srgbClr val="BFBFBF"/>
              </a:solidFill>
              <a:latin typeface="Arial"/>
              <a:ea typeface="Arial"/>
              <a:cs typeface="Arial"/>
              <a:sym typeface="Arial"/>
            </a:endParaRPr>
          </a:p>
        </p:txBody>
      </p:sp>
      <p:sp>
        <p:nvSpPr>
          <p:cNvPr id="267" name="Google Shape;267;g135c452039b_0_0"/>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latin typeface="Arial"/>
                <a:ea typeface="Arial"/>
                <a:cs typeface="Arial"/>
                <a:sym typeface="Arial"/>
              </a:rPr>
              <a:t>0</a:t>
            </a:r>
            <a:r>
              <a:rPr lang="es-CO" sz="2800" b="1">
                <a:solidFill>
                  <a:schemeClr val="dk1"/>
                </a:solidFill>
              </a:rPr>
              <a:t>9</a:t>
            </a:r>
            <a:endParaRPr sz="2800" b="1">
              <a:solidFill>
                <a:schemeClr val="dk1"/>
              </a:solidFill>
              <a:latin typeface="Arial"/>
              <a:ea typeface="Arial"/>
              <a:cs typeface="Arial"/>
              <a:sym typeface="Arial"/>
            </a:endParaRPr>
          </a:p>
        </p:txBody>
      </p:sp>
      <p:pic>
        <p:nvPicPr>
          <p:cNvPr id="268" name="Google Shape;268;g135c452039b_0_0"/>
          <p:cNvPicPr preferRelativeResize="0"/>
          <p:nvPr/>
        </p:nvPicPr>
        <p:blipFill>
          <a:blip r:embed="rId5">
            <a:alphaModFix/>
          </a:blip>
          <a:stretch>
            <a:fillRect/>
          </a:stretch>
        </p:blipFill>
        <p:spPr>
          <a:xfrm>
            <a:off x="9547258" y="6251700"/>
            <a:ext cx="3986766" cy="2853400"/>
          </a:xfrm>
          <a:prstGeom prst="rect">
            <a:avLst/>
          </a:prstGeom>
          <a:noFill/>
          <a:ln>
            <a:noFill/>
          </a:ln>
        </p:spPr>
      </p:pic>
      <p:pic>
        <p:nvPicPr>
          <p:cNvPr id="269" name="Google Shape;269;g135c452039b_0_0"/>
          <p:cNvPicPr preferRelativeResize="0"/>
          <p:nvPr/>
        </p:nvPicPr>
        <p:blipFill>
          <a:blip r:embed="rId6">
            <a:alphaModFix/>
          </a:blip>
          <a:stretch>
            <a:fillRect/>
          </a:stretch>
        </p:blipFill>
        <p:spPr>
          <a:xfrm>
            <a:off x="3454409" y="6538637"/>
            <a:ext cx="3986775" cy="2279542"/>
          </a:xfrm>
          <a:prstGeom prst="rect">
            <a:avLst/>
          </a:prstGeom>
          <a:noFill/>
          <a:ln>
            <a:noFill/>
          </a:ln>
        </p:spPr>
      </p:pic>
      <p:pic>
        <p:nvPicPr>
          <p:cNvPr id="270" name="Google Shape;270;g135c452039b_0_0"/>
          <p:cNvPicPr preferRelativeResize="0"/>
          <p:nvPr/>
        </p:nvPicPr>
        <p:blipFill rotWithShape="1">
          <a:blip r:embed="rId7">
            <a:alphaModFix/>
          </a:blip>
          <a:srcRect b="10801"/>
          <a:stretch/>
        </p:blipFill>
        <p:spPr>
          <a:xfrm>
            <a:off x="3848325" y="2629000"/>
            <a:ext cx="3198955" cy="2853400"/>
          </a:xfrm>
          <a:prstGeom prst="rect">
            <a:avLst/>
          </a:prstGeom>
          <a:noFill/>
          <a:ln>
            <a:noFill/>
          </a:ln>
        </p:spPr>
      </p:pic>
      <p:pic>
        <p:nvPicPr>
          <p:cNvPr id="271" name="Google Shape;271;g135c452039b_0_0"/>
          <p:cNvPicPr preferRelativeResize="0"/>
          <p:nvPr/>
        </p:nvPicPr>
        <p:blipFill>
          <a:blip r:embed="rId8">
            <a:alphaModFix/>
          </a:blip>
          <a:stretch>
            <a:fillRect/>
          </a:stretch>
        </p:blipFill>
        <p:spPr>
          <a:xfrm>
            <a:off x="9317341" y="2393000"/>
            <a:ext cx="4286250" cy="3038475"/>
          </a:xfrm>
          <a:prstGeom prst="rect">
            <a:avLst/>
          </a:prstGeom>
          <a:noFill/>
          <a:ln>
            <a:noFill/>
          </a:ln>
        </p:spPr>
      </p:pic>
      <p:sp>
        <p:nvSpPr>
          <p:cNvPr id="272" name="Google Shape;272;g135c452039b_0_0"/>
          <p:cNvSpPr txBox="1"/>
          <p:nvPr/>
        </p:nvSpPr>
        <p:spPr>
          <a:xfrm>
            <a:off x="3505625" y="2701050"/>
            <a:ext cx="1066500" cy="103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5500" b="1">
                <a:latin typeface="Calibri"/>
                <a:ea typeface="Calibri"/>
                <a:cs typeface="Calibri"/>
                <a:sym typeface="Calibri"/>
              </a:rPr>
              <a:t>1</a:t>
            </a:r>
            <a:endParaRPr sz="5500" b="1">
              <a:latin typeface="Calibri"/>
              <a:ea typeface="Calibri"/>
              <a:cs typeface="Calibri"/>
              <a:sym typeface="Calibri"/>
            </a:endParaRPr>
          </a:p>
        </p:txBody>
      </p:sp>
      <p:sp>
        <p:nvSpPr>
          <p:cNvPr id="273" name="Google Shape;273;g135c452039b_0_0"/>
          <p:cNvSpPr txBox="1"/>
          <p:nvPr/>
        </p:nvSpPr>
        <p:spPr>
          <a:xfrm>
            <a:off x="9336200" y="2701050"/>
            <a:ext cx="1066500" cy="103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5500" b="1">
                <a:latin typeface="Calibri"/>
                <a:ea typeface="Calibri"/>
                <a:cs typeface="Calibri"/>
                <a:sym typeface="Calibri"/>
              </a:rPr>
              <a:t>2</a:t>
            </a:r>
            <a:endParaRPr sz="5500" b="1">
              <a:latin typeface="Calibri"/>
              <a:ea typeface="Calibri"/>
              <a:cs typeface="Calibri"/>
              <a:sym typeface="Calibri"/>
            </a:endParaRPr>
          </a:p>
        </p:txBody>
      </p:sp>
      <p:sp>
        <p:nvSpPr>
          <p:cNvPr id="274" name="Google Shape;274;g135c452039b_0_0"/>
          <p:cNvSpPr txBox="1"/>
          <p:nvPr/>
        </p:nvSpPr>
        <p:spPr>
          <a:xfrm>
            <a:off x="3505625" y="5964775"/>
            <a:ext cx="1066500" cy="103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5500" b="1">
                <a:latin typeface="Calibri"/>
                <a:ea typeface="Calibri"/>
                <a:cs typeface="Calibri"/>
                <a:sym typeface="Calibri"/>
              </a:rPr>
              <a:t>3</a:t>
            </a:r>
            <a:endParaRPr sz="5500" b="1">
              <a:latin typeface="Calibri"/>
              <a:ea typeface="Calibri"/>
              <a:cs typeface="Calibri"/>
              <a:sym typeface="Calibri"/>
            </a:endParaRPr>
          </a:p>
        </p:txBody>
      </p:sp>
      <p:sp>
        <p:nvSpPr>
          <p:cNvPr id="275" name="Google Shape;275;g135c452039b_0_0"/>
          <p:cNvSpPr txBox="1"/>
          <p:nvPr/>
        </p:nvSpPr>
        <p:spPr>
          <a:xfrm>
            <a:off x="9336200" y="6026100"/>
            <a:ext cx="1066500" cy="103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5500" b="1">
                <a:latin typeface="Calibri"/>
                <a:ea typeface="Calibri"/>
                <a:cs typeface="Calibri"/>
                <a:sym typeface="Calibri"/>
              </a:rPr>
              <a:t>4</a:t>
            </a:r>
            <a:endParaRPr sz="5500" b="1">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7"/>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81" name="Google Shape;281;p7"/>
          <p:cNvGrpSpPr/>
          <p:nvPr/>
        </p:nvGrpSpPr>
        <p:grpSpPr>
          <a:xfrm>
            <a:off x="0" y="9305926"/>
            <a:ext cx="19280880" cy="1312977"/>
            <a:chOff x="0" y="0"/>
            <a:chExt cx="25707841" cy="1750636"/>
          </a:xfrm>
        </p:grpSpPr>
        <p:sp>
          <p:nvSpPr>
            <p:cNvPr id="282" name="Google Shape;282;p7"/>
            <p:cNvSpPr/>
            <p:nvPr/>
          </p:nvSpPr>
          <p:spPr>
            <a:xfrm rot="5400000">
              <a:off x="13125860" y="-10831345"/>
              <a:ext cx="1750636" cy="23413325"/>
            </a:xfrm>
            <a:custGeom>
              <a:avLst/>
              <a:gdLst/>
              <a:ahLst/>
              <a:cxnLst/>
              <a:rect l="l" t="t" r="r" b="b"/>
              <a:pathLst>
                <a:path w="3130550" h="41868551" extrusionOk="0">
                  <a:moveTo>
                    <a:pt x="0" y="1123950"/>
                  </a:moveTo>
                  <a:lnTo>
                    <a:pt x="0" y="41868551"/>
                  </a:lnTo>
                  <a:lnTo>
                    <a:pt x="3130550" y="41868551"/>
                  </a:lnTo>
                  <a:lnTo>
                    <a:pt x="3130550" y="0"/>
                  </a:lnTo>
                  <a:close/>
                </a:path>
              </a:pathLst>
            </a:custGeom>
            <a:solidFill>
              <a:srgbClr val="EFEAF4"/>
            </a:solidFill>
            <a:ln>
              <a:noFill/>
            </a:ln>
          </p:spPr>
        </p:sp>
        <p:pic>
          <p:nvPicPr>
            <p:cNvPr id="283" name="Google Shape;283;p7"/>
            <p:cNvPicPr preferRelativeResize="0"/>
            <p:nvPr/>
          </p:nvPicPr>
          <p:blipFill rotWithShape="1">
            <a:blip r:embed="rId3">
              <a:alphaModFix/>
            </a:blip>
            <a:srcRect t="34025"/>
            <a:stretch/>
          </p:blipFill>
          <p:spPr>
            <a:xfrm>
              <a:off x="0" y="0"/>
              <a:ext cx="3066088" cy="1750636"/>
            </a:xfrm>
            <a:prstGeom prst="rect">
              <a:avLst/>
            </a:prstGeom>
            <a:noFill/>
            <a:ln>
              <a:noFill/>
            </a:ln>
          </p:spPr>
        </p:pic>
      </p:grpSp>
      <p:pic>
        <p:nvPicPr>
          <p:cNvPr id="284" name="Google Shape;284;p7"/>
          <p:cNvPicPr preferRelativeResize="0"/>
          <p:nvPr/>
        </p:nvPicPr>
        <p:blipFill rotWithShape="1">
          <a:blip r:embed="rId4">
            <a:alphaModFix/>
          </a:blip>
          <a:srcRect/>
          <a:stretch/>
        </p:blipFill>
        <p:spPr>
          <a:xfrm>
            <a:off x="741377" y="519982"/>
            <a:ext cx="1475132" cy="1568495"/>
          </a:xfrm>
          <a:prstGeom prst="rect">
            <a:avLst/>
          </a:prstGeom>
          <a:noFill/>
          <a:ln>
            <a:noFill/>
          </a:ln>
        </p:spPr>
      </p:pic>
      <p:pic>
        <p:nvPicPr>
          <p:cNvPr id="285" name="Google Shape;285;p7"/>
          <p:cNvPicPr preferRelativeResize="0"/>
          <p:nvPr/>
        </p:nvPicPr>
        <p:blipFill rotWithShape="1">
          <a:blip r:embed="rId5">
            <a:alphaModFix/>
          </a:blip>
          <a:srcRect/>
          <a:stretch/>
        </p:blipFill>
        <p:spPr>
          <a:xfrm>
            <a:off x="15861632" y="605394"/>
            <a:ext cx="1397669" cy="1397669"/>
          </a:xfrm>
          <a:prstGeom prst="rect">
            <a:avLst/>
          </a:prstGeom>
          <a:noFill/>
          <a:ln>
            <a:noFill/>
          </a:ln>
        </p:spPr>
      </p:pic>
      <p:sp>
        <p:nvSpPr>
          <p:cNvPr id="286" name="Google Shape;286;p7"/>
          <p:cNvSpPr/>
          <p:nvPr/>
        </p:nvSpPr>
        <p:spPr>
          <a:xfrm>
            <a:off x="7315200" y="888741"/>
            <a:ext cx="27831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ANEXOS</a:t>
            </a:r>
            <a:endParaRPr sz="4800" b="1">
              <a:solidFill>
                <a:schemeClr val="dk1"/>
              </a:solidFill>
              <a:latin typeface="Arial"/>
              <a:ea typeface="Arial"/>
              <a:cs typeface="Arial"/>
              <a:sym typeface="Arial"/>
            </a:endParaRPr>
          </a:p>
        </p:txBody>
      </p:sp>
      <p:sp>
        <p:nvSpPr>
          <p:cNvPr id="287" name="Google Shape;287;p7"/>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rPr>
              <a:t>10</a:t>
            </a:r>
            <a:endParaRPr sz="2800" b="1">
              <a:solidFill>
                <a:schemeClr val="dk1"/>
              </a:solidFill>
              <a:latin typeface="Arial"/>
              <a:ea typeface="Arial"/>
              <a:cs typeface="Arial"/>
              <a:sym typeface="Arial"/>
            </a:endParaRPr>
          </a:p>
        </p:txBody>
      </p:sp>
      <p:pic>
        <p:nvPicPr>
          <p:cNvPr id="288" name="Google Shape;288;p7"/>
          <p:cNvPicPr preferRelativeResize="0"/>
          <p:nvPr/>
        </p:nvPicPr>
        <p:blipFill>
          <a:blip r:embed="rId6">
            <a:alphaModFix/>
          </a:blip>
          <a:stretch>
            <a:fillRect/>
          </a:stretch>
        </p:blipFill>
        <p:spPr>
          <a:xfrm>
            <a:off x="4311600" y="2003100"/>
            <a:ext cx="2902575" cy="3870116"/>
          </a:xfrm>
          <a:prstGeom prst="rect">
            <a:avLst/>
          </a:prstGeom>
          <a:noFill/>
          <a:ln>
            <a:noFill/>
          </a:ln>
        </p:spPr>
      </p:pic>
      <p:pic>
        <p:nvPicPr>
          <p:cNvPr id="289" name="Google Shape;289;p7"/>
          <p:cNvPicPr preferRelativeResize="0"/>
          <p:nvPr/>
        </p:nvPicPr>
        <p:blipFill>
          <a:blip r:embed="rId7">
            <a:alphaModFix/>
          </a:blip>
          <a:stretch>
            <a:fillRect/>
          </a:stretch>
        </p:blipFill>
        <p:spPr>
          <a:xfrm>
            <a:off x="7685138" y="2003087"/>
            <a:ext cx="2902600" cy="3870134"/>
          </a:xfrm>
          <a:prstGeom prst="rect">
            <a:avLst/>
          </a:prstGeom>
          <a:noFill/>
          <a:ln>
            <a:noFill/>
          </a:ln>
        </p:spPr>
      </p:pic>
      <p:pic>
        <p:nvPicPr>
          <p:cNvPr id="290" name="Google Shape;290;p7"/>
          <p:cNvPicPr preferRelativeResize="0"/>
          <p:nvPr/>
        </p:nvPicPr>
        <p:blipFill>
          <a:blip r:embed="rId8">
            <a:alphaModFix/>
          </a:blip>
          <a:stretch>
            <a:fillRect/>
          </a:stretch>
        </p:blipFill>
        <p:spPr>
          <a:xfrm>
            <a:off x="11044938" y="2003104"/>
            <a:ext cx="2902599" cy="3870132"/>
          </a:xfrm>
          <a:prstGeom prst="rect">
            <a:avLst/>
          </a:prstGeom>
          <a:noFill/>
          <a:ln>
            <a:noFill/>
          </a:ln>
        </p:spPr>
      </p:pic>
      <p:pic>
        <p:nvPicPr>
          <p:cNvPr id="291" name="Google Shape;291;p7"/>
          <p:cNvPicPr preferRelativeResize="0"/>
          <p:nvPr/>
        </p:nvPicPr>
        <p:blipFill>
          <a:blip r:embed="rId9">
            <a:alphaModFix/>
          </a:blip>
          <a:stretch>
            <a:fillRect/>
          </a:stretch>
        </p:blipFill>
        <p:spPr>
          <a:xfrm>
            <a:off x="7097876" y="6060637"/>
            <a:ext cx="4077156" cy="3057876"/>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8"/>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7" name="Google Shape;297;p8"/>
          <p:cNvSpPr/>
          <p:nvPr/>
        </p:nvSpPr>
        <p:spPr>
          <a:xfrm>
            <a:off x="4790417" y="-446410"/>
            <a:ext cx="13497585" cy="791631"/>
          </a:xfrm>
          <a:prstGeom prst="rect">
            <a:avLst/>
          </a:prstGeom>
          <a:solidFill>
            <a:srgbClr val="EFEA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98" name="Google Shape;298;p8"/>
          <p:cNvPicPr preferRelativeResize="0"/>
          <p:nvPr/>
        </p:nvPicPr>
        <p:blipFill rotWithShape="1">
          <a:blip r:embed="rId3">
            <a:alphaModFix/>
          </a:blip>
          <a:srcRect t="34025"/>
          <a:stretch/>
        </p:blipFill>
        <p:spPr>
          <a:xfrm rot="10800000">
            <a:off x="0" y="-1169840"/>
            <a:ext cx="5660104" cy="3231735"/>
          </a:xfrm>
          <a:prstGeom prst="rect">
            <a:avLst/>
          </a:prstGeom>
          <a:noFill/>
          <a:ln>
            <a:noFill/>
          </a:ln>
        </p:spPr>
      </p:pic>
      <p:pic>
        <p:nvPicPr>
          <p:cNvPr id="299" name="Google Shape;299;p8"/>
          <p:cNvPicPr preferRelativeResize="0"/>
          <p:nvPr/>
        </p:nvPicPr>
        <p:blipFill rotWithShape="1">
          <a:blip r:embed="rId4">
            <a:alphaModFix/>
          </a:blip>
          <a:srcRect/>
          <a:stretch/>
        </p:blipFill>
        <p:spPr>
          <a:xfrm>
            <a:off x="16242085" y="713358"/>
            <a:ext cx="1397669" cy="1397669"/>
          </a:xfrm>
          <a:prstGeom prst="rect">
            <a:avLst/>
          </a:prstGeom>
          <a:noFill/>
          <a:ln>
            <a:noFill/>
          </a:ln>
        </p:spPr>
      </p:pic>
      <p:pic>
        <p:nvPicPr>
          <p:cNvPr id="300" name="Google Shape;300;p8"/>
          <p:cNvPicPr preferRelativeResize="0"/>
          <p:nvPr/>
        </p:nvPicPr>
        <p:blipFill rotWithShape="1">
          <a:blip r:embed="rId5">
            <a:alphaModFix/>
          </a:blip>
          <a:srcRect/>
          <a:stretch/>
        </p:blipFill>
        <p:spPr>
          <a:xfrm>
            <a:off x="624034" y="8147282"/>
            <a:ext cx="1475132" cy="1568495"/>
          </a:xfrm>
          <a:prstGeom prst="rect">
            <a:avLst/>
          </a:prstGeom>
          <a:noFill/>
          <a:ln>
            <a:noFill/>
          </a:ln>
        </p:spPr>
      </p:pic>
      <p:sp>
        <p:nvSpPr>
          <p:cNvPr id="301" name="Google Shape;301;p8"/>
          <p:cNvSpPr/>
          <p:nvPr/>
        </p:nvSpPr>
        <p:spPr>
          <a:xfrm>
            <a:off x="990600" y="4845576"/>
            <a:ext cx="615669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7200" b="1" dirty="0">
                <a:solidFill>
                  <a:srgbClr val="000000"/>
                </a:solidFill>
                <a:latin typeface="Arial"/>
                <a:ea typeface="Arial"/>
                <a:cs typeface="Arial"/>
                <a:sym typeface="Arial"/>
              </a:rPr>
              <a:t>PREGUNTAS</a:t>
            </a:r>
            <a:endParaRPr sz="7200" b="1" dirty="0">
              <a:solidFill>
                <a:srgbClr val="000000"/>
              </a:solidFill>
              <a:latin typeface="Arial"/>
              <a:ea typeface="Arial"/>
              <a:cs typeface="Arial"/>
              <a:sym typeface="Arial"/>
            </a:endParaRPr>
          </a:p>
        </p:txBody>
      </p:sp>
      <p:pic>
        <p:nvPicPr>
          <p:cNvPr id="302" name="Google Shape;302;p8"/>
          <p:cNvPicPr preferRelativeResize="0"/>
          <p:nvPr/>
        </p:nvPicPr>
        <p:blipFill rotWithShape="1">
          <a:blip r:embed="rId6">
            <a:alphaModFix/>
          </a:blip>
          <a:srcRect/>
          <a:stretch/>
        </p:blipFill>
        <p:spPr>
          <a:xfrm>
            <a:off x="7147290" y="1876184"/>
            <a:ext cx="5867400" cy="6271098"/>
          </a:xfrm>
          <a:prstGeom prst="rect">
            <a:avLst/>
          </a:prstGeom>
          <a:noFill/>
          <a:ln>
            <a:noFill/>
          </a:ln>
        </p:spPr>
      </p:pic>
      <p:sp>
        <p:nvSpPr>
          <p:cNvPr id="303" name="Google Shape;303;p8"/>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rPr>
              <a:t>11</a:t>
            </a:r>
            <a:endParaRPr sz="2800" b="1">
              <a:solidFill>
                <a:schemeClr val="dk1"/>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9"/>
          <p:cNvSpPr/>
          <p:nvPr/>
        </p:nvSpPr>
        <p:spPr>
          <a:xfrm rot="10800000">
            <a:off x="2314816" y="-2086793"/>
            <a:ext cx="6208021" cy="4173585"/>
          </a:xfrm>
          <a:custGeom>
            <a:avLst/>
            <a:gdLst/>
            <a:ahLst/>
            <a:cxnLst/>
            <a:rect l="l" t="t" r="r" b="b"/>
            <a:pathLst>
              <a:path w="7990758" h="5372100" extrusionOk="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a:ln>
            <a:noFill/>
          </a:ln>
        </p:spPr>
      </p:sp>
      <p:pic>
        <p:nvPicPr>
          <p:cNvPr id="309" name="Google Shape;309;p9"/>
          <p:cNvPicPr preferRelativeResize="0"/>
          <p:nvPr/>
        </p:nvPicPr>
        <p:blipFill rotWithShape="1">
          <a:blip r:embed="rId3">
            <a:alphaModFix/>
          </a:blip>
          <a:srcRect l="26650" t="7823" r="27057" b="8190"/>
          <a:stretch/>
        </p:blipFill>
        <p:spPr>
          <a:xfrm>
            <a:off x="838200" y="2086793"/>
            <a:ext cx="5710696" cy="5828039"/>
          </a:xfrm>
          <a:prstGeom prst="rect">
            <a:avLst/>
          </a:prstGeom>
          <a:noFill/>
          <a:ln>
            <a:noFill/>
          </a:ln>
        </p:spPr>
      </p:pic>
      <p:sp>
        <p:nvSpPr>
          <p:cNvPr id="310" name="Google Shape;310;p9"/>
          <p:cNvSpPr/>
          <p:nvPr/>
        </p:nvSpPr>
        <p:spPr>
          <a:xfrm rot="10800000">
            <a:off x="-1093063" y="7283541"/>
            <a:ext cx="2963586" cy="3459503"/>
          </a:xfrm>
          <a:custGeom>
            <a:avLst/>
            <a:gdLst/>
            <a:ahLst/>
            <a:cxnLst/>
            <a:rect l="l" t="t" r="r" b="b"/>
            <a:pathLst>
              <a:path w="4602013" h="5372100" extrusionOk="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a:ln>
            <a:noFill/>
          </a:ln>
        </p:spPr>
      </p:sp>
      <p:sp>
        <p:nvSpPr>
          <p:cNvPr id="311" name="Google Shape;311;p9"/>
          <p:cNvSpPr txBox="1"/>
          <p:nvPr/>
        </p:nvSpPr>
        <p:spPr>
          <a:xfrm>
            <a:off x="8283485" y="4315647"/>
            <a:ext cx="8115300" cy="1519775"/>
          </a:xfrm>
          <a:prstGeom prst="rect">
            <a:avLst/>
          </a:prstGeom>
          <a:noFill/>
          <a:ln>
            <a:noFill/>
          </a:ln>
        </p:spPr>
        <p:txBody>
          <a:bodyPr spcFirstLastPara="1" wrap="square" lIns="0" tIns="0" rIns="0" bIns="0" anchor="t" anchorCtr="0">
            <a:spAutoFit/>
          </a:bodyPr>
          <a:lstStyle/>
          <a:p>
            <a:pPr marL="0" marR="0" lvl="0" indent="0" algn="ctr" rtl="0">
              <a:lnSpc>
                <a:spcPct val="76266"/>
              </a:lnSpc>
              <a:spcBef>
                <a:spcPts val="0"/>
              </a:spcBef>
              <a:spcAft>
                <a:spcPts val="0"/>
              </a:spcAft>
              <a:buNone/>
            </a:pPr>
            <a:r>
              <a:rPr lang="es-CO" sz="15000">
                <a:solidFill>
                  <a:srgbClr val="000000"/>
                </a:solidFill>
                <a:latin typeface="Anton"/>
                <a:ea typeface="Anton"/>
                <a:cs typeface="Anton"/>
                <a:sym typeface="Anton"/>
              </a:rPr>
              <a:t>¡GRACIAS!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Google Shape;113;g135c452039b_0_47"/>
          <p:cNvPicPr preferRelativeResize="0"/>
          <p:nvPr/>
        </p:nvPicPr>
        <p:blipFill>
          <a:blip r:embed="rId3">
            <a:alphaModFix/>
          </a:blip>
          <a:stretch>
            <a:fillRect/>
          </a:stretch>
        </p:blipFill>
        <p:spPr>
          <a:xfrm>
            <a:off x="7052425" y="3251951"/>
            <a:ext cx="3737351" cy="2883975"/>
          </a:xfrm>
          <a:prstGeom prst="rect">
            <a:avLst/>
          </a:prstGeom>
          <a:noFill/>
          <a:ln>
            <a:noFill/>
          </a:ln>
        </p:spPr>
      </p:pic>
      <p:sp>
        <p:nvSpPr>
          <p:cNvPr id="114" name="Google Shape;114;g135c452039b_0_47"/>
          <p:cNvSpPr/>
          <p:nvPr/>
        </p:nvSpPr>
        <p:spPr>
          <a:xfrm>
            <a:off x="4790417" y="-446410"/>
            <a:ext cx="13497600" cy="791700"/>
          </a:xfrm>
          <a:prstGeom prst="rect">
            <a:avLst/>
          </a:prstGeom>
          <a:solidFill>
            <a:srgbClr val="EFEA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5" name="Google Shape;115;g135c452039b_0_47"/>
          <p:cNvPicPr preferRelativeResize="0"/>
          <p:nvPr/>
        </p:nvPicPr>
        <p:blipFill rotWithShape="1">
          <a:blip r:embed="rId4">
            <a:alphaModFix/>
          </a:blip>
          <a:srcRect t="34023"/>
          <a:stretch/>
        </p:blipFill>
        <p:spPr>
          <a:xfrm rot="10800000">
            <a:off x="0" y="-1169840"/>
            <a:ext cx="5660104" cy="3231735"/>
          </a:xfrm>
          <a:prstGeom prst="rect">
            <a:avLst/>
          </a:prstGeom>
          <a:noFill/>
          <a:ln>
            <a:noFill/>
          </a:ln>
        </p:spPr>
      </p:pic>
      <p:pic>
        <p:nvPicPr>
          <p:cNvPr id="116" name="Google Shape;116;g135c452039b_0_47"/>
          <p:cNvPicPr preferRelativeResize="0"/>
          <p:nvPr/>
        </p:nvPicPr>
        <p:blipFill rotWithShape="1">
          <a:blip r:embed="rId5">
            <a:alphaModFix/>
          </a:blip>
          <a:srcRect/>
          <a:stretch/>
        </p:blipFill>
        <p:spPr>
          <a:xfrm>
            <a:off x="16242086" y="8559466"/>
            <a:ext cx="1397669" cy="1397669"/>
          </a:xfrm>
          <a:prstGeom prst="rect">
            <a:avLst/>
          </a:prstGeom>
          <a:noFill/>
          <a:ln>
            <a:noFill/>
          </a:ln>
        </p:spPr>
      </p:pic>
      <p:sp>
        <p:nvSpPr>
          <p:cNvPr id="117" name="Google Shape;117;g135c452039b_0_47"/>
          <p:cNvSpPr/>
          <p:nvPr/>
        </p:nvSpPr>
        <p:spPr>
          <a:xfrm>
            <a:off x="7162800" y="1383119"/>
            <a:ext cx="49713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800" b="1" i="0" u="none" strike="noStrike" cap="none">
                <a:solidFill>
                  <a:srgbClr val="000000"/>
                </a:solidFill>
                <a:latin typeface="Arial"/>
                <a:ea typeface="Arial"/>
                <a:cs typeface="Arial"/>
                <a:sym typeface="Arial"/>
              </a:rPr>
              <a:t>INTRODUCCIÓN</a:t>
            </a:r>
            <a:endParaRPr/>
          </a:p>
        </p:txBody>
      </p:sp>
      <p:sp>
        <p:nvSpPr>
          <p:cNvPr id="118" name="Google Shape;118;g135c452039b_0_47"/>
          <p:cNvSpPr/>
          <p:nvPr/>
        </p:nvSpPr>
        <p:spPr>
          <a:xfrm>
            <a:off x="1600200" y="3069000"/>
            <a:ext cx="14641800" cy="53862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s-CO" sz="2800" b="0" i="0" u="none" strike="noStrike" cap="none">
                <a:solidFill>
                  <a:schemeClr val="dk1"/>
                </a:solidFill>
                <a:latin typeface="Arial"/>
                <a:ea typeface="Arial"/>
                <a:cs typeface="Arial"/>
                <a:sym typeface="Arial"/>
              </a:rPr>
              <a:t>La idea principal que abarca la presente propuesta es </a:t>
            </a:r>
            <a:r>
              <a:rPr lang="es-CO" sz="2800">
                <a:solidFill>
                  <a:schemeClr val="dk1"/>
                </a:solidFill>
              </a:rPr>
              <a:t>realizar un</a:t>
            </a:r>
            <a:r>
              <a:rPr lang="es-CO" sz="2800" b="0" i="0" u="none" strike="noStrike" cap="none">
                <a:solidFill>
                  <a:schemeClr val="dk1"/>
                </a:solidFill>
                <a:latin typeface="Arial"/>
                <a:ea typeface="Arial"/>
                <a:cs typeface="Arial"/>
                <a:sym typeface="Arial"/>
              </a:rPr>
              <a:t> seguimiento a la responsabilidad social empresarial ejercida por la compañía</a:t>
            </a:r>
            <a:r>
              <a:rPr lang="es-CO" sz="2800">
                <a:solidFill>
                  <a:schemeClr val="dk1"/>
                </a:solidFill>
              </a:rPr>
              <a:t>:</a:t>
            </a:r>
            <a:endParaRPr sz="2800" b="0" i="0" u="none" strike="noStrike" cap="none">
              <a:solidFill>
                <a:schemeClr val="dk1"/>
              </a:solidFill>
              <a:latin typeface="Arial"/>
              <a:ea typeface="Arial"/>
              <a:cs typeface="Arial"/>
              <a:sym typeface="Arial"/>
            </a:endParaRPr>
          </a:p>
          <a:p>
            <a:pPr marL="0" marR="0" lvl="0" indent="0" algn="just" rtl="0">
              <a:spcBef>
                <a:spcPts val="0"/>
              </a:spcBef>
              <a:spcAft>
                <a:spcPts val="0"/>
              </a:spcAft>
              <a:buNone/>
            </a:pPr>
            <a:endParaRPr sz="2800">
              <a:solidFill>
                <a:schemeClr val="dk1"/>
              </a:solidFill>
            </a:endParaRPr>
          </a:p>
          <a:p>
            <a:pPr marL="0" marR="0" lvl="0" indent="0" algn="just" rtl="0">
              <a:spcBef>
                <a:spcPts val="0"/>
              </a:spcBef>
              <a:spcAft>
                <a:spcPts val="0"/>
              </a:spcAft>
              <a:buNone/>
            </a:pPr>
            <a:endParaRPr sz="2800">
              <a:solidFill>
                <a:schemeClr val="dk1"/>
              </a:solidFill>
            </a:endParaRPr>
          </a:p>
          <a:p>
            <a:pPr marL="0" marR="0" lvl="0" indent="0" algn="just" rtl="0">
              <a:spcBef>
                <a:spcPts val="0"/>
              </a:spcBef>
              <a:spcAft>
                <a:spcPts val="0"/>
              </a:spcAft>
              <a:buNone/>
            </a:pPr>
            <a:endParaRPr sz="2800">
              <a:solidFill>
                <a:schemeClr val="dk1"/>
              </a:solidFill>
            </a:endParaRPr>
          </a:p>
          <a:p>
            <a:pPr marL="0" marR="0" lvl="0" indent="0" algn="just" rtl="0">
              <a:spcBef>
                <a:spcPts val="0"/>
              </a:spcBef>
              <a:spcAft>
                <a:spcPts val="0"/>
              </a:spcAft>
              <a:buNone/>
            </a:pPr>
            <a:r>
              <a:rPr lang="es-CO" sz="2800" b="0" i="0" u="none" strike="noStrike" cap="none">
                <a:solidFill>
                  <a:schemeClr val="dk1"/>
                </a:solidFill>
                <a:latin typeface="Arial"/>
                <a:ea typeface="Arial"/>
                <a:cs typeface="Arial"/>
                <a:sym typeface="Arial"/>
              </a:rPr>
              <a:t>Por lo tanto, el presente trabajo consta de</a:t>
            </a:r>
            <a:r>
              <a:rPr lang="es-CO" sz="2800">
                <a:solidFill>
                  <a:schemeClr val="dk1"/>
                </a:solidFill>
              </a:rPr>
              <a:t>: </a:t>
            </a:r>
            <a:endParaRPr/>
          </a:p>
          <a:p>
            <a:pPr marL="0" marR="0" lvl="0" indent="0" algn="ctr" rtl="0">
              <a:spcBef>
                <a:spcPts val="0"/>
              </a:spcBef>
              <a:spcAft>
                <a:spcPts val="0"/>
              </a:spcAft>
              <a:buNone/>
            </a:pPr>
            <a:endParaRPr sz="3600" b="0" i="0" u="none" strike="noStrike" cap="none">
              <a:solidFill>
                <a:schemeClr val="dk1"/>
              </a:solidFill>
              <a:latin typeface="Calibri"/>
              <a:ea typeface="Calibri"/>
              <a:cs typeface="Calibri"/>
              <a:sym typeface="Calibri"/>
            </a:endParaRPr>
          </a:p>
        </p:txBody>
      </p:sp>
      <p:sp>
        <p:nvSpPr>
          <p:cNvPr id="119" name="Google Shape;119;g135c452039b_0_47"/>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0" name="Google Shape;120;g135c452039b_0_47"/>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i="0" u="none" strike="noStrike" cap="none">
                <a:solidFill>
                  <a:schemeClr val="dk1"/>
                </a:solidFill>
                <a:latin typeface="Arial"/>
                <a:ea typeface="Arial"/>
                <a:cs typeface="Arial"/>
                <a:sym typeface="Arial"/>
              </a:rPr>
              <a:t>01</a:t>
            </a:r>
            <a:endParaRPr/>
          </a:p>
        </p:txBody>
      </p:sp>
      <p:pic>
        <p:nvPicPr>
          <p:cNvPr id="121" name="Google Shape;121;g135c452039b_0_47"/>
          <p:cNvPicPr preferRelativeResize="0"/>
          <p:nvPr/>
        </p:nvPicPr>
        <p:blipFill rotWithShape="1">
          <a:blip r:embed="rId6">
            <a:alphaModFix/>
          </a:blip>
          <a:srcRect l="25721" r="30211" b="63331"/>
          <a:stretch/>
        </p:blipFill>
        <p:spPr>
          <a:xfrm>
            <a:off x="1756200" y="6544775"/>
            <a:ext cx="3357924" cy="1921025"/>
          </a:xfrm>
          <a:prstGeom prst="rect">
            <a:avLst/>
          </a:prstGeom>
          <a:noFill/>
          <a:ln>
            <a:noFill/>
          </a:ln>
        </p:spPr>
      </p:pic>
      <p:pic>
        <p:nvPicPr>
          <p:cNvPr id="122" name="Google Shape;122;g135c452039b_0_47"/>
          <p:cNvPicPr preferRelativeResize="0"/>
          <p:nvPr/>
        </p:nvPicPr>
        <p:blipFill>
          <a:blip r:embed="rId7">
            <a:alphaModFix/>
          </a:blip>
          <a:stretch>
            <a:fillRect/>
          </a:stretch>
        </p:blipFill>
        <p:spPr>
          <a:xfrm>
            <a:off x="6042125" y="6171775"/>
            <a:ext cx="2667000" cy="2667000"/>
          </a:xfrm>
          <a:prstGeom prst="rect">
            <a:avLst/>
          </a:prstGeom>
          <a:noFill/>
          <a:ln>
            <a:noFill/>
          </a:ln>
        </p:spPr>
      </p:pic>
      <p:pic>
        <p:nvPicPr>
          <p:cNvPr id="123" name="Google Shape;123;g135c452039b_0_47"/>
          <p:cNvPicPr preferRelativeResize="0"/>
          <p:nvPr/>
        </p:nvPicPr>
        <p:blipFill rotWithShape="1">
          <a:blip r:embed="rId8">
            <a:alphaModFix/>
          </a:blip>
          <a:srcRect b="9999"/>
          <a:stretch/>
        </p:blipFill>
        <p:spPr>
          <a:xfrm>
            <a:off x="9631650" y="6029575"/>
            <a:ext cx="3284151" cy="2737508"/>
          </a:xfrm>
          <a:prstGeom prst="rect">
            <a:avLst/>
          </a:prstGeom>
          <a:noFill/>
          <a:ln>
            <a:noFill/>
          </a:ln>
        </p:spPr>
      </p:pic>
      <p:sp>
        <p:nvSpPr>
          <p:cNvPr id="124" name="Google Shape;124;g135c452039b_0_47"/>
          <p:cNvSpPr txBox="1"/>
          <p:nvPr/>
        </p:nvSpPr>
        <p:spPr>
          <a:xfrm>
            <a:off x="5114125" y="6626750"/>
            <a:ext cx="10665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6000" b="1">
                <a:latin typeface="Calibri"/>
                <a:ea typeface="Calibri"/>
                <a:cs typeface="Calibri"/>
                <a:sym typeface="Calibri"/>
              </a:rPr>
              <a:t>+</a:t>
            </a:r>
            <a:endParaRPr sz="6000" b="1">
              <a:latin typeface="Calibri"/>
              <a:ea typeface="Calibri"/>
              <a:cs typeface="Calibri"/>
              <a:sym typeface="Calibri"/>
            </a:endParaRPr>
          </a:p>
        </p:txBody>
      </p:sp>
      <p:sp>
        <p:nvSpPr>
          <p:cNvPr id="125" name="Google Shape;125;g135c452039b_0_47"/>
          <p:cNvSpPr txBox="1"/>
          <p:nvPr/>
        </p:nvSpPr>
        <p:spPr>
          <a:xfrm>
            <a:off x="8793750" y="6626750"/>
            <a:ext cx="10665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6000" b="1">
                <a:latin typeface="Calibri"/>
                <a:ea typeface="Calibri"/>
                <a:cs typeface="Calibri"/>
                <a:sym typeface="Calibri"/>
              </a:rPr>
              <a:t>+</a:t>
            </a:r>
            <a:endParaRPr sz="6000" b="1">
              <a:latin typeface="Calibri"/>
              <a:ea typeface="Calibri"/>
              <a:cs typeface="Calibri"/>
              <a:sym typeface="Calibri"/>
            </a:endParaRPr>
          </a:p>
        </p:txBody>
      </p:sp>
      <p:sp>
        <p:nvSpPr>
          <p:cNvPr id="126" name="Google Shape;126;g135c452039b_0_47"/>
          <p:cNvSpPr txBox="1"/>
          <p:nvPr/>
        </p:nvSpPr>
        <p:spPr>
          <a:xfrm>
            <a:off x="13142000" y="6626750"/>
            <a:ext cx="10665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6000" b="1">
                <a:latin typeface="Calibri"/>
                <a:ea typeface="Calibri"/>
                <a:cs typeface="Calibri"/>
                <a:sym typeface="Calibri"/>
              </a:rPr>
              <a:t>=</a:t>
            </a:r>
            <a:endParaRPr sz="6000" b="1">
              <a:latin typeface="Calibri"/>
              <a:ea typeface="Calibri"/>
              <a:cs typeface="Calibri"/>
              <a:sym typeface="Calibri"/>
            </a:endParaRPr>
          </a:p>
        </p:txBody>
      </p:sp>
      <p:pic>
        <p:nvPicPr>
          <p:cNvPr id="127" name="Google Shape;127;g135c452039b_0_47"/>
          <p:cNvPicPr preferRelativeResize="0"/>
          <p:nvPr/>
        </p:nvPicPr>
        <p:blipFill rotWithShape="1">
          <a:blip r:embed="rId9">
            <a:alphaModFix/>
          </a:blip>
          <a:srcRect l="19153" r="17467"/>
          <a:stretch/>
        </p:blipFill>
        <p:spPr>
          <a:xfrm>
            <a:off x="13843152" y="5928875"/>
            <a:ext cx="3284148" cy="2590800"/>
          </a:xfrm>
          <a:prstGeom prst="rect">
            <a:avLst/>
          </a:prstGeom>
          <a:noFill/>
          <a:ln>
            <a:noFill/>
          </a:ln>
        </p:spPr>
      </p:pic>
      <p:pic>
        <p:nvPicPr>
          <p:cNvPr id="128" name="Google Shape;128;g135c452039b_0_47"/>
          <p:cNvPicPr preferRelativeResize="0"/>
          <p:nvPr/>
        </p:nvPicPr>
        <p:blipFill rotWithShape="1">
          <a:blip r:embed="rId10">
            <a:alphaModFix/>
          </a:blip>
          <a:srcRect/>
          <a:stretch/>
        </p:blipFill>
        <p:spPr>
          <a:xfrm>
            <a:off x="624034" y="8147282"/>
            <a:ext cx="1475132" cy="156849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11febba14f8_0_3"/>
          <p:cNvSpPr/>
          <p:nvPr/>
        </p:nvSpPr>
        <p:spPr>
          <a:xfrm>
            <a:off x="4790417" y="-446410"/>
            <a:ext cx="13497600" cy="791700"/>
          </a:xfrm>
          <a:prstGeom prst="rect">
            <a:avLst/>
          </a:prstGeom>
          <a:solidFill>
            <a:srgbClr val="EFEA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4" name="Google Shape;134;g11febba14f8_0_3"/>
          <p:cNvPicPr preferRelativeResize="0"/>
          <p:nvPr/>
        </p:nvPicPr>
        <p:blipFill rotWithShape="1">
          <a:blip r:embed="rId3">
            <a:alphaModFix/>
          </a:blip>
          <a:srcRect t="34023"/>
          <a:stretch/>
        </p:blipFill>
        <p:spPr>
          <a:xfrm rot="10800000">
            <a:off x="0" y="-1169840"/>
            <a:ext cx="5660104" cy="3231735"/>
          </a:xfrm>
          <a:prstGeom prst="rect">
            <a:avLst/>
          </a:prstGeom>
          <a:noFill/>
          <a:ln>
            <a:noFill/>
          </a:ln>
        </p:spPr>
      </p:pic>
      <p:pic>
        <p:nvPicPr>
          <p:cNvPr id="135" name="Google Shape;135;g11febba14f8_0_3"/>
          <p:cNvPicPr preferRelativeResize="0"/>
          <p:nvPr/>
        </p:nvPicPr>
        <p:blipFill rotWithShape="1">
          <a:blip r:embed="rId4">
            <a:alphaModFix/>
          </a:blip>
          <a:srcRect/>
          <a:stretch/>
        </p:blipFill>
        <p:spPr>
          <a:xfrm>
            <a:off x="16242086" y="8559466"/>
            <a:ext cx="1397669" cy="1397669"/>
          </a:xfrm>
          <a:prstGeom prst="rect">
            <a:avLst/>
          </a:prstGeom>
          <a:noFill/>
          <a:ln>
            <a:noFill/>
          </a:ln>
        </p:spPr>
      </p:pic>
      <p:pic>
        <p:nvPicPr>
          <p:cNvPr id="136" name="Google Shape;136;g11febba14f8_0_3"/>
          <p:cNvPicPr preferRelativeResize="0"/>
          <p:nvPr/>
        </p:nvPicPr>
        <p:blipFill rotWithShape="1">
          <a:blip r:embed="rId5">
            <a:alphaModFix/>
          </a:blip>
          <a:srcRect/>
          <a:stretch/>
        </p:blipFill>
        <p:spPr>
          <a:xfrm>
            <a:off x="624034" y="8147282"/>
            <a:ext cx="1475132" cy="1568495"/>
          </a:xfrm>
          <a:prstGeom prst="rect">
            <a:avLst/>
          </a:prstGeom>
          <a:noFill/>
          <a:ln>
            <a:noFill/>
          </a:ln>
        </p:spPr>
      </p:pic>
      <p:sp>
        <p:nvSpPr>
          <p:cNvPr id="137" name="Google Shape;137;g11febba14f8_0_3"/>
          <p:cNvSpPr/>
          <p:nvPr/>
        </p:nvSpPr>
        <p:spPr>
          <a:xfrm>
            <a:off x="4265250" y="1462575"/>
            <a:ext cx="97575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800" b="1"/>
              <a:t>FUNCIONES ASIGNADAS  EN LA PRÁCTICA</a:t>
            </a:r>
            <a:endParaRPr/>
          </a:p>
        </p:txBody>
      </p:sp>
      <p:sp>
        <p:nvSpPr>
          <p:cNvPr id="138" name="Google Shape;138;g11febba14f8_0_3"/>
          <p:cNvSpPr/>
          <p:nvPr/>
        </p:nvSpPr>
        <p:spPr>
          <a:xfrm>
            <a:off x="1600200" y="3252014"/>
            <a:ext cx="15126000" cy="5386200"/>
          </a:xfrm>
          <a:prstGeom prst="rect">
            <a:avLst/>
          </a:prstGeom>
          <a:noFill/>
          <a:ln>
            <a:noFill/>
          </a:ln>
        </p:spPr>
        <p:txBody>
          <a:bodyPr spcFirstLastPara="1" wrap="square" lIns="91425" tIns="45700" rIns="91425" bIns="45700" anchor="t" anchorCtr="0">
            <a:noAutofit/>
          </a:bodyPr>
          <a:lstStyle/>
          <a:p>
            <a:pPr marL="457200" lvl="0" indent="-374650" algn="just" rtl="0">
              <a:lnSpc>
                <a:spcPct val="150000"/>
              </a:lnSpc>
              <a:spcBef>
                <a:spcPts val="0"/>
              </a:spcBef>
              <a:spcAft>
                <a:spcPts val="0"/>
              </a:spcAft>
              <a:buClr>
                <a:schemeClr val="dk1"/>
              </a:buClr>
              <a:buSzPts val="2300"/>
              <a:buFont typeface="Arial"/>
              <a:buChar char="●"/>
            </a:pPr>
            <a:r>
              <a:rPr lang="es-CO" sz="2300" dirty="0">
                <a:solidFill>
                  <a:schemeClr val="dk1"/>
                </a:solidFill>
              </a:rPr>
              <a:t>Revisión de facturas, Devoluciones, y averías</a:t>
            </a:r>
            <a:endParaRPr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a:solidFill>
                  <a:schemeClr val="dk1"/>
                </a:solidFill>
              </a:rPr>
              <a:t>Reporte de Facturas 30 días con Pago </a:t>
            </a:r>
            <a:endParaRPr lang="es-CO"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smtClean="0">
                <a:solidFill>
                  <a:schemeClr val="dk1"/>
                </a:solidFill>
              </a:rPr>
              <a:t>Validación </a:t>
            </a:r>
            <a:r>
              <a:rPr lang="es-CO" sz="2300" dirty="0">
                <a:solidFill>
                  <a:schemeClr val="dk1"/>
                </a:solidFill>
              </a:rPr>
              <a:t>de pagos del estado de cuenta del </a:t>
            </a:r>
            <a:r>
              <a:rPr lang="es-CO" sz="2300" dirty="0" smtClean="0">
                <a:solidFill>
                  <a:schemeClr val="dk1"/>
                </a:solidFill>
              </a:rPr>
              <a:t>cliente. </a:t>
            </a:r>
            <a:endParaRPr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smtClean="0">
                <a:solidFill>
                  <a:schemeClr val="dk1"/>
                </a:solidFill>
              </a:rPr>
              <a:t>Gestión </a:t>
            </a:r>
            <a:r>
              <a:rPr lang="es-CO" sz="2300" dirty="0">
                <a:solidFill>
                  <a:schemeClr val="dk1"/>
                </a:solidFill>
              </a:rPr>
              <a:t>devoluciones </a:t>
            </a:r>
            <a:endParaRPr lang="es-CO" sz="2300" dirty="0" smtClean="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smtClean="0">
                <a:solidFill>
                  <a:schemeClr val="dk1"/>
                </a:solidFill>
              </a:rPr>
              <a:t>Validación </a:t>
            </a:r>
            <a:r>
              <a:rPr lang="es-CO" sz="2300" dirty="0">
                <a:solidFill>
                  <a:schemeClr val="dk1"/>
                </a:solidFill>
              </a:rPr>
              <a:t>de referencias casas </a:t>
            </a:r>
            <a:r>
              <a:rPr lang="es-CO" sz="2300" dirty="0" smtClean="0">
                <a:solidFill>
                  <a:schemeClr val="dk1"/>
                </a:solidFill>
              </a:rPr>
              <a:t>comerciales  </a:t>
            </a:r>
            <a:r>
              <a:rPr lang="es-CO" sz="2300" dirty="0">
                <a:solidFill>
                  <a:schemeClr val="dk1"/>
                </a:solidFill>
              </a:rPr>
              <a:t>para la creación clientes</a:t>
            </a:r>
            <a:endParaRPr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smtClean="0">
                <a:solidFill>
                  <a:schemeClr val="dk1"/>
                </a:solidFill>
              </a:rPr>
              <a:t>Gestiones </a:t>
            </a:r>
            <a:r>
              <a:rPr lang="es-CO" sz="2300" dirty="0">
                <a:solidFill>
                  <a:schemeClr val="dk1"/>
                </a:solidFill>
              </a:rPr>
              <a:t>de cobro y Validación zona</a:t>
            </a:r>
            <a:endParaRPr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a:solidFill>
                  <a:schemeClr val="dk1"/>
                </a:solidFill>
              </a:rPr>
              <a:t>Envió de correspondencia y papelería a vendedores</a:t>
            </a:r>
            <a:endParaRPr sz="2300" dirty="0">
              <a:solidFill>
                <a:schemeClr val="dk1"/>
              </a:solidFill>
            </a:endParaRPr>
          </a:p>
          <a:p>
            <a:pPr marL="457200" lvl="0" indent="-374650" algn="just" rtl="0">
              <a:lnSpc>
                <a:spcPct val="150000"/>
              </a:lnSpc>
              <a:spcBef>
                <a:spcPts val="0"/>
              </a:spcBef>
              <a:spcAft>
                <a:spcPts val="0"/>
              </a:spcAft>
              <a:buClr>
                <a:schemeClr val="dk1"/>
              </a:buClr>
              <a:buSzPts val="2300"/>
              <a:buFont typeface="Arial"/>
              <a:buChar char="●"/>
            </a:pPr>
            <a:r>
              <a:rPr lang="es-CO" sz="2300" dirty="0">
                <a:solidFill>
                  <a:schemeClr val="dk1"/>
                </a:solidFill>
              </a:rPr>
              <a:t>Envío de facturas de cadenas regionales y </a:t>
            </a:r>
            <a:r>
              <a:rPr lang="es-CO" sz="2300" dirty="0" err="1">
                <a:solidFill>
                  <a:schemeClr val="dk1"/>
                </a:solidFill>
              </a:rPr>
              <a:t>Koba</a:t>
            </a:r>
            <a:r>
              <a:rPr lang="es-CO" sz="2300" dirty="0">
                <a:solidFill>
                  <a:schemeClr val="dk1"/>
                </a:solidFill>
              </a:rPr>
              <a:t> mediante memorandos a Bogotá</a:t>
            </a:r>
            <a:endParaRPr sz="2300" dirty="0">
              <a:solidFill>
                <a:schemeClr val="dk1"/>
              </a:solidFill>
            </a:endParaRPr>
          </a:p>
          <a:p>
            <a:pPr marL="457200" lvl="0" indent="0" algn="just" rtl="0">
              <a:lnSpc>
                <a:spcPct val="150000"/>
              </a:lnSpc>
              <a:spcBef>
                <a:spcPts val="0"/>
              </a:spcBef>
              <a:spcAft>
                <a:spcPts val="0"/>
              </a:spcAft>
              <a:buNone/>
            </a:pPr>
            <a:endParaRPr sz="2000" dirty="0">
              <a:solidFill>
                <a:schemeClr val="dk1"/>
              </a:solidFill>
            </a:endParaRPr>
          </a:p>
          <a:p>
            <a:pPr marL="0" marR="0" lvl="0" indent="0" algn="ctr" rtl="0">
              <a:spcBef>
                <a:spcPts val="0"/>
              </a:spcBef>
              <a:spcAft>
                <a:spcPts val="0"/>
              </a:spcAft>
              <a:buNone/>
            </a:pPr>
            <a:endParaRPr sz="3600" b="0" i="0" u="none" strike="noStrike" cap="none" dirty="0">
              <a:solidFill>
                <a:schemeClr val="dk1"/>
              </a:solidFill>
              <a:latin typeface="Calibri"/>
              <a:ea typeface="Calibri"/>
              <a:cs typeface="Calibri"/>
              <a:sym typeface="Calibri"/>
            </a:endParaRPr>
          </a:p>
        </p:txBody>
      </p:sp>
      <p:sp>
        <p:nvSpPr>
          <p:cNvPr id="139" name="Google Shape;139;g11febba14f8_0_3"/>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0" name="Google Shape;140;g11febba14f8_0_3"/>
          <p:cNvSpPr txBox="1"/>
          <p:nvPr/>
        </p:nvSpPr>
        <p:spPr>
          <a:xfrm>
            <a:off x="174590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i="0" u="none" strike="noStrike" cap="none">
                <a:solidFill>
                  <a:schemeClr val="dk1"/>
                </a:solidFill>
                <a:latin typeface="Arial"/>
                <a:ea typeface="Arial"/>
                <a:cs typeface="Arial"/>
                <a:sym typeface="Arial"/>
              </a:rPr>
              <a:t>0</a:t>
            </a:r>
            <a:r>
              <a:rPr lang="es-CO" sz="2800" b="1">
                <a:solidFill>
                  <a:schemeClr val="dk1"/>
                </a:solidFill>
              </a:rPr>
              <a:t>2</a:t>
            </a: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
          <p:cNvSpPr/>
          <p:nvPr/>
        </p:nvSpPr>
        <p:spPr>
          <a:xfrm rot="10800000">
            <a:off x="-3602766" y="-3778684"/>
            <a:ext cx="13505731" cy="6226137"/>
          </a:xfrm>
          <a:custGeom>
            <a:avLst/>
            <a:gdLst/>
            <a:ahLst/>
            <a:cxnLst/>
            <a:rect l="l" t="t" r="r" b="b"/>
            <a:pathLst>
              <a:path w="11653155" h="5372100" extrusionOk="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a:ln>
            <a:noFill/>
          </a:ln>
        </p:spPr>
      </p:sp>
      <p:pic>
        <p:nvPicPr>
          <p:cNvPr id="146" name="Google Shape;146;p3"/>
          <p:cNvPicPr preferRelativeResize="0"/>
          <p:nvPr/>
        </p:nvPicPr>
        <p:blipFill rotWithShape="1">
          <a:blip r:embed="rId3">
            <a:alphaModFix/>
          </a:blip>
          <a:srcRect t="34025"/>
          <a:stretch/>
        </p:blipFill>
        <p:spPr>
          <a:xfrm>
            <a:off x="1028702" y="381753"/>
            <a:ext cx="2121399" cy="1211249"/>
          </a:xfrm>
          <a:prstGeom prst="rect">
            <a:avLst/>
          </a:prstGeom>
          <a:noFill/>
          <a:ln w="9525" cap="flat" cmpd="sng">
            <a:solidFill>
              <a:srgbClr val="057DFA"/>
            </a:solidFill>
            <a:prstDash val="solid"/>
            <a:round/>
            <a:headEnd type="none" w="sm" len="sm"/>
            <a:tailEnd type="none" w="sm" len="sm"/>
          </a:ln>
        </p:spPr>
      </p:pic>
      <p:pic>
        <p:nvPicPr>
          <p:cNvPr id="147" name="Google Shape;147;p3"/>
          <p:cNvPicPr preferRelativeResize="0"/>
          <p:nvPr/>
        </p:nvPicPr>
        <p:blipFill rotWithShape="1">
          <a:blip r:embed="rId4">
            <a:alphaModFix/>
          </a:blip>
          <a:srcRect/>
          <a:stretch/>
        </p:blipFill>
        <p:spPr>
          <a:xfrm>
            <a:off x="15784169" y="381754"/>
            <a:ext cx="1475132" cy="1568495"/>
          </a:xfrm>
          <a:prstGeom prst="rect">
            <a:avLst/>
          </a:prstGeom>
          <a:noFill/>
          <a:ln>
            <a:noFill/>
          </a:ln>
        </p:spPr>
      </p:pic>
      <p:pic>
        <p:nvPicPr>
          <p:cNvPr id="148" name="Google Shape;148;p3"/>
          <p:cNvPicPr preferRelativeResize="0"/>
          <p:nvPr/>
        </p:nvPicPr>
        <p:blipFill rotWithShape="1">
          <a:blip r:embed="rId5">
            <a:alphaModFix/>
          </a:blip>
          <a:srcRect/>
          <a:stretch/>
        </p:blipFill>
        <p:spPr>
          <a:xfrm>
            <a:off x="15866629" y="8559466"/>
            <a:ext cx="1397669" cy="1397669"/>
          </a:xfrm>
          <a:prstGeom prst="rect">
            <a:avLst/>
          </a:prstGeom>
          <a:noFill/>
          <a:ln>
            <a:noFill/>
          </a:ln>
        </p:spPr>
      </p:pic>
      <p:sp>
        <p:nvSpPr>
          <p:cNvPr id="149" name="Google Shape;149;p3"/>
          <p:cNvSpPr txBox="1"/>
          <p:nvPr/>
        </p:nvSpPr>
        <p:spPr>
          <a:xfrm>
            <a:off x="9601200" y="1488286"/>
            <a:ext cx="525780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i="0" u="none" strike="noStrike" cap="none">
                <a:solidFill>
                  <a:schemeClr val="dk1"/>
                </a:solidFill>
                <a:latin typeface="Arial"/>
                <a:ea typeface="Arial"/>
                <a:cs typeface="Arial"/>
                <a:sym typeface="Arial"/>
              </a:rPr>
              <a:t>DIAGNÓSTICO</a:t>
            </a:r>
            <a:r>
              <a:rPr lang="es-CO" sz="4800" b="0" i="0" u="none" strike="noStrike" cap="none">
                <a:solidFill>
                  <a:schemeClr val="dk1"/>
                </a:solidFill>
                <a:latin typeface="Arial"/>
                <a:ea typeface="Arial"/>
                <a:cs typeface="Arial"/>
                <a:sym typeface="Arial"/>
              </a:rPr>
              <a:t>  </a:t>
            </a:r>
            <a:endParaRPr sz="4800" b="0" i="0" u="none" strike="noStrike" cap="none">
              <a:solidFill>
                <a:schemeClr val="dk1"/>
              </a:solidFill>
              <a:latin typeface="Arial"/>
              <a:ea typeface="Arial"/>
              <a:cs typeface="Arial"/>
              <a:sym typeface="Arial"/>
            </a:endParaRPr>
          </a:p>
        </p:txBody>
      </p:sp>
      <p:pic>
        <p:nvPicPr>
          <p:cNvPr id="150" name="Google Shape;150;p3"/>
          <p:cNvPicPr preferRelativeResize="0"/>
          <p:nvPr/>
        </p:nvPicPr>
        <p:blipFill rotWithShape="1">
          <a:blip r:embed="rId6">
            <a:alphaModFix/>
          </a:blip>
          <a:srcRect/>
          <a:stretch/>
        </p:blipFill>
        <p:spPr>
          <a:xfrm>
            <a:off x="7174172" y="9258300"/>
            <a:ext cx="2688569" cy="2615411"/>
          </a:xfrm>
          <a:prstGeom prst="rect">
            <a:avLst/>
          </a:prstGeom>
          <a:noFill/>
          <a:ln>
            <a:noFill/>
          </a:ln>
        </p:spPr>
      </p:pic>
      <p:sp>
        <p:nvSpPr>
          <p:cNvPr id="151" name="Google Shape;151;p3"/>
          <p:cNvSpPr txBox="1"/>
          <p:nvPr/>
        </p:nvSpPr>
        <p:spPr>
          <a:xfrm>
            <a:off x="8264327" y="9728707"/>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i="0" u="none" strike="noStrike" cap="none">
                <a:solidFill>
                  <a:schemeClr val="dk1"/>
                </a:solidFill>
                <a:latin typeface="Arial"/>
                <a:ea typeface="Arial"/>
                <a:cs typeface="Arial"/>
                <a:sym typeface="Arial"/>
              </a:rPr>
              <a:t>0</a:t>
            </a:r>
            <a:r>
              <a:rPr lang="es-CO" sz="2800" b="1">
                <a:solidFill>
                  <a:schemeClr val="dk1"/>
                </a:solidFill>
              </a:rPr>
              <a:t>3</a:t>
            </a:r>
            <a:endParaRPr sz="2800" b="1" i="0" u="none" strike="noStrike" cap="none">
              <a:solidFill>
                <a:schemeClr val="dk1"/>
              </a:solidFill>
              <a:latin typeface="Arial"/>
              <a:ea typeface="Arial"/>
              <a:cs typeface="Arial"/>
              <a:sym typeface="Arial"/>
            </a:endParaRPr>
          </a:p>
        </p:txBody>
      </p:sp>
      <p:sp>
        <p:nvSpPr>
          <p:cNvPr id="152" name="Google Shape;152;p3"/>
          <p:cNvSpPr txBox="1"/>
          <p:nvPr/>
        </p:nvSpPr>
        <p:spPr>
          <a:xfrm>
            <a:off x="3429000" y="3771900"/>
            <a:ext cx="11887200" cy="861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32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aphicFrame>
        <p:nvGraphicFramePr>
          <p:cNvPr id="153" name="Google Shape;153;p3"/>
          <p:cNvGraphicFramePr/>
          <p:nvPr>
            <p:extLst>
              <p:ext uri="{D42A27DB-BD31-4B8C-83A1-F6EECF244321}">
                <p14:modId xmlns:p14="http://schemas.microsoft.com/office/powerpoint/2010/main" val="1764006994"/>
              </p:ext>
            </p:extLst>
          </p:nvPr>
        </p:nvGraphicFramePr>
        <p:xfrm>
          <a:off x="2939525" y="3338366"/>
          <a:ext cx="12844644" cy="4676437"/>
        </p:xfrm>
        <a:graphic>
          <a:graphicData uri="http://schemas.openxmlformats.org/drawingml/2006/table">
            <a:tbl>
              <a:tblPr>
                <a:noFill/>
                <a:tableStyleId>{1E541469-67D7-47AB-8AA6-13D1ED94DAE3}</a:tableStyleId>
              </a:tblPr>
              <a:tblGrid>
                <a:gridCol w="1567670"/>
                <a:gridCol w="11276974"/>
              </a:tblGrid>
              <a:tr h="945748">
                <a:tc>
                  <a:txBody>
                    <a:bodyPr/>
                    <a:lstStyle/>
                    <a:p>
                      <a:pPr marL="0" lvl="0" indent="0" algn="l" rtl="0">
                        <a:lnSpc>
                          <a:spcPct val="115000"/>
                        </a:lnSpc>
                        <a:spcBef>
                          <a:spcPts val="0"/>
                        </a:spcBef>
                        <a:spcAft>
                          <a:spcPts val="0"/>
                        </a:spcAft>
                        <a:buNone/>
                      </a:pPr>
                      <a:r>
                        <a:rPr lang="es-CO" sz="1800" b="1" dirty="0">
                          <a:solidFill>
                            <a:schemeClr val="bg1"/>
                          </a:solidFill>
                        </a:rPr>
                        <a:t>Factores Políticos</a:t>
                      </a:r>
                      <a:endParaRPr sz="1800" b="1" dirty="0">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0:0"/>
                      </a:ext>
                    </a:extLst>
                  </a:tcPr>
                </a:tc>
                <a:tc>
                  <a:txBody>
                    <a:bodyPr/>
                    <a:lstStyle/>
                    <a:p>
                      <a:pPr marL="0" lvl="0" indent="0" algn="l" rtl="0">
                        <a:lnSpc>
                          <a:spcPct val="115000"/>
                        </a:lnSpc>
                        <a:spcBef>
                          <a:spcPts val="0"/>
                        </a:spcBef>
                        <a:spcAft>
                          <a:spcPts val="0"/>
                        </a:spcAft>
                        <a:buNone/>
                      </a:pPr>
                      <a:r>
                        <a:rPr lang="es-CO" sz="1800" dirty="0"/>
                        <a:t>Colombia, se cuenta con una postura positiva que se define en la incentivación del interés empresarial por implementación de prácticas </a:t>
                      </a:r>
                      <a:r>
                        <a:rPr lang="es-CO" sz="1800" dirty="0" smtClean="0"/>
                        <a:t>responsables.</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0:1"/>
                      </a:ext>
                    </a:extLst>
                  </a:tcPr>
                </a:tc>
              </a:tr>
              <a:tr h="766284">
                <a:tc>
                  <a:txBody>
                    <a:bodyPr/>
                    <a:lstStyle/>
                    <a:p>
                      <a:pPr marL="0" lvl="0" indent="0" algn="l" rtl="0">
                        <a:lnSpc>
                          <a:spcPct val="115000"/>
                        </a:lnSpc>
                        <a:spcBef>
                          <a:spcPts val="0"/>
                        </a:spcBef>
                        <a:spcAft>
                          <a:spcPts val="0"/>
                        </a:spcAft>
                        <a:buNone/>
                      </a:pPr>
                      <a:r>
                        <a:rPr lang="es-CO" sz="1800" b="1" dirty="0">
                          <a:solidFill>
                            <a:schemeClr val="bg1"/>
                          </a:solidFill>
                        </a:rPr>
                        <a:t>Factores económicos</a:t>
                      </a:r>
                      <a:endParaRPr sz="1800" b="1" dirty="0">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1:0"/>
                      </a:ext>
                    </a:extLst>
                  </a:tcPr>
                </a:tc>
                <a:tc>
                  <a:txBody>
                    <a:bodyPr/>
                    <a:lstStyle/>
                    <a:p>
                      <a:pPr marL="0" lvl="0" indent="0" algn="l" rtl="0">
                        <a:lnSpc>
                          <a:spcPct val="115000"/>
                        </a:lnSpc>
                        <a:spcBef>
                          <a:spcPts val="0"/>
                        </a:spcBef>
                        <a:spcAft>
                          <a:spcPts val="0"/>
                        </a:spcAft>
                        <a:buNone/>
                      </a:pPr>
                      <a:r>
                        <a:rPr lang="es-CO" sz="1800" dirty="0"/>
                        <a:t>La pandemia del </a:t>
                      </a:r>
                      <a:r>
                        <a:rPr lang="es-CO" sz="1800" dirty="0" err="1"/>
                        <a:t>Covid</a:t>
                      </a:r>
                      <a:r>
                        <a:rPr lang="es-CO" sz="1800" dirty="0"/>
                        <a:t> 19 ha provocado que el sector de productos de aseo este en un momento clave de </a:t>
                      </a:r>
                      <a:r>
                        <a:rPr lang="es-CO" sz="1800" dirty="0" smtClean="0"/>
                        <a:t>crecimiento.</a:t>
                      </a:r>
                      <a:r>
                        <a:rPr lang="es-CO" sz="1800" baseline="0" dirty="0" smtClean="0"/>
                        <a:t> </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1:1"/>
                      </a:ext>
                    </a:extLst>
                  </a:tcPr>
                </a:tc>
              </a:tr>
              <a:tr h="871223">
                <a:tc>
                  <a:txBody>
                    <a:bodyPr/>
                    <a:lstStyle/>
                    <a:p>
                      <a:pPr marL="0" lvl="0" indent="0" algn="l" rtl="0">
                        <a:lnSpc>
                          <a:spcPct val="115000"/>
                        </a:lnSpc>
                        <a:spcBef>
                          <a:spcPts val="0"/>
                        </a:spcBef>
                        <a:spcAft>
                          <a:spcPts val="0"/>
                        </a:spcAft>
                        <a:buNone/>
                      </a:pPr>
                      <a:r>
                        <a:rPr lang="es-CO" sz="1800" b="1">
                          <a:solidFill>
                            <a:schemeClr val="bg1"/>
                          </a:solidFill>
                        </a:rPr>
                        <a:t>Factores sociales</a:t>
                      </a:r>
                      <a:endParaRPr sz="1800" b="1">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2:0"/>
                      </a:ext>
                    </a:extLst>
                  </a:tcPr>
                </a:tc>
                <a:tc>
                  <a:txBody>
                    <a:bodyPr/>
                    <a:lstStyle/>
                    <a:p>
                      <a:pPr marL="0" lvl="0" indent="0" algn="l" rtl="0">
                        <a:lnSpc>
                          <a:spcPct val="115000"/>
                        </a:lnSpc>
                        <a:spcBef>
                          <a:spcPts val="0"/>
                        </a:spcBef>
                        <a:spcAft>
                          <a:spcPts val="0"/>
                        </a:spcAft>
                        <a:buNone/>
                      </a:pPr>
                      <a:r>
                        <a:rPr lang="es-CO" sz="1800" dirty="0"/>
                        <a:t>El sector del aseo tiene un gran dominio del mercado </a:t>
                      </a:r>
                      <a:r>
                        <a:rPr lang="es-CO" sz="1800" dirty="0" smtClean="0"/>
                        <a:t>actual. Adicionalmente, </a:t>
                      </a:r>
                      <a:r>
                        <a:rPr lang="es-CO" sz="1800" dirty="0"/>
                        <a:t>se debe considerar el porcentaje altísimo de la población </a:t>
                      </a:r>
                      <a:r>
                        <a:rPr lang="es-CO" sz="1800" dirty="0" smtClean="0"/>
                        <a:t>que </a:t>
                      </a:r>
                      <a:r>
                        <a:rPr lang="es-CO" sz="1800" dirty="0"/>
                        <a:t>pertenece a la clase </a:t>
                      </a:r>
                      <a:r>
                        <a:rPr lang="es-CO" sz="1800" dirty="0" smtClean="0"/>
                        <a:t>baja.</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2:1"/>
                      </a:ext>
                    </a:extLst>
                  </a:tcPr>
                </a:tc>
              </a:tr>
              <a:tr h="707169">
                <a:tc>
                  <a:txBody>
                    <a:bodyPr/>
                    <a:lstStyle/>
                    <a:p>
                      <a:pPr marL="0" lvl="0" indent="0" algn="l" rtl="0">
                        <a:lnSpc>
                          <a:spcPct val="115000"/>
                        </a:lnSpc>
                        <a:spcBef>
                          <a:spcPts val="0"/>
                        </a:spcBef>
                        <a:spcAft>
                          <a:spcPts val="0"/>
                        </a:spcAft>
                        <a:buNone/>
                      </a:pPr>
                      <a:r>
                        <a:rPr lang="es-CO" sz="1800" b="1">
                          <a:solidFill>
                            <a:schemeClr val="bg1"/>
                          </a:solidFill>
                        </a:rPr>
                        <a:t>Factores tecnológicos</a:t>
                      </a:r>
                      <a:endParaRPr sz="1800" b="1">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3:0"/>
                      </a:ext>
                    </a:extLst>
                  </a:tcPr>
                </a:tc>
                <a:tc>
                  <a:txBody>
                    <a:bodyPr/>
                    <a:lstStyle/>
                    <a:p>
                      <a:pPr marL="0" lvl="0" indent="0" algn="l" rtl="0">
                        <a:lnSpc>
                          <a:spcPct val="115000"/>
                        </a:lnSpc>
                        <a:spcBef>
                          <a:spcPts val="0"/>
                        </a:spcBef>
                        <a:spcAft>
                          <a:spcPts val="0"/>
                        </a:spcAft>
                        <a:buNone/>
                      </a:pPr>
                      <a:r>
                        <a:rPr lang="es-CO" sz="1800" dirty="0"/>
                        <a:t>La innovación tecnológica trae un apoyo primordial al cumplimiento de las funciones de la empresa</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3:1"/>
                      </a:ext>
                    </a:extLst>
                  </a:tcPr>
                </a:tc>
              </a:tr>
              <a:tr h="678844">
                <a:tc>
                  <a:txBody>
                    <a:bodyPr/>
                    <a:lstStyle/>
                    <a:p>
                      <a:pPr marL="0" lvl="0" indent="0" algn="l" rtl="0">
                        <a:lnSpc>
                          <a:spcPct val="115000"/>
                        </a:lnSpc>
                        <a:spcBef>
                          <a:spcPts val="0"/>
                        </a:spcBef>
                        <a:spcAft>
                          <a:spcPts val="0"/>
                        </a:spcAft>
                        <a:buNone/>
                      </a:pPr>
                      <a:r>
                        <a:rPr lang="es-CO" sz="1800" b="1">
                          <a:solidFill>
                            <a:schemeClr val="bg1"/>
                          </a:solidFill>
                        </a:rPr>
                        <a:t>Factores ecológicos</a:t>
                      </a:r>
                      <a:endParaRPr sz="1800" b="1">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4:0"/>
                      </a:ext>
                    </a:extLst>
                  </a:tcPr>
                </a:tc>
                <a:tc>
                  <a:txBody>
                    <a:bodyPr/>
                    <a:lstStyle/>
                    <a:p>
                      <a:pPr marL="0" lvl="0" indent="0" algn="l" rtl="0">
                        <a:lnSpc>
                          <a:spcPct val="115000"/>
                        </a:lnSpc>
                        <a:spcBef>
                          <a:spcPts val="0"/>
                        </a:spcBef>
                        <a:spcAft>
                          <a:spcPts val="0"/>
                        </a:spcAft>
                        <a:buNone/>
                      </a:pPr>
                      <a:r>
                        <a:rPr lang="es-CO" sz="1800" dirty="0"/>
                        <a:t>La compañía Azul K en su fabricación utiliza los mejores </a:t>
                      </a:r>
                      <a:r>
                        <a:rPr lang="es-CO" sz="1800" dirty="0" smtClean="0"/>
                        <a:t>insumos</a:t>
                      </a:r>
                      <a:r>
                        <a:rPr lang="es-CO" sz="1800" baseline="0" dirty="0" smtClean="0"/>
                        <a:t> y </a:t>
                      </a:r>
                      <a:r>
                        <a:rPr lang="es-CO" sz="1800" dirty="0" smtClean="0"/>
                        <a:t>empacas sustentables</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4:1"/>
                      </a:ext>
                    </a:extLst>
                  </a:tcPr>
                </a:tc>
              </a:tr>
              <a:tr h="707169">
                <a:tc>
                  <a:txBody>
                    <a:bodyPr/>
                    <a:lstStyle/>
                    <a:p>
                      <a:pPr marL="0" lvl="0" indent="0" algn="l" rtl="0">
                        <a:lnSpc>
                          <a:spcPct val="115000"/>
                        </a:lnSpc>
                        <a:spcBef>
                          <a:spcPts val="0"/>
                        </a:spcBef>
                        <a:spcAft>
                          <a:spcPts val="0"/>
                        </a:spcAft>
                        <a:buNone/>
                      </a:pPr>
                      <a:r>
                        <a:rPr lang="es-CO" sz="1800" b="1" dirty="0">
                          <a:solidFill>
                            <a:schemeClr val="bg1"/>
                          </a:solidFill>
                        </a:rPr>
                        <a:t>Factores legales</a:t>
                      </a:r>
                      <a:endParaRPr sz="1800" b="1" dirty="0">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5:0"/>
                      </a:ext>
                    </a:extLst>
                  </a:tcPr>
                </a:tc>
                <a:tc>
                  <a:txBody>
                    <a:bodyPr/>
                    <a:lstStyle/>
                    <a:p>
                      <a:pPr marL="0" lvl="0" indent="0" algn="l" rtl="0">
                        <a:lnSpc>
                          <a:spcPct val="115000"/>
                        </a:lnSpc>
                        <a:spcBef>
                          <a:spcPts val="0"/>
                        </a:spcBef>
                        <a:spcAft>
                          <a:spcPts val="0"/>
                        </a:spcAft>
                        <a:buNone/>
                      </a:pPr>
                      <a:r>
                        <a:rPr lang="es-CO" sz="1800" dirty="0"/>
                        <a:t>Azul K S.A.S maneja la ISO 14000 y 9001.</a:t>
                      </a:r>
                      <a:endParaRPr sz="18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153:5:1"/>
                      </a:ext>
                    </a:extLst>
                  </a:tcPr>
                </a:tc>
              </a:tr>
            </a:tbl>
          </a:graphicData>
        </a:graphic>
      </p:graphicFrame>
      <p:sp>
        <p:nvSpPr>
          <p:cNvPr id="154" name="Google Shape;154;p3"/>
          <p:cNvSpPr/>
          <p:nvPr/>
        </p:nvSpPr>
        <p:spPr>
          <a:xfrm>
            <a:off x="2878350" y="2504851"/>
            <a:ext cx="9292800" cy="5748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Clr>
                <a:schemeClr val="dk1"/>
              </a:buClr>
              <a:buSzPts val="3200"/>
              <a:buFont typeface="Arial"/>
              <a:buNone/>
            </a:pPr>
            <a:r>
              <a:rPr lang="es-CO" sz="2800" b="1">
                <a:solidFill>
                  <a:schemeClr val="dk1"/>
                </a:solidFill>
              </a:rPr>
              <a:t>Análisis Pestel  </a:t>
            </a:r>
            <a:endParaRPr sz="2800" b="1">
              <a:solidFill>
                <a:schemeClr val="dk1"/>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11febba14f8_0_14"/>
          <p:cNvSpPr/>
          <p:nvPr/>
        </p:nvSpPr>
        <p:spPr>
          <a:xfrm rot="10800000">
            <a:off x="-3614695" y="-3784183"/>
            <a:ext cx="13517660" cy="6231636"/>
          </a:xfrm>
          <a:custGeom>
            <a:avLst/>
            <a:gdLst/>
            <a:ahLst/>
            <a:cxnLst/>
            <a:rect l="l" t="t" r="r" b="b"/>
            <a:pathLst>
              <a:path w="11653155" h="5372100" extrusionOk="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a:ln>
            <a:noFill/>
          </a:ln>
        </p:spPr>
      </p:sp>
      <p:pic>
        <p:nvPicPr>
          <p:cNvPr id="160" name="Google Shape;160;g11febba14f8_0_14"/>
          <p:cNvPicPr preferRelativeResize="0"/>
          <p:nvPr/>
        </p:nvPicPr>
        <p:blipFill rotWithShape="1">
          <a:blip r:embed="rId3">
            <a:alphaModFix/>
          </a:blip>
          <a:srcRect t="34023"/>
          <a:stretch/>
        </p:blipFill>
        <p:spPr>
          <a:xfrm>
            <a:off x="1028702" y="381753"/>
            <a:ext cx="2121399" cy="1211249"/>
          </a:xfrm>
          <a:prstGeom prst="rect">
            <a:avLst/>
          </a:prstGeom>
          <a:noFill/>
          <a:ln w="9525" cap="flat" cmpd="sng">
            <a:solidFill>
              <a:srgbClr val="057DFA"/>
            </a:solidFill>
            <a:prstDash val="solid"/>
            <a:round/>
            <a:headEnd type="none" w="sm" len="sm"/>
            <a:tailEnd type="none" w="sm" len="sm"/>
          </a:ln>
        </p:spPr>
      </p:pic>
      <p:pic>
        <p:nvPicPr>
          <p:cNvPr id="161" name="Google Shape;161;g11febba14f8_0_14"/>
          <p:cNvPicPr preferRelativeResize="0"/>
          <p:nvPr/>
        </p:nvPicPr>
        <p:blipFill rotWithShape="1">
          <a:blip r:embed="rId4">
            <a:alphaModFix/>
          </a:blip>
          <a:srcRect/>
          <a:stretch/>
        </p:blipFill>
        <p:spPr>
          <a:xfrm>
            <a:off x="15784169" y="381754"/>
            <a:ext cx="1475132" cy="1568495"/>
          </a:xfrm>
          <a:prstGeom prst="rect">
            <a:avLst/>
          </a:prstGeom>
          <a:noFill/>
          <a:ln>
            <a:noFill/>
          </a:ln>
        </p:spPr>
      </p:pic>
      <p:pic>
        <p:nvPicPr>
          <p:cNvPr id="162" name="Google Shape;162;g11febba14f8_0_14"/>
          <p:cNvPicPr preferRelativeResize="0"/>
          <p:nvPr/>
        </p:nvPicPr>
        <p:blipFill rotWithShape="1">
          <a:blip r:embed="rId5">
            <a:alphaModFix/>
          </a:blip>
          <a:srcRect/>
          <a:stretch/>
        </p:blipFill>
        <p:spPr>
          <a:xfrm>
            <a:off x="15866629" y="8559466"/>
            <a:ext cx="1397669" cy="1397669"/>
          </a:xfrm>
          <a:prstGeom prst="rect">
            <a:avLst/>
          </a:prstGeom>
          <a:noFill/>
          <a:ln>
            <a:noFill/>
          </a:ln>
        </p:spPr>
      </p:pic>
      <p:sp>
        <p:nvSpPr>
          <p:cNvPr id="163" name="Google Shape;163;g11febba14f8_0_14"/>
          <p:cNvSpPr txBox="1"/>
          <p:nvPr/>
        </p:nvSpPr>
        <p:spPr>
          <a:xfrm>
            <a:off x="9601200" y="1488286"/>
            <a:ext cx="52578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i="0" u="none" strike="noStrike" cap="none">
                <a:solidFill>
                  <a:schemeClr val="dk1"/>
                </a:solidFill>
                <a:latin typeface="Arial"/>
                <a:ea typeface="Arial"/>
                <a:cs typeface="Arial"/>
                <a:sym typeface="Arial"/>
              </a:rPr>
              <a:t>DIAGNÓSTICO</a:t>
            </a:r>
            <a:r>
              <a:rPr lang="es-CO" sz="4800" b="0" i="0" u="none" strike="noStrike" cap="none">
                <a:solidFill>
                  <a:schemeClr val="dk1"/>
                </a:solidFill>
                <a:latin typeface="Arial"/>
                <a:ea typeface="Arial"/>
                <a:cs typeface="Arial"/>
                <a:sym typeface="Arial"/>
              </a:rPr>
              <a:t>  </a:t>
            </a:r>
            <a:endParaRPr sz="4800" b="0" i="0" u="none" strike="noStrike" cap="none">
              <a:solidFill>
                <a:schemeClr val="dk1"/>
              </a:solidFill>
              <a:latin typeface="Arial"/>
              <a:ea typeface="Arial"/>
              <a:cs typeface="Arial"/>
              <a:sym typeface="Arial"/>
            </a:endParaRPr>
          </a:p>
        </p:txBody>
      </p:sp>
      <p:pic>
        <p:nvPicPr>
          <p:cNvPr id="164" name="Google Shape;164;g11febba14f8_0_14"/>
          <p:cNvPicPr preferRelativeResize="0"/>
          <p:nvPr/>
        </p:nvPicPr>
        <p:blipFill rotWithShape="1">
          <a:blip r:embed="rId6">
            <a:alphaModFix/>
          </a:blip>
          <a:srcRect/>
          <a:stretch/>
        </p:blipFill>
        <p:spPr>
          <a:xfrm>
            <a:off x="7174172" y="9258300"/>
            <a:ext cx="2688569" cy="2615411"/>
          </a:xfrm>
          <a:prstGeom prst="rect">
            <a:avLst/>
          </a:prstGeom>
          <a:noFill/>
          <a:ln>
            <a:noFill/>
          </a:ln>
        </p:spPr>
      </p:pic>
      <p:sp>
        <p:nvSpPr>
          <p:cNvPr id="165" name="Google Shape;165;g11febba14f8_0_14"/>
          <p:cNvSpPr txBox="1"/>
          <p:nvPr/>
        </p:nvSpPr>
        <p:spPr>
          <a:xfrm>
            <a:off x="8264327" y="9728707"/>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i="0" u="none" strike="noStrike" cap="none">
                <a:solidFill>
                  <a:schemeClr val="dk1"/>
                </a:solidFill>
                <a:latin typeface="Arial"/>
                <a:ea typeface="Arial"/>
                <a:cs typeface="Arial"/>
                <a:sym typeface="Arial"/>
              </a:rPr>
              <a:t>0</a:t>
            </a:r>
            <a:r>
              <a:rPr lang="es-CO" sz="2800" b="1">
                <a:solidFill>
                  <a:schemeClr val="dk1"/>
                </a:solidFill>
              </a:rPr>
              <a:t>4</a:t>
            </a:r>
            <a:endParaRPr sz="2800" b="1" i="0" u="none" strike="noStrike" cap="none">
              <a:solidFill>
                <a:schemeClr val="dk1"/>
              </a:solidFill>
              <a:latin typeface="Arial"/>
              <a:ea typeface="Arial"/>
              <a:cs typeface="Arial"/>
              <a:sym typeface="Arial"/>
            </a:endParaRPr>
          </a:p>
        </p:txBody>
      </p:sp>
      <p:sp>
        <p:nvSpPr>
          <p:cNvPr id="166" name="Google Shape;166;g11febba14f8_0_14"/>
          <p:cNvSpPr txBox="1"/>
          <p:nvPr/>
        </p:nvSpPr>
        <p:spPr>
          <a:xfrm>
            <a:off x="3429000" y="3771900"/>
            <a:ext cx="11887200" cy="861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32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 name="Google Shape;167;g11febba14f8_0_14"/>
          <p:cNvSpPr/>
          <p:nvPr/>
        </p:nvSpPr>
        <p:spPr>
          <a:xfrm>
            <a:off x="3092550" y="2574351"/>
            <a:ext cx="9292800" cy="5748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Clr>
                <a:schemeClr val="dk1"/>
              </a:buClr>
              <a:buSzPts val="3200"/>
              <a:buFont typeface="Arial"/>
              <a:buNone/>
            </a:pPr>
            <a:r>
              <a:rPr lang="es-CO" sz="2800" b="1">
                <a:solidFill>
                  <a:schemeClr val="dk1"/>
                </a:solidFill>
              </a:rPr>
              <a:t>Matriz DOFA</a:t>
            </a:r>
            <a:endParaRPr sz="2800" b="1">
              <a:solidFill>
                <a:schemeClr val="dk1"/>
              </a:solidFill>
              <a:latin typeface="Arial"/>
              <a:ea typeface="Arial"/>
              <a:cs typeface="Arial"/>
              <a:sym typeface="Arial"/>
            </a:endParaRPr>
          </a:p>
        </p:txBody>
      </p:sp>
      <p:pic>
        <p:nvPicPr>
          <p:cNvPr id="168" name="Google Shape;168;g11febba14f8_0_14"/>
          <p:cNvPicPr preferRelativeResize="0"/>
          <p:nvPr/>
        </p:nvPicPr>
        <p:blipFill rotWithShape="1">
          <a:blip r:embed="rId7">
            <a:alphaModFix/>
          </a:blip>
          <a:srcRect t="22279" b="21826"/>
          <a:stretch/>
        </p:blipFill>
        <p:spPr>
          <a:xfrm>
            <a:off x="3092550" y="3404225"/>
            <a:ext cx="12223661" cy="48973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4"/>
          <p:cNvPicPr preferRelativeResize="0"/>
          <p:nvPr/>
        </p:nvPicPr>
        <p:blipFill rotWithShape="1">
          <a:blip r:embed="rId3">
            <a:alphaModFix/>
          </a:blip>
          <a:srcRect/>
          <a:stretch/>
        </p:blipFill>
        <p:spPr>
          <a:xfrm>
            <a:off x="7174172" y="9258300"/>
            <a:ext cx="2688569" cy="2615411"/>
          </a:xfrm>
          <a:prstGeom prst="rect">
            <a:avLst/>
          </a:prstGeom>
          <a:noFill/>
          <a:ln>
            <a:noFill/>
          </a:ln>
        </p:spPr>
      </p:pic>
      <p:grpSp>
        <p:nvGrpSpPr>
          <p:cNvPr id="174" name="Google Shape;174;p4"/>
          <p:cNvGrpSpPr/>
          <p:nvPr/>
        </p:nvGrpSpPr>
        <p:grpSpPr>
          <a:xfrm>
            <a:off x="13741038" y="-1217563"/>
            <a:ext cx="9852713" cy="11676275"/>
            <a:chOff x="0" y="0"/>
            <a:chExt cx="13136951" cy="15568366"/>
          </a:xfrm>
        </p:grpSpPr>
        <p:pic>
          <p:nvPicPr>
            <p:cNvPr id="175" name="Google Shape;175;p4"/>
            <p:cNvPicPr preferRelativeResize="0"/>
            <p:nvPr/>
          </p:nvPicPr>
          <p:blipFill rotWithShape="1">
            <a:blip r:embed="rId4">
              <a:alphaModFix/>
            </a:blip>
            <a:srcRect t="34025"/>
            <a:stretch/>
          </p:blipFill>
          <p:spPr>
            <a:xfrm rot="10800000" flipH="1">
              <a:off x="0" y="0"/>
              <a:ext cx="10199044" cy="5823319"/>
            </a:xfrm>
            <a:prstGeom prst="rect">
              <a:avLst/>
            </a:prstGeom>
            <a:noFill/>
            <a:ln>
              <a:noFill/>
            </a:ln>
          </p:spPr>
        </p:pic>
        <p:sp>
          <p:nvSpPr>
            <p:cNvPr id="176" name="Google Shape;176;p4"/>
            <p:cNvSpPr/>
            <p:nvPr/>
          </p:nvSpPr>
          <p:spPr>
            <a:xfrm rot="10800000">
              <a:off x="2115666" y="3513875"/>
              <a:ext cx="11021285" cy="12054491"/>
            </a:xfrm>
            <a:custGeom>
              <a:avLst/>
              <a:gdLst/>
              <a:ahLst/>
              <a:cxnLst/>
              <a:rect l="l" t="t" r="r" b="b"/>
              <a:pathLst>
                <a:path w="4911651" h="5372100" extrusionOk="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a:ln>
              <a:noFill/>
            </a:ln>
          </p:spPr>
        </p:sp>
      </p:grpSp>
      <p:sp>
        <p:nvSpPr>
          <p:cNvPr id="177" name="Google Shape;177;p4"/>
          <p:cNvSpPr/>
          <p:nvPr/>
        </p:nvSpPr>
        <p:spPr>
          <a:xfrm>
            <a:off x="10839913" y="950515"/>
            <a:ext cx="6419388" cy="3410435"/>
          </a:xfrm>
          <a:custGeom>
            <a:avLst/>
            <a:gdLst/>
            <a:ahLst/>
            <a:cxnLst/>
            <a:rect l="l" t="t" r="r" b="b"/>
            <a:pathLst>
              <a:path w="3509512" h="1871998" extrusionOk="0">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8" name="Google Shape;178;p4"/>
          <p:cNvPicPr preferRelativeResize="0"/>
          <p:nvPr/>
        </p:nvPicPr>
        <p:blipFill rotWithShape="1">
          <a:blip r:embed="rId5">
            <a:alphaModFix/>
          </a:blip>
          <a:srcRect/>
          <a:stretch/>
        </p:blipFill>
        <p:spPr>
          <a:xfrm>
            <a:off x="1028701" y="384486"/>
            <a:ext cx="1475132" cy="1568495"/>
          </a:xfrm>
          <a:prstGeom prst="rect">
            <a:avLst/>
          </a:prstGeom>
          <a:noFill/>
          <a:ln>
            <a:noFill/>
          </a:ln>
        </p:spPr>
      </p:pic>
      <p:pic>
        <p:nvPicPr>
          <p:cNvPr id="179" name="Google Shape;179;p4"/>
          <p:cNvPicPr preferRelativeResize="0"/>
          <p:nvPr/>
        </p:nvPicPr>
        <p:blipFill rotWithShape="1">
          <a:blip r:embed="rId6">
            <a:alphaModFix/>
          </a:blip>
          <a:srcRect/>
          <a:stretch/>
        </p:blipFill>
        <p:spPr>
          <a:xfrm>
            <a:off x="1028700" y="8446044"/>
            <a:ext cx="1397669" cy="1397669"/>
          </a:xfrm>
          <a:prstGeom prst="rect">
            <a:avLst/>
          </a:prstGeom>
          <a:noFill/>
          <a:ln>
            <a:noFill/>
          </a:ln>
        </p:spPr>
      </p:pic>
      <p:sp>
        <p:nvSpPr>
          <p:cNvPr id="180" name="Google Shape;180;p4"/>
          <p:cNvSpPr txBox="1"/>
          <p:nvPr/>
        </p:nvSpPr>
        <p:spPr>
          <a:xfrm>
            <a:off x="11515123" y="2240233"/>
            <a:ext cx="4818063"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OBJETIVOS</a:t>
            </a:r>
            <a:endParaRPr/>
          </a:p>
        </p:txBody>
      </p:sp>
      <p:sp>
        <p:nvSpPr>
          <p:cNvPr id="181" name="Google Shape;181;p4"/>
          <p:cNvSpPr/>
          <p:nvPr/>
        </p:nvSpPr>
        <p:spPr>
          <a:xfrm>
            <a:off x="1019111" y="2179203"/>
            <a:ext cx="9292861" cy="294849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Clr>
                <a:schemeClr val="dk1"/>
              </a:buClr>
              <a:buSzPts val="2000"/>
              <a:buFont typeface="Arial"/>
              <a:buNone/>
            </a:pPr>
            <a:r>
              <a:rPr lang="es-CO" sz="2000" dirty="0">
                <a:solidFill>
                  <a:schemeClr val="dk1"/>
                </a:solidFill>
                <a:latin typeface="Arial"/>
                <a:ea typeface="Arial"/>
                <a:cs typeface="Arial"/>
                <a:sym typeface="Arial"/>
              </a:rPr>
              <a:t> </a:t>
            </a:r>
            <a:r>
              <a:rPr lang="es-CO" sz="3200" b="1" dirty="0">
                <a:solidFill>
                  <a:schemeClr val="dk1"/>
                </a:solidFill>
                <a:latin typeface="Arial"/>
                <a:ea typeface="Arial"/>
                <a:cs typeface="Arial"/>
                <a:sym typeface="Arial"/>
              </a:rPr>
              <a:t>OBJETIVO GENERAL</a:t>
            </a:r>
            <a:endParaRPr dirty="0"/>
          </a:p>
          <a:p>
            <a:pPr marL="0" marR="0" lvl="0" indent="0" algn="just" rtl="0">
              <a:spcBef>
                <a:spcPts val="0"/>
              </a:spcBef>
              <a:spcAft>
                <a:spcPts val="0"/>
              </a:spcAft>
              <a:buClr>
                <a:schemeClr val="dk1"/>
              </a:buClr>
              <a:buSzPts val="3200"/>
              <a:buFont typeface="Arial"/>
              <a:buNone/>
            </a:pPr>
            <a:endParaRPr sz="3200" b="1" dirty="0">
              <a:solidFill>
                <a:schemeClr val="dk1"/>
              </a:solidFill>
              <a:latin typeface="Arial"/>
              <a:ea typeface="Arial"/>
              <a:cs typeface="Arial"/>
              <a:sym typeface="Arial"/>
            </a:endParaRPr>
          </a:p>
          <a:p>
            <a:pPr marL="0" marR="0" lvl="0" indent="0" algn="l" rtl="0">
              <a:spcBef>
                <a:spcPts val="560"/>
              </a:spcBef>
              <a:spcAft>
                <a:spcPts val="0"/>
              </a:spcAft>
              <a:buClr>
                <a:schemeClr val="dk1"/>
              </a:buClr>
              <a:buSzPts val="2800"/>
              <a:buFont typeface="Arial"/>
              <a:buNone/>
            </a:pPr>
            <a:r>
              <a:rPr lang="es-CO" sz="2800" dirty="0">
                <a:solidFill>
                  <a:schemeClr val="dk1"/>
                </a:solidFill>
                <a:latin typeface="Arial"/>
                <a:ea typeface="Arial"/>
                <a:cs typeface="Arial"/>
                <a:sym typeface="Arial"/>
              </a:rPr>
              <a:t>Proponer estrategias para el fortalecimiento de la responsabilidad social bajo los parámetros de la ISO 26000 en la compañía Azul K S.A.S </a:t>
            </a:r>
            <a:endParaRPr dirty="0"/>
          </a:p>
          <a:p>
            <a:pPr marL="0" marR="0" lvl="0" indent="0" algn="just" rtl="0">
              <a:spcBef>
                <a:spcPts val="0"/>
              </a:spcBef>
              <a:spcAft>
                <a:spcPts val="0"/>
              </a:spcAft>
              <a:buClr>
                <a:schemeClr val="dk1"/>
              </a:buClr>
              <a:buSzPts val="3200"/>
              <a:buFont typeface="Arial"/>
              <a:buNone/>
            </a:pPr>
            <a:endParaRPr sz="3200" b="1" dirty="0">
              <a:solidFill>
                <a:schemeClr val="dk1"/>
              </a:solidFill>
              <a:latin typeface="Arial"/>
              <a:ea typeface="Arial"/>
              <a:cs typeface="Arial"/>
              <a:sym typeface="Arial"/>
            </a:endParaRPr>
          </a:p>
        </p:txBody>
      </p:sp>
      <p:sp>
        <p:nvSpPr>
          <p:cNvPr id="182" name="Google Shape;182;p4"/>
          <p:cNvSpPr/>
          <p:nvPr/>
        </p:nvSpPr>
        <p:spPr>
          <a:xfrm>
            <a:off x="1028700" y="4913992"/>
            <a:ext cx="15304486" cy="4475071"/>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Clr>
                <a:schemeClr val="dk1"/>
              </a:buClr>
              <a:buSzPts val="2000"/>
              <a:buFont typeface="Arial"/>
              <a:buNone/>
            </a:pPr>
            <a:r>
              <a:rPr lang="es-CO" sz="2000">
                <a:solidFill>
                  <a:schemeClr val="dk1"/>
                </a:solidFill>
                <a:latin typeface="Arial"/>
                <a:ea typeface="Arial"/>
                <a:cs typeface="Arial"/>
                <a:sym typeface="Arial"/>
              </a:rPr>
              <a:t> </a:t>
            </a:r>
            <a:r>
              <a:rPr lang="es-CO" sz="3200" b="1">
                <a:solidFill>
                  <a:schemeClr val="dk1"/>
                </a:solidFill>
                <a:latin typeface="Arial"/>
                <a:ea typeface="Arial"/>
                <a:cs typeface="Arial"/>
                <a:sym typeface="Arial"/>
              </a:rPr>
              <a:t>OBJETIVO </a:t>
            </a:r>
            <a:r>
              <a:rPr lang="es-CO" sz="3200" b="1">
                <a:solidFill>
                  <a:schemeClr val="dk1"/>
                </a:solidFill>
              </a:rPr>
              <a:t>ESPECÍFICOS</a:t>
            </a:r>
            <a:endParaRPr/>
          </a:p>
          <a:p>
            <a:pPr marL="0" marR="0" lvl="0" indent="0" algn="just" rtl="0">
              <a:spcBef>
                <a:spcPts val="0"/>
              </a:spcBef>
              <a:spcAft>
                <a:spcPts val="0"/>
              </a:spcAft>
              <a:buClr>
                <a:schemeClr val="dk1"/>
              </a:buClr>
              <a:buSzPts val="3200"/>
              <a:buFont typeface="Arial"/>
              <a:buNone/>
            </a:pPr>
            <a:endParaRPr sz="3200" b="1">
              <a:solidFill>
                <a:schemeClr val="dk1"/>
              </a:solidFill>
              <a:latin typeface="Arial"/>
              <a:ea typeface="Arial"/>
              <a:cs typeface="Arial"/>
              <a:sym typeface="Arial"/>
            </a:endParaRPr>
          </a:p>
          <a:p>
            <a:pPr marL="0" marR="0" lvl="0" indent="-177800" algn="l" rtl="0">
              <a:spcBef>
                <a:spcPts val="560"/>
              </a:spcBef>
              <a:spcAft>
                <a:spcPts val="0"/>
              </a:spcAft>
              <a:buClr>
                <a:schemeClr val="dk1"/>
              </a:buClr>
              <a:buSzPts val="2800"/>
              <a:buFont typeface="Arial"/>
              <a:buChar char="•"/>
            </a:pPr>
            <a:r>
              <a:rPr lang="es-CO" sz="2800">
                <a:solidFill>
                  <a:schemeClr val="dk1"/>
                </a:solidFill>
                <a:latin typeface="Arial"/>
                <a:ea typeface="Arial"/>
                <a:cs typeface="Arial"/>
                <a:sym typeface="Arial"/>
              </a:rPr>
              <a:t>Verificar la aplicación de las dimensiones de la responsabilidad empresarial de la compañía Azul K S.A.S</a:t>
            </a:r>
            <a:endParaRPr/>
          </a:p>
          <a:p>
            <a:pPr marL="0" marR="0" lvl="0" indent="-177800" algn="l" rtl="0">
              <a:spcBef>
                <a:spcPts val="560"/>
              </a:spcBef>
              <a:spcAft>
                <a:spcPts val="0"/>
              </a:spcAft>
              <a:buClr>
                <a:schemeClr val="dk1"/>
              </a:buClr>
              <a:buSzPts val="2800"/>
              <a:buFont typeface="Arial"/>
              <a:buChar char="•"/>
            </a:pPr>
            <a:r>
              <a:rPr lang="es-CO" sz="2800">
                <a:solidFill>
                  <a:schemeClr val="dk1"/>
                </a:solidFill>
                <a:latin typeface="Arial"/>
                <a:ea typeface="Arial"/>
                <a:cs typeface="Arial"/>
                <a:sym typeface="Arial"/>
              </a:rPr>
              <a:t>Analizar el uso de la normativa relacionada con la  responsabilidad social empresarial </a:t>
            </a:r>
            <a:endParaRPr/>
          </a:p>
          <a:p>
            <a:pPr marL="0" marR="0" lvl="0" indent="-177800" algn="l" rtl="0">
              <a:spcBef>
                <a:spcPts val="560"/>
              </a:spcBef>
              <a:spcAft>
                <a:spcPts val="0"/>
              </a:spcAft>
              <a:buClr>
                <a:schemeClr val="dk1"/>
              </a:buClr>
              <a:buSzPts val="2800"/>
              <a:buFont typeface="Arial"/>
              <a:buChar char="•"/>
            </a:pPr>
            <a:r>
              <a:rPr lang="es-CO" sz="2800">
                <a:solidFill>
                  <a:schemeClr val="dk1"/>
                </a:solidFill>
                <a:latin typeface="Arial"/>
                <a:ea typeface="Arial"/>
                <a:cs typeface="Arial"/>
                <a:sym typeface="Arial"/>
              </a:rPr>
              <a:t>Plantear las estrategias de seguimiento para el fortalecimiento de la responsabilidad social en la empresa Azul K S.A.S</a:t>
            </a:r>
            <a:endParaRPr/>
          </a:p>
          <a:p>
            <a:pPr marL="0" marR="0" lvl="0" indent="0" algn="just" rtl="0">
              <a:spcBef>
                <a:spcPts val="0"/>
              </a:spcBef>
              <a:spcAft>
                <a:spcPts val="0"/>
              </a:spcAft>
              <a:buClr>
                <a:schemeClr val="dk1"/>
              </a:buClr>
              <a:buSzPts val="3200"/>
              <a:buFont typeface="Arial"/>
              <a:buNone/>
            </a:pPr>
            <a:endParaRPr sz="3200" b="1">
              <a:solidFill>
                <a:schemeClr val="dk1"/>
              </a:solidFill>
              <a:latin typeface="Arial"/>
              <a:ea typeface="Arial"/>
              <a:cs typeface="Arial"/>
              <a:sym typeface="Arial"/>
            </a:endParaRPr>
          </a:p>
          <a:p>
            <a:pPr marL="0" marR="0" lvl="0" indent="0" algn="just" rtl="0">
              <a:spcBef>
                <a:spcPts val="0"/>
              </a:spcBef>
              <a:spcAft>
                <a:spcPts val="0"/>
              </a:spcAft>
              <a:buClr>
                <a:schemeClr val="dk1"/>
              </a:buClr>
              <a:buSzPts val="3200"/>
              <a:buFont typeface="Arial"/>
              <a:buNone/>
            </a:pPr>
            <a:endParaRPr sz="3200" b="1">
              <a:solidFill>
                <a:schemeClr val="dk1"/>
              </a:solidFill>
              <a:latin typeface="Arial"/>
              <a:ea typeface="Arial"/>
              <a:cs typeface="Arial"/>
              <a:sym typeface="Arial"/>
            </a:endParaRPr>
          </a:p>
        </p:txBody>
      </p:sp>
      <p:sp>
        <p:nvSpPr>
          <p:cNvPr id="183" name="Google Shape;183;p4"/>
          <p:cNvSpPr txBox="1"/>
          <p:nvPr/>
        </p:nvSpPr>
        <p:spPr>
          <a:xfrm>
            <a:off x="8261578" y="9615285"/>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latin typeface="Arial"/>
                <a:ea typeface="Arial"/>
                <a:cs typeface="Arial"/>
                <a:sym typeface="Arial"/>
              </a:rPr>
              <a:t>0</a:t>
            </a:r>
            <a:r>
              <a:rPr lang="es-CO" sz="2800" b="1">
                <a:solidFill>
                  <a:schemeClr val="dk1"/>
                </a:solidFill>
              </a:rPr>
              <a:t>5</a:t>
            </a:r>
            <a:endParaRPr sz="2800" b="1">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5"/>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89" name="Google Shape;189;p5"/>
          <p:cNvGrpSpPr/>
          <p:nvPr/>
        </p:nvGrpSpPr>
        <p:grpSpPr>
          <a:xfrm>
            <a:off x="16215818" y="310274"/>
            <a:ext cx="1620058" cy="1694431"/>
            <a:chOff x="0" y="0"/>
            <a:chExt cx="4187625" cy="4379869"/>
          </a:xfrm>
        </p:grpSpPr>
        <p:sp>
          <p:nvSpPr>
            <p:cNvPr id="190" name="Google Shape;190;p5"/>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5"/>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 name="Google Shape;192;p5"/>
          <p:cNvGrpSpPr/>
          <p:nvPr/>
        </p:nvGrpSpPr>
        <p:grpSpPr>
          <a:xfrm>
            <a:off x="14272718" y="310274"/>
            <a:ext cx="1620058" cy="1694431"/>
            <a:chOff x="-1" y="0"/>
            <a:chExt cx="4187625" cy="4379869"/>
          </a:xfrm>
        </p:grpSpPr>
        <p:sp>
          <p:nvSpPr>
            <p:cNvPr id="193" name="Google Shape;193;p5"/>
            <p:cNvSpPr/>
            <p:nvPr/>
          </p:nvSpPr>
          <p:spPr>
            <a:xfrm>
              <a:off x="-1" y="218439"/>
              <a:ext cx="4187625" cy="4161430"/>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5"/>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 name="Google Shape;195;p5"/>
          <p:cNvGrpSpPr/>
          <p:nvPr/>
        </p:nvGrpSpPr>
        <p:grpSpPr>
          <a:xfrm>
            <a:off x="12329618" y="310274"/>
            <a:ext cx="1620058" cy="1694431"/>
            <a:chOff x="0" y="0"/>
            <a:chExt cx="4187625" cy="4379869"/>
          </a:xfrm>
        </p:grpSpPr>
        <p:sp>
          <p:nvSpPr>
            <p:cNvPr id="196" name="Google Shape;196;p5"/>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5"/>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8" name="Google Shape;198;p5"/>
          <p:cNvPicPr preferRelativeResize="0"/>
          <p:nvPr/>
        </p:nvPicPr>
        <p:blipFill rotWithShape="1">
          <a:blip r:embed="rId3">
            <a:alphaModFix/>
          </a:blip>
          <a:srcRect/>
          <a:stretch/>
        </p:blipFill>
        <p:spPr>
          <a:xfrm>
            <a:off x="741377" y="519982"/>
            <a:ext cx="1475132" cy="1568495"/>
          </a:xfrm>
          <a:prstGeom prst="rect">
            <a:avLst/>
          </a:prstGeom>
          <a:noFill/>
          <a:ln>
            <a:noFill/>
          </a:ln>
        </p:spPr>
      </p:pic>
      <p:pic>
        <p:nvPicPr>
          <p:cNvPr id="199" name="Google Shape;199;p5"/>
          <p:cNvPicPr preferRelativeResize="0"/>
          <p:nvPr/>
        </p:nvPicPr>
        <p:blipFill rotWithShape="1">
          <a:blip r:embed="rId4">
            <a:alphaModFix/>
          </a:blip>
          <a:srcRect/>
          <a:stretch/>
        </p:blipFill>
        <p:spPr>
          <a:xfrm>
            <a:off x="1028700" y="8446044"/>
            <a:ext cx="1397669" cy="1397669"/>
          </a:xfrm>
          <a:prstGeom prst="rect">
            <a:avLst/>
          </a:prstGeom>
          <a:noFill/>
          <a:ln>
            <a:noFill/>
          </a:ln>
        </p:spPr>
      </p:pic>
      <p:sp>
        <p:nvSpPr>
          <p:cNvPr id="200" name="Google Shape;200;p5"/>
          <p:cNvSpPr/>
          <p:nvPr/>
        </p:nvSpPr>
        <p:spPr>
          <a:xfrm>
            <a:off x="1975266" y="2247900"/>
            <a:ext cx="14964353"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DESARROLLO DE LOS OBJETIVOS </a:t>
            </a:r>
            <a:r>
              <a:rPr lang="es-CO" sz="4800" b="1">
                <a:solidFill>
                  <a:schemeClr val="dk1"/>
                </a:solidFill>
              </a:rPr>
              <a:t>ESPECÍFICOS</a:t>
            </a:r>
            <a:endParaRPr/>
          </a:p>
        </p:txBody>
      </p:sp>
      <p:sp>
        <p:nvSpPr>
          <p:cNvPr id="201" name="Google Shape;201;p5"/>
          <p:cNvSpPr/>
          <p:nvPr/>
        </p:nvSpPr>
        <p:spPr>
          <a:xfrm>
            <a:off x="12919074" y="876577"/>
            <a:ext cx="44114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1</a:t>
            </a:r>
            <a:endParaRPr sz="3600">
              <a:solidFill>
                <a:schemeClr val="dk1"/>
              </a:solidFill>
              <a:latin typeface="Arial"/>
              <a:ea typeface="Arial"/>
              <a:cs typeface="Arial"/>
              <a:sym typeface="Arial"/>
            </a:endParaRPr>
          </a:p>
        </p:txBody>
      </p:sp>
      <p:sp>
        <p:nvSpPr>
          <p:cNvPr id="202" name="Google Shape;202;p5"/>
          <p:cNvSpPr/>
          <p:nvPr/>
        </p:nvSpPr>
        <p:spPr>
          <a:xfrm>
            <a:off x="14862174" y="830393"/>
            <a:ext cx="44114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2</a:t>
            </a:r>
            <a:endParaRPr sz="3600">
              <a:solidFill>
                <a:schemeClr val="dk1"/>
              </a:solidFill>
              <a:latin typeface="Arial"/>
              <a:ea typeface="Arial"/>
              <a:cs typeface="Arial"/>
              <a:sym typeface="Arial"/>
            </a:endParaRPr>
          </a:p>
        </p:txBody>
      </p:sp>
      <p:sp>
        <p:nvSpPr>
          <p:cNvPr id="203" name="Google Shape;203;p5"/>
          <p:cNvSpPr/>
          <p:nvPr/>
        </p:nvSpPr>
        <p:spPr>
          <a:xfrm>
            <a:off x="16805274" y="876577"/>
            <a:ext cx="44114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3</a:t>
            </a:r>
            <a:endParaRPr sz="3600">
              <a:solidFill>
                <a:schemeClr val="dk1"/>
              </a:solidFill>
              <a:latin typeface="Arial"/>
              <a:ea typeface="Arial"/>
              <a:cs typeface="Arial"/>
              <a:sym typeface="Arial"/>
            </a:endParaRPr>
          </a:p>
        </p:txBody>
      </p:sp>
      <p:sp>
        <p:nvSpPr>
          <p:cNvPr id="204" name="Google Shape;204;p5"/>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latin typeface="Arial"/>
                <a:ea typeface="Arial"/>
                <a:cs typeface="Arial"/>
                <a:sym typeface="Arial"/>
              </a:rPr>
              <a:t>0</a:t>
            </a:r>
            <a:r>
              <a:rPr lang="es-CO" sz="2800" b="1">
                <a:solidFill>
                  <a:schemeClr val="dk1"/>
                </a:solidFill>
              </a:rPr>
              <a:t>6</a:t>
            </a:r>
            <a:endParaRPr sz="2800" b="1">
              <a:solidFill>
                <a:schemeClr val="dk1"/>
              </a:solidFill>
              <a:latin typeface="Arial"/>
              <a:ea typeface="Arial"/>
              <a:cs typeface="Arial"/>
              <a:sym typeface="Arial"/>
            </a:endParaRPr>
          </a:p>
        </p:txBody>
      </p:sp>
      <p:sp>
        <p:nvSpPr>
          <p:cNvPr id="205" name="Google Shape;205;p5"/>
          <p:cNvSpPr txBox="1"/>
          <p:nvPr/>
        </p:nvSpPr>
        <p:spPr>
          <a:xfrm>
            <a:off x="2216521" y="3204612"/>
            <a:ext cx="14588700" cy="1262100"/>
          </a:xfrm>
          <a:prstGeom prst="rect">
            <a:avLst/>
          </a:prstGeom>
          <a:noFill/>
          <a:ln>
            <a:noFill/>
          </a:ln>
        </p:spPr>
        <p:txBody>
          <a:bodyPr spcFirstLastPara="1" wrap="square" lIns="91425" tIns="45700" rIns="91425" bIns="45700" anchor="t" anchorCtr="0">
            <a:spAutoFit/>
          </a:bodyPr>
          <a:lstStyle/>
          <a:p>
            <a:pPr marL="285750" marR="0" lvl="0" indent="-311150" algn="l" rtl="0">
              <a:spcBef>
                <a:spcPts val="0"/>
              </a:spcBef>
              <a:spcAft>
                <a:spcPts val="0"/>
              </a:spcAft>
              <a:buClr>
                <a:schemeClr val="dk1"/>
              </a:buClr>
              <a:buSzPts val="2800"/>
              <a:buChar char="•"/>
            </a:pPr>
            <a:r>
              <a:rPr lang="es-CO" sz="2800" b="1">
                <a:solidFill>
                  <a:schemeClr val="dk1"/>
                </a:solidFill>
              </a:rPr>
              <a:t>Verificar la aplicación de las dimensiones de la responsabilidad empresarial de la compañía Azul K S.A.S.</a:t>
            </a:r>
            <a:endParaRPr sz="1800" b="1"/>
          </a:p>
          <a:p>
            <a:pPr marL="0" marR="0" lvl="0" indent="0" algn="l" rtl="0">
              <a:spcBef>
                <a:spcPts val="0"/>
              </a:spcBef>
              <a:spcAft>
                <a:spcPts val="0"/>
              </a:spcAft>
              <a:buNone/>
            </a:pPr>
            <a:endParaRPr sz="2000">
              <a:solidFill>
                <a:schemeClr val="dk1"/>
              </a:solidFill>
              <a:latin typeface="Arial"/>
              <a:ea typeface="Arial"/>
              <a:cs typeface="Arial"/>
              <a:sym typeface="Arial"/>
            </a:endParaRPr>
          </a:p>
        </p:txBody>
      </p:sp>
      <p:graphicFrame>
        <p:nvGraphicFramePr>
          <p:cNvPr id="206" name="Google Shape;206;p5"/>
          <p:cNvGraphicFramePr/>
          <p:nvPr>
            <p:extLst>
              <p:ext uri="{D42A27DB-BD31-4B8C-83A1-F6EECF244321}">
                <p14:modId xmlns:p14="http://schemas.microsoft.com/office/powerpoint/2010/main" val="3290970988"/>
              </p:ext>
            </p:extLst>
          </p:nvPr>
        </p:nvGraphicFramePr>
        <p:xfrm>
          <a:off x="2777588" y="4185188"/>
          <a:ext cx="13466525" cy="4288252"/>
        </p:xfrm>
        <a:graphic>
          <a:graphicData uri="http://schemas.openxmlformats.org/drawingml/2006/table">
            <a:tbl>
              <a:tblPr>
                <a:noFill/>
                <a:tableStyleId>{1E541469-67D7-47AB-8AA6-13D1ED94DAE3}</a:tableStyleId>
              </a:tblPr>
              <a:tblGrid>
                <a:gridCol w="2607212"/>
                <a:gridCol w="10859313"/>
              </a:tblGrid>
              <a:tr h="572825">
                <a:tc>
                  <a:txBody>
                    <a:bodyPr/>
                    <a:lstStyle/>
                    <a:p>
                      <a:pPr marL="0" lvl="0" indent="0" algn="l" rtl="0">
                        <a:lnSpc>
                          <a:spcPct val="115000"/>
                        </a:lnSpc>
                        <a:spcBef>
                          <a:spcPts val="0"/>
                        </a:spcBef>
                        <a:spcAft>
                          <a:spcPts val="0"/>
                        </a:spcAft>
                        <a:buNone/>
                      </a:pPr>
                      <a:r>
                        <a:rPr lang="es-CO" sz="2100" b="1" dirty="0">
                          <a:solidFill>
                            <a:schemeClr val="bg1"/>
                          </a:solidFill>
                        </a:rPr>
                        <a:t>Gobernanza</a:t>
                      </a:r>
                      <a:endParaRPr sz="2100" b="1" dirty="0">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0:0"/>
                      </a:ext>
                    </a:extLst>
                  </a:tcPr>
                </a:tc>
                <a:tc>
                  <a:txBody>
                    <a:bodyPr/>
                    <a:lstStyle/>
                    <a:p>
                      <a:pPr marL="0" lvl="0" indent="0" algn="l" rtl="0">
                        <a:lnSpc>
                          <a:spcPct val="115000"/>
                        </a:lnSpc>
                        <a:spcBef>
                          <a:spcPts val="0"/>
                        </a:spcBef>
                        <a:spcAft>
                          <a:spcPts val="0"/>
                        </a:spcAft>
                        <a:buNone/>
                      </a:pPr>
                      <a:r>
                        <a:rPr lang="es-CO" sz="2100" dirty="0"/>
                        <a:t>La rendición de cuentas se lleva a cabo de manera parcial y esporádica.</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0:1"/>
                      </a:ext>
                    </a:extLst>
                  </a:tcPr>
                </a:tc>
              </a:tr>
              <a:tr h="572825">
                <a:tc>
                  <a:txBody>
                    <a:bodyPr/>
                    <a:lstStyle/>
                    <a:p>
                      <a:pPr marL="0" lvl="0" indent="0" algn="l" rtl="0">
                        <a:lnSpc>
                          <a:spcPct val="115000"/>
                        </a:lnSpc>
                        <a:spcBef>
                          <a:spcPts val="0"/>
                        </a:spcBef>
                        <a:spcAft>
                          <a:spcPts val="0"/>
                        </a:spcAft>
                        <a:buNone/>
                      </a:pPr>
                      <a:r>
                        <a:rPr lang="es-CO" sz="2100" b="1">
                          <a:solidFill>
                            <a:schemeClr val="bg1"/>
                          </a:solidFill>
                        </a:rPr>
                        <a:t>Derechos humanos</a:t>
                      </a:r>
                      <a:endParaRPr sz="2100" b="1">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1:0"/>
                      </a:ext>
                    </a:extLst>
                  </a:tcPr>
                </a:tc>
                <a:tc>
                  <a:txBody>
                    <a:bodyPr/>
                    <a:lstStyle/>
                    <a:p>
                      <a:pPr marL="0" lvl="0" indent="0" algn="l" rtl="0">
                        <a:lnSpc>
                          <a:spcPct val="115000"/>
                        </a:lnSpc>
                        <a:spcBef>
                          <a:spcPts val="0"/>
                        </a:spcBef>
                        <a:spcAft>
                          <a:spcPts val="0"/>
                        </a:spcAft>
                        <a:buNone/>
                      </a:pPr>
                      <a:r>
                        <a:rPr lang="es-CO" sz="2100" b="0" i="0" u="none" strike="noStrike" cap="none" dirty="0" smtClean="0">
                          <a:solidFill>
                            <a:srgbClr val="000000"/>
                          </a:solidFill>
                          <a:effectLst/>
                          <a:latin typeface="Arial"/>
                          <a:ea typeface="Arial"/>
                          <a:cs typeface="Arial"/>
                          <a:sym typeface="Arial"/>
                        </a:rPr>
                        <a:t>La organización constantemente promueve el respeto de los derechos humanos.</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1:1"/>
                      </a:ext>
                    </a:extLst>
                  </a:tcPr>
                </a:tc>
              </a:tr>
              <a:tr h="572825">
                <a:tc>
                  <a:txBody>
                    <a:bodyPr/>
                    <a:lstStyle/>
                    <a:p>
                      <a:pPr marL="0" lvl="0" indent="0" algn="l" rtl="0">
                        <a:lnSpc>
                          <a:spcPct val="115000"/>
                        </a:lnSpc>
                        <a:spcBef>
                          <a:spcPts val="0"/>
                        </a:spcBef>
                        <a:spcAft>
                          <a:spcPts val="0"/>
                        </a:spcAft>
                        <a:buNone/>
                      </a:pPr>
                      <a:r>
                        <a:rPr lang="es-CO" sz="2100" b="1">
                          <a:solidFill>
                            <a:schemeClr val="bg1"/>
                          </a:solidFill>
                        </a:rPr>
                        <a:t>Prácticas laborales</a:t>
                      </a:r>
                      <a:endParaRPr sz="2100" b="1">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2:0"/>
                      </a:ext>
                    </a:extLst>
                  </a:tcPr>
                </a:tc>
                <a:tc>
                  <a:txBody>
                    <a:bodyPr/>
                    <a:lstStyle/>
                    <a:p>
                      <a:pPr marL="0" lvl="0" indent="0" algn="l" rtl="0">
                        <a:lnSpc>
                          <a:spcPct val="115000"/>
                        </a:lnSpc>
                        <a:spcBef>
                          <a:spcPts val="0"/>
                        </a:spcBef>
                        <a:spcAft>
                          <a:spcPts val="0"/>
                        </a:spcAft>
                        <a:buNone/>
                      </a:pPr>
                      <a:r>
                        <a:rPr lang="es-CO" sz="2100" b="0" i="0" u="none" strike="noStrike" cap="none" dirty="0" smtClean="0">
                          <a:solidFill>
                            <a:srgbClr val="000000"/>
                          </a:solidFill>
                          <a:effectLst/>
                          <a:latin typeface="Arial"/>
                          <a:ea typeface="Arial"/>
                          <a:cs typeface="Arial"/>
                          <a:sym typeface="Arial"/>
                        </a:rPr>
                        <a:t>La compañía se asegura la revisión de procedimientos de recursos humanos</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2:1"/>
                      </a:ext>
                    </a:extLst>
                  </a:tcPr>
                </a:tc>
              </a:tr>
              <a:tr h="572825">
                <a:tc>
                  <a:txBody>
                    <a:bodyPr/>
                    <a:lstStyle/>
                    <a:p>
                      <a:pPr marL="0" lvl="0" indent="0" algn="l" rtl="0">
                        <a:lnSpc>
                          <a:spcPct val="115000"/>
                        </a:lnSpc>
                        <a:spcBef>
                          <a:spcPts val="0"/>
                        </a:spcBef>
                        <a:spcAft>
                          <a:spcPts val="0"/>
                        </a:spcAft>
                        <a:buNone/>
                      </a:pPr>
                      <a:r>
                        <a:rPr lang="es-CO" sz="2100" b="1">
                          <a:solidFill>
                            <a:schemeClr val="bg1"/>
                          </a:solidFill>
                        </a:rPr>
                        <a:t>Medio ambiente</a:t>
                      </a:r>
                      <a:endParaRPr sz="2100" b="1">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3:0"/>
                      </a:ext>
                    </a:extLst>
                  </a:tcPr>
                </a:tc>
                <a:tc>
                  <a:txBody>
                    <a:bodyPr/>
                    <a:lstStyle/>
                    <a:p>
                      <a:pPr marL="0" lvl="0" indent="0" algn="l" rtl="0">
                        <a:lnSpc>
                          <a:spcPct val="115000"/>
                        </a:lnSpc>
                        <a:spcBef>
                          <a:spcPts val="0"/>
                        </a:spcBef>
                        <a:spcAft>
                          <a:spcPts val="0"/>
                        </a:spcAft>
                        <a:buNone/>
                      </a:pPr>
                      <a:r>
                        <a:rPr lang="es-CO" sz="2100" dirty="0"/>
                        <a:t>No divulga públicamente las cantidades y tipos de materiales tóxicos y peligrosos</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3:1"/>
                      </a:ext>
                    </a:extLst>
                  </a:tcPr>
                </a:tc>
              </a:tr>
              <a:tr h="572825">
                <a:tc>
                  <a:txBody>
                    <a:bodyPr/>
                    <a:lstStyle/>
                    <a:p>
                      <a:pPr marL="0" lvl="0" indent="0" algn="l" rtl="0">
                        <a:lnSpc>
                          <a:spcPct val="115000"/>
                        </a:lnSpc>
                        <a:spcBef>
                          <a:spcPts val="0"/>
                        </a:spcBef>
                        <a:spcAft>
                          <a:spcPts val="0"/>
                        </a:spcAft>
                        <a:buNone/>
                      </a:pPr>
                      <a:r>
                        <a:rPr lang="es-CO" sz="2100" b="1">
                          <a:solidFill>
                            <a:schemeClr val="bg1"/>
                          </a:solidFill>
                        </a:rPr>
                        <a:t>Operación justa</a:t>
                      </a:r>
                      <a:endParaRPr sz="2100" b="1">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4:0"/>
                      </a:ext>
                    </a:extLst>
                  </a:tcPr>
                </a:tc>
                <a:tc>
                  <a:txBody>
                    <a:bodyPr/>
                    <a:lstStyle/>
                    <a:p>
                      <a:pPr marL="0" lvl="0" indent="0" algn="l" rtl="0">
                        <a:lnSpc>
                          <a:spcPct val="115000"/>
                        </a:lnSpc>
                        <a:spcBef>
                          <a:spcPts val="0"/>
                        </a:spcBef>
                        <a:spcAft>
                          <a:spcPts val="0"/>
                        </a:spcAft>
                        <a:buNone/>
                      </a:pPr>
                      <a:r>
                        <a:rPr lang="es-CO" sz="2100" dirty="0" smtClean="0"/>
                        <a:t>Es </a:t>
                      </a:r>
                      <a:r>
                        <a:rPr lang="es-CO" sz="2100" dirty="0"/>
                        <a:t>llevado a </a:t>
                      </a:r>
                      <a:r>
                        <a:rPr lang="es-CO" sz="2100" dirty="0" smtClean="0"/>
                        <a:t>cabalidad.</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4:1"/>
                      </a:ext>
                    </a:extLst>
                  </a:tcPr>
                </a:tc>
              </a:tr>
              <a:tr h="681240">
                <a:tc>
                  <a:txBody>
                    <a:bodyPr/>
                    <a:lstStyle/>
                    <a:p>
                      <a:pPr marL="0" lvl="0" indent="0" algn="l" rtl="0">
                        <a:lnSpc>
                          <a:spcPct val="115000"/>
                        </a:lnSpc>
                        <a:spcBef>
                          <a:spcPts val="0"/>
                        </a:spcBef>
                        <a:spcAft>
                          <a:spcPts val="0"/>
                        </a:spcAft>
                        <a:buNone/>
                      </a:pPr>
                      <a:r>
                        <a:rPr lang="es-CO" sz="2100" b="1">
                          <a:solidFill>
                            <a:schemeClr val="bg1"/>
                          </a:solidFill>
                        </a:rPr>
                        <a:t>Clientes</a:t>
                      </a:r>
                      <a:endParaRPr sz="2100" b="1">
                        <a:solidFill>
                          <a:schemeClr val="bg1"/>
                        </a:solidFill>
                      </a:endParaRPr>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5:0"/>
                      </a:ext>
                    </a:extLst>
                  </a:tcPr>
                </a:tc>
                <a:tc>
                  <a:txBody>
                    <a:bodyPr/>
                    <a:lstStyle/>
                    <a:p>
                      <a:pPr marL="0" lvl="0" indent="0" algn="l" rtl="0">
                        <a:lnSpc>
                          <a:spcPct val="115000"/>
                        </a:lnSpc>
                        <a:spcBef>
                          <a:spcPts val="0"/>
                        </a:spcBef>
                        <a:spcAft>
                          <a:spcPts val="0"/>
                        </a:spcAft>
                        <a:buNone/>
                      </a:pPr>
                      <a:r>
                        <a:rPr lang="es-CO" sz="2100" b="0" i="0" u="none" strike="noStrike" cap="none" dirty="0" smtClean="0">
                          <a:solidFill>
                            <a:srgbClr val="000000"/>
                          </a:solidFill>
                          <a:effectLst/>
                          <a:latin typeface="Arial"/>
                          <a:ea typeface="Arial"/>
                          <a:cs typeface="Arial"/>
                          <a:sym typeface="Arial"/>
                        </a:rPr>
                        <a:t>Si cumplen con los requisitos y</a:t>
                      </a:r>
                      <a:r>
                        <a:rPr lang="es-CO" sz="2100" b="0" i="0" u="none" strike="noStrike" cap="none" baseline="0" dirty="0" smtClean="0">
                          <a:solidFill>
                            <a:srgbClr val="000000"/>
                          </a:solidFill>
                          <a:effectLst/>
                          <a:latin typeface="Arial"/>
                          <a:ea typeface="Arial"/>
                          <a:cs typeface="Arial"/>
                          <a:sym typeface="Arial"/>
                        </a:rPr>
                        <a:t> expectativas</a:t>
                      </a:r>
                      <a:r>
                        <a:rPr lang="es-CO" sz="2100" b="0" i="0" u="none" strike="noStrike" cap="none" dirty="0" smtClean="0">
                          <a:solidFill>
                            <a:srgbClr val="000000"/>
                          </a:solidFill>
                          <a:effectLst/>
                          <a:latin typeface="Arial"/>
                          <a:ea typeface="Arial"/>
                          <a:cs typeface="Arial"/>
                          <a:sym typeface="Arial"/>
                        </a:rPr>
                        <a:t> de los clientes</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5:1"/>
                      </a:ext>
                    </a:extLst>
                  </a:tcPr>
                </a:tc>
              </a:tr>
              <a:tr h="711200">
                <a:tc>
                  <a:txBody>
                    <a:bodyPr/>
                    <a:lstStyle/>
                    <a:p>
                      <a:pPr marL="0" lvl="0" indent="0" algn="l" rtl="0">
                        <a:lnSpc>
                          <a:spcPct val="115000"/>
                        </a:lnSpc>
                        <a:spcBef>
                          <a:spcPts val="0"/>
                        </a:spcBef>
                        <a:spcAft>
                          <a:spcPts val="0"/>
                        </a:spcAft>
                        <a:buNone/>
                      </a:pPr>
                      <a:r>
                        <a:rPr lang="es-CO" sz="2100" b="1" dirty="0">
                          <a:solidFill>
                            <a:schemeClr val="bg1"/>
                          </a:solidFill>
                        </a:rPr>
                        <a:t>Sociedad y comunidad</a:t>
                      </a:r>
                      <a:endParaRPr sz="2100" b="1" dirty="0">
                        <a:solidFill>
                          <a:schemeClr val="bg1"/>
                        </a:solidFill>
                      </a:endParaRPr>
                    </a:p>
                  </a:txBody>
                  <a:tcPr marL="28575" marR="28575" marT="19050" marB="19050" anchor="b">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solidFill>
                      <a:srgbClr val="057DF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6:0"/>
                      </a:ext>
                    </a:extLst>
                  </a:tcPr>
                </a:tc>
                <a:tc>
                  <a:txBody>
                    <a:bodyPr/>
                    <a:lstStyle/>
                    <a:p>
                      <a:pPr marL="0" lvl="0" indent="0" algn="l" rtl="0">
                        <a:lnSpc>
                          <a:spcPct val="115000"/>
                        </a:lnSpc>
                        <a:spcBef>
                          <a:spcPts val="0"/>
                        </a:spcBef>
                        <a:spcAft>
                          <a:spcPts val="0"/>
                        </a:spcAft>
                        <a:buNone/>
                      </a:pPr>
                      <a:r>
                        <a:rPr lang="es-CO" sz="2100" dirty="0"/>
                        <a:t>Los compromisos con la comunidad no son difundidos de manera pública</a:t>
                      </a:r>
                      <a:endParaRPr sz="2100" dirty="0"/>
                    </a:p>
                  </a:txBody>
                  <a:tcPr marL="28575" marR="28575" marT="19050" marB="19050" anchor="ctr">
                    <a:lnL w="14300" cap="flat" cmpd="sng">
                      <a:solidFill>
                        <a:srgbClr val="073763"/>
                      </a:solidFill>
                      <a:prstDash val="solid"/>
                      <a:round/>
                      <a:headEnd type="none" w="sm" len="sm"/>
                      <a:tailEnd type="none" w="sm" len="sm"/>
                    </a:lnL>
                    <a:lnR w="14300" cap="flat" cmpd="sng">
                      <a:solidFill>
                        <a:srgbClr val="073763"/>
                      </a:solidFill>
                      <a:prstDash val="solid"/>
                      <a:round/>
                      <a:headEnd type="none" w="sm" len="sm"/>
                      <a:tailEnd type="none" w="sm" len="sm"/>
                    </a:lnR>
                    <a:lnT w="14300" cap="flat" cmpd="sng">
                      <a:solidFill>
                        <a:srgbClr val="073763"/>
                      </a:solidFill>
                      <a:prstDash val="solid"/>
                      <a:round/>
                      <a:headEnd type="none" w="sm" len="sm"/>
                      <a:tailEnd type="none" w="sm" len="sm"/>
                    </a:lnT>
                    <a:lnB w="14300" cap="flat" cmpd="sng">
                      <a:solidFill>
                        <a:srgbClr val="073763"/>
                      </a:solidFill>
                      <a:prstDash val="solid"/>
                      <a:round/>
                      <a:headEnd type="none" w="sm" len="sm"/>
                      <a:tailEnd type="none" w="sm" len="sm"/>
                    </a:lnB>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ellId="206:6:1"/>
                      </a:ext>
                    </a:extLst>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11febba14f8_0_31"/>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12" name="Google Shape;212;g11febba14f8_0_31"/>
          <p:cNvGrpSpPr/>
          <p:nvPr/>
        </p:nvGrpSpPr>
        <p:grpSpPr>
          <a:xfrm>
            <a:off x="16215818" y="310274"/>
            <a:ext cx="1620192" cy="1694571"/>
            <a:chOff x="0" y="0"/>
            <a:chExt cx="4187625" cy="4379869"/>
          </a:xfrm>
        </p:grpSpPr>
        <p:sp>
          <p:nvSpPr>
            <p:cNvPr id="213" name="Google Shape;213;g11febba14f8_0_31"/>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g11febba14f8_0_31"/>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 name="Google Shape;215;g11febba14f8_0_31"/>
          <p:cNvGrpSpPr/>
          <p:nvPr/>
        </p:nvGrpSpPr>
        <p:grpSpPr>
          <a:xfrm>
            <a:off x="14272718" y="310274"/>
            <a:ext cx="1620192" cy="1694571"/>
            <a:chOff x="-1" y="0"/>
            <a:chExt cx="4187625" cy="4379868"/>
          </a:xfrm>
        </p:grpSpPr>
        <p:sp>
          <p:nvSpPr>
            <p:cNvPr id="216" name="Google Shape;216;g11febba14f8_0_31"/>
            <p:cNvSpPr/>
            <p:nvPr/>
          </p:nvSpPr>
          <p:spPr>
            <a:xfrm>
              <a:off x="-1" y="218439"/>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g11febba14f8_0_31"/>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 name="Google Shape;218;g11febba14f8_0_31"/>
          <p:cNvGrpSpPr/>
          <p:nvPr/>
        </p:nvGrpSpPr>
        <p:grpSpPr>
          <a:xfrm>
            <a:off x="12329618" y="310274"/>
            <a:ext cx="1620192" cy="1694571"/>
            <a:chOff x="0" y="0"/>
            <a:chExt cx="4187625" cy="4379869"/>
          </a:xfrm>
        </p:grpSpPr>
        <p:sp>
          <p:nvSpPr>
            <p:cNvPr id="219" name="Google Shape;219;g11febba14f8_0_31"/>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g11febba14f8_0_31"/>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1" name="Google Shape;221;g11febba14f8_0_31"/>
          <p:cNvPicPr preferRelativeResize="0"/>
          <p:nvPr/>
        </p:nvPicPr>
        <p:blipFill rotWithShape="1">
          <a:blip r:embed="rId3">
            <a:alphaModFix/>
          </a:blip>
          <a:srcRect/>
          <a:stretch/>
        </p:blipFill>
        <p:spPr>
          <a:xfrm>
            <a:off x="741377" y="519982"/>
            <a:ext cx="1475132" cy="1568495"/>
          </a:xfrm>
          <a:prstGeom prst="rect">
            <a:avLst/>
          </a:prstGeom>
          <a:noFill/>
          <a:ln>
            <a:noFill/>
          </a:ln>
        </p:spPr>
      </p:pic>
      <p:pic>
        <p:nvPicPr>
          <p:cNvPr id="222" name="Google Shape;222;g11febba14f8_0_31"/>
          <p:cNvPicPr preferRelativeResize="0"/>
          <p:nvPr/>
        </p:nvPicPr>
        <p:blipFill rotWithShape="1">
          <a:blip r:embed="rId4">
            <a:alphaModFix/>
          </a:blip>
          <a:srcRect/>
          <a:stretch/>
        </p:blipFill>
        <p:spPr>
          <a:xfrm>
            <a:off x="1028700" y="8446044"/>
            <a:ext cx="1397669" cy="1397669"/>
          </a:xfrm>
          <a:prstGeom prst="rect">
            <a:avLst/>
          </a:prstGeom>
          <a:noFill/>
          <a:ln>
            <a:noFill/>
          </a:ln>
        </p:spPr>
      </p:pic>
      <p:sp>
        <p:nvSpPr>
          <p:cNvPr id="223" name="Google Shape;223;g11febba14f8_0_31"/>
          <p:cNvSpPr/>
          <p:nvPr/>
        </p:nvSpPr>
        <p:spPr>
          <a:xfrm>
            <a:off x="1975266" y="2247900"/>
            <a:ext cx="149643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DESARROLLO DE LOS OBJETIVOS </a:t>
            </a:r>
            <a:r>
              <a:rPr lang="es-CO" sz="4800" b="1">
                <a:solidFill>
                  <a:schemeClr val="dk1"/>
                </a:solidFill>
              </a:rPr>
              <a:t>ESPECÍFICOS</a:t>
            </a:r>
            <a:endParaRPr/>
          </a:p>
        </p:txBody>
      </p:sp>
      <p:sp>
        <p:nvSpPr>
          <p:cNvPr id="224" name="Google Shape;224;g11febba14f8_0_31"/>
          <p:cNvSpPr/>
          <p:nvPr/>
        </p:nvSpPr>
        <p:spPr>
          <a:xfrm>
            <a:off x="12919074" y="876577"/>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1</a:t>
            </a:r>
            <a:endParaRPr sz="3600">
              <a:solidFill>
                <a:schemeClr val="dk1"/>
              </a:solidFill>
              <a:latin typeface="Arial"/>
              <a:ea typeface="Arial"/>
              <a:cs typeface="Arial"/>
              <a:sym typeface="Arial"/>
            </a:endParaRPr>
          </a:p>
        </p:txBody>
      </p:sp>
      <p:sp>
        <p:nvSpPr>
          <p:cNvPr id="225" name="Google Shape;225;g11febba14f8_0_31"/>
          <p:cNvSpPr/>
          <p:nvPr/>
        </p:nvSpPr>
        <p:spPr>
          <a:xfrm>
            <a:off x="14862174" y="830393"/>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2</a:t>
            </a:r>
            <a:endParaRPr sz="3600">
              <a:solidFill>
                <a:schemeClr val="dk1"/>
              </a:solidFill>
              <a:latin typeface="Arial"/>
              <a:ea typeface="Arial"/>
              <a:cs typeface="Arial"/>
              <a:sym typeface="Arial"/>
            </a:endParaRPr>
          </a:p>
        </p:txBody>
      </p:sp>
      <p:sp>
        <p:nvSpPr>
          <p:cNvPr id="226" name="Google Shape;226;g11febba14f8_0_31"/>
          <p:cNvSpPr/>
          <p:nvPr/>
        </p:nvSpPr>
        <p:spPr>
          <a:xfrm>
            <a:off x="16805274" y="876577"/>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3</a:t>
            </a:r>
            <a:endParaRPr sz="3600">
              <a:solidFill>
                <a:schemeClr val="dk1"/>
              </a:solidFill>
              <a:latin typeface="Arial"/>
              <a:ea typeface="Arial"/>
              <a:cs typeface="Arial"/>
              <a:sym typeface="Arial"/>
            </a:endParaRPr>
          </a:p>
        </p:txBody>
      </p:sp>
      <p:sp>
        <p:nvSpPr>
          <p:cNvPr id="227" name="Google Shape;227;g11febba14f8_0_31"/>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latin typeface="Arial"/>
                <a:ea typeface="Arial"/>
                <a:cs typeface="Arial"/>
                <a:sym typeface="Arial"/>
              </a:rPr>
              <a:t>0</a:t>
            </a:r>
            <a:r>
              <a:rPr lang="es-CO" sz="2800" b="1">
                <a:solidFill>
                  <a:schemeClr val="dk1"/>
                </a:solidFill>
              </a:rPr>
              <a:t>7</a:t>
            </a:r>
            <a:endParaRPr sz="2800" b="1">
              <a:solidFill>
                <a:schemeClr val="dk1"/>
              </a:solidFill>
              <a:latin typeface="Arial"/>
              <a:ea typeface="Arial"/>
              <a:cs typeface="Arial"/>
              <a:sym typeface="Arial"/>
            </a:endParaRPr>
          </a:p>
        </p:txBody>
      </p:sp>
      <p:sp>
        <p:nvSpPr>
          <p:cNvPr id="228" name="Google Shape;228;g11febba14f8_0_31"/>
          <p:cNvSpPr txBox="1"/>
          <p:nvPr/>
        </p:nvSpPr>
        <p:spPr>
          <a:xfrm>
            <a:off x="2216509" y="3347787"/>
            <a:ext cx="14588700" cy="3285000"/>
          </a:xfrm>
          <a:prstGeom prst="rect">
            <a:avLst/>
          </a:prstGeom>
          <a:noFill/>
          <a:ln>
            <a:noFill/>
          </a:ln>
        </p:spPr>
        <p:txBody>
          <a:bodyPr spcFirstLastPara="1" wrap="square" lIns="91425" tIns="45700" rIns="91425" bIns="45700" anchor="t" anchorCtr="0">
            <a:spAutoFit/>
          </a:bodyPr>
          <a:lstStyle/>
          <a:p>
            <a:pPr marL="457200" lvl="0" indent="-381000" algn="l" rtl="0">
              <a:spcBef>
                <a:spcPts val="560"/>
              </a:spcBef>
              <a:spcAft>
                <a:spcPts val="0"/>
              </a:spcAft>
              <a:buClr>
                <a:schemeClr val="dk1"/>
              </a:buClr>
              <a:buSzPts val="2400"/>
              <a:buChar char="•"/>
            </a:pPr>
            <a:r>
              <a:rPr lang="es-CO" sz="2800" b="1">
                <a:solidFill>
                  <a:schemeClr val="dk1"/>
                </a:solidFill>
              </a:rPr>
              <a:t>Analizar el uso de la normativa relacionada con la  responsabilidad social empresarial</a:t>
            </a:r>
            <a:r>
              <a:rPr lang="es-CO" sz="2800">
                <a:solidFill>
                  <a:schemeClr val="dk1"/>
                </a:solidFill>
              </a:rPr>
              <a:t> </a:t>
            </a:r>
            <a:endParaRPr sz="2800">
              <a:solidFill>
                <a:schemeClr val="dk1"/>
              </a:solidFill>
            </a:endParaRPr>
          </a:p>
          <a:p>
            <a:pPr marL="0" lvl="0" indent="0" algn="l" rtl="0">
              <a:spcBef>
                <a:spcPts val="560"/>
              </a:spcBef>
              <a:spcAft>
                <a:spcPts val="0"/>
              </a:spcAft>
              <a:buNone/>
            </a:pPr>
            <a:endParaRPr sz="2800">
              <a:solidFill>
                <a:schemeClr val="dk1"/>
              </a:solidFill>
            </a:endParaRPr>
          </a:p>
          <a:p>
            <a:pPr marL="76200" marR="314325" lvl="0" indent="0" algn="just" rtl="0">
              <a:lnSpc>
                <a:spcPct val="150000"/>
              </a:lnSpc>
              <a:spcBef>
                <a:spcPts val="450"/>
              </a:spcBef>
              <a:spcAft>
                <a:spcPts val="0"/>
              </a:spcAft>
              <a:buClr>
                <a:schemeClr val="dk1"/>
              </a:buClr>
              <a:buSzPts val="1100"/>
              <a:buFont typeface="Arial"/>
              <a:buNone/>
            </a:pPr>
            <a:r>
              <a:rPr lang="es-CO" sz="2000">
                <a:solidFill>
                  <a:schemeClr val="dk1"/>
                </a:solidFill>
              </a:rPr>
              <a:t>La Responsabilidad Social Empresarial en Colombia se encuentra ligada únicamente a comportamientos voluntarios de las empresas procurando el bienestar de las comunidades porque no existe una normativa vigente que lo reglamente. No obstante, se encuentran normas internacionales que sí reglamentan la RSE.</a:t>
            </a:r>
            <a:endParaRPr sz="2800">
              <a:solidFill>
                <a:schemeClr val="dk1"/>
              </a:solidFill>
            </a:endParaRPr>
          </a:p>
          <a:p>
            <a:pPr marL="0" marR="0" lvl="0" indent="0" algn="l" rtl="0">
              <a:spcBef>
                <a:spcPts val="600"/>
              </a:spcBef>
              <a:spcAft>
                <a:spcPts val="0"/>
              </a:spcAft>
              <a:buNone/>
            </a:pPr>
            <a:endParaRPr sz="2000">
              <a:solidFill>
                <a:schemeClr val="dk1"/>
              </a:solidFill>
              <a:latin typeface="Arial"/>
              <a:ea typeface="Arial"/>
              <a:cs typeface="Arial"/>
              <a:sym typeface="Arial"/>
            </a:endParaRPr>
          </a:p>
        </p:txBody>
      </p:sp>
      <p:pic>
        <p:nvPicPr>
          <p:cNvPr id="229" name="Google Shape;229;g11febba14f8_0_31"/>
          <p:cNvPicPr preferRelativeResize="0"/>
          <p:nvPr/>
        </p:nvPicPr>
        <p:blipFill>
          <a:blip r:embed="rId5">
            <a:alphaModFix/>
          </a:blip>
          <a:stretch>
            <a:fillRect/>
          </a:stretch>
        </p:blipFill>
        <p:spPr>
          <a:xfrm>
            <a:off x="7521124" y="6781375"/>
            <a:ext cx="3514000" cy="1945250"/>
          </a:xfrm>
          <a:prstGeom prst="rect">
            <a:avLst/>
          </a:prstGeom>
          <a:noFill/>
          <a:ln>
            <a:noFill/>
          </a:ln>
        </p:spPr>
      </p:pic>
      <p:pic>
        <p:nvPicPr>
          <p:cNvPr id="230" name="Google Shape;230;g11febba14f8_0_31"/>
          <p:cNvPicPr preferRelativeResize="0"/>
          <p:nvPr/>
        </p:nvPicPr>
        <p:blipFill>
          <a:blip r:embed="rId6">
            <a:alphaModFix/>
          </a:blip>
          <a:stretch>
            <a:fillRect/>
          </a:stretch>
        </p:blipFill>
        <p:spPr>
          <a:xfrm>
            <a:off x="2199587" y="6674550"/>
            <a:ext cx="4744826" cy="2158900"/>
          </a:xfrm>
          <a:prstGeom prst="rect">
            <a:avLst/>
          </a:prstGeom>
          <a:noFill/>
          <a:ln>
            <a:noFill/>
          </a:ln>
        </p:spPr>
      </p:pic>
      <p:pic>
        <p:nvPicPr>
          <p:cNvPr id="231" name="Google Shape;231;g11febba14f8_0_31"/>
          <p:cNvPicPr preferRelativeResize="0"/>
          <p:nvPr/>
        </p:nvPicPr>
        <p:blipFill>
          <a:blip r:embed="rId7">
            <a:alphaModFix/>
          </a:blip>
          <a:stretch>
            <a:fillRect/>
          </a:stretch>
        </p:blipFill>
        <p:spPr>
          <a:xfrm>
            <a:off x="12146287" y="6311402"/>
            <a:ext cx="3514000" cy="2885199"/>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11febba14f8_0_57"/>
          <p:cNvSpPr/>
          <p:nvPr/>
        </p:nvSpPr>
        <p:spPr>
          <a:xfrm>
            <a:off x="17145000" y="4466709"/>
            <a:ext cx="2667000" cy="2590800"/>
          </a:xfrm>
          <a:prstGeom prst="ellipse">
            <a:avLst/>
          </a:prstGeom>
          <a:solidFill>
            <a:srgbClr val="D8D8D8"/>
          </a:solidFill>
          <a:ln w="25400" cap="flat" cmpd="sng">
            <a:solidFill>
              <a:srgbClr val="D8D8D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37" name="Google Shape;237;g11febba14f8_0_57"/>
          <p:cNvGrpSpPr/>
          <p:nvPr/>
        </p:nvGrpSpPr>
        <p:grpSpPr>
          <a:xfrm>
            <a:off x="16215818" y="310274"/>
            <a:ext cx="1620192" cy="1694571"/>
            <a:chOff x="0" y="0"/>
            <a:chExt cx="4187625" cy="4379869"/>
          </a:xfrm>
        </p:grpSpPr>
        <p:sp>
          <p:nvSpPr>
            <p:cNvPr id="238" name="Google Shape;238;g11febba14f8_0_57"/>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g11febba14f8_0_57"/>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 name="Google Shape;240;g11febba14f8_0_57"/>
          <p:cNvGrpSpPr/>
          <p:nvPr/>
        </p:nvGrpSpPr>
        <p:grpSpPr>
          <a:xfrm>
            <a:off x="14272718" y="310274"/>
            <a:ext cx="1620192" cy="1694571"/>
            <a:chOff x="-1" y="0"/>
            <a:chExt cx="4187625" cy="4379868"/>
          </a:xfrm>
        </p:grpSpPr>
        <p:sp>
          <p:nvSpPr>
            <p:cNvPr id="241" name="Google Shape;241;g11febba14f8_0_57"/>
            <p:cNvSpPr/>
            <p:nvPr/>
          </p:nvSpPr>
          <p:spPr>
            <a:xfrm>
              <a:off x="-1" y="218439"/>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g11febba14f8_0_57"/>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g11febba14f8_0_57"/>
          <p:cNvGrpSpPr/>
          <p:nvPr/>
        </p:nvGrpSpPr>
        <p:grpSpPr>
          <a:xfrm>
            <a:off x="12329618" y="310274"/>
            <a:ext cx="1620192" cy="1694571"/>
            <a:chOff x="0" y="0"/>
            <a:chExt cx="4187625" cy="4379869"/>
          </a:xfrm>
        </p:grpSpPr>
        <p:sp>
          <p:nvSpPr>
            <p:cNvPr id="244" name="Google Shape;244;g11febba14f8_0_57"/>
            <p:cNvSpPr/>
            <p:nvPr/>
          </p:nvSpPr>
          <p:spPr>
            <a:xfrm>
              <a:off x="0" y="218440"/>
              <a:ext cx="4187625" cy="4161429"/>
            </a:xfrm>
            <a:custGeom>
              <a:avLst/>
              <a:gdLst/>
              <a:ahLst/>
              <a:cxnLst/>
              <a:rect l="l" t="t" r="r" b="b"/>
              <a:pathLst>
                <a:path w="4187625" h="4161429" extrusionOk="0">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g11febba14f8_0_57"/>
            <p:cNvSpPr/>
            <p:nvPr/>
          </p:nvSpPr>
          <p:spPr>
            <a:xfrm>
              <a:off x="21590" y="0"/>
              <a:ext cx="3698675" cy="4359549"/>
            </a:xfrm>
            <a:custGeom>
              <a:avLst/>
              <a:gdLst/>
              <a:ahLst/>
              <a:cxnLst/>
              <a:rect l="l" t="t" r="r" b="b"/>
              <a:pathLst>
                <a:path w="3698675" h="4359549" extrusionOk="0">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46" name="Google Shape;246;g11febba14f8_0_57"/>
          <p:cNvPicPr preferRelativeResize="0"/>
          <p:nvPr/>
        </p:nvPicPr>
        <p:blipFill rotWithShape="1">
          <a:blip r:embed="rId3">
            <a:alphaModFix/>
          </a:blip>
          <a:srcRect/>
          <a:stretch/>
        </p:blipFill>
        <p:spPr>
          <a:xfrm>
            <a:off x="741377" y="519982"/>
            <a:ext cx="1475132" cy="1568495"/>
          </a:xfrm>
          <a:prstGeom prst="rect">
            <a:avLst/>
          </a:prstGeom>
          <a:noFill/>
          <a:ln>
            <a:noFill/>
          </a:ln>
        </p:spPr>
      </p:pic>
      <p:pic>
        <p:nvPicPr>
          <p:cNvPr id="247" name="Google Shape;247;g11febba14f8_0_57"/>
          <p:cNvPicPr preferRelativeResize="0"/>
          <p:nvPr/>
        </p:nvPicPr>
        <p:blipFill rotWithShape="1">
          <a:blip r:embed="rId4">
            <a:alphaModFix/>
          </a:blip>
          <a:srcRect/>
          <a:stretch/>
        </p:blipFill>
        <p:spPr>
          <a:xfrm>
            <a:off x="1028700" y="8446044"/>
            <a:ext cx="1397669" cy="1397669"/>
          </a:xfrm>
          <a:prstGeom prst="rect">
            <a:avLst/>
          </a:prstGeom>
          <a:noFill/>
          <a:ln>
            <a:noFill/>
          </a:ln>
        </p:spPr>
      </p:pic>
      <p:sp>
        <p:nvSpPr>
          <p:cNvPr id="248" name="Google Shape;248;g11febba14f8_0_57"/>
          <p:cNvSpPr/>
          <p:nvPr/>
        </p:nvSpPr>
        <p:spPr>
          <a:xfrm>
            <a:off x="1975266" y="2247900"/>
            <a:ext cx="14964300" cy="831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800" b="1">
                <a:solidFill>
                  <a:schemeClr val="dk1"/>
                </a:solidFill>
                <a:latin typeface="Arial"/>
                <a:ea typeface="Arial"/>
                <a:cs typeface="Arial"/>
                <a:sym typeface="Arial"/>
              </a:rPr>
              <a:t>DESARROLLO DE LOS OBJETIVOS </a:t>
            </a:r>
            <a:r>
              <a:rPr lang="es-CO" sz="4800" b="1">
                <a:solidFill>
                  <a:schemeClr val="dk1"/>
                </a:solidFill>
              </a:rPr>
              <a:t>ESPECÍFICOS</a:t>
            </a:r>
            <a:endParaRPr/>
          </a:p>
        </p:txBody>
      </p:sp>
      <p:sp>
        <p:nvSpPr>
          <p:cNvPr id="249" name="Google Shape;249;g11febba14f8_0_57"/>
          <p:cNvSpPr/>
          <p:nvPr/>
        </p:nvSpPr>
        <p:spPr>
          <a:xfrm>
            <a:off x="12919074" y="876577"/>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1</a:t>
            </a:r>
            <a:endParaRPr sz="3600">
              <a:solidFill>
                <a:schemeClr val="dk1"/>
              </a:solidFill>
              <a:latin typeface="Arial"/>
              <a:ea typeface="Arial"/>
              <a:cs typeface="Arial"/>
              <a:sym typeface="Arial"/>
            </a:endParaRPr>
          </a:p>
        </p:txBody>
      </p:sp>
      <p:sp>
        <p:nvSpPr>
          <p:cNvPr id="250" name="Google Shape;250;g11febba14f8_0_57"/>
          <p:cNvSpPr/>
          <p:nvPr/>
        </p:nvSpPr>
        <p:spPr>
          <a:xfrm>
            <a:off x="14862174" y="830393"/>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2</a:t>
            </a:r>
            <a:endParaRPr sz="3600">
              <a:solidFill>
                <a:schemeClr val="dk1"/>
              </a:solidFill>
              <a:latin typeface="Arial"/>
              <a:ea typeface="Arial"/>
              <a:cs typeface="Arial"/>
              <a:sym typeface="Arial"/>
            </a:endParaRPr>
          </a:p>
        </p:txBody>
      </p:sp>
      <p:sp>
        <p:nvSpPr>
          <p:cNvPr id="251" name="Google Shape;251;g11febba14f8_0_57"/>
          <p:cNvSpPr/>
          <p:nvPr/>
        </p:nvSpPr>
        <p:spPr>
          <a:xfrm>
            <a:off x="16805274" y="876577"/>
            <a:ext cx="4410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3600">
                <a:solidFill>
                  <a:schemeClr val="dk1"/>
                </a:solidFill>
                <a:latin typeface="Arial"/>
                <a:ea typeface="Arial"/>
                <a:cs typeface="Arial"/>
                <a:sym typeface="Arial"/>
              </a:rPr>
              <a:t>3</a:t>
            </a:r>
            <a:endParaRPr sz="3600">
              <a:solidFill>
                <a:schemeClr val="dk1"/>
              </a:solidFill>
              <a:latin typeface="Arial"/>
              <a:ea typeface="Arial"/>
              <a:cs typeface="Arial"/>
              <a:sym typeface="Arial"/>
            </a:endParaRPr>
          </a:p>
        </p:txBody>
      </p:sp>
      <p:sp>
        <p:nvSpPr>
          <p:cNvPr id="252" name="Google Shape;252;g11febba14f8_0_57"/>
          <p:cNvSpPr txBox="1"/>
          <p:nvPr/>
        </p:nvSpPr>
        <p:spPr>
          <a:xfrm>
            <a:off x="17382877" y="5533681"/>
            <a:ext cx="513900" cy="431100"/>
          </a:xfrm>
          <a:prstGeom prst="rect">
            <a:avLst/>
          </a:prstGeom>
          <a:noFill/>
          <a:ln>
            <a:noFill/>
          </a:ln>
        </p:spPr>
        <p:txBody>
          <a:bodyPr spcFirstLastPara="1" wrap="square" lIns="0" tIns="0" rIns="0" bIns="0" anchor="t" anchorCtr="0">
            <a:spAutoFit/>
          </a:bodyPr>
          <a:lstStyle/>
          <a:p>
            <a:pPr marL="0" marR="0" lvl="0" indent="0" algn="r" rtl="0">
              <a:lnSpc>
                <a:spcPct val="139964"/>
              </a:lnSpc>
              <a:spcBef>
                <a:spcPts val="0"/>
              </a:spcBef>
              <a:spcAft>
                <a:spcPts val="0"/>
              </a:spcAft>
              <a:buNone/>
            </a:pPr>
            <a:r>
              <a:rPr lang="es-CO" sz="2800" b="1">
                <a:solidFill>
                  <a:schemeClr val="dk1"/>
                </a:solidFill>
                <a:latin typeface="Arial"/>
                <a:ea typeface="Arial"/>
                <a:cs typeface="Arial"/>
                <a:sym typeface="Arial"/>
              </a:rPr>
              <a:t>0</a:t>
            </a:r>
            <a:r>
              <a:rPr lang="es-CO" sz="2800" b="1">
                <a:solidFill>
                  <a:schemeClr val="dk1"/>
                </a:solidFill>
              </a:rPr>
              <a:t>8</a:t>
            </a:r>
            <a:endParaRPr sz="2800" b="1">
              <a:solidFill>
                <a:schemeClr val="dk1"/>
              </a:solidFill>
              <a:latin typeface="Arial"/>
              <a:ea typeface="Arial"/>
              <a:cs typeface="Arial"/>
              <a:sym typeface="Arial"/>
            </a:endParaRPr>
          </a:p>
        </p:txBody>
      </p:sp>
      <p:sp>
        <p:nvSpPr>
          <p:cNvPr id="253" name="Google Shape;253;g11febba14f8_0_57"/>
          <p:cNvSpPr txBox="1"/>
          <p:nvPr/>
        </p:nvSpPr>
        <p:spPr>
          <a:xfrm>
            <a:off x="2216509" y="3347787"/>
            <a:ext cx="14588700" cy="6812081"/>
          </a:xfrm>
          <a:prstGeom prst="rect">
            <a:avLst/>
          </a:prstGeom>
          <a:noFill/>
          <a:ln>
            <a:noFill/>
          </a:ln>
        </p:spPr>
        <p:txBody>
          <a:bodyPr spcFirstLastPara="1" wrap="square" lIns="91425" tIns="45700" rIns="91425" bIns="45700" anchor="t" anchorCtr="0">
            <a:spAutoFit/>
          </a:bodyPr>
          <a:lstStyle/>
          <a:p>
            <a:pPr marL="457200" lvl="0" indent="-381000" algn="l" rtl="0">
              <a:spcBef>
                <a:spcPts val="560"/>
              </a:spcBef>
              <a:spcAft>
                <a:spcPts val="0"/>
              </a:spcAft>
              <a:buClr>
                <a:schemeClr val="dk1"/>
              </a:buClr>
              <a:buSzPts val="2400"/>
              <a:buChar char="•"/>
            </a:pPr>
            <a:r>
              <a:rPr lang="es-CO" sz="2800" b="1" dirty="0">
                <a:solidFill>
                  <a:schemeClr val="dk1"/>
                </a:solidFill>
              </a:rPr>
              <a:t>Plantear las estrategias de seguimiento para el fortalecimiento de la responsabilidad social en la empresa Azul K S.A.S</a:t>
            </a:r>
            <a:endParaRPr sz="2800" b="1" dirty="0">
              <a:solidFill>
                <a:schemeClr val="dk1"/>
              </a:solidFill>
            </a:endParaRPr>
          </a:p>
          <a:p>
            <a:pPr marL="0" lvl="0" indent="0" algn="l" rtl="0">
              <a:spcBef>
                <a:spcPts val="560"/>
              </a:spcBef>
              <a:spcAft>
                <a:spcPts val="0"/>
              </a:spcAft>
              <a:buNone/>
            </a:pPr>
            <a:endParaRPr sz="2800" dirty="0">
              <a:solidFill>
                <a:schemeClr val="dk1"/>
              </a:solidFill>
            </a:endParaRPr>
          </a:p>
          <a:p>
            <a:pPr marL="0" lvl="0" indent="0" algn="just" rtl="0">
              <a:lnSpc>
                <a:spcPct val="150000"/>
              </a:lnSpc>
              <a:spcBef>
                <a:spcPts val="0"/>
              </a:spcBef>
              <a:spcAft>
                <a:spcPts val="0"/>
              </a:spcAft>
              <a:buNone/>
            </a:pPr>
            <a:r>
              <a:rPr lang="es-CO" sz="1900" dirty="0">
                <a:solidFill>
                  <a:schemeClr val="dk1"/>
                </a:solidFill>
              </a:rPr>
              <a:t>En virtud de contribuir al óptimo desarrollo de la Responsabilidad Social Empresarial en la compañía Azul K S.A.S, se decide plantear estrategias de </a:t>
            </a:r>
            <a:r>
              <a:rPr lang="es-CO" sz="1900" dirty="0" smtClean="0">
                <a:solidFill>
                  <a:schemeClr val="dk1"/>
                </a:solidFill>
              </a:rPr>
              <a:t>seguimiento: </a:t>
            </a:r>
            <a:endParaRPr sz="1900" dirty="0">
              <a:solidFill>
                <a:schemeClr val="dk1"/>
              </a:solidFill>
            </a:endParaRPr>
          </a:p>
          <a:p>
            <a:pPr marL="457200" lvl="0" indent="-349250" algn="just" rtl="0">
              <a:lnSpc>
                <a:spcPct val="150000"/>
              </a:lnSpc>
              <a:spcBef>
                <a:spcPts val="2000"/>
              </a:spcBef>
              <a:spcAft>
                <a:spcPts val="0"/>
              </a:spcAft>
              <a:buClr>
                <a:schemeClr val="dk1"/>
              </a:buClr>
              <a:buSzPts val="1900"/>
              <a:buChar char="●"/>
            </a:pPr>
            <a:r>
              <a:rPr lang="es-CO" sz="1900" dirty="0">
                <a:solidFill>
                  <a:schemeClr val="dk1"/>
                </a:solidFill>
              </a:rPr>
              <a:t>Indicadores de la actuación ambiental</a:t>
            </a:r>
            <a:endParaRPr sz="1900" dirty="0">
              <a:solidFill>
                <a:schemeClr val="dk1"/>
              </a:solidFill>
            </a:endParaRPr>
          </a:p>
          <a:p>
            <a:pPr marL="457200" lvl="0" indent="-349250" algn="just" rtl="0">
              <a:lnSpc>
                <a:spcPct val="150000"/>
              </a:lnSpc>
              <a:spcBef>
                <a:spcPts val="0"/>
              </a:spcBef>
              <a:spcAft>
                <a:spcPts val="0"/>
              </a:spcAft>
              <a:buClr>
                <a:schemeClr val="dk1"/>
              </a:buClr>
              <a:buSzPts val="1900"/>
              <a:buChar char="●"/>
            </a:pPr>
            <a:r>
              <a:rPr lang="es-CO" sz="1900" dirty="0">
                <a:solidFill>
                  <a:schemeClr val="dk1"/>
                </a:solidFill>
              </a:rPr>
              <a:t>Indicadores de la actuación social, en cuanto a práctica laboral y trabajo digno </a:t>
            </a:r>
            <a:endParaRPr sz="1900" dirty="0">
              <a:solidFill>
                <a:schemeClr val="dk1"/>
              </a:solidFill>
            </a:endParaRPr>
          </a:p>
          <a:p>
            <a:pPr marL="457200" lvl="0" indent="-349250" algn="just" rtl="0">
              <a:lnSpc>
                <a:spcPct val="150000"/>
              </a:lnSpc>
              <a:spcBef>
                <a:spcPts val="0"/>
              </a:spcBef>
              <a:spcAft>
                <a:spcPts val="0"/>
              </a:spcAft>
              <a:buClr>
                <a:schemeClr val="dk1"/>
              </a:buClr>
              <a:buSzPts val="1900"/>
              <a:buChar char="●"/>
            </a:pPr>
            <a:r>
              <a:rPr lang="es-CO" sz="1900" dirty="0">
                <a:solidFill>
                  <a:schemeClr val="dk1"/>
                </a:solidFill>
              </a:rPr>
              <a:t>Indicadores de actuaciones en cuanto a derechos humanos</a:t>
            </a:r>
            <a:endParaRPr sz="1900" dirty="0">
              <a:solidFill>
                <a:schemeClr val="dk1"/>
              </a:solidFill>
            </a:endParaRPr>
          </a:p>
          <a:p>
            <a:pPr marL="0" lvl="0" indent="0" algn="just" rtl="0">
              <a:lnSpc>
                <a:spcPct val="150000"/>
              </a:lnSpc>
              <a:spcBef>
                <a:spcPts val="2000"/>
              </a:spcBef>
              <a:spcAft>
                <a:spcPts val="0"/>
              </a:spcAft>
              <a:buNone/>
            </a:pPr>
            <a:r>
              <a:rPr lang="es-CO" sz="1900" dirty="0">
                <a:solidFill>
                  <a:schemeClr val="dk1"/>
                </a:solidFill>
              </a:rPr>
              <a:t>Como estrategias correctivas se plantea: </a:t>
            </a:r>
            <a:endParaRPr sz="1900" dirty="0">
              <a:solidFill>
                <a:schemeClr val="dk1"/>
              </a:solidFill>
            </a:endParaRPr>
          </a:p>
          <a:p>
            <a:pPr marL="457200" lvl="0" indent="-349250" algn="just" rtl="0">
              <a:lnSpc>
                <a:spcPct val="150000"/>
              </a:lnSpc>
              <a:spcBef>
                <a:spcPts val="2000"/>
              </a:spcBef>
              <a:spcAft>
                <a:spcPts val="0"/>
              </a:spcAft>
              <a:buClr>
                <a:schemeClr val="dk1"/>
              </a:buClr>
              <a:buSzPts val="1900"/>
              <a:buChar char="●"/>
            </a:pPr>
            <a:r>
              <a:rPr lang="es-CO" sz="1900" dirty="0">
                <a:solidFill>
                  <a:schemeClr val="dk1"/>
                </a:solidFill>
              </a:rPr>
              <a:t>Divulgar las acciones de responsabilidad social</a:t>
            </a:r>
            <a:endParaRPr sz="1900" dirty="0">
              <a:solidFill>
                <a:schemeClr val="dk1"/>
              </a:solidFill>
            </a:endParaRPr>
          </a:p>
          <a:p>
            <a:pPr marL="457200" lvl="0" indent="-349250" algn="just" rtl="0">
              <a:lnSpc>
                <a:spcPct val="150000"/>
              </a:lnSpc>
              <a:spcBef>
                <a:spcPts val="0"/>
              </a:spcBef>
              <a:spcAft>
                <a:spcPts val="0"/>
              </a:spcAft>
              <a:buClr>
                <a:schemeClr val="dk1"/>
              </a:buClr>
              <a:buSzPts val="1900"/>
              <a:buChar char="●"/>
            </a:pPr>
            <a:r>
              <a:rPr lang="es-CO" sz="1900" dirty="0">
                <a:solidFill>
                  <a:schemeClr val="dk1"/>
                </a:solidFill>
              </a:rPr>
              <a:t>Establecer un comité de responsabilidad social y ética empresarial.</a:t>
            </a:r>
            <a:endParaRPr sz="1900" dirty="0">
              <a:solidFill>
                <a:schemeClr val="dk1"/>
              </a:solidFill>
            </a:endParaRPr>
          </a:p>
          <a:p>
            <a:pPr marL="0" lvl="0" indent="0" algn="l" rtl="0">
              <a:spcBef>
                <a:spcPts val="2000"/>
              </a:spcBef>
              <a:spcAft>
                <a:spcPts val="0"/>
              </a:spcAft>
              <a:buNone/>
            </a:pPr>
            <a:endParaRPr sz="2800" dirty="0">
              <a:solidFill>
                <a:schemeClr val="dk1"/>
              </a:solidFill>
            </a:endParaRPr>
          </a:p>
          <a:p>
            <a:pPr marL="0" marR="0" lvl="0" indent="0" algn="l" rtl="0">
              <a:spcBef>
                <a:spcPts val="0"/>
              </a:spcBef>
              <a:spcAft>
                <a:spcPts val="0"/>
              </a:spcAft>
              <a:buNone/>
            </a:pPr>
            <a:endParaRPr sz="2000" dirty="0">
              <a:solidFill>
                <a:schemeClr val="dk1"/>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652</Words>
  <Application>Microsoft Office PowerPoint</Application>
  <PresentationFormat>Personalizado</PresentationFormat>
  <Paragraphs>112</Paragraphs>
  <Slides>13</Slides>
  <Notes>13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Playfair Display</vt:lpstr>
      <vt:lpstr>Anton</vt:lpstr>
      <vt:lpstr>Calibri</vt:lpstr>
      <vt:lpstr>Arial</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dc:creator>
  <cp:lastModifiedBy>ANDREOCHA</cp:lastModifiedBy>
  <cp:revision>4</cp:revision>
  <dcterms:created xsi:type="dcterms:W3CDTF">2006-08-16T00:00:00Z</dcterms:created>
  <dcterms:modified xsi:type="dcterms:W3CDTF">2022-06-20T20:42:24Z</dcterms:modified>
</cp:coreProperties>
</file>