
<file path=[Content_Types].xml><?xml version="1.0" encoding="utf-8"?>
<Types xmlns="http://schemas.openxmlformats.org/package/2006/content-types">
  <Default Extension="emf" ContentType="image/x-emf"/>
  <Default Extension="fntdata" ContentType="application/x-fontdata"/>
  <Default Extension="jfif" ContentType="image/jpeg"/>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7" r:id="rId3"/>
    <p:sldId id="262" r:id="rId4"/>
    <p:sldId id="258" r:id="rId5"/>
    <p:sldId id="268" r:id="rId6"/>
    <p:sldId id="269" r:id="rId7"/>
    <p:sldId id="271" r:id="rId8"/>
    <p:sldId id="259" r:id="rId9"/>
    <p:sldId id="261" r:id="rId10"/>
    <p:sldId id="265" r:id="rId11"/>
    <p:sldId id="263" r:id="rId12"/>
  </p:sldIdLst>
  <p:sldSz cx="18288000" cy="10287000"/>
  <p:notesSz cx="6858000" cy="9144000"/>
  <p:embeddedFontLst>
    <p:embeddedFont>
      <p:font typeface="Bernard MT Condensed" panose="02050806060905020404" pitchFamily="18" charset="0"/>
      <p:regular r:id="rId14"/>
    </p:embeddedFont>
    <p:embeddedFont>
      <p:font typeface="Calibri" panose="020F0502020204030204" pitchFamily="34" charset="0"/>
      <p:regular r:id="rId15"/>
      <p:bold r:id="rId16"/>
      <p:italic r:id="rId17"/>
      <p:boldItalic r:id="rId18"/>
    </p:embeddedFont>
    <p:embeddedFont>
      <p:font typeface="Playfair Display Bold" panose="020B0604020202020204"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3" d="100"/>
          <a:sy n="53" d="100"/>
        </p:scale>
        <p:origin x="246"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AD76B-B866-49DF-9AA3-379377DEA9AF}" type="datetimeFigureOut">
              <a:rPr lang="en-US" smtClean="0"/>
              <a:t>5/23/2023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4733-72BB-4D3A-8F09-1BC3B6E4A8F9}" type="slidenum">
              <a:rPr lang="en-US" smtClean="0"/>
              <a:t>‹Nº›</a:t>
            </a:fld>
            <a:endParaRPr lang="en-US"/>
          </a:p>
        </p:txBody>
      </p:sp>
    </p:spTree>
    <p:extLst>
      <p:ext uri="{BB962C8B-B14F-4D97-AF65-F5344CB8AC3E}">
        <p14:creationId xmlns:p14="http://schemas.microsoft.com/office/powerpoint/2010/main" val="14636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COMENDACIONES">
    <p:spTree>
      <p:nvGrpSpPr>
        <p:cNvPr id="1" name=""/>
        <p:cNvGrpSpPr/>
        <p:nvPr/>
      </p:nvGrpSpPr>
      <p:grpSpPr>
        <a:xfrm>
          <a:off x="0" y="0"/>
          <a:ext cx="0" cy="0"/>
          <a:chOff x="0" y="0"/>
          <a:chExt cx="0" cy="0"/>
        </a:xfrm>
      </p:grpSpPr>
      <p:sp>
        <p:nvSpPr>
          <p:cNvPr id="8" name="Elipse 7"/>
          <p:cNvSpPr/>
          <p:nvPr userDrawn="1"/>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2"/>
          <p:cNvGrpSpPr/>
          <p:nvPr userDrawn="1"/>
        </p:nvGrpSpPr>
        <p:grpSpPr>
          <a:xfrm>
            <a:off x="-1726530" y="-229694"/>
            <a:ext cx="2755230" cy="6531045"/>
            <a:chOff x="0" y="0"/>
            <a:chExt cx="3673639" cy="8708060"/>
          </a:xfrm>
        </p:grpSpPr>
        <p:grpSp>
          <p:nvGrpSpPr>
            <p:cNvPr id="10" name="Group 3"/>
            <p:cNvGrpSpPr/>
            <p:nvPr/>
          </p:nvGrpSpPr>
          <p:grpSpPr>
            <a:xfrm rot="-5400000">
              <a:off x="-65231" y="4969189"/>
              <a:ext cx="3804101" cy="3673639"/>
              <a:chOff x="0" y="0"/>
              <a:chExt cx="5562879" cy="5372100"/>
            </a:xfrm>
          </p:grpSpPr>
          <p:sp>
            <p:nvSpPr>
              <p:cNvPr id="17"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11" name="Group 5"/>
            <p:cNvGrpSpPr/>
            <p:nvPr/>
          </p:nvGrpSpPr>
          <p:grpSpPr>
            <a:xfrm rot="-5400000">
              <a:off x="-65231" y="4969189"/>
              <a:ext cx="3804101" cy="3673639"/>
              <a:chOff x="0" y="0"/>
              <a:chExt cx="5562879" cy="5372100"/>
            </a:xfrm>
          </p:grpSpPr>
          <p:sp>
            <p:nvSpPr>
              <p:cNvPr id="1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12" name="Group 7"/>
            <p:cNvGrpSpPr/>
            <p:nvPr/>
          </p:nvGrpSpPr>
          <p:grpSpPr>
            <a:xfrm rot="-5400000">
              <a:off x="-65231" y="2553759"/>
              <a:ext cx="3804101" cy="3673639"/>
              <a:chOff x="0" y="0"/>
              <a:chExt cx="5562879" cy="5372100"/>
            </a:xfrm>
          </p:grpSpPr>
          <p:sp>
            <p:nvSpPr>
              <p:cNvPr id="15"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13" name="Group 9"/>
            <p:cNvGrpSpPr/>
            <p:nvPr/>
          </p:nvGrpSpPr>
          <p:grpSpPr>
            <a:xfrm rot="-5400000">
              <a:off x="-65231" y="65231"/>
              <a:ext cx="3804101" cy="3673639"/>
              <a:chOff x="0" y="0"/>
              <a:chExt cx="5562879" cy="5372100"/>
            </a:xfrm>
          </p:grpSpPr>
          <p:sp>
            <p:nvSpPr>
              <p:cNvPr id="14"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8" name="Picture 12"/>
          <p:cNvPicPr>
            <a:picLocks noChangeAspect="1"/>
          </p:cNvPicPr>
          <p:nvPr userDrawn="1"/>
        </p:nvPicPr>
        <p:blipFill>
          <a:blip r:embed="rId2"/>
          <a:srcRect/>
          <a:stretch>
            <a:fillRect/>
          </a:stretch>
        </p:blipFill>
        <p:spPr>
          <a:xfrm>
            <a:off x="16242086" y="8559466"/>
            <a:ext cx="1397669" cy="1397669"/>
          </a:xfrm>
          <a:prstGeom prst="rect">
            <a:avLst/>
          </a:prstGeom>
        </p:spPr>
      </p:pic>
      <p:sp>
        <p:nvSpPr>
          <p:cNvPr id="20" name="TextBox 25"/>
          <p:cNvSpPr txBox="1"/>
          <p:nvPr userDrawn="1"/>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pic>
        <p:nvPicPr>
          <p:cNvPr id="21" name="Imagen 20"/>
          <p:cNvPicPr>
            <a:picLocks noChangeAspect="1"/>
          </p:cNvPicPr>
          <p:nvPr userDrawn="1"/>
        </p:nvPicPr>
        <p:blipFill rotWithShape="1">
          <a:blip r:embed="rId3">
            <a:extLst>
              <a:ext uri="{28A0092B-C50C-407E-A947-70E740481C1C}">
                <a14:useLocalDpi xmlns:a14="http://schemas.microsoft.com/office/drawing/2010/main" val="0"/>
              </a:ext>
            </a:extLst>
          </a:blip>
          <a:srcRect t="-1" r="66630" b="-9925"/>
          <a:stretch/>
        </p:blipFill>
        <p:spPr>
          <a:xfrm>
            <a:off x="609600" y="8559466"/>
            <a:ext cx="1371600" cy="1438023"/>
          </a:xfrm>
          <a:prstGeom prst="rect">
            <a:avLst/>
          </a:prstGeom>
        </p:spPr>
      </p:pic>
    </p:spTree>
    <p:extLst>
      <p:ext uri="{BB962C8B-B14F-4D97-AF65-F5344CB8AC3E}">
        <p14:creationId xmlns:p14="http://schemas.microsoft.com/office/powerpoint/2010/main" val="1071436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5/23/2023</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9.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9.png"/><Relationship Id="rId4" Type="http://schemas.openxmlformats.org/officeDocument/2006/relationships/image" Target="../media/image17.sv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5.jfif"/><Relationship Id="rId3" Type="http://schemas.openxmlformats.org/officeDocument/2006/relationships/image" Target="../media/image22.svg"/><Relationship Id="rId7" Type="http://schemas.openxmlformats.org/officeDocument/2006/relationships/image" Target="../media/image24.jfif"/><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1.png"/><Relationship Id="rId4" Type="http://schemas.openxmlformats.org/officeDocument/2006/relationships/image" Target="../media/image9.png"/><Relationship Id="rId9"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9245" y="9410700"/>
            <a:ext cx="8994640" cy="534442"/>
          </a:xfrm>
          <a:prstGeom prst="rect">
            <a:avLst/>
          </a:prstGeom>
        </p:spPr>
        <p:txBody>
          <a:bodyPr lIns="0" tIns="0" rIns="0" bIns="0" rtlCol="0" anchor="t">
            <a:spAutoFit/>
          </a:bodyPr>
          <a:lstStyle/>
          <a:p>
            <a:pPr>
              <a:lnSpc>
                <a:spcPts val="4079"/>
              </a:lnSpc>
              <a:spcBef>
                <a:spcPct val="0"/>
              </a:spcBef>
            </a:pPr>
            <a:r>
              <a:rPr lang="en-US" sz="48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rPr>
              <a:t>PRAE</a:t>
            </a:r>
            <a:endParaRPr lang="en-US" sz="54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endParaRPr>
          </a:p>
        </p:txBody>
      </p:sp>
      <p:sp>
        <p:nvSpPr>
          <p:cNvPr id="3" name="TextBox 3"/>
          <p:cNvSpPr txBox="1"/>
          <p:nvPr/>
        </p:nvSpPr>
        <p:spPr>
          <a:xfrm>
            <a:off x="458396" y="1975659"/>
            <a:ext cx="11359095" cy="1107996"/>
          </a:xfrm>
          <a:prstGeom prst="rect">
            <a:avLst/>
          </a:prstGeom>
        </p:spPr>
        <p:txBody>
          <a:bodyPr wrap="square" lIns="0" tIns="0" rIns="0" bIns="0" rtlCol="0" anchor="t">
            <a:spAutoFit/>
          </a:bodyPr>
          <a:lstStyle/>
          <a:p>
            <a:pPr algn="ctr">
              <a:spcBef>
                <a:spcPct val="0"/>
              </a:spcBef>
            </a:pPr>
            <a:r>
              <a:rPr lang="es-MX" sz="3600" spc="-120" dirty="0">
                <a:solidFill>
                  <a:srgbClr val="000000"/>
                </a:solidFill>
                <a:latin typeface="Arial" panose="020B0604020202020204" pitchFamily="34" charset="0"/>
                <a:cs typeface="Arial" panose="020B0604020202020204" pitchFamily="34" charset="0"/>
              </a:rPr>
              <a:t>DISEÑO DEL MANUAL DE FUNCIONES DE LA EMPRESA DE PINTURAS WILLY MEZCLAS S.A.S </a:t>
            </a:r>
            <a:endParaRPr lang="en-US" sz="3600" spc="-120" dirty="0">
              <a:solidFill>
                <a:srgbClr val="000000"/>
              </a:solidFill>
              <a:latin typeface="Arial" panose="020B0604020202020204" pitchFamily="34" charset="0"/>
              <a:cs typeface="Arial" panose="020B0604020202020204" pitchFamily="34" charset="0"/>
            </a:endParaRP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60" t="21264" r="6608" b="71845"/>
          <a:stretch>
            <a:fillRect/>
          </a:stretch>
        </p:blipFill>
        <p:spPr>
          <a:xfrm>
            <a:off x="1028702" y="8389296"/>
            <a:ext cx="6087719" cy="449904"/>
          </a:xfrm>
          <a:prstGeom prst="rect">
            <a:avLst/>
          </a:prstGeom>
        </p:spPr>
      </p:pic>
      <p:grpSp>
        <p:nvGrpSpPr>
          <p:cNvPr id="5" name="Group 5"/>
          <p:cNvGrpSpPr/>
          <p:nvPr/>
        </p:nvGrpSpPr>
        <p:grpSpPr>
          <a:xfrm>
            <a:off x="13124850" y="0"/>
            <a:ext cx="5163151" cy="10287000"/>
            <a:chOff x="0" y="0"/>
            <a:chExt cx="6884199" cy="13716000"/>
          </a:xfrm>
        </p:grpSpPr>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415" r="34"/>
            <a:stretch>
              <a:fillRect/>
            </a:stretch>
          </p:blipFill>
          <p:spPr>
            <a:xfrm flipH="1">
              <a:off x="0" y="0"/>
              <a:ext cx="6884199" cy="685800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415" r="34"/>
            <a:stretch>
              <a:fillRect/>
            </a:stretch>
          </p:blipFill>
          <p:spPr>
            <a:xfrm flipH="1">
              <a:off x="0" y="6858000"/>
              <a:ext cx="6884199" cy="6858000"/>
            </a:xfrm>
            <a:prstGeom prst="rect">
              <a:avLst/>
            </a:prstGeom>
          </p:spPr>
        </p:pic>
      </p:grpSp>
      <p:grpSp>
        <p:nvGrpSpPr>
          <p:cNvPr id="8" name="Group 8"/>
          <p:cNvGrpSpPr/>
          <p:nvPr/>
        </p:nvGrpSpPr>
        <p:grpSpPr>
          <a:xfrm>
            <a:off x="10023340" y="0"/>
            <a:ext cx="10726128" cy="10652611"/>
            <a:chOff x="0" y="0"/>
            <a:chExt cx="14301503" cy="14203480"/>
          </a:xfrm>
        </p:grpSpPr>
        <p:pic>
          <p:nvPicPr>
            <p:cNvPr id="9" name="Picture 9"/>
            <p:cNvPicPr>
              <a:picLocks noChangeAspect="1"/>
            </p:cNvPicPr>
            <p:nvPr/>
          </p:nvPicPr>
          <p:blipFill>
            <a:blip r:embed="rId6">
              <a:alphaModFix amt="32999"/>
            </a:blip>
            <a:srcRect r="7310"/>
            <a:stretch>
              <a:fillRect/>
            </a:stretch>
          </p:blipFill>
          <p:spPr>
            <a:xfrm>
              <a:off x="2775700" y="0"/>
              <a:ext cx="11525803" cy="9326128"/>
            </a:xfrm>
            <a:prstGeom prst="rect">
              <a:avLst/>
            </a:prstGeom>
          </p:spPr>
        </p:pic>
        <p:grpSp>
          <p:nvGrpSpPr>
            <p:cNvPr id="10" name="Group 10"/>
            <p:cNvGrpSpPr>
              <a:grpSpLocks noChangeAspect="1"/>
            </p:cNvGrpSpPr>
            <p:nvPr/>
          </p:nvGrpSpPr>
          <p:grpSpPr>
            <a:xfrm>
              <a:off x="2775700" y="0"/>
              <a:ext cx="10859180" cy="9404050"/>
              <a:chOff x="0" y="0"/>
              <a:chExt cx="6350000" cy="5499100"/>
            </a:xfrm>
          </p:grpSpPr>
          <p:sp>
            <p:nvSpPr>
              <p:cNvPr id="11" name="Freeform 11"/>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6"/>
                <a:stretch>
                  <a:fillRect r="-15466"/>
                </a:stretch>
              </a:blipFill>
            </p:spPr>
          </p:sp>
        </p:grpSp>
        <p:pic>
          <p:nvPicPr>
            <p:cNvPr id="12" name="Picture 12"/>
            <p:cNvPicPr>
              <a:picLocks noChangeAspect="1"/>
            </p:cNvPicPr>
            <p:nvPr/>
          </p:nvPicPr>
          <p:blipFill>
            <a:blip r:embed="rId7">
              <a:alphaModFix amt="38000"/>
            </a:blip>
            <a:srcRect l="18690" t="23271" r="14846"/>
            <a:stretch>
              <a:fillRect/>
            </a:stretch>
          </p:blipFill>
          <p:spPr>
            <a:xfrm>
              <a:off x="2775700" y="6718864"/>
              <a:ext cx="11525803" cy="7484616"/>
            </a:xfrm>
            <a:prstGeom prst="rect">
              <a:avLst/>
            </a:prstGeom>
          </p:spPr>
        </p:pic>
        <p:grpSp>
          <p:nvGrpSpPr>
            <p:cNvPr id="13" name="Group 13"/>
            <p:cNvGrpSpPr>
              <a:grpSpLocks noChangeAspect="1"/>
            </p:cNvGrpSpPr>
            <p:nvPr/>
          </p:nvGrpSpPr>
          <p:grpSpPr>
            <a:xfrm>
              <a:off x="0" y="5125689"/>
              <a:ext cx="10555570" cy="9077791"/>
              <a:chOff x="0" y="0"/>
              <a:chExt cx="6350000" cy="5461000"/>
            </a:xfrm>
          </p:grpSpPr>
          <p:sp>
            <p:nvSpPr>
              <p:cNvPr id="14" name="Freeform 14"/>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7"/>
                <a:stretch>
                  <a:fillRect t="-1800" r="-59508" b="-1800"/>
                </a:stretch>
              </a:blipFill>
            </p:spPr>
          </p:sp>
        </p:grpSp>
      </p:grpSp>
      <p:grpSp>
        <p:nvGrpSpPr>
          <p:cNvPr id="15" name="Group 15"/>
          <p:cNvGrpSpPr/>
          <p:nvPr/>
        </p:nvGrpSpPr>
        <p:grpSpPr>
          <a:xfrm>
            <a:off x="579245" y="449995"/>
            <a:ext cx="3493315" cy="1157412"/>
            <a:chOff x="0" y="0"/>
            <a:chExt cx="4657753" cy="1543217"/>
          </a:xfrm>
        </p:grpSpPr>
        <p:pic>
          <p:nvPicPr>
            <p:cNvPr id="16" name="Picture 16"/>
            <p:cNvPicPr>
              <a:picLocks noChangeAspect="1"/>
            </p:cNvPicPr>
            <p:nvPr/>
          </p:nvPicPr>
          <p:blipFill>
            <a:blip r:embed="rId8"/>
            <a:srcRect/>
            <a:stretch>
              <a:fillRect/>
            </a:stretch>
          </p:blipFill>
          <p:spPr>
            <a:xfrm>
              <a:off x="0" y="0"/>
              <a:ext cx="1451358" cy="1543217"/>
            </a:xfrm>
            <a:prstGeom prst="rect">
              <a:avLst/>
            </a:prstGeom>
          </p:spPr>
        </p:pic>
        <p:sp>
          <p:nvSpPr>
            <p:cNvPr id="17" name="TextBox 17"/>
            <p:cNvSpPr txBox="1"/>
            <p:nvPr/>
          </p:nvSpPr>
          <p:spPr>
            <a:xfrm>
              <a:off x="1847567" y="12284"/>
              <a:ext cx="2285327" cy="495863"/>
            </a:xfrm>
            <a:prstGeom prst="rect">
              <a:avLst/>
            </a:prstGeom>
          </p:spPr>
          <p:txBody>
            <a:bodyPr lIns="0" tIns="0" rIns="0" bIns="0" rtlCol="0" anchor="t">
              <a:spAutoFit/>
            </a:bodyPr>
            <a:lstStyle/>
            <a:p>
              <a:pPr algn="ctr">
                <a:lnSpc>
                  <a:spcPts val="2895"/>
                </a:lnSpc>
              </a:pPr>
              <a:r>
                <a:rPr lang="en-US" sz="2443" spc="-24">
                  <a:solidFill>
                    <a:srgbClr val="35B729"/>
                  </a:solidFill>
                  <a:latin typeface="Playfair Display Bold"/>
                </a:rPr>
                <a:t>Universidad </a:t>
              </a:r>
            </a:p>
          </p:txBody>
        </p:sp>
        <p:sp>
          <p:nvSpPr>
            <p:cNvPr id="18" name="TextBox 18"/>
            <p:cNvSpPr txBox="1"/>
            <p:nvPr/>
          </p:nvSpPr>
          <p:spPr>
            <a:xfrm>
              <a:off x="1322707" y="533904"/>
              <a:ext cx="3335046" cy="427468"/>
            </a:xfrm>
            <a:prstGeom prst="rect">
              <a:avLst/>
            </a:prstGeom>
          </p:spPr>
          <p:txBody>
            <a:bodyPr lIns="0" tIns="0" rIns="0" bIns="0" rtlCol="0" anchor="t">
              <a:spAutoFit/>
            </a:bodyPr>
            <a:lstStyle/>
            <a:p>
              <a:pPr algn="ctr">
                <a:lnSpc>
                  <a:spcPts val="2477"/>
                </a:lnSpc>
              </a:pPr>
              <a:r>
                <a:rPr lang="en-US" sz="2091" spc="-20" dirty="0">
                  <a:solidFill>
                    <a:srgbClr val="1F7317"/>
                  </a:solidFill>
                  <a:latin typeface="Playfair Display Bold"/>
                </a:rPr>
                <a:t>Popular del Cesar</a:t>
              </a:r>
            </a:p>
          </p:txBody>
        </p:sp>
        <p:sp>
          <p:nvSpPr>
            <p:cNvPr id="19" name="TextBox 19"/>
            <p:cNvSpPr txBox="1"/>
            <p:nvPr/>
          </p:nvSpPr>
          <p:spPr>
            <a:xfrm>
              <a:off x="1847567" y="1031754"/>
              <a:ext cx="2084133" cy="256480"/>
            </a:xfrm>
            <a:prstGeom prst="rect">
              <a:avLst/>
            </a:prstGeom>
          </p:spPr>
          <p:txBody>
            <a:bodyPr lIns="0" tIns="0" rIns="0" bIns="0" rtlCol="0" anchor="t">
              <a:spAutoFit/>
            </a:bodyPr>
            <a:lstStyle/>
            <a:p>
              <a:pPr algn="ctr">
                <a:lnSpc>
                  <a:spcPts val="1467"/>
                </a:lnSpc>
              </a:pPr>
              <a:r>
                <a:rPr lang="en-US" sz="1237" spc="-12">
                  <a:solidFill>
                    <a:srgbClr val="000000"/>
                  </a:solidFill>
                  <a:latin typeface="Playfair Display Bold"/>
                </a:rPr>
                <a:t>Seccional Aguachica </a:t>
              </a:r>
            </a:p>
          </p:txBody>
        </p:sp>
      </p:grpSp>
      <p:pic>
        <p:nvPicPr>
          <p:cNvPr id="20" name="Picture 20"/>
          <p:cNvPicPr>
            <a:picLocks noChangeAspect="1"/>
          </p:cNvPicPr>
          <p:nvPr/>
        </p:nvPicPr>
        <p:blipFill>
          <a:blip r:embed="rId9"/>
          <a:srcRect l="27903" t="7707" r="27626" b="7032"/>
          <a:stretch>
            <a:fillRect/>
          </a:stretch>
        </p:blipFill>
        <p:spPr>
          <a:xfrm>
            <a:off x="10023341" y="298188"/>
            <a:ext cx="1506527" cy="1624685"/>
          </a:xfrm>
          <a:prstGeom prst="rect">
            <a:avLst/>
          </a:prstGeom>
        </p:spPr>
      </p:pic>
      <p:sp>
        <p:nvSpPr>
          <p:cNvPr id="27" name="Rectángulo 26"/>
          <p:cNvSpPr/>
          <p:nvPr/>
        </p:nvSpPr>
        <p:spPr>
          <a:xfrm>
            <a:off x="879340" y="8330451"/>
            <a:ext cx="10284009" cy="1754326"/>
          </a:xfrm>
          <a:prstGeom prst="rect">
            <a:avLst/>
          </a:prstGeom>
        </p:spPr>
        <p:txBody>
          <a:bodyPr wrap="square">
            <a:spAutoFit/>
          </a:bodyPr>
          <a:lstStyle/>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UNIVERSIDAD POPULAR DEL CESAR SECCIONAL AGUACHICA</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PROGRAMA ADMINISTRACION DE MEPRESAS</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2023-1</a:t>
            </a:r>
          </a:p>
        </p:txBody>
      </p:sp>
      <p:sp>
        <p:nvSpPr>
          <p:cNvPr id="28" name="Rectángulo 27"/>
          <p:cNvSpPr/>
          <p:nvPr/>
        </p:nvSpPr>
        <p:spPr>
          <a:xfrm>
            <a:off x="4265441" y="6614647"/>
            <a:ext cx="3751603" cy="830997"/>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LUIS ALFONSO VARGAS</a:t>
            </a:r>
          </a:p>
          <a:p>
            <a:pPr algn="ctr">
              <a:spcBef>
                <a:spcPct val="0"/>
              </a:spcBef>
              <a:buFontTx/>
              <a:buNone/>
            </a:pPr>
            <a:r>
              <a:rPr lang="es-MX" altLang="en-US" sz="2400">
                <a:latin typeface="Arial" panose="020B0604020202020204" pitchFamily="34" charset="0"/>
                <a:cs typeface="Arial" panose="020B0604020202020204" pitchFamily="34" charset="0"/>
              </a:rPr>
              <a:t>(ASESOR)</a:t>
            </a:r>
            <a:endParaRPr lang="es-MX" altLang="en-US" sz="2400" dirty="0">
              <a:latin typeface="Arial" panose="020B0604020202020204" pitchFamily="34" charset="0"/>
              <a:cs typeface="Arial" panose="020B0604020202020204" pitchFamily="34" charset="0"/>
            </a:endParaRPr>
          </a:p>
        </p:txBody>
      </p:sp>
      <p:sp>
        <p:nvSpPr>
          <p:cNvPr id="29" name="Rectángulo 28"/>
          <p:cNvSpPr/>
          <p:nvPr/>
        </p:nvSpPr>
        <p:spPr>
          <a:xfrm>
            <a:off x="4259539" y="5068219"/>
            <a:ext cx="3763402" cy="830997"/>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YAMILE REYES BAYONA</a:t>
            </a:r>
          </a:p>
          <a:p>
            <a:pPr algn="ctr">
              <a:spcBef>
                <a:spcPct val="0"/>
              </a:spcBef>
              <a:buFontTx/>
              <a:buNone/>
            </a:pPr>
            <a:r>
              <a:rPr lang="es-MX" altLang="en-US" sz="2400" dirty="0">
                <a:latin typeface="Arial" panose="020B0604020202020204" pitchFamily="34" charset="0"/>
                <a:cs typeface="Arial" panose="020B0604020202020204" pitchFamily="34" charset="0"/>
              </a:rPr>
              <a:t>(ESTUDIANTE)</a:t>
            </a:r>
          </a:p>
        </p:txBody>
      </p:sp>
      <p:sp>
        <p:nvSpPr>
          <p:cNvPr id="30" name="Rectángulo 29"/>
          <p:cNvSpPr/>
          <p:nvPr/>
        </p:nvSpPr>
        <p:spPr>
          <a:xfrm>
            <a:off x="3789803" y="3706753"/>
            <a:ext cx="4463081" cy="461665"/>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PRACTICAS CURRICULARES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ipse 13"/>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5" y="713358"/>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990600" y="4845576"/>
            <a:ext cx="5912581" cy="1200329"/>
          </a:xfrm>
          <a:prstGeom prst="rect">
            <a:avLst/>
          </a:prstGeom>
        </p:spPr>
        <p:txBody>
          <a:bodyPr wrap="none">
            <a:spAutoFit/>
            <a:scene3d>
              <a:camera prst="orthographicFront"/>
              <a:lightRig rig="threePt" dir="t"/>
            </a:scene3d>
            <a:sp3d extrusionH="57150">
              <a:bevelT w="38100" h="38100"/>
            </a:sp3d>
          </a:bodyPr>
          <a:lstStyle/>
          <a:p>
            <a:pPr lvl="0" algn="ctr" fontAlgn="base">
              <a:spcBef>
                <a:spcPct val="50000"/>
              </a:spcBef>
              <a:spcAft>
                <a:spcPct val="0"/>
              </a:spcAft>
            </a:pPr>
            <a:r>
              <a:rPr kumimoji="1" lang="es-CO" altLang="es-CO" sz="7200" b="1" dirty="0">
                <a:solidFill>
                  <a:srgbClr val="000000"/>
                </a:solidFill>
                <a:effectLst>
                  <a:reflection blurRad="6350" stA="55000" endA="300" endPos="45500" dir="5400000" sy="-100000" algn="bl" rotWithShape="0"/>
                </a:effectLst>
                <a:latin typeface="Arial" panose="020B0604020202020204" pitchFamily="34" charset="0"/>
                <a:cs typeface="Arial" panose="020B0604020202020204" pitchFamily="34" charset="0"/>
              </a:rPr>
              <a:t>PREGUNTAS</a:t>
            </a:r>
          </a:p>
        </p:txBody>
      </p:sp>
      <p:pic>
        <p:nvPicPr>
          <p:cNvPr id="8" name="Picture 9"/>
          <p:cNvPicPr>
            <a:picLocks noChangeAspect="1"/>
          </p:cNvPicPr>
          <p:nvPr/>
        </p:nvPicPr>
        <p:blipFill>
          <a:blip r:embed="rId6"/>
          <a:srcRect/>
          <a:stretch>
            <a:fillRect/>
          </a:stretch>
        </p:blipFill>
        <p:spPr>
          <a:xfrm>
            <a:off x="7147290" y="1876184"/>
            <a:ext cx="5867400" cy="6271098"/>
          </a:xfrm>
          <a:prstGeom prst="rect">
            <a:avLst/>
          </a:prstGeom>
        </p:spPr>
      </p:pic>
      <p:sp>
        <p:nvSpPr>
          <p:cNvPr id="13"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09</a:t>
            </a:r>
          </a:p>
        </p:txBody>
      </p:sp>
    </p:spTree>
    <p:extLst>
      <p:ext uri="{BB962C8B-B14F-4D97-AF65-F5344CB8AC3E}">
        <p14:creationId xmlns:p14="http://schemas.microsoft.com/office/powerpoint/2010/main" val="325011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314816" y="-2086793"/>
            <a:ext cx="6208021" cy="4173585"/>
            <a:chOff x="0" y="0"/>
            <a:chExt cx="7990758" cy="5372100"/>
          </a:xfrm>
        </p:grpSpPr>
        <p:sp>
          <p:nvSpPr>
            <p:cNvPr id="3" name="Freeform 3"/>
            <p:cNvSpPr/>
            <p:nvPr/>
          </p:nvSpPr>
          <p:spPr>
            <a:xfrm>
              <a:off x="0" y="0"/>
              <a:ext cx="7990758" cy="5372100"/>
            </a:xfrm>
            <a:custGeom>
              <a:avLst/>
              <a:gdLst/>
              <a:ahLst/>
              <a:cxnLst/>
              <a:rect l="l" t="t" r="r" b="b"/>
              <a:pathLst>
                <a:path w="7990758" h="5372100">
                  <a:moveTo>
                    <a:pt x="6440088" y="0"/>
                  </a:moveTo>
                  <a:lnTo>
                    <a:pt x="1550670" y="0"/>
                  </a:lnTo>
                  <a:lnTo>
                    <a:pt x="0" y="2686050"/>
                  </a:lnTo>
                  <a:lnTo>
                    <a:pt x="1550670" y="5372100"/>
                  </a:lnTo>
                  <a:lnTo>
                    <a:pt x="6440088" y="5372100"/>
                  </a:lnTo>
                  <a:lnTo>
                    <a:pt x="7990758" y="2686050"/>
                  </a:lnTo>
                  <a:lnTo>
                    <a:pt x="6440088" y="0"/>
                  </a:lnTo>
                  <a:close/>
                </a:path>
              </a:pathLst>
            </a:custGeom>
            <a:solidFill>
              <a:srgbClr val="30B12A"/>
            </a:solidFill>
          </p:spPr>
        </p:sp>
      </p:grpSp>
      <p:pic>
        <p:nvPicPr>
          <p:cNvPr id="4" name="Picture 4"/>
          <p:cNvPicPr>
            <a:picLocks noChangeAspect="1"/>
          </p:cNvPicPr>
          <p:nvPr/>
        </p:nvPicPr>
        <p:blipFill>
          <a:blip r:embed="rId2"/>
          <a:srcRect l="26651" t="7823" r="27057" b="8190"/>
          <a:stretch>
            <a:fillRect/>
          </a:stretch>
        </p:blipFill>
        <p:spPr>
          <a:xfrm>
            <a:off x="838200" y="2086793"/>
            <a:ext cx="5710696" cy="5828039"/>
          </a:xfrm>
          <a:prstGeom prst="rect">
            <a:avLst/>
          </a:prstGeom>
        </p:spPr>
      </p:pic>
      <p:grpSp>
        <p:nvGrpSpPr>
          <p:cNvPr id="5" name="Group 5"/>
          <p:cNvGrpSpPr/>
          <p:nvPr/>
        </p:nvGrpSpPr>
        <p:grpSpPr>
          <a:xfrm rot="-10800000">
            <a:off x="-1093063" y="7283541"/>
            <a:ext cx="2963586" cy="3459503"/>
            <a:chOff x="0" y="0"/>
            <a:chExt cx="4602013" cy="5372100"/>
          </a:xfrm>
        </p:grpSpPr>
        <p:sp>
          <p:nvSpPr>
            <p:cNvPr id="6" name="Freeform 6"/>
            <p:cNvSpPr/>
            <p:nvPr/>
          </p:nvSpPr>
          <p:spPr>
            <a:xfrm>
              <a:off x="0" y="0"/>
              <a:ext cx="4602013" cy="5372100"/>
            </a:xfrm>
            <a:custGeom>
              <a:avLst/>
              <a:gdLst/>
              <a:ahLst/>
              <a:cxnLst/>
              <a:rect l="l" t="t" r="r" b="b"/>
              <a:pathLst>
                <a:path w="4602013" h="5372100">
                  <a:moveTo>
                    <a:pt x="3051343" y="0"/>
                  </a:moveTo>
                  <a:lnTo>
                    <a:pt x="1550670" y="0"/>
                  </a:lnTo>
                  <a:lnTo>
                    <a:pt x="0" y="2686050"/>
                  </a:lnTo>
                  <a:lnTo>
                    <a:pt x="1550670" y="5372100"/>
                  </a:lnTo>
                  <a:lnTo>
                    <a:pt x="3051343" y="5372100"/>
                  </a:lnTo>
                  <a:lnTo>
                    <a:pt x="4602013" y="2686050"/>
                  </a:lnTo>
                  <a:lnTo>
                    <a:pt x="3051343" y="0"/>
                  </a:lnTo>
                  <a:close/>
                </a:path>
              </a:pathLst>
            </a:custGeom>
            <a:solidFill>
              <a:srgbClr val="F6D824"/>
            </a:solidFill>
          </p:spPr>
        </p:sp>
      </p:grpSp>
      <p:sp>
        <p:nvSpPr>
          <p:cNvPr id="7" name="TextBox 7"/>
          <p:cNvSpPr txBox="1"/>
          <p:nvPr/>
        </p:nvSpPr>
        <p:spPr>
          <a:xfrm>
            <a:off x="8283485" y="4315647"/>
            <a:ext cx="8115300" cy="1519775"/>
          </a:xfrm>
          <a:prstGeom prst="rect">
            <a:avLst/>
          </a:prstGeom>
        </p:spPr>
        <p:txBody>
          <a:bodyPr lIns="0" tIns="0" rIns="0" bIns="0" rtlCol="0" anchor="t">
            <a:spAutoFit/>
          </a:bodyPr>
          <a:lstStyle/>
          <a:p>
            <a:pPr algn="ctr">
              <a:lnSpc>
                <a:spcPts val="11440"/>
              </a:lnSpc>
              <a:spcBef>
                <a:spcPct val="0"/>
              </a:spcBef>
            </a:pPr>
            <a:r>
              <a:rPr lang="en-US" sz="15000" dirty="0">
                <a:solidFill>
                  <a:srgbClr val="000000"/>
                </a:solidFill>
                <a:latin typeface="Bernard MT Condensed" panose="02050806060905020404" pitchFamily="18" charset="0"/>
              </a:rPr>
              <a:t>¡GRACIAS!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6" y="8559466"/>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7162800" y="1383119"/>
            <a:ext cx="4971234" cy="830997"/>
          </a:xfrm>
          <a:prstGeom prst="rect">
            <a:avLst/>
          </a:prstGeom>
        </p:spPr>
        <p:txBody>
          <a:bodyPr wrap="none">
            <a:spAutoFit/>
          </a:bodyPr>
          <a:lstStyle/>
          <a:p>
            <a:pPr lvl="0" algn="ctr" fontAlgn="base">
              <a:spcBef>
                <a:spcPct val="50000"/>
              </a:spcBef>
              <a:spcAft>
                <a:spcPct val="0"/>
              </a:spcAft>
            </a:pPr>
            <a:r>
              <a:rPr kumimoji="1" lang="es-CO" altLang="es-CO" sz="4800" b="1" dirty="0">
                <a:solidFill>
                  <a:srgbClr val="000000"/>
                </a:solidFill>
                <a:latin typeface="Arial" panose="020B0604020202020204" pitchFamily="34" charset="0"/>
                <a:cs typeface="Arial" panose="020B0604020202020204" pitchFamily="34" charset="0"/>
              </a:rPr>
              <a:t>INTRODUCCIÓN</a:t>
            </a:r>
          </a:p>
        </p:txBody>
      </p:sp>
      <p:sp>
        <p:nvSpPr>
          <p:cNvPr id="11" name="Rectángulo 10"/>
          <p:cNvSpPr/>
          <p:nvPr/>
        </p:nvSpPr>
        <p:spPr>
          <a:xfrm>
            <a:off x="914400" y="2717525"/>
            <a:ext cx="15659473" cy="5632311"/>
          </a:xfrm>
          <a:prstGeom prst="rect">
            <a:avLst/>
          </a:prstGeom>
        </p:spPr>
        <p:txBody>
          <a:bodyPr wrap="square">
            <a:spAutoFit/>
          </a:bodyPr>
          <a:lstStyle/>
          <a:p>
            <a:pPr algn="just">
              <a:defRPr/>
            </a:pPr>
            <a:r>
              <a:rPr lang="es-MX" sz="3600" dirty="0">
                <a:latin typeface="Arial" pitchFamily="34" charset="0"/>
              </a:rPr>
              <a:t>El presente informe investigativo tiene como propósito describir las diferentes actividades que se llevan a cabo en la empresa de PINTURAS WILLY MEZCLAS S.A.S, en el área administrativa con la finalidad de  comprender la operatividad que lleva la misma para el logro de los objetivos que percibe la misma, es por ello que el área administrativa es la encargada de tomar y enfocar el rumbo de la misma, dirigir, controlar, organizar </a:t>
            </a:r>
            <a:r>
              <a:rPr lang="es-MX" sz="3600">
                <a:latin typeface="Arial" pitchFamily="34" charset="0"/>
              </a:rPr>
              <a:t>y planificar </a:t>
            </a:r>
            <a:r>
              <a:rPr lang="es-MX" sz="3600" dirty="0">
                <a:latin typeface="Arial" pitchFamily="34" charset="0"/>
              </a:rPr>
              <a:t>cada una de las estratégicas correctas para que la empresa logre todo aquello que percibe. Por ende se genera una propuesta de mejoramiento donde se busca diseñar un manual de funciones para determinar y mejorar la calidad de las actividades en la empresa. </a:t>
            </a:r>
            <a:endParaRPr lang="es-CO" sz="3600" dirty="0"/>
          </a:p>
        </p:txBody>
      </p:sp>
      <p:sp>
        <p:nvSpPr>
          <p:cNvPr id="17" name="Elipse 16"/>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3602767" y="-3778684"/>
            <a:ext cx="13505732" cy="6226137"/>
            <a:chOff x="0" y="0"/>
            <a:chExt cx="11653156" cy="5372100"/>
          </a:xfrm>
        </p:grpSpPr>
        <p:sp>
          <p:nvSpPr>
            <p:cNvPr id="3" name="Freeform 3"/>
            <p:cNvSpPr/>
            <p:nvPr/>
          </p:nvSpPr>
          <p:spPr>
            <a:xfrm>
              <a:off x="0" y="0"/>
              <a:ext cx="11653155" cy="5372100"/>
            </a:xfrm>
            <a:custGeom>
              <a:avLst/>
              <a:gdLst/>
              <a:ahLst/>
              <a:cxnLst/>
              <a:rect l="l" t="t" r="r" b="b"/>
              <a:pathLst>
                <a:path w="11653155" h="537210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p:spPr>
        </p:sp>
      </p:grpSp>
      <p:pic>
        <p:nvPicPr>
          <p:cNvPr id="4" name="Picture 4"/>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a:off x="1028702" y="381753"/>
            <a:ext cx="2121399" cy="1211249"/>
          </a:xfrm>
          <a:prstGeom prst="rect">
            <a:avLst/>
          </a:prstGeom>
        </p:spPr>
      </p:pic>
      <p:pic>
        <p:nvPicPr>
          <p:cNvPr id="5" name="Picture 5"/>
          <p:cNvPicPr>
            <a:picLocks noChangeAspect="1"/>
          </p:cNvPicPr>
          <p:nvPr/>
        </p:nvPicPr>
        <p:blipFill>
          <a:blip r:embed="rId4"/>
          <a:srcRect/>
          <a:stretch>
            <a:fillRect/>
          </a:stretch>
        </p:blipFill>
        <p:spPr>
          <a:xfrm>
            <a:off x="15784169" y="381754"/>
            <a:ext cx="1475132" cy="1568495"/>
          </a:xfrm>
          <a:prstGeom prst="rect">
            <a:avLst/>
          </a:prstGeom>
        </p:spPr>
      </p:pic>
      <p:pic>
        <p:nvPicPr>
          <p:cNvPr id="6" name="Picture 6"/>
          <p:cNvPicPr>
            <a:picLocks noChangeAspect="1"/>
          </p:cNvPicPr>
          <p:nvPr/>
        </p:nvPicPr>
        <p:blipFill>
          <a:blip r:embed="rId5"/>
          <a:srcRect/>
          <a:stretch>
            <a:fillRect/>
          </a:stretch>
        </p:blipFill>
        <p:spPr>
          <a:xfrm>
            <a:off x="15866629" y="8559466"/>
            <a:ext cx="1397669" cy="1397669"/>
          </a:xfrm>
          <a:prstGeom prst="rect">
            <a:avLst/>
          </a:prstGeom>
        </p:spPr>
      </p:pic>
      <p:sp>
        <p:nvSpPr>
          <p:cNvPr id="7" name="1 CuadroTexto"/>
          <p:cNvSpPr txBox="1"/>
          <p:nvPr/>
        </p:nvSpPr>
        <p:spPr>
          <a:xfrm>
            <a:off x="9601200" y="1488286"/>
            <a:ext cx="5257800" cy="830997"/>
          </a:xfrm>
          <a:prstGeom prst="rect">
            <a:avLst/>
          </a:prstGeom>
          <a:noFill/>
        </p:spPr>
        <p:txBody>
          <a:bodyPr wrap="square">
            <a:spAutoFit/>
          </a:bodyPr>
          <a:lstStyle/>
          <a:p>
            <a:pPr algn="ctr">
              <a:defRPr/>
            </a:pPr>
            <a:r>
              <a:rPr lang="es-ES" sz="4800" b="1" dirty="0">
                <a:latin typeface="Arial" pitchFamily="34" charset="0"/>
              </a:rPr>
              <a:t>DIAGNÓSTICO</a:t>
            </a:r>
            <a:r>
              <a:rPr lang="es-ES" sz="4800" dirty="0">
                <a:effectLst>
                  <a:outerShdw blurRad="38100" dist="38100" dir="2700000" algn="tl">
                    <a:srgbClr val="000000">
                      <a:alpha val="43137"/>
                    </a:srgbClr>
                  </a:outerShdw>
                </a:effectLst>
                <a:latin typeface="Arial" pitchFamily="34" charset="0"/>
              </a:rPr>
              <a:t>  </a:t>
            </a:r>
            <a:endParaRPr lang="es-CO" sz="4800" dirty="0">
              <a:effectLst>
                <a:outerShdw blurRad="38100" dist="38100" dir="2700000" algn="tl">
                  <a:srgbClr val="000000">
                    <a:alpha val="43137"/>
                  </a:srgbClr>
                </a:outerShdw>
              </a:effectLst>
              <a:latin typeface="Arial" pitchFamily="34" charset="0"/>
            </a:endParaRPr>
          </a:p>
        </p:txBody>
      </p:sp>
      <p:pic>
        <p:nvPicPr>
          <p:cNvPr id="13" name="Imagen 12"/>
          <p:cNvPicPr>
            <a:picLocks noChangeAspect="1"/>
          </p:cNvPicPr>
          <p:nvPr/>
        </p:nvPicPr>
        <p:blipFill>
          <a:blip r:embed="rId6"/>
          <a:stretch>
            <a:fillRect/>
          </a:stretch>
        </p:blipFill>
        <p:spPr>
          <a:xfrm>
            <a:off x="7174172" y="9258300"/>
            <a:ext cx="2688569" cy="2615411"/>
          </a:xfrm>
          <a:prstGeom prst="rect">
            <a:avLst/>
          </a:prstGeom>
        </p:spPr>
      </p:pic>
      <p:sp>
        <p:nvSpPr>
          <p:cNvPr id="14" name="TextBox 25"/>
          <p:cNvSpPr txBox="1"/>
          <p:nvPr/>
        </p:nvSpPr>
        <p:spPr>
          <a:xfrm>
            <a:off x="8264327" y="9728707"/>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sp>
        <p:nvSpPr>
          <p:cNvPr id="8" name="Rectángulo 7"/>
          <p:cNvSpPr/>
          <p:nvPr/>
        </p:nvSpPr>
        <p:spPr>
          <a:xfrm>
            <a:off x="1155303" y="3114075"/>
            <a:ext cx="16078200" cy="7478970"/>
          </a:xfrm>
          <a:prstGeom prst="rect">
            <a:avLst/>
          </a:prstGeom>
        </p:spPr>
        <p:txBody>
          <a:bodyPr wrap="square">
            <a:spAutoFit/>
          </a:bodyPr>
          <a:lstStyle/>
          <a:p>
            <a:pPr algn="just"/>
            <a:r>
              <a:rPr lang="es-MX" sz="3200" dirty="0">
                <a:latin typeface="Arial" panose="020B0604020202020204" pitchFamily="34" charset="0"/>
                <a:cs typeface="Arial" panose="020B0604020202020204" pitchFamily="34" charset="0"/>
              </a:rPr>
              <a:t>El almacén de PINTURAS WILLY MEZCLAS S.A.S, fue constituida como SOCIEDAD POR ACCIONES SIMPLIFICADA y se dedica al Comercio al por menor de artículos de ferretería pinturas y productos de vidrio en establecimientos, se encuentra ubicado en la Carrera 19 # 4-39 en la ciudad de Aguachica, Cesar, y cuenta con una sede en san Alberto cesar y otra en Santa rosa sur del Bolívar, cuenta actualmente con 22 funcionarios.</a:t>
            </a:r>
          </a:p>
          <a:p>
            <a:pPr algn="just"/>
            <a:r>
              <a:rPr lang="es-MX" sz="3200" dirty="0">
                <a:latin typeface="Arial" panose="020B0604020202020204" pitchFamily="34" charset="0"/>
                <a:cs typeface="Arial" panose="020B0604020202020204" pitchFamily="34" charset="0"/>
              </a:rPr>
              <a:t>En el diagnostico realizado a través del diagrama Ishikawa se logra observar la ausencia de un manual de funciones bien establecido, lo cual afecta la realización de las diferentes actividades que se realizan en la misma, generando fallas en el proceso administrativo de la empresa, se ha generado un desconocimiento de las funciones que realizan cada uno, Es por ello la importancia de generar un manual de funciones claramente definido para darle procedencia ordenadamente y claramente a las actividades que se llevan a cabo.  </a:t>
            </a:r>
            <a:endParaRPr lang="es-CO" sz="3200" dirty="0">
              <a:latin typeface="Arial" panose="020B0604020202020204" pitchFamily="34" charset="0"/>
              <a:cs typeface="Arial" panose="020B0604020202020204" pitchFamily="34" charset="0"/>
            </a:endParaRPr>
          </a:p>
          <a:p>
            <a:pPr algn="just"/>
            <a:endParaRPr lang="es-MX" sz="3200" dirty="0">
              <a:latin typeface="Arial" panose="020B0604020202020204" pitchFamily="34" charset="0"/>
              <a:cs typeface="Arial" panose="020B0604020202020204" pitchFamily="34" charset="0"/>
            </a:endParaRPr>
          </a:p>
          <a:p>
            <a:pPr algn="just"/>
            <a:endParaRPr lang="es-CO" sz="3200"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2"/>
          <a:stretch>
            <a:fillRect/>
          </a:stretch>
        </p:blipFill>
        <p:spPr>
          <a:xfrm>
            <a:off x="7174172" y="9258300"/>
            <a:ext cx="2688569" cy="2615411"/>
          </a:xfrm>
          <a:prstGeom prst="rect">
            <a:avLst/>
          </a:prstGeom>
        </p:spPr>
      </p:pic>
      <p:grpSp>
        <p:nvGrpSpPr>
          <p:cNvPr id="2" name="Group 2"/>
          <p:cNvGrpSpPr/>
          <p:nvPr/>
        </p:nvGrpSpPr>
        <p:grpSpPr>
          <a:xfrm>
            <a:off x="13741038" y="-1217563"/>
            <a:ext cx="9852713" cy="11676275"/>
            <a:chOff x="0" y="0"/>
            <a:chExt cx="13136951" cy="15568366"/>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34026"/>
            <a:stretch>
              <a:fillRect/>
            </a:stretch>
          </p:blipFill>
          <p:spPr>
            <a:xfrm flipV="1">
              <a:off x="0" y="0"/>
              <a:ext cx="10199044" cy="5823319"/>
            </a:xfrm>
            <a:prstGeom prst="rect">
              <a:avLst/>
            </a:prstGeom>
          </p:spPr>
        </p:pic>
        <p:grpSp>
          <p:nvGrpSpPr>
            <p:cNvPr id="4" name="Group 4"/>
            <p:cNvGrpSpPr/>
            <p:nvPr/>
          </p:nvGrpSpPr>
          <p:grpSpPr>
            <a:xfrm rot="-10800000">
              <a:off x="2115666" y="3513875"/>
              <a:ext cx="11021285" cy="12054491"/>
              <a:chOff x="0" y="0"/>
              <a:chExt cx="4911651" cy="5372100"/>
            </a:xfrm>
          </p:grpSpPr>
          <p:sp>
            <p:nvSpPr>
              <p:cNvPr id="5" name="Freeform 5"/>
              <p:cNvSpPr/>
              <p:nvPr/>
            </p:nvSpPr>
            <p:spPr>
              <a:xfrm>
                <a:off x="0" y="0"/>
                <a:ext cx="4911651" cy="5372100"/>
              </a:xfrm>
              <a:custGeom>
                <a:avLst/>
                <a:gdLst/>
                <a:ahLst/>
                <a:cxnLst/>
                <a:rect l="l" t="t" r="r" b="b"/>
                <a:pathLst>
                  <a:path w="4911651" h="5372100">
                    <a:moveTo>
                      <a:pt x="3360981" y="0"/>
                    </a:moveTo>
                    <a:lnTo>
                      <a:pt x="1550670" y="0"/>
                    </a:lnTo>
                    <a:lnTo>
                      <a:pt x="0" y="2686050"/>
                    </a:lnTo>
                    <a:lnTo>
                      <a:pt x="1550670" y="5372100"/>
                    </a:lnTo>
                    <a:lnTo>
                      <a:pt x="3360981" y="5372100"/>
                    </a:lnTo>
                    <a:lnTo>
                      <a:pt x="4911651" y="2686050"/>
                    </a:lnTo>
                    <a:lnTo>
                      <a:pt x="3360981" y="0"/>
                    </a:lnTo>
                    <a:close/>
                  </a:path>
                </a:pathLst>
              </a:custGeom>
              <a:solidFill>
                <a:srgbClr val="16B012"/>
              </a:solidFill>
            </p:spPr>
          </p:sp>
        </p:grpSp>
      </p:grpSp>
      <p:grpSp>
        <p:nvGrpSpPr>
          <p:cNvPr id="7" name="Group 7"/>
          <p:cNvGrpSpPr/>
          <p:nvPr/>
        </p:nvGrpSpPr>
        <p:grpSpPr>
          <a:xfrm>
            <a:off x="10839913" y="950515"/>
            <a:ext cx="6419388" cy="3410435"/>
            <a:chOff x="0" y="0"/>
            <a:chExt cx="3509512" cy="1871998"/>
          </a:xfrm>
        </p:grpSpPr>
        <p:sp>
          <p:nvSpPr>
            <p:cNvPr id="8"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pic>
        <p:nvPicPr>
          <p:cNvPr id="13" name="Picture 13"/>
          <p:cNvPicPr>
            <a:picLocks noChangeAspect="1"/>
          </p:cNvPicPr>
          <p:nvPr/>
        </p:nvPicPr>
        <p:blipFill>
          <a:blip r:embed="rId5"/>
          <a:srcRect/>
          <a:stretch>
            <a:fillRect/>
          </a:stretch>
        </p:blipFill>
        <p:spPr>
          <a:xfrm>
            <a:off x="1028701" y="384486"/>
            <a:ext cx="1475132" cy="1568495"/>
          </a:xfrm>
          <a:prstGeom prst="rect">
            <a:avLst/>
          </a:prstGeom>
        </p:spPr>
      </p:pic>
      <p:pic>
        <p:nvPicPr>
          <p:cNvPr id="14" name="Picture 14"/>
          <p:cNvPicPr>
            <a:picLocks noChangeAspect="1"/>
          </p:cNvPicPr>
          <p:nvPr/>
        </p:nvPicPr>
        <p:blipFill>
          <a:blip r:embed="rId6"/>
          <a:srcRect/>
          <a:stretch>
            <a:fillRect/>
          </a:stretch>
        </p:blipFill>
        <p:spPr>
          <a:xfrm>
            <a:off x="1028700" y="8446044"/>
            <a:ext cx="1397669" cy="1397669"/>
          </a:xfrm>
          <a:prstGeom prst="rect">
            <a:avLst/>
          </a:prstGeom>
        </p:spPr>
      </p:pic>
      <p:sp>
        <p:nvSpPr>
          <p:cNvPr id="15" name="1 CuadroTexto"/>
          <p:cNvSpPr txBox="1"/>
          <p:nvPr/>
        </p:nvSpPr>
        <p:spPr>
          <a:xfrm>
            <a:off x="11515123" y="2240233"/>
            <a:ext cx="4818063" cy="830997"/>
          </a:xfrm>
          <a:prstGeom prst="rect">
            <a:avLst/>
          </a:prstGeom>
          <a:noFill/>
        </p:spPr>
        <p:txBody>
          <a:bodyPr>
            <a:spAutoFit/>
          </a:bodyPr>
          <a:lstStyle/>
          <a:p>
            <a:pPr algn="ctr">
              <a:defRPr/>
            </a:pPr>
            <a:r>
              <a:rPr lang="es-CO" sz="4800" b="1" dirty="0">
                <a:latin typeface="Arial" pitchFamily="34" charset="0"/>
              </a:rPr>
              <a:t>OBJETIVOS</a:t>
            </a:r>
          </a:p>
        </p:txBody>
      </p:sp>
      <p:sp>
        <p:nvSpPr>
          <p:cNvPr id="16" name="Rectángulo 12"/>
          <p:cNvSpPr>
            <a:spLocks noChangeArrowheads="1"/>
          </p:cNvSpPr>
          <p:nvPr/>
        </p:nvSpPr>
        <p:spPr bwMode="auto">
          <a:xfrm>
            <a:off x="1070339" y="2229503"/>
            <a:ext cx="71183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GENERAL</a:t>
            </a:r>
          </a:p>
          <a:p>
            <a:pPr algn="just">
              <a:spcBef>
                <a:spcPct val="0"/>
              </a:spcBef>
              <a:buFontTx/>
              <a:buNone/>
            </a:pPr>
            <a:endParaRPr lang="es-ES" altLang="en-US" b="1" dirty="0"/>
          </a:p>
          <a:p>
            <a:pPr algn="just">
              <a:spcBef>
                <a:spcPct val="0"/>
              </a:spcBef>
              <a:buFontTx/>
              <a:buNone/>
            </a:pPr>
            <a:endParaRPr lang="es-ES" altLang="en-US" b="1" dirty="0"/>
          </a:p>
        </p:txBody>
      </p:sp>
      <p:sp>
        <p:nvSpPr>
          <p:cNvPr id="19" name="Rectángulo 12"/>
          <p:cNvSpPr>
            <a:spLocks noChangeArrowheads="1"/>
          </p:cNvSpPr>
          <p:nvPr/>
        </p:nvSpPr>
        <p:spPr bwMode="auto">
          <a:xfrm>
            <a:off x="1070339" y="5372100"/>
            <a:ext cx="71183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ESPECIFICOS</a:t>
            </a:r>
          </a:p>
          <a:p>
            <a:pPr algn="just">
              <a:spcBef>
                <a:spcPct val="0"/>
              </a:spcBef>
              <a:buFontTx/>
              <a:buNone/>
            </a:pPr>
            <a:endParaRPr lang="es-ES" altLang="en-US" b="1" dirty="0"/>
          </a:p>
          <a:p>
            <a:pPr algn="just">
              <a:spcBef>
                <a:spcPct val="0"/>
              </a:spcBef>
              <a:buFontTx/>
              <a:buNone/>
            </a:pPr>
            <a:endParaRPr lang="es-ES" altLang="en-US" b="1" dirty="0"/>
          </a:p>
        </p:txBody>
      </p:sp>
      <p:sp>
        <p:nvSpPr>
          <p:cNvPr id="23" name="TextBox 25"/>
          <p:cNvSpPr txBox="1"/>
          <p:nvPr/>
        </p:nvSpPr>
        <p:spPr>
          <a:xfrm>
            <a:off x="8261578" y="9615285"/>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6" name="Rectángulo 5"/>
          <p:cNvSpPr/>
          <p:nvPr/>
        </p:nvSpPr>
        <p:spPr>
          <a:xfrm>
            <a:off x="1070339" y="3570530"/>
            <a:ext cx="11045461" cy="1200329"/>
          </a:xfrm>
          <a:prstGeom prst="rect">
            <a:avLst/>
          </a:prstGeom>
        </p:spPr>
        <p:txBody>
          <a:bodyPr wrap="square">
            <a:spAutoFit/>
          </a:bodyPr>
          <a:lstStyle/>
          <a:p>
            <a:r>
              <a:rPr lang="es-MX" sz="3600">
                <a:latin typeface="Arial" panose="020B0604020202020204" pitchFamily="34" charset="0"/>
                <a:cs typeface="Arial" panose="020B0604020202020204" pitchFamily="34" charset="0"/>
              </a:rPr>
              <a:t>Diseñar el manual de funciones de la empresa de pinturas WILLY MEZCLAS S.A.S</a:t>
            </a:r>
            <a:endParaRPr lang="es-CO" sz="3600">
              <a:latin typeface="Arial" panose="020B0604020202020204" pitchFamily="34" charset="0"/>
              <a:cs typeface="Arial" panose="020B0604020202020204" pitchFamily="34" charset="0"/>
            </a:endParaRPr>
          </a:p>
        </p:txBody>
      </p:sp>
      <p:sp>
        <p:nvSpPr>
          <p:cNvPr id="9" name="Rectángulo 8"/>
          <p:cNvSpPr/>
          <p:nvPr/>
        </p:nvSpPr>
        <p:spPr>
          <a:xfrm>
            <a:off x="2743200" y="6068184"/>
            <a:ext cx="12925584" cy="3539430"/>
          </a:xfrm>
          <a:prstGeom prst="rect">
            <a:avLst/>
          </a:prstGeom>
        </p:spPr>
        <p:txBody>
          <a:bodyPr wrap="square">
            <a:spAutoFit/>
          </a:bodyPr>
          <a:lstStyle/>
          <a:p>
            <a:pPr marL="285750" indent="-285750" algn="just">
              <a:buFont typeface="Arial" panose="020B0604020202020204" pitchFamily="34" charset="0"/>
              <a:buChar char="•"/>
            </a:pPr>
            <a:r>
              <a:rPr lang="es-MX" sz="3200" dirty="0">
                <a:latin typeface="Arial" panose="020B0604020202020204" pitchFamily="34" charset="0"/>
                <a:cs typeface="Arial" panose="020B0604020202020204" pitchFamily="34" charset="0"/>
              </a:rPr>
              <a:t>Analizar la información obtenida por medios de la recolección de datos evidenciando la necesidad de un manual de funciones en la empresa.</a:t>
            </a:r>
          </a:p>
          <a:p>
            <a:pPr marL="285750" indent="-285750" algn="just">
              <a:buFont typeface="Arial" panose="020B0604020202020204" pitchFamily="34" charset="0"/>
              <a:buChar char="•"/>
            </a:pPr>
            <a:r>
              <a:rPr lang="es-MX" sz="3200" dirty="0">
                <a:latin typeface="Arial" panose="020B0604020202020204" pitchFamily="34" charset="0"/>
                <a:cs typeface="Arial" panose="020B0604020202020204" pitchFamily="34" charset="0"/>
              </a:rPr>
              <a:t>Determinar las funciones y deberes de cada cargo en la organización.</a:t>
            </a:r>
          </a:p>
          <a:p>
            <a:pPr marL="285750" indent="-285750" algn="just">
              <a:buFont typeface="Arial" panose="020B0604020202020204" pitchFamily="34" charset="0"/>
              <a:buChar char="•"/>
            </a:pPr>
            <a:r>
              <a:rPr lang="es-MX" sz="3200" dirty="0">
                <a:latin typeface="Arial" panose="020B0604020202020204" pitchFamily="34" charset="0"/>
                <a:cs typeface="Arial" panose="020B0604020202020204" pitchFamily="34" charset="0"/>
              </a:rPr>
              <a:t>Socializar el manual de funciones con los funcionarios de la empresa de pinturas WILLY MEZCLAS S.A.S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3"/>
          <p:cNvGrpSpPr/>
          <p:nvPr/>
        </p:nvGrpSpPr>
        <p:grpSpPr>
          <a:xfrm>
            <a:off x="1028700" y="2053732"/>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8" name="Picture 18"/>
          <p:cNvPicPr>
            <a:picLocks noChangeAspect="1"/>
          </p:cNvPicPr>
          <p:nvPr/>
        </p:nvPicPr>
        <p:blipFill>
          <a:blip r:embed="rId2"/>
          <a:srcRect/>
          <a:stretch>
            <a:fillRect/>
          </a:stretch>
        </p:blipFill>
        <p:spPr>
          <a:xfrm>
            <a:off x="1028700" y="8446044"/>
            <a:ext cx="1397669" cy="1397669"/>
          </a:xfrm>
          <a:prstGeom prst="rect">
            <a:avLst/>
          </a:prstGeom>
        </p:spPr>
      </p:pic>
      <p:sp>
        <p:nvSpPr>
          <p:cNvPr id="19" name="Rectángulo 18"/>
          <p:cNvSpPr/>
          <p:nvPr/>
        </p:nvSpPr>
        <p:spPr>
          <a:xfrm>
            <a:off x="2680978" y="862333"/>
            <a:ext cx="14982937" cy="830997"/>
          </a:xfrm>
          <a:prstGeom prst="rect">
            <a:avLst/>
          </a:prstGeom>
        </p:spPr>
        <p:txBody>
          <a:bodyPr wrap="square">
            <a:spAutoFit/>
          </a:bodyPr>
          <a:lstStyle/>
          <a:p>
            <a:pPr algn="ctr">
              <a:defRPr/>
            </a:pPr>
            <a:r>
              <a:rPr lang="es-CO" sz="4800" b="1" dirty="0">
                <a:latin typeface="Arial" panose="020B0604020202020204" pitchFamily="34" charset="0"/>
              </a:rPr>
              <a:t>DESARROLLO DE LOS OBJETIVOS ESPECIFICOS</a:t>
            </a:r>
          </a:p>
        </p:txBody>
      </p:sp>
      <p:sp>
        <p:nvSpPr>
          <p:cNvPr id="21" name="Rectángulo 20"/>
          <p:cNvSpPr/>
          <p:nvPr/>
        </p:nvSpPr>
        <p:spPr>
          <a:xfrm>
            <a:off x="1524000" y="2589258"/>
            <a:ext cx="619633" cy="707886"/>
          </a:xfrm>
          <a:prstGeom prst="rect">
            <a:avLst/>
          </a:prstGeom>
        </p:spPr>
        <p:txBody>
          <a:bodyPr wrap="square">
            <a:spAutoFit/>
          </a:bodyPr>
          <a:lstStyle/>
          <a:p>
            <a:r>
              <a:rPr lang="es-ES" sz="4000" b="1" kern="0" dirty="0">
                <a:latin typeface="Arial" panose="020B0604020202020204" pitchFamily="34" charset="0"/>
                <a:cs typeface="Arial" panose="020B0604020202020204" pitchFamily="34" charset="0"/>
              </a:rPr>
              <a:t>1</a:t>
            </a:r>
            <a:endParaRPr lang="en-US" sz="4000" b="1"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pic>
        <p:nvPicPr>
          <p:cNvPr id="24" name="Imagen 23"/>
          <p:cNvPicPr>
            <a:picLocks noChangeAspect="1"/>
          </p:cNvPicPr>
          <p:nvPr/>
        </p:nvPicPr>
        <p:blipFill rotWithShape="1">
          <a:blip r:embed="rId3">
            <a:extLst>
              <a:ext uri="{28A0092B-C50C-407E-A947-70E740481C1C}">
                <a14:useLocalDpi xmlns:a14="http://schemas.microsoft.com/office/drawing/2010/main" val="0"/>
              </a:ext>
            </a:extLst>
          </a:blip>
          <a:srcRect t="-1" r="66630" b="-9925"/>
          <a:stretch/>
        </p:blipFill>
        <p:spPr>
          <a:xfrm>
            <a:off x="1044776" y="558821"/>
            <a:ext cx="1371600" cy="1438023"/>
          </a:xfrm>
          <a:prstGeom prst="rect">
            <a:avLst/>
          </a:prstGeom>
        </p:spPr>
      </p:pic>
      <p:sp>
        <p:nvSpPr>
          <p:cNvPr id="2" name="Rectángulo 1"/>
          <p:cNvSpPr/>
          <p:nvPr/>
        </p:nvSpPr>
        <p:spPr>
          <a:xfrm>
            <a:off x="2813582" y="2161739"/>
            <a:ext cx="14030077" cy="1478418"/>
          </a:xfrm>
          <a:prstGeom prst="rect">
            <a:avLst/>
          </a:prstGeom>
        </p:spPr>
        <p:txBody>
          <a:bodyPr wrap="square">
            <a:spAutoFit/>
          </a:bodyPr>
          <a:lstStyle/>
          <a:p>
            <a:pPr>
              <a:lnSpc>
                <a:spcPct val="150000"/>
              </a:lnSpc>
            </a:pPr>
            <a:r>
              <a:rPr lang="es-MX" sz="3200" dirty="0">
                <a:latin typeface="Arial" panose="020B0604020202020204" pitchFamily="34" charset="0"/>
                <a:cs typeface="Arial" panose="020B0604020202020204" pitchFamily="34" charset="0"/>
              </a:rPr>
              <a:t>Analizar la información obtenida por medios de la recolección de datos evidenciando la necesidad de un manual de funciones en la empresa.</a:t>
            </a:r>
          </a:p>
        </p:txBody>
      </p:sp>
      <p:sp>
        <p:nvSpPr>
          <p:cNvPr id="6" name="Rectángulo 5"/>
          <p:cNvSpPr/>
          <p:nvPr/>
        </p:nvSpPr>
        <p:spPr>
          <a:xfrm>
            <a:off x="1003599" y="4867717"/>
            <a:ext cx="8445202" cy="3539430"/>
          </a:xfrm>
          <a:prstGeom prst="rect">
            <a:avLst/>
          </a:prstGeom>
        </p:spPr>
        <p:txBody>
          <a:bodyPr wrap="square">
            <a:spAutoFit/>
          </a:bodyPr>
          <a:lstStyle/>
          <a:p>
            <a:pPr marL="457200" indent="-457200" algn="just">
              <a:buFont typeface="Arial" panose="020B0604020202020204" pitchFamily="34" charset="0"/>
              <a:buChar char="•"/>
            </a:pPr>
            <a:r>
              <a:rPr lang="es-MX" sz="3200" dirty="0">
                <a:latin typeface="Arial" panose="020B0604020202020204" pitchFamily="34" charset="0"/>
                <a:cs typeface="Arial" panose="020B0604020202020204" pitchFamily="34" charset="0"/>
              </a:rPr>
              <a:t>Falta de conocimiento de las funciones a desarrollar.</a:t>
            </a:r>
          </a:p>
          <a:p>
            <a:pPr marL="457200" indent="-457200" algn="just">
              <a:buFont typeface="Arial" panose="020B0604020202020204" pitchFamily="34" charset="0"/>
              <a:buChar char="•"/>
            </a:pPr>
            <a:r>
              <a:rPr lang="es-MX" sz="3200" dirty="0">
                <a:latin typeface="Arial" panose="020B0604020202020204" pitchFamily="34" charset="0"/>
                <a:cs typeface="Arial" panose="020B0604020202020204" pitchFamily="34" charset="0"/>
              </a:rPr>
              <a:t>Desarrollo de actividades no conformes a su cargo.</a:t>
            </a:r>
          </a:p>
          <a:p>
            <a:pPr marL="457200" indent="-457200" algn="just">
              <a:buFont typeface="Arial" panose="020B0604020202020204" pitchFamily="34" charset="0"/>
              <a:buChar char="•"/>
            </a:pPr>
            <a:r>
              <a:rPr lang="es-MX" sz="3200" dirty="0">
                <a:latin typeface="Arial" panose="020B0604020202020204" pitchFamily="34" charset="0"/>
                <a:cs typeface="Arial" panose="020B0604020202020204" pitchFamily="34" charset="0"/>
              </a:rPr>
              <a:t>Desorden en la organización.</a:t>
            </a:r>
          </a:p>
          <a:p>
            <a:pPr marL="457200" indent="-457200" algn="just">
              <a:buFont typeface="Arial" panose="020B0604020202020204" pitchFamily="34" charset="0"/>
              <a:buChar char="•"/>
            </a:pPr>
            <a:r>
              <a:rPr lang="es-MX" sz="3200" dirty="0">
                <a:latin typeface="Arial" panose="020B0604020202020204" pitchFamily="34" charset="0"/>
                <a:cs typeface="Arial" panose="020B0604020202020204" pitchFamily="34" charset="0"/>
              </a:rPr>
              <a:t>Falta de conocimiento de un manual de funciones.</a:t>
            </a:r>
          </a:p>
        </p:txBody>
      </p:sp>
      <p:pic>
        <p:nvPicPr>
          <p:cNvPr id="3" name="Imagen 2"/>
          <p:cNvPicPr>
            <a:picLocks noChangeAspect="1"/>
          </p:cNvPicPr>
          <p:nvPr/>
        </p:nvPicPr>
        <p:blipFill rotWithShape="1">
          <a:blip r:embed="rId4"/>
          <a:srcRect l="27173" t="24585" r="30211" b="14301"/>
          <a:stretch/>
        </p:blipFill>
        <p:spPr>
          <a:xfrm>
            <a:off x="10113275" y="4090910"/>
            <a:ext cx="6705600" cy="5354052"/>
          </a:xfrm>
          <a:prstGeom prst="rect">
            <a:avLst/>
          </a:prstGeom>
          <a:ln w="38100">
            <a:solidFill>
              <a:srgbClr val="92D050"/>
            </a:solidFill>
          </a:ln>
        </p:spPr>
      </p:pic>
    </p:spTree>
    <p:extLst>
      <p:ext uri="{BB962C8B-B14F-4D97-AF65-F5344CB8AC3E}">
        <p14:creationId xmlns:p14="http://schemas.microsoft.com/office/powerpoint/2010/main" val="560067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1974800" y="496741"/>
            <a:ext cx="1620058" cy="1694431"/>
            <a:chOff x="-1" y="0"/>
            <a:chExt cx="4187625" cy="4379869"/>
          </a:xfrm>
        </p:grpSpPr>
        <p:sp>
          <p:nvSpPr>
            <p:cNvPr id="3"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4"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sp>
        <p:nvSpPr>
          <p:cNvPr id="5" name="Rectángulo 4"/>
          <p:cNvSpPr/>
          <p:nvPr/>
        </p:nvSpPr>
        <p:spPr>
          <a:xfrm>
            <a:off x="2549829" y="1082814"/>
            <a:ext cx="470000" cy="707886"/>
          </a:xfrm>
          <a:prstGeom prst="rect">
            <a:avLst/>
          </a:prstGeom>
        </p:spPr>
        <p:txBody>
          <a:bodyPr wrap="none">
            <a:spAutoFit/>
          </a:bodyPr>
          <a:lstStyle/>
          <a:p>
            <a:r>
              <a:rPr lang="es-ES" sz="4000" b="1" kern="0" dirty="0">
                <a:latin typeface="Arial" panose="020B0604020202020204" pitchFamily="34" charset="0"/>
                <a:cs typeface="Arial" panose="020B0604020202020204" pitchFamily="34" charset="0"/>
              </a:rPr>
              <a:t>2</a:t>
            </a:r>
            <a:endParaRPr lang="en-US" sz="4000" b="1" dirty="0">
              <a:latin typeface="Arial" panose="020B0604020202020204" pitchFamily="34" charset="0"/>
              <a:cs typeface="Arial" panose="020B0604020202020204" pitchFamily="34" charset="0"/>
            </a:endParaRPr>
          </a:p>
        </p:txBody>
      </p:sp>
      <p:sp>
        <p:nvSpPr>
          <p:cNvPr id="6" name="Rectángulo 5"/>
          <p:cNvSpPr/>
          <p:nvPr/>
        </p:nvSpPr>
        <p:spPr>
          <a:xfrm>
            <a:off x="3629231" y="669689"/>
            <a:ext cx="12444428" cy="1478418"/>
          </a:xfrm>
          <a:prstGeom prst="rect">
            <a:avLst/>
          </a:prstGeom>
        </p:spPr>
        <p:txBody>
          <a:bodyPr wrap="square">
            <a:spAutoFit/>
          </a:bodyPr>
          <a:lstStyle/>
          <a:p>
            <a:pPr algn="just">
              <a:lnSpc>
                <a:spcPct val="150000"/>
              </a:lnSpc>
            </a:pPr>
            <a:r>
              <a:rPr lang="es-MX" sz="3200" dirty="0">
                <a:latin typeface="Arial" panose="020B0604020202020204" pitchFamily="34" charset="0"/>
                <a:cs typeface="Arial" panose="020B0604020202020204" pitchFamily="34" charset="0"/>
              </a:rPr>
              <a:t>Determinar las funciones y deberes de cada cargo en la organización.</a:t>
            </a:r>
          </a:p>
        </p:txBody>
      </p:sp>
      <p:pic>
        <p:nvPicPr>
          <p:cNvPr id="10" name="Imagen 9"/>
          <p:cNvPicPr>
            <a:picLocks noChangeAspect="1"/>
          </p:cNvPicPr>
          <p:nvPr/>
        </p:nvPicPr>
        <p:blipFill>
          <a:blip r:embed="rId2"/>
          <a:stretch>
            <a:fillRect/>
          </a:stretch>
        </p:blipFill>
        <p:spPr>
          <a:xfrm>
            <a:off x="3429000" y="2376707"/>
            <a:ext cx="11721342" cy="7795993"/>
          </a:xfrm>
          <a:prstGeom prst="rect">
            <a:avLst/>
          </a:prstGeom>
          <a:ln>
            <a:solidFill>
              <a:schemeClr val="tx1"/>
            </a:solidFill>
          </a:ln>
        </p:spPr>
      </p:pic>
    </p:spTree>
    <p:extLst>
      <p:ext uri="{BB962C8B-B14F-4D97-AF65-F5344CB8AC3E}">
        <p14:creationId xmlns:p14="http://schemas.microsoft.com/office/powerpoint/2010/main" val="757674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lipse 1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1726530" y="-229694"/>
            <a:ext cx="2755230" cy="6531045"/>
            <a:chOff x="0" y="0"/>
            <a:chExt cx="3673639" cy="8708060"/>
          </a:xfrm>
        </p:grpSpPr>
        <p:grpSp>
          <p:nvGrpSpPr>
            <p:cNvPr id="3" name="Group 3"/>
            <p:cNvGrpSpPr/>
            <p:nvPr/>
          </p:nvGrpSpPr>
          <p:grpSpPr>
            <a:xfrm rot="-5400000">
              <a:off x="-65231" y="4969189"/>
              <a:ext cx="3804101" cy="3673639"/>
              <a:chOff x="0" y="0"/>
              <a:chExt cx="5562879" cy="5372100"/>
            </a:xfrm>
          </p:grpSpPr>
          <p:sp>
            <p:nvSpPr>
              <p:cNvPr id="4"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5" name="Group 5"/>
            <p:cNvGrpSpPr/>
            <p:nvPr/>
          </p:nvGrpSpPr>
          <p:grpSpPr>
            <a:xfrm rot="-5400000">
              <a:off x="-65231" y="4969189"/>
              <a:ext cx="3804101" cy="3673639"/>
              <a:chOff x="0" y="0"/>
              <a:chExt cx="5562879" cy="5372100"/>
            </a:xfrm>
          </p:grpSpPr>
          <p:sp>
            <p:nvSpPr>
              <p:cNvPr id="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7" name="Group 7"/>
            <p:cNvGrpSpPr/>
            <p:nvPr/>
          </p:nvGrpSpPr>
          <p:grpSpPr>
            <a:xfrm rot="-5400000">
              <a:off x="-65231" y="2553759"/>
              <a:ext cx="3804101" cy="3673639"/>
              <a:chOff x="0" y="0"/>
              <a:chExt cx="5562879" cy="5372100"/>
            </a:xfrm>
          </p:grpSpPr>
          <p:sp>
            <p:nvSpPr>
              <p:cNvPr id="8"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9" name="Group 9"/>
            <p:cNvGrpSpPr/>
            <p:nvPr/>
          </p:nvGrpSpPr>
          <p:grpSpPr>
            <a:xfrm rot="-5400000">
              <a:off x="-65231" y="65231"/>
              <a:ext cx="3804101" cy="3673639"/>
              <a:chOff x="0" y="0"/>
              <a:chExt cx="5562879" cy="5372100"/>
            </a:xfrm>
          </p:grpSpPr>
          <p:sp>
            <p:nvSpPr>
              <p:cNvPr id="10"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1" name="Picture 11"/>
          <p:cNvPicPr>
            <a:picLocks noChangeAspect="1"/>
          </p:cNvPicPr>
          <p:nvPr/>
        </p:nvPicPr>
        <p:blipFill>
          <a:blip r:embed="rId2"/>
          <a:srcRect/>
          <a:stretch>
            <a:fillRect/>
          </a:stretch>
        </p:blipFill>
        <p:spPr>
          <a:xfrm>
            <a:off x="624034" y="8147282"/>
            <a:ext cx="1475132" cy="1568495"/>
          </a:xfrm>
          <a:prstGeom prst="rect">
            <a:avLst/>
          </a:prstGeom>
        </p:spPr>
      </p:pic>
      <p:pic>
        <p:nvPicPr>
          <p:cNvPr id="12" name="Picture 12"/>
          <p:cNvPicPr>
            <a:picLocks noChangeAspect="1"/>
          </p:cNvPicPr>
          <p:nvPr/>
        </p:nvPicPr>
        <p:blipFill>
          <a:blip r:embed="rId3"/>
          <a:srcRect/>
          <a:stretch>
            <a:fillRect/>
          </a:stretch>
        </p:blipFill>
        <p:spPr>
          <a:xfrm>
            <a:off x="16242086" y="8559466"/>
            <a:ext cx="1397669" cy="1397669"/>
          </a:xfrm>
          <a:prstGeom prst="rect">
            <a:avLst/>
          </a:prstGeom>
        </p:spPr>
      </p:pic>
      <p:sp>
        <p:nvSpPr>
          <p:cNvPr id="1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grpSp>
        <p:nvGrpSpPr>
          <p:cNvPr id="19" name="Group 3"/>
          <p:cNvGrpSpPr/>
          <p:nvPr/>
        </p:nvGrpSpPr>
        <p:grpSpPr>
          <a:xfrm>
            <a:off x="2276510" y="1242889"/>
            <a:ext cx="1620549" cy="1694431"/>
            <a:chOff x="0" y="0"/>
            <a:chExt cx="4188895" cy="4379869"/>
          </a:xfrm>
        </p:grpSpPr>
        <p:sp>
          <p:nvSpPr>
            <p:cNvPr id="20"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21"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sp>
        <p:nvSpPr>
          <p:cNvPr id="22" name="Rectángulo 21"/>
          <p:cNvSpPr/>
          <p:nvPr/>
        </p:nvSpPr>
        <p:spPr>
          <a:xfrm>
            <a:off x="2784829" y="1790700"/>
            <a:ext cx="470000" cy="707886"/>
          </a:xfrm>
          <a:prstGeom prst="rect">
            <a:avLst/>
          </a:prstGeom>
        </p:spPr>
        <p:txBody>
          <a:bodyPr wrap="none">
            <a:spAutoFit/>
          </a:bodyPr>
          <a:lstStyle/>
          <a:p>
            <a:r>
              <a:rPr lang="es-ES" sz="4000" b="1" kern="0" dirty="0">
                <a:latin typeface="Arial" panose="020B0604020202020204" pitchFamily="34" charset="0"/>
                <a:cs typeface="Arial" panose="020B0604020202020204" pitchFamily="34" charset="0"/>
              </a:rPr>
              <a:t>3</a:t>
            </a:r>
            <a:endParaRPr lang="en-US" sz="3600" b="1" dirty="0">
              <a:latin typeface="Arial" panose="020B0604020202020204" pitchFamily="34" charset="0"/>
              <a:cs typeface="Arial" panose="020B0604020202020204" pitchFamily="34" charset="0"/>
            </a:endParaRPr>
          </a:p>
        </p:txBody>
      </p:sp>
      <p:sp>
        <p:nvSpPr>
          <p:cNvPr id="23" name="Rectángulo 22"/>
          <p:cNvSpPr/>
          <p:nvPr/>
        </p:nvSpPr>
        <p:spPr>
          <a:xfrm>
            <a:off x="4038600" y="1333500"/>
            <a:ext cx="12761667" cy="1478418"/>
          </a:xfrm>
          <a:prstGeom prst="rect">
            <a:avLst/>
          </a:prstGeom>
        </p:spPr>
        <p:txBody>
          <a:bodyPr wrap="square">
            <a:spAutoFit/>
          </a:bodyPr>
          <a:lstStyle/>
          <a:p>
            <a:pPr algn="just">
              <a:lnSpc>
                <a:spcPct val="150000"/>
              </a:lnSpc>
            </a:pPr>
            <a:r>
              <a:rPr lang="es-MX" sz="3200" dirty="0">
                <a:latin typeface="Arial" panose="020B0604020202020204" pitchFamily="34" charset="0"/>
                <a:cs typeface="Arial" panose="020B0604020202020204" pitchFamily="34" charset="0"/>
              </a:rPr>
              <a:t>Socializar el manual de funciones con los funcionarios de la empresa de pinturas WILLY MEZCLAS S.A.S</a:t>
            </a:r>
          </a:p>
        </p:txBody>
      </p:sp>
      <p:pic>
        <p:nvPicPr>
          <p:cNvPr id="24" name="Imagen 23"/>
          <p:cNvPicPr>
            <a:picLocks noChangeAspect="1"/>
          </p:cNvPicPr>
          <p:nvPr/>
        </p:nvPicPr>
        <p:blipFill>
          <a:blip r:embed="rId4"/>
          <a:stretch>
            <a:fillRect/>
          </a:stretch>
        </p:blipFill>
        <p:spPr>
          <a:xfrm>
            <a:off x="2784830" y="3288687"/>
            <a:ext cx="12836170" cy="6503013"/>
          </a:xfrm>
          <a:prstGeom prst="rect">
            <a:avLst/>
          </a:prstGeom>
        </p:spPr>
      </p:pic>
    </p:spTree>
    <p:extLst>
      <p:ext uri="{BB962C8B-B14F-4D97-AF65-F5344CB8AC3E}">
        <p14:creationId xmlns:p14="http://schemas.microsoft.com/office/powerpoint/2010/main" val="2316100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lipse 1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1726530" y="-229694"/>
            <a:ext cx="2755230" cy="6531045"/>
            <a:chOff x="0" y="0"/>
            <a:chExt cx="3673639" cy="8708060"/>
          </a:xfrm>
        </p:grpSpPr>
        <p:grpSp>
          <p:nvGrpSpPr>
            <p:cNvPr id="3" name="Group 3"/>
            <p:cNvGrpSpPr/>
            <p:nvPr/>
          </p:nvGrpSpPr>
          <p:grpSpPr>
            <a:xfrm rot="-5400000">
              <a:off x="-65231" y="4969189"/>
              <a:ext cx="3804101" cy="3673639"/>
              <a:chOff x="0" y="0"/>
              <a:chExt cx="5562879" cy="5372100"/>
            </a:xfrm>
          </p:grpSpPr>
          <p:sp>
            <p:nvSpPr>
              <p:cNvPr id="4"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5" name="Group 5"/>
            <p:cNvGrpSpPr/>
            <p:nvPr/>
          </p:nvGrpSpPr>
          <p:grpSpPr>
            <a:xfrm rot="-5400000">
              <a:off x="-65231" y="4969189"/>
              <a:ext cx="3804101" cy="3673639"/>
              <a:chOff x="0" y="0"/>
              <a:chExt cx="5562879" cy="5372100"/>
            </a:xfrm>
          </p:grpSpPr>
          <p:sp>
            <p:nvSpPr>
              <p:cNvPr id="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7" name="Group 7"/>
            <p:cNvGrpSpPr/>
            <p:nvPr/>
          </p:nvGrpSpPr>
          <p:grpSpPr>
            <a:xfrm rot="-5400000">
              <a:off x="-65231" y="2553759"/>
              <a:ext cx="3804101" cy="3673639"/>
              <a:chOff x="0" y="0"/>
              <a:chExt cx="5562879" cy="5372100"/>
            </a:xfrm>
          </p:grpSpPr>
          <p:sp>
            <p:nvSpPr>
              <p:cNvPr id="8"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9" name="Group 9"/>
            <p:cNvGrpSpPr/>
            <p:nvPr/>
          </p:nvGrpSpPr>
          <p:grpSpPr>
            <a:xfrm rot="-5400000">
              <a:off x="-65231" y="65231"/>
              <a:ext cx="3804101" cy="3673639"/>
              <a:chOff x="0" y="0"/>
              <a:chExt cx="5562879" cy="5372100"/>
            </a:xfrm>
          </p:grpSpPr>
          <p:sp>
            <p:nvSpPr>
              <p:cNvPr id="10"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1" name="Picture 11"/>
          <p:cNvPicPr>
            <a:picLocks noChangeAspect="1"/>
          </p:cNvPicPr>
          <p:nvPr/>
        </p:nvPicPr>
        <p:blipFill>
          <a:blip r:embed="rId2"/>
          <a:srcRect/>
          <a:stretch>
            <a:fillRect/>
          </a:stretch>
        </p:blipFill>
        <p:spPr>
          <a:xfrm>
            <a:off x="624034" y="8147282"/>
            <a:ext cx="1475132" cy="1568495"/>
          </a:xfrm>
          <a:prstGeom prst="rect">
            <a:avLst/>
          </a:prstGeom>
        </p:spPr>
      </p:pic>
      <p:pic>
        <p:nvPicPr>
          <p:cNvPr id="12" name="Picture 12"/>
          <p:cNvPicPr>
            <a:picLocks noChangeAspect="1"/>
          </p:cNvPicPr>
          <p:nvPr/>
        </p:nvPicPr>
        <p:blipFill>
          <a:blip r:embed="rId3"/>
          <a:srcRect/>
          <a:stretch>
            <a:fillRect/>
          </a:stretch>
        </p:blipFill>
        <p:spPr>
          <a:xfrm>
            <a:off x="16242086" y="8559466"/>
            <a:ext cx="1397669" cy="1397669"/>
          </a:xfrm>
          <a:prstGeom prst="rect">
            <a:avLst/>
          </a:prstGeom>
        </p:spPr>
      </p:pic>
      <p:sp>
        <p:nvSpPr>
          <p:cNvPr id="13" name="1 CuadroTexto"/>
          <p:cNvSpPr txBox="1"/>
          <p:nvPr/>
        </p:nvSpPr>
        <p:spPr>
          <a:xfrm>
            <a:off x="1028700" y="1104900"/>
            <a:ext cx="8810625" cy="830997"/>
          </a:xfrm>
          <a:prstGeom prst="rect">
            <a:avLst/>
          </a:prstGeom>
          <a:noFill/>
        </p:spPr>
        <p:txBody>
          <a:bodyPr wrap="square">
            <a:spAutoFit/>
          </a:bodyPr>
          <a:lstStyle/>
          <a:p>
            <a:pPr algn="ctr">
              <a:defRPr/>
            </a:pPr>
            <a:r>
              <a:rPr lang="es-CO" sz="4800" b="1" dirty="0">
                <a:latin typeface="Arial" panose="020B0604020202020204" pitchFamily="34" charset="0"/>
              </a:rPr>
              <a:t>RECOMENDACIONES</a:t>
            </a:r>
            <a:endParaRPr lang="es-CO" sz="4800" b="1" dirty="0">
              <a:solidFill>
                <a:schemeClr val="bg1">
                  <a:lumMod val="75000"/>
                </a:schemeClr>
              </a:solidFill>
              <a:latin typeface="Arial" panose="020B0604020202020204" pitchFamily="34" charset="0"/>
            </a:endParaRPr>
          </a:p>
        </p:txBody>
      </p:sp>
      <p:sp>
        <p:nvSpPr>
          <p:cNvPr id="1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14" name="Rectángulo 13"/>
          <p:cNvSpPr/>
          <p:nvPr/>
        </p:nvSpPr>
        <p:spPr>
          <a:xfrm>
            <a:off x="2337043" y="2463770"/>
            <a:ext cx="14350757" cy="6596678"/>
          </a:xfrm>
          <a:prstGeom prst="rect">
            <a:avLst/>
          </a:prstGeom>
        </p:spPr>
        <p:txBody>
          <a:bodyPr wrap="square">
            <a:spAutoFit/>
          </a:bodyPr>
          <a:lstStyle/>
          <a:p>
            <a:pPr>
              <a:spcAft>
                <a:spcPts val="800"/>
              </a:spcAft>
            </a:pPr>
            <a:r>
              <a:rPr lang="es-CO" sz="3200" dirty="0">
                <a:latin typeface="Arial" panose="020B0604020202020204" pitchFamily="34" charset="0"/>
                <a:ea typeface="Malgun Gothic" panose="020B0503020000020004" pitchFamily="34" charset="-127"/>
                <a:cs typeface="Arial" panose="020B0604020202020204" pitchFamily="34" charset="0"/>
              </a:rPr>
              <a:t>Luego de realizada la investigación y elaborado el manual de funciones de La empresa WILLY MEZCLAS S.A.S., se hacen las siguientes recomendaciones a la organización:</a:t>
            </a:r>
          </a:p>
          <a:p>
            <a:pPr marL="342900" lvl="0" indent="-342900" algn="just">
              <a:spcAft>
                <a:spcPts val="0"/>
              </a:spcAft>
              <a:buFont typeface="Symbol" panose="05050102010706020507" pitchFamily="18" charset="2"/>
              <a:buChar char=""/>
            </a:pPr>
            <a:r>
              <a:rPr lang="es-CO" sz="3200" dirty="0">
                <a:latin typeface="Arial" panose="020B0604020202020204" pitchFamily="34" charset="0"/>
                <a:ea typeface="Malgun Gothic" panose="020B0503020000020004" pitchFamily="34" charset="-127"/>
                <a:cs typeface="Arial" panose="020B0604020202020204" pitchFamily="34" charset="0"/>
              </a:rPr>
              <a:t>Que el presente manual de funciones sea el punto de partida de una mejora creciente dentro de la empresa.</a:t>
            </a:r>
          </a:p>
          <a:p>
            <a:pPr marL="342900" lvl="0" indent="-342900" algn="just">
              <a:spcAft>
                <a:spcPts val="0"/>
              </a:spcAft>
              <a:buFont typeface="Symbol" panose="05050102010706020507" pitchFamily="18" charset="2"/>
              <a:buChar char=""/>
            </a:pPr>
            <a:r>
              <a:rPr lang="es-CO" sz="3200" dirty="0">
                <a:latin typeface="Arial" panose="020B0604020202020204" pitchFamily="34" charset="0"/>
                <a:ea typeface="Malgun Gothic" panose="020B0503020000020004" pitchFamily="34" charset="-127"/>
                <a:cs typeface="Arial" panose="020B0604020202020204" pitchFamily="34" charset="0"/>
              </a:rPr>
              <a:t>Notificar a cada uno de los empleados de la descripción de su puesto de trabajo.</a:t>
            </a:r>
          </a:p>
          <a:p>
            <a:pPr marL="342900" lvl="0" indent="-342900" algn="just">
              <a:spcAft>
                <a:spcPts val="0"/>
              </a:spcAft>
              <a:buFont typeface="Symbol" panose="05050102010706020507" pitchFamily="18" charset="2"/>
              <a:buChar char=""/>
            </a:pPr>
            <a:r>
              <a:rPr lang="es-CO" sz="3200" dirty="0">
                <a:latin typeface="Arial" panose="020B0604020202020204" pitchFamily="34" charset="0"/>
                <a:ea typeface="Malgun Gothic" panose="020B0503020000020004" pitchFamily="34" charset="-127"/>
                <a:cs typeface="Arial" panose="020B0604020202020204" pitchFamily="34" charset="0"/>
              </a:rPr>
              <a:t>Utilizar el manual de funciones como instrumento de consulta de las actividades y responsabilidades de los cargos tanto en el SGC como en las labores diarias de la empresa.</a:t>
            </a:r>
          </a:p>
          <a:p>
            <a:pPr marL="342900" lvl="0" indent="-342900" algn="just">
              <a:spcAft>
                <a:spcPts val="800"/>
              </a:spcAft>
              <a:buFont typeface="Symbol" panose="05050102010706020507" pitchFamily="18" charset="2"/>
              <a:buChar char=""/>
            </a:pPr>
            <a:r>
              <a:rPr lang="es-CO" sz="3200" dirty="0">
                <a:latin typeface="Arial" panose="020B0604020202020204" pitchFamily="34" charset="0"/>
                <a:ea typeface="Malgun Gothic" panose="020B0503020000020004" pitchFamily="34" charset="-127"/>
                <a:cs typeface="Arial" panose="020B0604020202020204" pitchFamily="34" charset="0"/>
              </a:rPr>
              <a:t>Velar por el cumplimiento de las funciones descritas en el manual para garantizar el mantenimiento y mejora continua del Sistema de Gestión Calidad.</a:t>
            </a:r>
            <a:endParaRPr lang="es-CO" sz="3200" dirty="0">
              <a:effectLst/>
              <a:latin typeface="Arial" panose="020B0604020202020204" pitchFamily="34" charset="0"/>
              <a:ea typeface="Malgun Gothic" panose="020B0503020000020004" pitchFamily="34" charset="-127"/>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ipse 15"/>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0" y="9305926"/>
            <a:ext cx="19280880" cy="1312977"/>
            <a:chOff x="0" y="0"/>
            <a:chExt cx="25707840" cy="1750636"/>
          </a:xfrm>
        </p:grpSpPr>
        <p:grpSp>
          <p:nvGrpSpPr>
            <p:cNvPr id="3" name="Group 3"/>
            <p:cNvGrpSpPr/>
            <p:nvPr/>
          </p:nvGrpSpPr>
          <p:grpSpPr>
            <a:xfrm rot="5400000">
              <a:off x="13125860" y="-10831345"/>
              <a:ext cx="1750636" cy="23413325"/>
              <a:chOff x="0" y="0"/>
              <a:chExt cx="3130550" cy="41868551"/>
            </a:xfrm>
          </p:grpSpPr>
          <p:sp>
            <p:nvSpPr>
              <p:cNvPr id="4" name="Freeform 4"/>
              <p:cNvSpPr/>
              <p:nvPr/>
            </p:nvSpPr>
            <p:spPr>
              <a:xfrm>
                <a:off x="0" y="0"/>
                <a:ext cx="3130550" cy="41868551"/>
              </a:xfrm>
              <a:custGeom>
                <a:avLst/>
                <a:gdLst/>
                <a:ahLst/>
                <a:cxnLst/>
                <a:rect l="l" t="t" r="r" b="b"/>
                <a:pathLst>
                  <a:path w="3130550" h="41868551">
                    <a:moveTo>
                      <a:pt x="0" y="1123950"/>
                    </a:moveTo>
                    <a:lnTo>
                      <a:pt x="0" y="41868551"/>
                    </a:lnTo>
                    <a:lnTo>
                      <a:pt x="3130550" y="41868551"/>
                    </a:lnTo>
                    <a:lnTo>
                      <a:pt x="3130550" y="0"/>
                    </a:lnTo>
                    <a:close/>
                  </a:path>
                </a:pathLst>
              </a:custGeom>
              <a:solidFill>
                <a:srgbClr val="EFEAF4"/>
              </a:solidFill>
            </p:spPr>
          </p:sp>
        </p:gr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a:off x="0" y="0"/>
              <a:ext cx="3066088" cy="1750636"/>
            </a:xfrm>
            <a:prstGeom prst="rect">
              <a:avLst/>
            </a:prstGeom>
          </p:spPr>
        </p:pic>
      </p:grpSp>
      <p:pic>
        <p:nvPicPr>
          <p:cNvPr id="6" name="Picture 6"/>
          <p:cNvPicPr>
            <a:picLocks noChangeAspect="1"/>
          </p:cNvPicPr>
          <p:nvPr/>
        </p:nvPicPr>
        <p:blipFill>
          <a:blip r:embed="rId4"/>
          <a:srcRect/>
          <a:stretch>
            <a:fillRect/>
          </a:stretch>
        </p:blipFill>
        <p:spPr>
          <a:xfrm>
            <a:off x="741377" y="519982"/>
            <a:ext cx="1475132" cy="1568495"/>
          </a:xfrm>
          <a:prstGeom prst="rect">
            <a:avLst/>
          </a:prstGeom>
        </p:spPr>
      </p:pic>
      <p:pic>
        <p:nvPicPr>
          <p:cNvPr id="7" name="Picture 7"/>
          <p:cNvPicPr>
            <a:picLocks noChangeAspect="1"/>
          </p:cNvPicPr>
          <p:nvPr/>
        </p:nvPicPr>
        <p:blipFill>
          <a:blip r:embed="rId5"/>
          <a:srcRect/>
          <a:stretch>
            <a:fillRect/>
          </a:stretch>
        </p:blipFill>
        <p:spPr>
          <a:xfrm>
            <a:off x="15861632" y="605394"/>
            <a:ext cx="1397669" cy="1397669"/>
          </a:xfrm>
          <a:prstGeom prst="rect">
            <a:avLst/>
          </a:prstGeom>
        </p:spPr>
      </p:pic>
      <p:sp>
        <p:nvSpPr>
          <p:cNvPr id="9" name="Rectángulo 8"/>
          <p:cNvSpPr/>
          <p:nvPr/>
        </p:nvSpPr>
        <p:spPr>
          <a:xfrm>
            <a:off x="7315200" y="1304228"/>
            <a:ext cx="2783134" cy="830997"/>
          </a:xfrm>
          <a:prstGeom prst="rect">
            <a:avLst/>
          </a:prstGeom>
        </p:spPr>
        <p:txBody>
          <a:bodyPr wrap="none">
            <a:spAutoFit/>
          </a:bodyPr>
          <a:lstStyle/>
          <a:p>
            <a:pPr algn="ctr">
              <a:defRPr/>
            </a:pPr>
            <a:r>
              <a:rPr lang="es-CO" sz="4800" b="1" dirty="0">
                <a:latin typeface="Arial" panose="020B0604020202020204" pitchFamily="34" charset="0"/>
              </a:rPr>
              <a:t>ANEXOS</a:t>
            </a:r>
          </a:p>
        </p:txBody>
      </p:sp>
      <p:sp>
        <p:nvSpPr>
          <p:cNvPr id="15"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08</a:t>
            </a:r>
          </a:p>
        </p:txBody>
      </p:sp>
      <p:pic>
        <p:nvPicPr>
          <p:cNvPr id="12" name="Imagen 11"/>
          <p:cNvPicPr/>
          <p:nvPr/>
        </p:nvPicPr>
        <p:blipFill>
          <a:blip r:embed="rId6" cstate="print">
            <a:extLst>
              <a:ext uri="{28A0092B-C50C-407E-A947-70E740481C1C}">
                <a14:useLocalDpi xmlns:a14="http://schemas.microsoft.com/office/drawing/2010/main" val="0"/>
              </a:ext>
            </a:extLst>
          </a:blip>
          <a:stretch>
            <a:fillRect/>
          </a:stretch>
        </p:blipFill>
        <p:spPr>
          <a:xfrm>
            <a:off x="12711430" y="2596264"/>
            <a:ext cx="4357370" cy="5937620"/>
          </a:xfrm>
          <a:prstGeom prst="rect">
            <a:avLst/>
          </a:prstGeom>
        </p:spPr>
      </p:pic>
      <p:pic>
        <p:nvPicPr>
          <p:cNvPr id="8" name="Imagen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600" y="2596264"/>
            <a:ext cx="3810000" cy="5937620"/>
          </a:xfrm>
          <a:prstGeom prst="rect">
            <a:avLst/>
          </a:prstGeom>
        </p:spPr>
      </p:pic>
      <p:pic>
        <p:nvPicPr>
          <p:cNvPr id="10" name="Imagen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59750" y="2598940"/>
            <a:ext cx="4274650" cy="5934944"/>
          </a:xfrm>
          <a:prstGeom prst="rect">
            <a:avLst/>
          </a:prstGeom>
        </p:spPr>
      </p:pic>
      <p:pic>
        <p:nvPicPr>
          <p:cNvPr id="11" name="Imagen 10">
            <a:extLst>
              <a:ext uri="{FF2B5EF4-FFF2-40B4-BE49-F238E27FC236}">
                <a16:creationId xmlns:a16="http://schemas.microsoft.com/office/drawing/2014/main" id="{AB177ABC-397A-7BCA-2AA2-F13D882FCCC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44537" y="2596264"/>
            <a:ext cx="3928463" cy="593762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TotalTime>
  <Words>656</Words>
  <Application>Microsoft Office PowerPoint</Application>
  <PresentationFormat>Personalizado</PresentationFormat>
  <Paragraphs>53</Paragraphs>
  <Slides>11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Bernard MT Condensed</vt:lpstr>
      <vt:lpstr>Arial</vt:lpstr>
      <vt:lpstr>Calibri</vt:lpstr>
      <vt:lpstr>Symbol</vt:lpstr>
      <vt:lpstr>Playfair Display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PRACTICAS</dc:title>
  <dc:creator>ADMIN</dc:creator>
  <cp:lastModifiedBy>yamile reyes</cp:lastModifiedBy>
  <cp:revision>28</cp:revision>
  <dcterms:created xsi:type="dcterms:W3CDTF">2006-08-16T00:00:00Z</dcterms:created>
  <dcterms:modified xsi:type="dcterms:W3CDTF">2023-05-23T10:52:08Z</dcterms:modified>
  <dc:identifier>DAFC3K2AzKU</dc:identifier>
</cp:coreProperties>
</file>