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2" r:id="rId2"/>
    <p:sldId id="257" r:id="rId3"/>
    <p:sldId id="263" r:id="rId4"/>
    <p:sldId id="264" r:id="rId5"/>
    <p:sldId id="265" r:id="rId6"/>
    <p:sldId id="258" r:id="rId7"/>
    <p:sldId id="266" r:id="rId8"/>
    <p:sldId id="272" r:id="rId9"/>
    <p:sldId id="270" r:id="rId10"/>
    <p:sldId id="271" r:id="rId11"/>
    <p:sldId id="267" r:id="rId12"/>
    <p:sldId id="273" r:id="rId13"/>
    <p:sldId id="268" r:id="rId14"/>
    <p:sldId id="275" r:id="rId15"/>
    <p:sldId id="269" r:id="rId16"/>
    <p:sldId id="261" r:id="rId17"/>
  </p:sldIdLst>
  <p:sldSz cx="18288000" cy="10287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Agrandir Bold" panose="020B0604020202020204" charset="0"/>
      <p:regular r:id="rId24"/>
    </p:embeddedFont>
    <p:embeddedFont>
      <p:font typeface="Arial Black" panose="020B0A04020102020204" pitchFamily="34" charset="0"/>
      <p:bold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22" autoAdjust="0"/>
  </p:normalViewPr>
  <p:slideViewPr>
    <p:cSldViewPr>
      <p:cViewPr varScale="1">
        <p:scale>
          <a:sx n="45" d="100"/>
          <a:sy n="45" d="100"/>
        </p:scale>
        <p:origin x="7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b23c0de409178e5d/Escritorio/Graficas%20Katy%20y%20Majo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581261950286805E-2"/>
          <c:y val="2.7958993476234855E-2"/>
          <c:w val="0.94741873804971322"/>
          <c:h val="0.84064180933580879"/>
        </c:manualLayout>
      </c:layout>
      <c:barChart>
        <c:barDir val="col"/>
        <c:grouping val="clustered"/>
        <c:varyColors val="0"/>
        <c:ser>
          <c:idx val="1"/>
          <c:order val="1"/>
          <c:spPr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Hoja1!$J$48:$J$52</c:f>
              <c:strCache>
                <c:ptCount val="5"/>
                <c:pt idx="0">
                  <c:v>o   Muy bajo</c:v>
                </c:pt>
                <c:pt idx="1">
                  <c:v>o   Bajo</c:v>
                </c:pt>
                <c:pt idx="2">
                  <c:v>o   Medio</c:v>
                </c:pt>
                <c:pt idx="3">
                  <c:v>o   Alto</c:v>
                </c:pt>
                <c:pt idx="4">
                  <c:v>o   Muy alto</c:v>
                </c:pt>
              </c:strCache>
            </c:strRef>
          </c:cat>
          <c:val>
            <c:numRef>
              <c:f>Hoja1!$L$48:$L$52</c:f>
              <c:numCache>
                <c:formatCode>0%</c:formatCode>
                <c:ptCount val="5"/>
                <c:pt idx="0">
                  <c:v>0.20851063829787234</c:v>
                </c:pt>
                <c:pt idx="1">
                  <c:v>0.26808510638297872</c:v>
                </c:pt>
                <c:pt idx="2">
                  <c:v>0.20851063829787234</c:v>
                </c:pt>
                <c:pt idx="3">
                  <c:v>0.14468085106382977</c:v>
                </c:pt>
                <c:pt idx="4">
                  <c:v>0.1702127659574468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CA-4321-A76E-C0AC92F8EDA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-197430176"/>
        <c:axId val="-19744214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84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>
                    <a:outerShdw blurRad="76200" dir="18900000" sy="23000" kx="-1200000" algn="bl" rotWithShape="0">
                      <a:prstClr val="black">
                        <a:alpha val="20000"/>
                      </a:prstClr>
                    </a:outerShdw>
                  </a:effectLst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in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dk1">
                                <a:lumMod val="50000"/>
                                <a:lumOff val="50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Hoja1!$J$48:$J$52</c15:sqref>
                        </c15:formulaRef>
                      </c:ext>
                    </c:extLst>
                    <c:strCache>
                      <c:ptCount val="5"/>
                      <c:pt idx="0">
                        <c:v>o   Muy bajo</c:v>
                      </c:pt>
                      <c:pt idx="1">
                        <c:v>o   Bajo</c:v>
                      </c:pt>
                      <c:pt idx="2">
                        <c:v>o   Medio</c:v>
                      </c:pt>
                      <c:pt idx="3">
                        <c:v>o   Alto</c:v>
                      </c:pt>
                      <c:pt idx="4">
                        <c:v>o   Muy alto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Hoja1!$K$48:$K$52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60CA-4321-A76E-C0AC92F8EDAC}"/>
                  </c:ext>
                </c:extLst>
              </c15:ser>
            </c15:filteredBarSeries>
          </c:ext>
        </c:extLst>
      </c:barChart>
      <c:catAx>
        <c:axId val="-197430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7442144"/>
        <c:crosses val="autoZero"/>
        <c:auto val="1"/>
        <c:lblAlgn val="ctr"/>
        <c:lblOffset val="100"/>
        <c:noMultiLvlLbl val="0"/>
      </c:catAx>
      <c:valAx>
        <c:axId val="-19744214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-197430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Hoja1!$F$172:$F$173</c:f>
              <c:strCache>
                <c:ptCount val="2"/>
                <c:pt idx="0">
                  <c:v>Si</c:v>
                </c:pt>
                <c:pt idx="1">
                  <c:v> No</c:v>
                </c:pt>
              </c:strCache>
            </c:strRef>
          </c:cat>
          <c:val>
            <c:numRef>
              <c:f>Hoja1!$G$172:$G$173</c:f>
              <c:numCache>
                <c:formatCode>0.00%</c:formatCode>
                <c:ptCount val="2"/>
                <c:pt idx="0">
                  <c:v>0.97899999999999998</c:v>
                </c:pt>
                <c:pt idx="1">
                  <c:v>2.1000000000000001E-2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26-46FC-AE38-0A92F440173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2060988224"/>
        <c:axId val="-2060987136"/>
      </c:barChart>
      <c:catAx>
        <c:axId val="-2060988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87136"/>
        <c:crosses val="autoZero"/>
        <c:auto val="1"/>
        <c:lblAlgn val="ctr"/>
        <c:lblOffset val="100"/>
        <c:noMultiLvlLbl val="0"/>
      </c:catAx>
      <c:valAx>
        <c:axId val="-2060987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88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'[Graficas Katy y Majo.xlsx]Hoja1'!$F$242:$F$244</c:f>
              <c:strCache>
                <c:ptCount val="3"/>
                <c:pt idx="0">
                  <c:v>Banco central de la nacion </c:v>
                </c:pt>
                <c:pt idx="1">
                  <c:v>Banco de la Republica </c:v>
                </c:pt>
                <c:pt idx="2">
                  <c:v>Banco de Colombia </c:v>
                </c:pt>
              </c:strCache>
            </c:strRef>
          </c:cat>
          <c:val>
            <c:numRef>
              <c:f>'[Graficas Katy y Majo.xlsx]Hoja1'!$G$242:$G$244</c:f>
              <c:numCache>
                <c:formatCode>0.00%</c:formatCode>
                <c:ptCount val="3"/>
                <c:pt idx="0">
                  <c:v>0.23300000000000001</c:v>
                </c:pt>
                <c:pt idx="1">
                  <c:v>0.22500000000000001</c:v>
                </c:pt>
                <c:pt idx="2">
                  <c:v>0.54200000000000004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CDC-8B6E-3D5169E2AAD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2060994752"/>
        <c:axId val="-2060992576"/>
      </c:barChart>
      <c:catAx>
        <c:axId val="-2060994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92576"/>
        <c:crosses val="autoZero"/>
        <c:auto val="1"/>
        <c:lblAlgn val="ctr"/>
        <c:lblOffset val="100"/>
        <c:noMultiLvlLbl val="0"/>
      </c:catAx>
      <c:valAx>
        <c:axId val="-2060992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94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58114610673667"/>
          <c:y val="0.17171296296296298"/>
          <c:w val="0.85341885389326333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Hoja1!$E$61:$E$62</c:f>
              <c:strCache>
                <c:ptCount val="2"/>
                <c:pt idx="0">
                  <c:v>o   Si</c:v>
                </c:pt>
                <c:pt idx="1">
                  <c:v>o   No </c:v>
                </c:pt>
              </c:strCache>
            </c:strRef>
          </c:cat>
          <c:val>
            <c:numRef>
              <c:f>Hoja1!$F$61:$F$62</c:f>
              <c:numCache>
                <c:formatCode>0.00%</c:formatCode>
                <c:ptCount val="2"/>
                <c:pt idx="0">
                  <c:v>0.20399999999999999</c:v>
                </c:pt>
                <c:pt idx="1">
                  <c:v>0.79600000000000004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88-4FCD-942E-B6FFAF2648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97435072"/>
        <c:axId val="-197434528"/>
      </c:barChart>
      <c:catAx>
        <c:axId val="-197435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7434528"/>
        <c:crosses val="autoZero"/>
        <c:auto val="1"/>
        <c:lblAlgn val="ctr"/>
        <c:lblOffset val="100"/>
        <c:noMultiLvlLbl val="0"/>
      </c:catAx>
      <c:valAx>
        <c:axId val="-197434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7435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Hoja1!$G$76:$G$77</c:f>
              <c:strCache>
                <c:ptCount val="2"/>
                <c:pt idx="0">
                  <c:v>Si</c:v>
                </c:pt>
                <c:pt idx="1">
                  <c:v> No</c:v>
                </c:pt>
              </c:strCache>
            </c:strRef>
          </c:cat>
          <c:val>
            <c:numRef>
              <c:f>Hoja1!$H$76:$H$77</c:f>
              <c:numCache>
                <c:formatCode>0.00%</c:formatCode>
                <c:ptCount val="2"/>
                <c:pt idx="0">
                  <c:v>0.54600000000000004</c:v>
                </c:pt>
                <c:pt idx="1">
                  <c:v>0.45400000000000001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8D-4715-B63B-AA1B3D88535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2060989312"/>
        <c:axId val="-2060991488"/>
      </c:barChart>
      <c:catAx>
        <c:axId val="-2060989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91488"/>
        <c:crosses val="autoZero"/>
        <c:auto val="1"/>
        <c:lblAlgn val="ctr"/>
        <c:lblOffset val="100"/>
        <c:noMultiLvlLbl val="0"/>
      </c:catAx>
      <c:valAx>
        <c:axId val="-2060991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89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534139103529643E-3"/>
          <c:y val="0.18155984691857652"/>
          <c:w val="0.95127353266888148"/>
          <c:h val="0.7494185579743708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Hoja1!$F$91:$F$93</c:f>
              <c:strCache>
                <c:ptCount val="3"/>
                <c:pt idx="0">
                  <c:v>  Siempre</c:v>
                </c:pt>
                <c:pt idx="1">
                  <c:v>   A veces </c:v>
                </c:pt>
                <c:pt idx="2">
                  <c:v> Nunca </c:v>
                </c:pt>
              </c:strCache>
            </c:strRef>
          </c:cat>
          <c:val>
            <c:numRef>
              <c:f>Hoja1!$G$91:$G$93</c:f>
              <c:numCache>
                <c:formatCode>0.00%</c:formatCode>
                <c:ptCount val="3"/>
                <c:pt idx="0">
                  <c:v>0.23200000000000001</c:v>
                </c:pt>
                <c:pt idx="1">
                  <c:v>0.54200000000000004</c:v>
                </c:pt>
                <c:pt idx="2">
                  <c:v>0.22600000000000001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B9-4329-955B-F4F07CACC54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-2060984416"/>
        <c:axId val="-2060996928"/>
      </c:barChart>
      <c:catAx>
        <c:axId val="-2060984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96928"/>
        <c:crosses val="autoZero"/>
        <c:auto val="1"/>
        <c:lblAlgn val="ctr"/>
        <c:lblOffset val="100"/>
        <c:noMultiLvlLbl val="0"/>
      </c:catAx>
      <c:valAx>
        <c:axId val="-206099692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-2060984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179927938432643E-2"/>
          <c:y val="0.13030077979948013"/>
          <c:w val="0.88734839810445654"/>
          <c:h val="0.7761297151261217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Hoja1!$G$110:$G$111</c:f>
              <c:strCache>
                <c:ptCount val="2"/>
                <c:pt idx="0">
                  <c:v>Si</c:v>
                </c:pt>
                <c:pt idx="1">
                  <c:v> No</c:v>
                </c:pt>
              </c:strCache>
            </c:strRef>
          </c:cat>
          <c:val>
            <c:numRef>
              <c:f>Hoja1!$H$110:$H$111</c:f>
              <c:numCache>
                <c:formatCode>0.00%</c:formatCode>
                <c:ptCount val="2"/>
                <c:pt idx="0">
                  <c:v>0.65500000000000003</c:v>
                </c:pt>
                <c:pt idx="1">
                  <c:v>0.34499999999999997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2F-4E77-8947-21A0CF77BCE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2060986048"/>
        <c:axId val="-2060985504"/>
      </c:barChart>
      <c:catAx>
        <c:axId val="-2060986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85504"/>
        <c:crosses val="autoZero"/>
        <c:auto val="1"/>
        <c:lblAlgn val="ctr"/>
        <c:lblOffset val="100"/>
        <c:noMultiLvlLbl val="0"/>
      </c:catAx>
      <c:valAx>
        <c:axId val="-206098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86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179927938432643E-2"/>
          <c:y val="0.13030077979948013"/>
          <c:w val="0.88734839810445654"/>
          <c:h val="0.77612971512612172"/>
        </c:manualLayout>
      </c:layout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2060995840"/>
        <c:axId val="-2060993120"/>
      </c:barChart>
      <c:catAx>
        <c:axId val="-2060995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93120"/>
        <c:crosses val="autoZero"/>
        <c:auto val="1"/>
        <c:lblAlgn val="ctr"/>
        <c:lblOffset val="100"/>
        <c:noMultiLvlLbl val="0"/>
      </c:catAx>
      <c:valAx>
        <c:axId val="-206099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95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Hoja1!$G$126:$G$127</c:f>
              <c:strCache>
                <c:ptCount val="2"/>
                <c:pt idx="0">
                  <c:v>Si</c:v>
                </c:pt>
                <c:pt idx="1">
                  <c:v> No</c:v>
                </c:pt>
              </c:strCache>
            </c:strRef>
          </c:cat>
          <c:val>
            <c:numRef>
              <c:f>Hoja1!$H$126:$H$127</c:f>
              <c:numCache>
                <c:formatCode>0.00%</c:formatCode>
                <c:ptCount val="2"/>
                <c:pt idx="0">
                  <c:v>0.44400000000000001</c:v>
                </c:pt>
                <c:pt idx="1">
                  <c:v>0.55600000000000005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7A-4CF2-8B3E-B72C239FD30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2060993664"/>
        <c:axId val="-2060996384"/>
      </c:barChart>
      <c:catAx>
        <c:axId val="-2060993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96384"/>
        <c:crosses val="autoZero"/>
        <c:auto val="1"/>
        <c:lblAlgn val="ctr"/>
        <c:lblOffset val="100"/>
        <c:noMultiLvlLbl val="0"/>
      </c:catAx>
      <c:valAx>
        <c:axId val="-2060996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93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Hoja1!$G$142:$G$143</c:f>
              <c:strCache>
                <c:ptCount val="2"/>
                <c:pt idx="0">
                  <c:v>Si</c:v>
                </c:pt>
                <c:pt idx="1">
                  <c:v> No</c:v>
                </c:pt>
              </c:strCache>
            </c:strRef>
          </c:cat>
          <c:val>
            <c:numRef>
              <c:f>Hoja1!$H$142:$H$143</c:f>
              <c:numCache>
                <c:formatCode>0.00%</c:formatCode>
                <c:ptCount val="2"/>
                <c:pt idx="0">
                  <c:v>0.71099999999999997</c:v>
                </c:pt>
                <c:pt idx="1">
                  <c:v>0.28899999999999998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8E-4077-902E-96591FB6DAA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2060995296"/>
        <c:axId val="-2060984960"/>
      </c:barChart>
      <c:catAx>
        <c:axId val="-2060995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84960"/>
        <c:crosses val="autoZero"/>
        <c:auto val="1"/>
        <c:lblAlgn val="ctr"/>
        <c:lblOffset val="100"/>
        <c:noMultiLvlLbl val="0"/>
      </c:catAx>
      <c:valAx>
        <c:axId val="-2060984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95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Hoja1!$F$157:$F$158</c:f>
              <c:strCache>
                <c:ptCount val="2"/>
                <c:pt idx="0">
                  <c:v>Si</c:v>
                </c:pt>
                <c:pt idx="1">
                  <c:v> No</c:v>
                </c:pt>
              </c:strCache>
            </c:strRef>
          </c:cat>
          <c:val>
            <c:numRef>
              <c:f>Hoja1!$G$157:$G$158</c:f>
              <c:numCache>
                <c:formatCode>0.00%</c:formatCode>
                <c:ptCount val="2"/>
                <c:pt idx="0">
                  <c:v>0.98599999999999999</c:v>
                </c:pt>
                <c:pt idx="1">
                  <c:v>1.4E-2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F4-44ED-8A9E-B432923392F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2060994208"/>
        <c:axId val="-2060998560"/>
      </c:barChart>
      <c:catAx>
        <c:axId val="-2060994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98560"/>
        <c:crosses val="autoZero"/>
        <c:auto val="1"/>
        <c:lblAlgn val="ctr"/>
        <c:lblOffset val="100"/>
        <c:noMultiLvlLbl val="0"/>
      </c:catAx>
      <c:valAx>
        <c:axId val="-2060998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60994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7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8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9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328583"/>
            <a:ext cx="3944651" cy="1255484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40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9" y="-756374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1" y="-945845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1" y="-945845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2"/>
            <a:ext cx="1506527" cy="16246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7" name="Grupo 6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9" name="Group 6"/>
          <p:cNvGrpSpPr/>
          <p:nvPr userDrawn="1"/>
        </p:nvGrpSpPr>
        <p:grpSpPr>
          <a:xfrm>
            <a:off x="13865445" y="-783709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3" y="-973181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3" y="-973181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5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3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435838" y="216358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p:txStyles>
    <p:titleStyle>
      <a:lvl1pPr algn="ctr" defTabSz="9143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defTabSz="9143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7" Type="http://schemas.openxmlformats.org/officeDocument/2006/relationships/chart" Target="../charts/chart11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0 Rectángulo"/>
          <p:cNvSpPr/>
          <p:nvPr/>
        </p:nvSpPr>
        <p:spPr>
          <a:xfrm>
            <a:off x="762000" y="1485900"/>
            <a:ext cx="9632847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LA EDUCACIÓN FINANCIERA EN LOS ESTUDIANTES DE ADMINISTRACIÓN DE EMPRESAS DE LA UPC SECCIONAL AGUACHICA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 smtClean="0">
                <a:latin typeface="Arial" pitchFamily="34" charset="0"/>
                <a:cs typeface="Arial" pitchFamily="34" charset="0"/>
              </a:rPr>
              <a:t>ESTUDIANTES</a:t>
            </a:r>
          </a:p>
          <a:p>
            <a:pPr algn="ctr"/>
            <a:r>
              <a:rPr lang="es-419" sz="2000" dirty="0" smtClean="0">
                <a:latin typeface="Arial" pitchFamily="34" charset="0"/>
                <a:cs typeface="Arial" pitchFamily="34" charset="0"/>
              </a:rPr>
              <a:t>María José barragán castro</a:t>
            </a:r>
          </a:p>
          <a:p>
            <a:pPr algn="ctr"/>
            <a:r>
              <a:rPr lang="es-419" sz="2000" dirty="0" smtClean="0">
                <a:latin typeface="Arial" pitchFamily="34" charset="0"/>
                <a:cs typeface="Arial" pitchFamily="34" charset="0"/>
              </a:rPr>
              <a:t>Katty yulieth rey sarmiento</a:t>
            </a:r>
            <a:endParaRPr lang="es-419" sz="20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DIRECTOR DE </a:t>
            </a:r>
            <a:r>
              <a:rPr lang="es-419" sz="2000" b="1" dirty="0" smtClean="0">
                <a:latin typeface="Arial" pitchFamily="34" charset="0"/>
                <a:cs typeface="Arial" pitchFamily="34" charset="0"/>
              </a:rPr>
              <a:t>PROYECTO</a:t>
            </a:r>
          </a:p>
          <a:p>
            <a:pPr algn="ctr"/>
            <a:r>
              <a:rPr lang="es-419" sz="2000" dirty="0" smtClean="0">
                <a:latin typeface="Arial" pitchFamily="34" charset="0"/>
                <a:cs typeface="Arial" pitchFamily="34" charset="0"/>
              </a:rPr>
              <a:t>Jaime Arturo Hernández Espinosa</a:t>
            </a:r>
            <a:endParaRPr lang="es-419" sz="20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2000" b="1" dirty="0" smtClean="0">
                <a:latin typeface="Arial" pitchFamily="34" charset="0"/>
                <a:cs typeface="Arial" pitchFamily="34" charset="0"/>
              </a:rPr>
              <a:t>2024 </a:t>
            </a:r>
            <a:r>
              <a:rPr lang="es-419" sz="2000" b="1" dirty="0">
                <a:latin typeface="Arial" pitchFamily="34" charset="0"/>
                <a:cs typeface="Arial" pitchFamily="34" charset="0"/>
              </a:rPr>
              <a:t>- 1</a:t>
            </a: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981200" y="370646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777998" y="2171700"/>
            <a:ext cx="15849600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Proponer estrategias (talleres) para mejorar la educación financiera de los estudiantes de administración de empresas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322784"/>
              </p:ext>
            </p:extLst>
          </p:nvPr>
        </p:nvGraphicFramePr>
        <p:xfrm>
          <a:off x="2362200" y="3543300"/>
          <a:ext cx="11658600" cy="58064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3176136">
                  <a:extLst>
                    <a:ext uri="{9D8B030D-6E8A-4147-A177-3AD203B41FA5}">
                      <a16:colId xmlns:a16="http://schemas.microsoft.com/office/drawing/2014/main" val="158431612"/>
                    </a:ext>
                  </a:extLst>
                </a:gridCol>
                <a:gridCol w="8482464">
                  <a:extLst>
                    <a:ext uri="{9D8B030D-6E8A-4147-A177-3AD203B41FA5}">
                      <a16:colId xmlns:a16="http://schemas.microsoft.com/office/drawing/2014/main" val="2650999233"/>
                    </a:ext>
                  </a:extLst>
                </a:gridCol>
              </a:tblGrid>
              <a:tr h="12395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O" sz="20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CO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Público </a:t>
                      </a: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objetivo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CO" sz="20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 </a:t>
                      </a: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talleres están dirigidos a estudiantes de la universidad popular del cesar seccional Aguachica para fortalecer sus conocimientos en educación financiera.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3642142"/>
                  </a:ext>
                </a:extLst>
              </a:tr>
              <a:tr h="6197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O" sz="20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CO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Como </a:t>
                      </a: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 </a:t>
                      </a:r>
                      <a:r>
                        <a:rPr lang="es-CO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capacitara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CO" sz="20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 </a:t>
                      </a: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 capacitación se utilizarán talleres.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443279"/>
                  </a:ext>
                </a:extLst>
              </a:tr>
              <a:tr h="9296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O" sz="20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CO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Quien </a:t>
                      </a: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debe capacitar 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O" sz="20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CO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 </a:t>
                      </a: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realizar el taller se contará con docentes especialistas en educación financiera y el manejo de las finanzas personales.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7189566"/>
                  </a:ext>
                </a:extLst>
              </a:tr>
              <a:tr h="9296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O" sz="20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CO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Donde </a:t>
                      </a: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capacitar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O" sz="20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CO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 </a:t>
                      </a: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instalaciones de la universidad popular del cesar seccional de Aguachica.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4835821"/>
                  </a:ext>
                </a:extLst>
              </a:tr>
              <a:tr h="9296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O" sz="20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CO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Cuando capacitar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O" sz="20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CO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 </a:t>
                      </a: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define la directora de programa de administración de empresas.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0569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642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CO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057400" y="9525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CONCLUSIONES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7543800" y="3924300"/>
            <a:ext cx="8992881" cy="17312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El proyecto destaca la necesidad y los beneficios de una educación financiera integral para los estudiantes de administración de empresas.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095500"/>
            <a:ext cx="4724400" cy="708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58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RECOMENDACIONES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914400" y="2933700"/>
            <a:ext cx="16381300" cy="10916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Para mejorar el nivel de conocimiento financiero de los estudiantes de Administración de Empresas de la UPC Seccional Aguachica, se proponen las siguientes 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estrategias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2034540" y="4614084"/>
            <a:ext cx="5737860" cy="1828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4529"/>
              </a:lnSpc>
            </a:pPr>
            <a:r>
              <a:rPr lang="es-CO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Seminario y talleres de Conceptos Financieros y manejo de las finanzas </a:t>
            </a:r>
            <a:r>
              <a:rPr lang="es-CO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personales.</a:t>
            </a:r>
            <a:endParaRPr lang="es-CO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9753600" y="4614084"/>
            <a:ext cx="3657600" cy="165965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4529"/>
              </a:lnSpc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Capacitación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Continua</a:t>
            </a:r>
            <a:endParaRPr lang="en-US" sz="4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5759275" y="7405822"/>
            <a:ext cx="3200400" cy="165965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4529"/>
              </a:lnSpc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Fomentar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la Cultura Financiera</a:t>
            </a:r>
            <a:endParaRPr lang="en-US" sz="4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11605260" y="7367722"/>
            <a:ext cx="3200400" cy="165965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4529"/>
              </a:lnSpc>
            </a:pP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Evaluación y Seguimiento</a:t>
            </a:r>
            <a:endParaRPr lang="en-US" sz="4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88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596975" y="1215598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36530" t="23958" r="37702" b="15005"/>
          <a:stretch/>
        </p:blipFill>
        <p:spPr>
          <a:xfrm>
            <a:off x="1828800" y="2393097"/>
            <a:ext cx="5638800" cy="7509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35945" t="21875" r="35828" b="14584"/>
          <a:stretch/>
        </p:blipFill>
        <p:spPr>
          <a:xfrm>
            <a:off x="7315200" y="3086100"/>
            <a:ext cx="4876800" cy="617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34773" t="28126" r="35359" b="11458"/>
          <a:stretch/>
        </p:blipFill>
        <p:spPr>
          <a:xfrm>
            <a:off x="12192000" y="2774097"/>
            <a:ext cx="6036644" cy="6865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85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596975" y="1215598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10110" t="15625" r="8287" b="58125"/>
          <a:stretch/>
        </p:blipFill>
        <p:spPr>
          <a:xfrm>
            <a:off x="1350818" y="2234140"/>
            <a:ext cx="8610600" cy="616587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8260" t="51250" r="8435" b="19375"/>
          <a:stretch/>
        </p:blipFill>
        <p:spPr>
          <a:xfrm>
            <a:off x="9961418" y="2061658"/>
            <a:ext cx="8294397" cy="651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83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BIBLIOGRAFIA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942789" y="3117750"/>
            <a:ext cx="16033772" cy="60254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Vargas, M., Alex, S., &amp; Gómez, p. (2017). Estudio de educación financiera personales. Universidad minuto de Dios, 9–36.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Salas Velasco, M. (2022). Educación financiera, alfabetización financiera y resultados financieros. Panorama Social.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Paola, M. finanzas personales  base de la educación . (2006). </a:t>
            </a:r>
            <a:r>
              <a:rPr lang="es-CO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Análisis de la educación financiera.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Bogotá.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Ministerio de Educación (MEN) (2022). Orientaciones pedagógicas para la Educación Económica y Financiera Perspectiva de gestión del riesgo y recursos - Versión 4: 2022.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Valbuena, S., Marín, K. y De la Hoz, A. (2020). Desarrollo de competencias en educación económica y financiera para la toma de decisiones informadas del ciudadano común. Logos Ciencia &amp; Tecnología.    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García, N., </a:t>
            </a:r>
            <a:r>
              <a:rPr lang="es-CO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Grifoni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A. y López, J. (2013). La educación financiera en América Latina y el Caribe. Situación actual y perspectivas. Banco de Desarrollo de América Latina, 12, 1–90.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67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8431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sp>
        <p:nvSpPr>
          <p:cNvPr id="31" name="TextBox 6"/>
          <p:cNvSpPr txBox="1"/>
          <p:nvPr/>
        </p:nvSpPr>
        <p:spPr>
          <a:xfrm>
            <a:off x="4081351" y="1682843"/>
            <a:ext cx="9491199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INTRODUCCIÓN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32" name="TextBox 26"/>
          <p:cNvSpPr txBox="1"/>
          <p:nvPr/>
        </p:nvSpPr>
        <p:spPr>
          <a:xfrm>
            <a:off x="1504467" y="4148848"/>
            <a:ext cx="15424172" cy="17312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s-CO" sz="3200" dirty="0" smtClean="0">
                <a:solidFill>
                  <a:srgbClr val="000000"/>
                </a:solidFill>
                <a:latin typeface="Arial   "/>
              </a:rPr>
              <a:t>Este proyecto se centra en conocer y analizar el nivel de conocimiento en educación financiera de los estudiantes de administración de empresas de la Universidad popular del cesar seccional Aguachica.</a:t>
            </a:r>
            <a:endParaRPr lang="es-CO" sz="3200" dirty="0">
              <a:solidFill>
                <a:srgbClr val="000000"/>
              </a:solidFill>
              <a:latin typeface="Arial   "/>
            </a:endParaRPr>
          </a:p>
        </p:txBody>
      </p:sp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668700" y="1790700"/>
            <a:ext cx="1258195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TextBox 26"/>
          <p:cNvSpPr txBox="1"/>
          <p:nvPr/>
        </p:nvSpPr>
        <p:spPr>
          <a:xfrm>
            <a:off x="8001000" y="7640134"/>
            <a:ext cx="10059681" cy="16569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529"/>
              </a:lnSpc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¿Cómo contribuir a la administración adecuada de las finanzas personales en los estudiantes de Administración de Empresas apoyados en la educación financiera?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images.vexels.com/media/users/3/143554/isolated/preview/4891b5f6c604304b74f030ce8a13f762-icono-rojo-del-signo-de-interrogaci--n-3d-by-vexe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3928" y="4904137"/>
            <a:ext cx="2393823" cy="239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278343"/>
              </p:ext>
            </p:extLst>
          </p:nvPr>
        </p:nvGraphicFramePr>
        <p:xfrm>
          <a:off x="1295400" y="3187505"/>
          <a:ext cx="8757284" cy="4110455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721718">
                  <a:extLst>
                    <a:ext uri="{9D8B030D-6E8A-4147-A177-3AD203B41FA5}">
                      <a16:colId xmlns:a16="http://schemas.microsoft.com/office/drawing/2014/main" val="1696178626"/>
                    </a:ext>
                  </a:extLst>
                </a:gridCol>
                <a:gridCol w="2828661">
                  <a:extLst>
                    <a:ext uri="{9D8B030D-6E8A-4147-A177-3AD203B41FA5}">
                      <a16:colId xmlns:a16="http://schemas.microsoft.com/office/drawing/2014/main" val="3096049822"/>
                    </a:ext>
                  </a:extLst>
                </a:gridCol>
                <a:gridCol w="2102583">
                  <a:extLst>
                    <a:ext uri="{9D8B030D-6E8A-4147-A177-3AD203B41FA5}">
                      <a16:colId xmlns:a16="http://schemas.microsoft.com/office/drawing/2014/main" val="1588995706"/>
                    </a:ext>
                  </a:extLst>
                </a:gridCol>
                <a:gridCol w="2104322">
                  <a:extLst>
                    <a:ext uri="{9D8B030D-6E8A-4147-A177-3AD203B41FA5}">
                      <a16:colId xmlns:a16="http://schemas.microsoft.com/office/drawing/2014/main" val="606974808"/>
                    </a:ext>
                  </a:extLst>
                </a:gridCol>
              </a:tblGrid>
              <a:tr h="17110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EFECTOS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Pocas actividades que fortalezcan el aprendizaje financiero en los estudiantes</a:t>
                      </a:r>
                      <a:r>
                        <a:rPr lang="es-CO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Compras innecesarias.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tener hábitos de ahorro y manejo del dinero.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0226721"/>
                  </a:ext>
                </a:extLst>
              </a:tr>
              <a:tr h="1383445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FALTA </a:t>
                      </a:r>
                      <a:r>
                        <a:rPr lang="es-CO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EDUCACION FINANCIERA EN LOS ESTUDIANTES DE ADMINISTRACION DE EMPRESAS DE LA UNIVERSIDAD POPULAR DEL CESAR SECCIONAL AGUACHICA.</a:t>
                      </a:r>
                      <a:r>
                        <a:rPr lang="es-CO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094796"/>
                  </a:ext>
                </a:extLst>
              </a:tr>
              <a:tr h="10159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</a:rPr>
                        <a:t>CAUSAS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Falta de conocimiento en educación financiera</a:t>
                      </a:r>
                      <a:r>
                        <a:rPr lang="es-CO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Ausencia de ahorro e inversión.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Ineficiencia en el manejo de finanzas personales.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79945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772979" y="1811803"/>
            <a:ext cx="6887148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2" name="Elipse 1"/>
          <p:cNvSpPr/>
          <p:nvPr/>
        </p:nvSpPr>
        <p:spPr>
          <a:xfrm>
            <a:off x="384265" y="2657953"/>
            <a:ext cx="4313300" cy="416922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Justificación</a:t>
            </a:r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Elipse 6"/>
          <p:cNvSpPr/>
          <p:nvPr/>
        </p:nvSpPr>
        <p:spPr>
          <a:xfrm>
            <a:off x="3588235" y="6968092"/>
            <a:ext cx="2218659" cy="21336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Valor teórico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Elipse 7"/>
          <p:cNvSpPr/>
          <p:nvPr/>
        </p:nvSpPr>
        <p:spPr>
          <a:xfrm>
            <a:off x="5152293" y="4386568"/>
            <a:ext cx="3526769" cy="2250617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Relevancia social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Elipse 8"/>
          <p:cNvSpPr/>
          <p:nvPr/>
        </p:nvSpPr>
        <p:spPr>
          <a:xfrm>
            <a:off x="7159153" y="6294285"/>
            <a:ext cx="4114800" cy="28956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Utilidad metodológica</a:t>
            </a:r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Elipse 9"/>
          <p:cNvSpPr/>
          <p:nvPr/>
        </p:nvSpPr>
        <p:spPr>
          <a:xfrm>
            <a:off x="10685922" y="2121643"/>
            <a:ext cx="7162800" cy="452985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Referentes teóricos</a:t>
            </a:r>
          </a:p>
          <a:p>
            <a:pPr algn="ctr"/>
            <a:endParaRPr lang="es-ES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es-ES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Franco Modigliani </a:t>
            </a:r>
          </a:p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es-ES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Daniel Kahneman y tversky 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209799" y="1790700"/>
            <a:ext cx="13868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TIPO DE </a:t>
            </a:r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INVESTIGACIÓN </a:t>
            </a:r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POBLACIÓN, MUESTRA.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485899" y="4152900"/>
            <a:ext cx="4038601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Tipo de investigación </a:t>
            </a:r>
          </a:p>
          <a:p>
            <a:pPr algn="ctr"/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(Mixto)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505200" y="6972300"/>
            <a:ext cx="4038601" cy="1524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Determinación de la muestra </a:t>
            </a:r>
          </a:p>
          <a:p>
            <a:pPr algn="ctr"/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n= 235</a:t>
            </a:r>
          </a:p>
          <a:p>
            <a:pPr algn="ctr"/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N= 605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894555"/>
              </p:ext>
            </p:extLst>
          </p:nvPr>
        </p:nvGraphicFramePr>
        <p:xfrm>
          <a:off x="8458200" y="3459903"/>
          <a:ext cx="8686801" cy="5036397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2191997">
                  <a:extLst>
                    <a:ext uri="{9D8B030D-6E8A-4147-A177-3AD203B41FA5}">
                      <a16:colId xmlns:a16="http://schemas.microsoft.com/office/drawing/2014/main" val="3413447749"/>
                    </a:ext>
                  </a:extLst>
                </a:gridCol>
                <a:gridCol w="2561627">
                  <a:extLst>
                    <a:ext uri="{9D8B030D-6E8A-4147-A177-3AD203B41FA5}">
                      <a16:colId xmlns:a16="http://schemas.microsoft.com/office/drawing/2014/main" val="591954196"/>
                    </a:ext>
                  </a:extLst>
                </a:gridCol>
                <a:gridCol w="1667637">
                  <a:extLst>
                    <a:ext uri="{9D8B030D-6E8A-4147-A177-3AD203B41FA5}">
                      <a16:colId xmlns:a16="http://schemas.microsoft.com/office/drawing/2014/main" val="41095252"/>
                    </a:ext>
                  </a:extLst>
                </a:gridCol>
                <a:gridCol w="2265540">
                  <a:extLst>
                    <a:ext uri="{9D8B030D-6E8A-4147-A177-3AD203B41FA5}">
                      <a16:colId xmlns:a16="http://schemas.microsoft.com/office/drawing/2014/main" val="3860137551"/>
                    </a:ext>
                  </a:extLst>
                </a:gridCol>
              </a:tblGrid>
              <a:tr h="542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SEMESTRES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ESTUDIANTES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FACTOR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ENCUESTAR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61870850"/>
                  </a:ext>
                </a:extLst>
              </a:tr>
              <a:tr h="408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*0,39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27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52502501"/>
                  </a:ext>
                </a:extLst>
              </a:tr>
              <a:tr h="408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*0,39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981609528"/>
                  </a:ext>
                </a:extLst>
              </a:tr>
              <a:tr h="408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*0,39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40625312"/>
                  </a:ext>
                </a:extLst>
              </a:tr>
              <a:tr h="408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*0,39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69840691"/>
                  </a:ext>
                </a:extLst>
              </a:tr>
              <a:tr h="408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86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*0,39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896990575"/>
                  </a:ext>
                </a:extLst>
              </a:tr>
              <a:tr h="408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*0,39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53279378"/>
                  </a:ext>
                </a:extLst>
              </a:tr>
              <a:tr h="408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*0,39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39407709"/>
                  </a:ext>
                </a:extLst>
              </a:tr>
              <a:tr h="408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*0,39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1061833"/>
                  </a:ext>
                </a:extLst>
              </a:tr>
              <a:tr h="408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*0,39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66819671"/>
                  </a:ext>
                </a:extLst>
              </a:tr>
              <a:tr h="408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23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*0,39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09750331"/>
                  </a:ext>
                </a:extLst>
              </a:tr>
              <a:tr h="408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2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2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2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8585903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3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24" name="Group 7"/>
          <p:cNvGrpSpPr/>
          <p:nvPr/>
        </p:nvGrpSpPr>
        <p:grpSpPr>
          <a:xfrm>
            <a:off x="11201400" y="2419934"/>
            <a:ext cx="6419388" cy="1379150"/>
            <a:chOff x="0" y="0"/>
            <a:chExt cx="3509512" cy="1871998"/>
          </a:xfrm>
        </p:grpSpPr>
        <p:sp>
          <p:nvSpPr>
            <p:cNvPr id="25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23" name="TextBox 6"/>
          <p:cNvSpPr txBox="1"/>
          <p:nvPr/>
        </p:nvSpPr>
        <p:spPr>
          <a:xfrm>
            <a:off x="11867506" y="2365581"/>
            <a:ext cx="507804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OBJETIVOS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ángulo 12"/>
          <p:cNvSpPr>
            <a:spLocks noChangeArrowheads="1"/>
          </p:cNvSpPr>
          <p:nvPr/>
        </p:nvSpPr>
        <p:spPr bwMode="auto">
          <a:xfrm>
            <a:off x="1111228" y="2021147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GENERAL</a:t>
            </a:r>
          </a:p>
        </p:txBody>
      </p:sp>
      <p:sp>
        <p:nvSpPr>
          <p:cNvPr id="57" name="Rectángulo 12"/>
          <p:cNvSpPr>
            <a:spLocks noChangeArrowheads="1"/>
          </p:cNvSpPr>
          <p:nvPr/>
        </p:nvSpPr>
        <p:spPr bwMode="auto">
          <a:xfrm>
            <a:off x="1111228" y="4816707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 smtClean="0">
                <a:latin typeface="Arial Black" panose="020B0A04020102020204" pitchFamily="34" charset="0"/>
              </a:rPr>
              <a:t>OBJETIVOS </a:t>
            </a:r>
            <a:r>
              <a:rPr lang="es-ES" altLang="en-US" b="1" dirty="0">
                <a:latin typeface="Arial Black" panose="020B0A04020102020204" pitchFamily="34" charset="0"/>
              </a:rPr>
              <a:t>ESPECIFICOS</a:t>
            </a:r>
          </a:p>
        </p:txBody>
      </p:sp>
      <p:sp>
        <p:nvSpPr>
          <p:cNvPr id="58" name="TextBox 26"/>
          <p:cNvSpPr txBox="1"/>
          <p:nvPr/>
        </p:nvSpPr>
        <p:spPr>
          <a:xfrm>
            <a:off x="398689" y="2882828"/>
            <a:ext cx="10469658" cy="17235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Analizar la importancia de la educación financiera en las finanzas personales de los estudiantes del programa de Administración de Empresas de la Universidad Popular del Cesar, Seccional Aguachica.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26"/>
          <p:cNvSpPr txBox="1"/>
          <p:nvPr/>
        </p:nvSpPr>
        <p:spPr>
          <a:xfrm>
            <a:off x="1315688" y="5652320"/>
            <a:ext cx="14305312" cy="3162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Realizar un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diagnóstico del manejo de las finanzas personales de los estudiantes del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programa de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Administración de Empresas de la Seccional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Aguachica.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Evaluar el nivel de conocimiento en educación financiera de los estudiantes de administración de empresas de la seccional Aguachica.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Proponer estrategias (talleres) para mejorar la educación financiera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los estudiantes de administración de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empresas.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4529"/>
              </a:lnSpc>
            </a:pPr>
            <a:endParaRPr lang="en-US" sz="3200" dirty="0">
              <a:solidFill>
                <a:srgbClr val="000000"/>
              </a:solidFill>
              <a:latin typeface="Arial   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981200" y="370646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TextBox 26"/>
          <p:cNvSpPr txBox="1"/>
          <p:nvPr/>
        </p:nvSpPr>
        <p:spPr>
          <a:xfrm>
            <a:off x="1034875" y="2476500"/>
            <a:ext cx="15849600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1. Realizar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un diagnóstico del manejo de las finanzas personales de los estudiantes del programa de Administración de Empresas de la Seccional Aguachica.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E5F951FC-140D-B8F8-9A86-A78A766F10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8303336"/>
              </p:ext>
            </p:extLst>
          </p:nvPr>
        </p:nvGraphicFramePr>
        <p:xfrm>
          <a:off x="873779" y="4029049"/>
          <a:ext cx="5313680" cy="2725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26"/>
          <p:cNvSpPr txBox="1"/>
          <p:nvPr/>
        </p:nvSpPr>
        <p:spPr>
          <a:xfrm>
            <a:off x="1002218" y="3702771"/>
            <a:ext cx="505680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es-CO" dirty="0"/>
              <a:t>N</a:t>
            </a:r>
            <a:r>
              <a:rPr lang="es-CO" dirty="0" smtClean="0"/>
              <a:t>ivel </a:t>
            </a:r>
            <a:r>
              <a:rPr lang="es-CO" dirty="0"/>
              <a:t>de conocimiento en finanzas personales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B3CA8DAE-0D89-2A80-2F3F-CC0CE1876C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1016168"/>
              </p:ext>
            </p:extLst>
          </p:nvPr>
        </p:nvGraphicFramePr>
        <p:xfrm>
          <a:off x="6219722" y="4029049"/>
          <a:ext cx="5743678" cy="2725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26"/>
          <p:cNvSpPr txBox="1"/>
          <p:nvPr/>
        </p:nvSpPr>
        <p:spPr>
          <a:xfrm>
            <a:off x="7203052" y="3702771"/>
            <a:ext cx="505680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CO" dirty="0"/>
              <a:t>Formación o educación formal en finanzas personales</a:t>
            </a:r>
            <a:endParaRPr lang="en-US" dirty="0"/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5B014D17-6442-056A-9606-82C0E0E5CF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5424034"/>
              </p:ext>
            </p:extLst>
          </p:nvPr>
        </p:nvGraphicFramePr>
        <p:xfrm>
          <a:off x="12259854" y="3905245"/>
          <a:ext cx="5647146" cy="2849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F7660991-82BC-6D1B-341E-D5D14F9DD6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0942218"/>
              </p:ext>
            </p:extLst>
          </p:nvPr>
        </p:nvGraphicFramePr>
        <p:xfrm>
          <a:off x="1981200" y="7366463"/>
          <a:ext cx="5693410" cy="2501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26"/>
          <p:cNvSpPr txBox="1"/>
          <p:nvPr/>
        </p:nvSpPr>
        <p:spPr>
          <a:xfrm>
            <a:off x="12850198" y="3564271"/>
            <a:ext cx="505680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CO"/>
              <a:t>Hábitos Financieros</a:t>
            </a:r>
            <a:endParaRPr lang="en-US"/>
          </a:p>
        </p:txBody>
      </p:sp>
      <p:sp>
        <p:nvSpPr>
          <p:cNvPr id="15" name="TextBox 26"/>
          <p:cNvSpPr txBox="1"/>
          <p:nvPr/>
        </p:nvSpPr>
        <p:spPr>
          <a:xfrm>
            <a:off x="2146250" y="6926265"/>
            <a:ext cx="505680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CO" dirty="0"/>
              <a:t>Registro de gastos e ingresos</a:t>
            </a:r>
            <a:endParaRPr lang="en-US" dirty="0"/>
          </a:p>
        </p:txBody>
      </p:sp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A5BAFB81-7624-21B5-6105-7B7E883D34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8034742"/>
              </p:ext>
            </p:extLst>
          </p:nvPr>
        </p:nvGraphicFramePr>
        <p:xfrm>
          <a:off x="10277398" y="7323818"/>
          <a:ext cx="5313680" cy="2501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" name="TextBox 26"/>
          <p:cNvSpPr txBox="1"/>
          <p:nvPr/>
        </p:nvSpPr>
        <p:spPr>
          <a:xfrm>
            <a:off x="10354454" y="6926264"/>
            <a:ext cx="505680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CO" dirty="0"/>
              <a:t>Ahorro de Ingresos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981200" y="370646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034875" y="2476500"/>
            <a:ext cx="15849600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1. Realizar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un diagnóstico del manejo de las finanzas personales de los estudiantes del programa de Administración de Empresas de la Seccional Aguachica.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26"/>
          <p:cNvSpPr txBox="1"/>
          <p:nvPr/>
        </p:nvSpPr>
        <p:spPr>
          <a:xfrm>
            <a:off x="1002218" y="3702771"/>
            <a:ext cx="505680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es-CO" dirty="0" smtClean="0"/>
              <a:t>Presupuesto personal  familiar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26"/>
          <p:cNvSpPr txBox="1"/>
          <p:nvPr/>
        </p:nvSpPr>
        <p:spPr>
          <a:xfrm>
            <a:off x="7203052" y="3702771"/>
            <a:ext cx="505680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CO" dirty="0"/>
              <a:t>Planificación de Compras</a:t>
            </a:r>
            <a:endParaRPr lang="en-US" dirty="0"/>
          </a:p>
        </p:txBody>
      </p:sp>
      <p:sp>
        <p:nvSpPr>
          <p:cNvPr id="14" name="TextBox 26"/>
          <p:cNvSpPr txBox="1"/>
          <p:nvPr/>
        </p:nvSpPr>
        <p:spPr>
          <a:xfrm>
            <a:off x="12850198" y="3564271"/>
            <a:ext cx="505680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CO"/>
              <a:t>Importancia de la educación financiera en un futuro</a:t>
            </a:r>
            <a:endParaRPr lang="en-US"/>
          </a:p>
        </p:txBody>
      </p:sp>
      <p:sp>
        <p:nvSpPr>
          <p:cNvPr id="15" name="TextBox 26"/>
          <p:cNvSpPr txBox="1"/>
          <p:nvPr/>
        </p:nvSpPr>
        <p:spPr>
          <a:xfrm>
            <a:off x="2146250" y="6926265"/>
            <a:ext cx="505680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CO"/>
              <a:t>Identificar deseo y necesidad</a:t>
            </a:r>
            <a:endParaRPr lang="en-US" dirty="0"/>
          </a:p>
        </p:txBody>
      </p:sp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A5BAFB81-7624-21B5-6105-7B7E883D34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8034742"/>
              </p:ext>
            </p:extLst>
          </p:nvPr>
        </p:nvGraphicFramePr>
        <p:xfrm>
          <a:off x="10277398" y="7323818"/>
          <a:ext cx="5313680" cy="2501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26"/>
          <p:cNvSpPr txBox="1"/>
          <p:nvPr/>
        </p:nvSpPr>
        <p:spPr>
          <a:xfrm>
            <a:off x="10354454" y="6926264"/>
            <a:ext cx="505680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CO"/>
              <a:t>Banco central</a:t>
            </a:r>
            <a:endParaRPr lang="en-US" dirty="0"/>
          </a:p>
        </p:txBody>
      </p:sp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71B613A9-DCFA-DD2B-F22D-B5DD768B39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8449075"/>
              </p:ext>
            </p:extLst>
          </p:nvPr>
        </p:nvGraphicFramePr>
        <p:xfrm>
          <a:off x="838200" y="4173212"/>
          <a:ext cx="4943228" cy="2834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Gráfico 18">
            <a:extLst>
              <a:ext uri="{FF2B5EF4-FFF2-40B4-BE49-F238E27FC236}">
                <a16:creationId xmlns:a16="http://schemas.microsoft.com/office/drawing/2014/main" id="{54D2A4EC-A20C-8DB7-CED2-36A7784964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3805004"/>
              </p:ext>
            </p:extLst>
          </p:nvPr>
        </p:nvGraphicFramePr>
        <p:xfrm>
          <a:off x="6800294" y="4107410"/>
          <a:ext cx="4832517" cy="2654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DE3A3699-74B0-1B80-4846-763AA0C710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9197457"/>
              </p:ext>
            </p:extLst>
          </p:nvPr>
        </p:nvGraphicFramePr>
        <p:xfrm>
          <a:off x="12004221" y="4049791"/>
          <a:ext cx="5924550" cy="2843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1" name="Gráfico 20">
            <a:extLst>
              <a:ext uri="{FF2B5EF4-FFF2-40B4-BE49-F238E27FC236}">
                <a16:creationId xmlns:a16="http://schemas.microsoft.com/office/drawing/2014/main" id="{A7A85909-3E66-2B4D-2A7D-883756ED9F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1458873"/>
              </p:ext>
            </p:extLst>
          </p:nvPr>
        </p:nvGraphicFramePr>
        <p:xfrm>
          <a:off x="2058789" y="7568109"/>
          <a:ext cx="5695950" cy="2385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2" name="Gráfico 21">
            <a:extLst>
              <a:ext uri="{FF2B5EF4-FFF2-40B4-BE49-F238E27FC236}">
                <a16:creationId xmlns:a16="http://schemas.microsoft.com/office/drawing/2014/main" id="{3DD874F6-2172-0F7E-9698-08A319CDB2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3563894"/>
              </p:ext>
            </p:extLst>
          </p:nvPr>
        </p:nvGraphicFramePr>
        <p:xfrm>
          <a:off x="10421341" y="7323818"/>
          <a:ext cx="5421630" cy="2630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7274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981200" y="370646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291753" y="3086100"/>
            <a:ext cx="158496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Evaluar el nivel de conocimiento en educación financiera de los estudiantes de administración de empresas de la seccional Aguachica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https://image.freepik.com/vector-gratis/concepto-examen-linea-pruebas-linea-formulario-cuestionario-educacion-linea-encuesta-cuestionario-internet-ilustracion-vectorial-isometrica_159446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366551"/>
            <a:ext cx="596265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ortar rectángulo de esquina diagonal 5"/>
          <p:cNvSpPr/>
          <p:nvPr/>
        </p:nvSpPr>
        <p:spPr>
          <a:xfrm>
            <a:off x="8702798" y="5524500"/>
            <a:ext cx="8899402" cy="3352800"/>
          </a:xfrm>
          <a:prstGeom prst="snip2DiagRect">
            <a:avLst/>
          </a:prstGeom>
          <a:solidFill>
            <a:schemeClr val="bg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ángulo 6"/>
          <p:cNvSpPr/>
          <p:nvPr/>
        </p:nvSpPr>
        <p:spPr>
          <a:xfrm>
            <a:off x="9393826" y="6135011"/>
            <a:ext cx="75173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Se realizó una encuesta a 235 estudiantes de administración de empresas de la Universidad Popular del Cesar </a:t>
            </a:r>
            <a:r>
              <a:rPr lang="es-C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Seccional Aguachica.</a:t>
            </a:r>
            <a:endParaRPr lang="es-MX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6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</TotalTime>
  <Words>904</Words>
  <Application>Microsoft Office PowerPoint</Application>
  <PresentationFormat>Personalizado</PresentationFormat>
  <Paragraphs>187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4" baseType="lpstr">
      <vt:lpstr>Arial</vt:lpstr>
      <vt:lpstr>Arial   </vt:lpstr>
      <vt:lpstr>Wingdings</vt:lpstr>
      <vt:lpstr>Calibri</vt:lpstr>
      <vt:lpstr>Agrandir Bold</vt:lpstr>
      <vt:lpstr>Times New Roman</vt:lpstr>
      <vt:lpstr>Arial Black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dc:creator>Yazmin</dc:creator>
  <cp:lastModifiedBy>MAJO</cp:lastModifiedBy>
  <cp:revision>40</cp:revision>
  <dcterms:created xsi:type="dcterms:W3CDTF">2006-08-16T00:00:00Z</dcterms:created>
  <dcterms:modified xsi:type="dcterms:W3CDTF">2024-07-22T00:53:00Z</dcterms:modified>
  <dc:identifier>DAFTPQDkLDU</dc:identifier>
</cp:coreProperties>
</file>