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2" r:id="rId4"/>
    <p:sldId id="258" r:id="rId5"/>
    <p:sldId id="260" r:id="rId6"/>
    <p:sldId id="268" r:id="rId7"/>
    <p:sldId id="267" r:id="rId8"/>
    <p:sldId id="269" r:id="rId9"/>
    <p:sldId id="270" r:id="rId10"/>
    <p:sldId id="266" r:id="rId11"/>
    <p:sldId id="261" r:id="rId12"/>
    <p:sldId id="265" r:id="rId13"/>
    <p:sldId id="263" r:id="rId14"/>
  </p:sldIdLst>
  <p:sldSz cx="18288000" cy="10287000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Bernard MT Condensed" panose="02050806060905020404" pitchFamily="18" charset="0"/>
      <p:regular r:id="rId20"/>
    </p:embeddedFont>
    <p:embeddedFont>
      <p:font typeface="Playfair Display Bold" panose="020B0604020202020204" charset="0"/>
      <p:regular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A7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2" autoAdjust="0"/>
    <p:restoredTop sz="94622" autoAdjust="0"/>
  </p:normalViewPr>
  <p:slideViewPr>
    <p:cSldViewPr>
      <p:cViewPr varScale="1">
        <p:scale>
          <a:sx n="47" d="100"/>
          <a:sy n="47" d="100"/>
        </p:scale>
        <p:origin x="732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AD76B-B866-49DF-9AA3-379377DEA9AF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D4733-72BB-4D3A-8F09-1BC3B6E4A8F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0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D4733-72BB-4D3A-8F09-1BC3B6E4A8F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709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svg"/><Relationship Id="rId7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8.svg"/><Relationship Id="rId7" Type="http://schemas.openxmlformats.org/officeDocument/2006/relationships/image" Target="../media/image23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7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1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79245" y="9410700"/>
            <a:ext cx="8994640" cy="5344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079"/>
              </a:lnSpc>
              <a:spcBef>
                <a:spcPct val="0"/>
              </a:spcBef>
            </a:pPr>
            <a:r>
              <a:rPr lang="en-US" sz="4800" dirty="0">
                <a:solidFill>
                  <a:srgbClr val="44A742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60000" dist="60007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PRAE</a:t>
            </a:r>
            <a:endParaRPr lang="en-US" sz="5400" dirty="0">
              <a:solidFill>
                <a:srgbClr val="44A742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6350" stA="60000" endA="900" endPos="60000" dist="60007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05007" y="1633634"/>
            <a:ext cx="10249779" cy="15898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200000"/>
              </a:lnSpc>
              <a:spcBef>
                <a:spcPct val="0"/>
              </a:spcBef>
            </a:pPr>
            <a:r>
              <a:rPr lang="es-MX" sz="2800" b="1" spc="-12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DE MEJORA PARA EL PROCESO DE VIATICOS DE LA GOBERNACIÓN DEL MAGDALENA</a:t>
            </a:r>
            <a:endParaRPr lang="en-US" sz="2800" b="1" spc="-12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l="160" t="21264" r="6608" b="71845"/>
          <a:stretch>
            <a:fillRect/>
          </a:stretch>
        </p:blipFill>
        <p:spPr>
          <a:xfrm>
            <a:off x="1028702" y="8389296"/>
            <a:ext cx="6087719" cy="449904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13124850" y="0"/>
            <a:ext cx="5163151" cy="10287000"/>
            <a:chOff x="0" y="0"/>
            <a:chExt cx="6884199" cy="13716000"/>
          </a:xfrm>
        </p:grpSpPr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rcRect t="415" r="34"/>
            <a:stretch>
              <a:fillRect/>
            </a:stretch>
          </p:blipFill>
          <p:spPr>
            <a:xfrm flipH="1">
              <a:off x="0" y="0"/>
              <a:ext cx="6884199" cy="6858000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rcRect t="415" r="34"/>
            <a:stretch>
              <a:fillRect/>
            </a:stretch>
          </p:blipFill>
          <p:spPr>
            <a:xfrm flipH="1">
              <a:off x="0" y="6858000"/>
              <a:ext cx="6884199" cy="6858000"/>
            </a:xfrm>
            <a:prstGeom prst="rect">
              <a:avLst/>
            </a:prstGeom>
          </p:spPr>
        </p:pic>
      </p:grpSp>
      <p:grpSp>
        <p:nvGrpSpPr>
          <p:cNvPr id="8" name="Group 8"/>
          <p:cNvGrpSpPr/>
          <p:nvPr/>
        </p:nvGrpSpPr>
        <p:grpSpPr>
          <a:xfrm>
            <a:off x="10023340" y="0"/>
            <a:ext cx="10726128" cy="10652611"/>
            <a:chOff x="0" y="0"/>
            <a:chExt cx="14301503" cy="14203480"/>
          </a:xfrm>
        </p:grpSpPr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6">
              <a:alphaModFix amt="32999"/>
            </a:blip>
            <a:srcRect r="7310"/>
            <a:stretch>
              <a:fillRect/>
            </a:stretch>
          </p:blipFill>
          <p:spPr>
            <a:xfrm>
              <a:off x="2775700" y="0"/>
              <a:ext cx="11525803" cy="9326128"/>
            </a:xfrm>
            <a:prstGeom prst="rect">
              <a:avLst/>
            </a:prstGeom>
          </p:spPr>
        </p:pic>
        <p:grpSp>
          <p:nvGrpSpPr>
            <p:cNvPr id="10" name="Group 10"/>
            <p:cNvGrpSpPr>
              <a:grpSpLocks noChangeAspect="1"/>
            </p:cNvGrpSpPr>
            <p:nvPr/>
          </p:nvGrpSpPr>
          <p:grpSpPr>
            <a:xfrm>
              <a:off x="2775700" y="0"/>
              <a:ext cx="10859180" cy="9404050"/>
              <a:chOff x="0" y="0"/>
              <a:chExt cx="6350000" cy="54991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6350000" cy="54991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5499100">
                    <a:moveTo>
                      <a:pt x="3175000" y="0"/>
                    </a:moveTo>
                    <a:lnTo>
                      <a:pt x="0" y="0"/>
                    </a:lnTo>
                    <a:lnTo>
                      <a:pt x="1587500" y="2749550"/>
                    </a:lnTo>
                    <a:lnTo>
                      <a:pt x="3175000" y="5499100"/>
                    </a:lnTo>
                    <a:lnTo>
                      <a:pt x="4762500" y="2749550"/>
                    </a:lnTo>
                    <a:lnTo>
                      <a:pt x="6350000" y="0"/>
                    </a:lnTo>
                    <a:close/>
                  </a:path>
                </a:pathLst>
              </a:custGeom>
              <a:blipFill>
                <a:blip r:embed="rId6"/>
                <a:stretch>
                  <a:fillRect r="-15466"/>
                </a:stretch>
              </a:blipFill>
            </p:spPr>
          </p:sp>
        </p:grpSp>
        <p:pic>
          <p:nvPicPr>
            <p:cNvPr id="12" name="Picture 12"/>
            <p:cNvPicPr>
              <a:picLocks noChangeAspect="1"/>
            </p:cNvPicPr>
            <p:nvPr/>
          </p:nvPicPr>
          <p:blipFill>
            <a:blip r:embed="rId7">
              <a:alphaModFix amt="38000"/>
            </a:blip>
            <a:srcRect l="18690" t="23271" r="14846"/>
            <a:stretch>
              <a:fillRect/>
            </a:stretch>
          </p:blipFill>
          <p:spPr>
            <a:xfrm>
              <a:off x="2775700" y="6718864"/>
              <a:ext cx="11525803" cy="7484616"/>
            </a:xfrm>
            <a:prstGeom prst="rect">
              <a:avLst/>
            </a:prstGeom>
          </p:spPr>
        </p:pic>
        <p:grpSp>
          <p:nvGrpSpPr>
            <p:cNvPr id="13" name="Group 13"/>
            <p:cNvGrpSpPr>
              <a:grpSpLocks noChangeAspect="1"/>
            </p:cNvGrpSpPr>
            <p:nvPr/>
          </p:nvGrpSpPr>
          <p:grpSpPr>
            <a:xfrm>
              <a:off x="0" y="5125689"/>
              <a:ext cx="10555570" cy="9077791"/>
              <a:chOff x="0" y="0"/>
              <a:chExt cx="6350000" cy="5461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59563" y="32385"/>
                <a:ext cx="6230874" cy="5396230"/>
              </a:xfrm>
              <a:custGeom>
                <a:avLst/>
                <a:gdLst/>
                <a:ahLst/>
                <a:cxnLst/>
                <a:rect l="l" t="t" r="r" b="b"/>
                <a:pathLst>
                  <a:path w="6230874" h="5396230">
                    <a:moveTo>
                      <a:pt x="3115437" y="0"/>
                    </a:moveTo>
                    <a:lnTo>
                      <a:pt x="0" y="5396230"/>
                    </a:lnTo>
                    <a:lnTo>
                      <a:pt x="6230874" y="5396230"/>
                    </a:lnTo>
                    <a:close/>
                  </a:path>
                </a:pathLst>
              </a:custGeom>
              <a:blipFill>
                <a:blip r:embed="rId7"/>
                <a:stretch>
                  <a:fillRect t="-1800" r="-59508" b="-1800"/>
                </a:stretch>
              </a:blipFill>
            </p:spPr>
          </p:sp>
        </p:grpSp>
      </p:grpSp>
      <p:grpSp>
        <p:nvGrpSpPr>
          <p:cNvPr id="15" name="Group 15"/>
          <p:cNvGrpSpPr/>
          <p:nvPr/>
        </p:nvGrpSpPr>
        <p:grpSpPr>
          <a:xfrm>
            <a:off x="579245" y="449995"/>
            <a:ext cx="3493315" cy="1157412"/>
            <a:chOff x="0" y="0"/>
            <a:chExt cx="4657753" cy="1543217"/>
          </a:xfrm>
        </p:grpSpPr>
        <p:pic>
          <p:nvPicPr>
            <p:cNvPr id="16" name="Picture 16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>
            <a:xfrm>
              <a:off x="0" y="0"/>
              <a:ext cx="1451358" cy="1543217"/>
            </a:xfrm>
            <a:prstGeom prst="rect">
              <a:avLst/>
            </a:prstGeom>
          </p:spPr>
        </p:pic>
        <p:sp>
          <p:nvSpPr>
            <p:cNvPr id="17" name="TextBox 17"/>
            <p:cNvSpPr txBox="1"/>
            <p:nvPr/>
          </p:nvSpPr>
          <p:spPr>
            <a:xfrm>
              <a:off x="1847567" y="12284"/>
              <a:ext cx="2285327" cy="49586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895"/>
                </a:lnSpc>
              </a:pPr>
              <a:r>
                <a:rPr lang="en-US" sz="2443" spc="-24">
                  <a:solidFill>
                    <a:srgbClr val="35B729"/>
                  </a:solidFill>
                  <a:latin typeface="Playfair Display Bold"/>
                </a:rPr>
                <a:t>Universidad 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1322707" y="533904"/>
              <a:ext cx="3335046" cy="427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77"/>
                </a:lnSpc>
              </a:pPr>
              <a:r>
                <a:rPr lang="en-US" sz="2091" spc="-20" dirty="0">
                  <a:solidFill>
                    <a:srgbClr val="1F7317"/>
                  </a:solidFill>
                  <a:latin typeface="Playfair Display Bold"/>
                </a:rPr>
                <a:t>Popular del Cesar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1847567" y="1031754"/>
              <a:ext cx="2084133" cy="2564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67"/>
                </a:lnSpc>
              </a:pPr>
              <a:r>
                <a:rPr lang="en-US" sz="1237" spc="-12">
                  <a:solidFill>
                    <a:srgbClr val="000000"/>
                  </a:solidFill>
                  <a:latin typeface="Playfair Display Bold"/>
                </a:rPr>
                <a:t>Seccional Aguachica </a:t>
              </a:r>
            </a:p>
          </p:txBody>
        </p:sp>
      </p:grpSp>
      <p:pic>
        <p:nvPicPr>
          <p:cNvPr id="20" name="Picture 20"/>
          <p:cNvPicPr>
            <a:picLocks noChangeAspect="1"/>
          </p:cNvPicPr>
          <p:nvPr/>
        </p:nvPicPr>
        <p:blipFill>
          <a:blip r:embed="rId9"/>
          <a:srcRect l="27903" t="7707" r="27626" b="7032"/>
          <a:stretch>
            <a:fillRect/>
          </a:stretch>
        </p:blipFill>
        <p:spPr>
          <a:xfrm>
            <a:off x="10023341" y="298188"/>
            <a:ext cx="1506527" cy="1624685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879340" y="8330451"/>
            <a:ext cx="102840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UNIVERSIDAD POPULAR DEL CESAR SECCIONAL AGUACHICA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PROGRAMA ADMINISTRACION DE </a:t>
            </a:r>
            <a:r>
              <a:rPr lang="es-MX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EMPRESAS</a:t>
            </a:r>
            <a:endParaRPr lang="es-MX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2022-1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3765686" y="6614647"/>
            <a:ext cx="47511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YAZMIN HERNÁNDEZ ALVAREZ</a:t>
            </a:r>
            <a:endParaRPr lang="es-MX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3985103" y="5068219"/>
            <a:ext cx="43122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NATALIA CALDERÓN PÉREZ</a:t>
            </a:r>
            <a:endParaRPr lang="es-MX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4005423" y="3884642"/>
            <a:ext cx="44630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PRACTICAS CURRICULARES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uadroTexto 22"/>
          <p:cNvSpPr txBox="1"/>
          <p:nvPr/>
        </p:nvSpPr>
        <p:spPr>
          <a:xfrm>
            <a:off x="3415009" y="5354102"/>
            <a:ext cx="83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>
                <a:ln w="38100">
                  <a:solidFill>
                    <a:schemeClr val="accent6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2052" name="Picture 4" descr="Programa 4 a 7: ¿Cómo postular a las capacitaciones laborales a mujeres y  talleres para niños? - trabajemos.c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118" y="6515100"/>
            <a:ext cx="3975099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Elipse 17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2"/>
          <p:cNvGrpSpPr/>
          <p:nvPr/>
        </p:nvGrpSpPr>
        <p:grpSpPr>
          <a:xfrm>
            <a:off x="-1726530" y="-229694"/>
            <a:ext cx="2755230" cy="6531045"/>
            <a:chOff x="0" y="0"/>
            <a:chExt cx="3673639" cy="8708060"/>
          </a:xfrm>
        </p:grpSpPr>
        <p:grpSp>
          <p:nvGrpSpPr>
            <p:cNvPr id="3" name="Group 3"/>
            <p:cNvGrpSpPr/>
            <p:nvPr/>
          </p:nvGrpSpPr>
          <p:grpSpPr>
            <a:xfrm rot="-5400000">
              <a:off x="-65231" y="4969189"/>
              <a:ext cx="3804101" cy="3673639"/>
              <a:chOff x="0" y="0"/>
              <a:chExt cx="5562879" cy="53721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86C7ED"/>
              </a:solidFill>
            </p:spPr>
          </p:sp>
        </p:grpSp>
        <p:grpSp>
          <p:nvGrpSpPr>
            <p:cNvPr id="5" name="Group 5"/>
            <p:cNvGrpSpPr/>
            <p:nvPr/>
          </p:nvGrpSpPr>
          <p:grpSpPr>
            <a:xfrm rot="-5400000">
              <a:off x="-65231" y="4969189"/>
              <a:ext cx="3804101" cy="3673639"/>
              <a:chOff x="0" y="0"/>
              <a:chExt cx="5562879" cy="53721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F6D824"/>
              </a:solidFill>
            </p:spPr>
          </p:sp>
        </p:grpSp>
        <p:grpSp>
          <p:nvGrpSpPr>
            <p:cNvPr id="7" name="Group 7"/>
            <p:cNvGrpSpPr/>
            <p:nvPr/>
          </p:nvGrpSpPr>
          <p:grpSpPr>
            <a:xfrm rot="-5400000">
              <a:off x="-65231" y="2553759"/>
              <a:ext cx="3804101" cy="3673639"/>
              <a:chOff x="0" y="0"/>
              <a:chExt cx="5562879" cy="53721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30B12A"/>
              </a:solidFill>
            </p:spPr>
          </p:sp>
        </p:grpSp>
        <p:grpSp>
          <p:nvGrpSpPr>
            <p:cNvPr id="9" name="Group 9"/>
            <p:cNvGrpSpPr/>
            <p:nvPr/>
          </p:nvGrpSpPr>
          <p:grpSpPr>
            <a:xfrm rot="-5400000">
              <a:off x="-65231" y="65231"/>
              <a:ext cx="3804101" cy="3673639"/>
              <a:chOff x="0" y="0"/>
              <a:chExt cx="5562879" cy="53721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157BEA"/>
              </a:solidFill>
            </p:spPr>
          </p:sp>
        </p:grpSp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24034" y="8147282"/>
            <a:ext cx="1475132" cy="1568495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6242086" y="8559466"/>
            <a:ext cx="1397669" cy="1397669"/>
          </a:xfrm>
          <a:prstGeom prst="rect">
            <a:avLst/>
          </a:prstGeom>
        </p:spPr>
      </p:pic>
      <p:sp>
        <p:nvSpPr>
          <p:cNvPr id="13" name="1 CuadroTexto"/>
          <p:cNvSpPr txBox="1"/>
          <p:nvPr/>
        </p:nvSpPr>
        <p:spPr>
          <a:xfrm>
            <a:off x="1042441" y="1028700"/>
            <a:ext cx="88106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anose="020B0604020202020204" pitchFamily="34" charset="0"/>
              </a:rPr>
              <a:t>RECOMENDACIONES</a:t>
            </a:r>
            <a:endParaRPr lang="es-CO" sz="48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7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7721600" y="3825872"/>
            <a:ext cx="811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Seguir </a:t>
            </a:r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utilizando </a:t>
            </a:r>
            <a:r>
              <a:rPr lang="es-CO" sz="2800">
                <a:latin typeface="Arial" panose="020B0604020202020204" pitchFamily="34" charset="0"/>
                <a:cs typeface="Arial" panose="020B0604020202020204" pitchFamily="34" charset="0"/>
              </a:rPr>
              <a:t>herramientas </a:t>
            </a:r>
            <a:r>
              <a:rPr lang="es-CO" sz="2800" smtClean="0">
                <a:latin typeface="Arial" panose="020B0604020202020204" pitchFamily="34" charset="0"/>
                <a:cs typeface="Arial" panose="020B0604020202020204" pitchFamily="34" charset="0"/>
              </a:rPr>
              <a:t>tecnológicas.</a:t>
            </a:r>
            <a:endParaRPr lang="es-CO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Tecnología es clave para mejorar la productividad de las PyME · THE  LOGISTICS WORLD | Conéctate e inspírate.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7F6F4"/>
              </a:clrFrom>
              <a:clrTo>
                <a:srgbClr val="F7F6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030" y="2833870"/>
            <a:ext cx="3963446" cy="2805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uadroTexto 18"/>
          <p:cNvSpPr txBox="1"/>
          <p:nvPr/>
        </p:nvSpPr>
        <p:spPr>
          <a:xfrm>
            <a:off x="7856109" y="6677542"/>
            <a:ext cx="8115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CO" sz="2800">
                <a:latin typeface="Arial" panose="020B0604020202020204" pitchFamily="34" charset="0"/>
                <a:cs typeface="Arial" panose="020B0604020202020204" pitchFamily="34" charset="0"/>
              </a:rPr>
              <a:t>capacitación </a:t>
            </a:r>
            <a:r>
              <a:rPr lang="es-CO" sz="2800" smtClean="0">
                <a:latin typeface="Arial" panose="020B0604020202020204" pitchFamily="34" charset="0"/>
                <a:cs typeface="Arial" panose="020B0604020202020204" pitchFamily="34" charset="0"/>
              </a:rPr>
              <a:t>constante</a:t>
            </a:r>
            <a:endParaRPr lang="en-US" dirty="0"/>
          </a:p>
        </p:txBody>
      </p:sp>
      <p:sp>
        <p:nvSpPr>
          <p:cNvPr id="22" name="CuadroTexto 21"/>
          <p:cNvSpPr txBox="1"/>
          <p:nvPr/>
        </p:nvSpPr>
        <p:spPr>
          <a:xfrm>
            <a:off x="3415009" y="2583949"/>
            <a:ext cx="83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smtClean="0">
                <a:ln w="38100">
                  <a:solidFill>
                    <a:schemeClr val="accent6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8000" b="1">
              <a:ln w="38100">
                <a:solidFill>
                  <a:schemeClr val="accent6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3344212" y="2583950"/>
            <a:ext cx="83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smtClean="0">
                <a:ln w="38100">
                  <a:solidFill>
                    <a:schemeClr val="accent6">
                      <a:lumMod val="75000"/>
                    </a:schemeClr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8000" b="1">
              <a:ln w="38100">
                <a:solidFill>
                  <a:schemeClr val="accent6">
                    <a:lumMod val="75000"/>
                  </a:schemeClr>
                </a:solidFill>
              </a:ln>
              <a:noFill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3344212" y="5354103"/>
            <a:ext cx="83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>
                <a:ln w="38100">
                  <a:solidFill>
                    <a:schemeClr val="accent6">
                      <a:lumMod val="75000"/>
                    </a:schemeClr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7784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ipse 15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2"/>
          <p:cNvGrpSpPr/>
          <p:nvPr/>
        </p:nvGrpSpPr>
        <p:grpSpPr>
          <a:xfrm>
            <a:off x="0" y="9305926"/>
            <a:ext cx="19280880" cy="1312977"/>
            <a:chOff x="0" y="0"/>
            <a:chExt cx="25707840" cy="1750636"/>
          </a:xfrm>
        </p:grpSpPr>
        <p:grpSp>
          <p:nvGrpSpPr>
            <p:cNvPr id="3" name="Group 3"/>
            <p:cNvGrpSpPr/>
            <p:nvPr/>
          </p:nvGrpSpPr>
          <p:grpSpPr>
            <a:xfrm rot="5400000">
              <a:off x="13125860" y="-10831345"/>
              <a:ext cx="1750636" cy="23413325"/>
              <a:chOff x="0" y="0"/>
              <a:chExt cx="3130550" cy="4186855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3130550" cy="41868551"/>
              </a:xfrm>
              <a:custGeom>
                <a:avLst/>
                <a:gdLst/>
                <a:ahLst/>
                <a:cxnLst/>
                <a:rect l="l" t="t" r="r" b="b"/>
                <a:pathLst>
                  <a:path w="3130550" h="41868551">
                    <a:moveTo>
                      <a:pt x="0" y="1123950"/>
                    </a:moveTo>
                    <a:lnTo>
                      <a:pt x="0" y="41868551"/>
                    </a:lnTo>
                    <a:lnTo>
                      <a:pt x="3130550" y="41868551"/>
                    </a:lnTo>
                    <a:lnTo>
                      <a:pt x="3130550" y="0"/>
                    </a:lnTo>
                    <a:close/>
                  </a:path>
                </a:pathLst>
              </a:custGeom>
              <a:solidFill>
                <a:srgbClr val="EFEAF4"/>
              </a:solidFill>
            </p:spPr>
          </p:sp>
        </p:grpSp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rcRect t="34026"/>
            <a:stretch>
              <a:fillRect/>
            </a:stretch>
          </p:blipFill>
          <p:spPr>
            <a:xfrm>
              <a:off x="0" y="0"/>
              <a:ext cx="3066088" cy="1750636"/>
            </a:xfrm>
            <a:prstGeom prst="rect">
              <a:avLst/>
            </a:prstGeom>
          </p:spPr>
        </p:pic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5861632" y="605394"/>
            <a:ext cx="1397669" cy="1397669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7315200" y="1304228"/>
            <a:ext cx="27831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4800" b="1" dirty="0" smtClean="0">
                <a:latin typeface="Arial" panose="020B0604020202020204" pitchFamily="34" charset="0"/>
              </a:rPr>
              <a:t>ANEXOS</a:t>
            </a:r>
            <a:endParaRPr lang="es-CO" sz="4800" b="1" dirty="0">
              <a:latin typeface="Arial" panose="020B0604020202020204" pitchFamily="34" charset="0"/>
            </a:endParaRPr>
          </a:p>
        </p:txBody>
      </p:sp>
      <p:sp>
        <p:nvSpPr>
          <p:cNvPr id="15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761" y="2352417"/>
            <a:ext cx="4314825" cy="38862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1947" y="2368487"/>
            <a:ext cx="4314825" cy="3870129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418" y="2368487"/>
            <a:ext cx="4526697" cy="3870129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418" y="6422217"/>
            <a:ext cx="4572000" cy="27001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lipse 13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AutoShape 4"/>
          <p:cNvSpPr/>
          <p:nvPr/>
        </p:nvSpPr>
        <p:spPr>
          <a:xfrm>
            <a:off x="4790417" y="-446410"/>
            <a:ext cx="13497585" cy="791631"/>
          </a:xfrm>
          <a:prstGeom prst="rect">
            <a:avLst/>
          </a:prstGeom>
          <a:solidFill>
            <a:srgbClr val="EFEAF4"/>
          </a:solidFill>
        </p:spPr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t="34026"/>
          <a:stretch>
            <a:fillRect/>
          </a:stretch>
        </p:blipFill>
        <p:spPr>
          <a:xfrm flipH="1" flipV="1">
            <a:off x="0" y="-1169840"/>
            <a:ext cx="5660104" cy="323173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6242085" y="713358"/>
            <a:ext cx="1397669" cy="139766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24034" y="8147282"/>
            <a:ext cx="1475132" cy="1568495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990600" y="4845576"/>
            <a:ext cx="5912581" cy="120032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es-CO" altLang="es-CO" sz="7200" b="1" dirty="0" smtClean="0">
                <a:solidFill>
                  <a:srgbClr val="000000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PREGUNTAS</a:t>
            </a:r>
            <a:endParaRPr kumimoji="1" lang="es-CO" altLang="es-CO" sz="7200" b="1" dirty="0">
              <a:solidFill>
                <a:srgbClr val="000000"/>
              </a:solidFill>
              <a:effectLst>
                <a:reflection blurRad="6350" stA="55000" endA="300" endPos="455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7147290" y="1876184"/>
            <a:ext cx="5867400" cy="6271098"/>
          </a:xfrm>
          <a:prstGeom prst="rect">
            <a:avLst/>
          </a:prstGeom>
        </p:spPr>
      </p:pic>
      <p:sp>
        <p:nvSpPr>
          <p:cNvPr id="13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1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2314816" y="-2086793"/>
            <a:ext cx="6208021" cy="4173585"/>
            <a:chOff x="0" y="0"/>
            <a:chExt cx="7990758" cy="53721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7990758" cy="5372100"/>
            </a:xfrm>
            <a:custGeom>
              <a:avLst/>
              <a:gdLst/>
              <a:ahLst/>
              <a:cxnLst/>
              <a:rect l="l" t="t" r="r" b="b"/>
              <a:pathLst>
                <a:path w="7990758" h="5372100">
                  <a:moveTo>
                    <a:pt x="6440088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6440088" y="5372100"/>
                  </a:lnTo>
                  <a:lnTo>
                    <a:pt x="7990758" y="2686050"/>
                  </a:lnTo>
                  <a:lnTo>
                    <a:pt x="6440088" y="0"/>
                  </a:lnTo>
                  <a:close/>
                </a:path>
              </a:pathLst>
            </a:custGeom>
            <a:solidFill>
              <a:srgbClr val="30B12A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 l="26651" t="7823" r="27057" b="8190"/>
          <a:stretch>
            <a:fillRect/>
          </a:stretch>
        </p:blipFill>
        <p:spPr>
          <a:xfrm>
            <a:off x="838200" y="2086793"/>
            <a:ext cx="5710696" cy="5828039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 rot="-10800000">
            <a:off x="-1093063" y="7283541"/>
            <a:ext cx="2963586" cy="3459503"/>
            <a:chOff x="0" y="0"/>
            <a:chExt cx="4602013" cy="53721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602013" cy="5372100"/>
            </a:xfrm>
            <a:custGeom>
              <a:avLst/>
              <a:gdLst/>
              <a:ahLst/>
              <a:cxnLst/>
              <a:rect l="l" t="t" r="r" b="b"/>
              <a:pathLst>
                <a:path w="4602013" h="5372100">
                  <a:moveTo>
                    <a:pt x="3051343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3051343" y="5372100"/>
                  </a:lnTo>
                  <a:lnTo>
                    <a:pt x="4602013" y="2686050"/>
                  </a:lnTo>
                  <a:lnTo>
                    <a:pt x="3051343" y="0"/>
                  </a:lnTo>
                  <a:close/>
                </a:path>
              </a:pathLst>
            </a:custGeom>
            <a:solidFill>
              <a:srgbClr val="F6D824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8283485" y="4315647"/>
            <a:ext cx="8115300" cy="1519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440"/>
              </a:lnSpc>
              <a:spcBef>
                <a:spcPct val="0"/>
              </a:spcBef>
            </a:pPr>
            <a:r>
              <a:rPr lang="en-US" sz="15000" dirty="0">
                <a:solidFill>
                  <a:srgbClr val="000000"/>
                </a:solidFill>
                <a:latin typeface="Bernard MT Condensed" panose="02050806060905020404" pitchFamily="18" charset="0"/>
              </a:rPr>
              <a:t>¡GRACIAS!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/>
          <p:nvPr/>
        </p:nvSpPr>
        <p:spPr>
          <a:xfrm>
            <a:off x="4790417" y="-446410"/>
            <a:ext cx="13497585" cy="791631"/>
          </a:xfrm>
          <a:prstGeom prst="rect">
            <a:avLst/>
          </a:prstGeom>
          <a:solidFill>
            <a:srgbClr val="EFEAF4"/>
          </a:solidFill>
        </p:spPr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t="34026"/>
          <a:stretch>
            <a:fillRect/>
          </a:stretch>
        </p:blipFill>
        <p:spPr>
          <a:xfrm flipH="1" flipV="1">
            <a:off x="0" y="-1169840"/>
            <a:ext cx="5660104" cy="323173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6242086" y="8559466"/>
            <a:ext cx="1397669" cy="139766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24034" y="8147282"/>
            <a:ext cx="1475132" cy="1568495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7162800" y="1383119"/>
            <a:ext cx="49712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es-CO" altLang="es-CO" sz="4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3485685" y="3146730"/>
            <a:ext cx="119818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La presente investigación se realiza con el fin de analizar las condiciones y funcionamientos de la Gobernación del Magdalena en la dependencia de la secretaria general; más específicamente la elaboración de este plan consiste en mejorar el proceso de resolución de viáticos el cual presenta retrasos y complejidad a la hora de su 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ejecución.</a:t>
            </a:r>
            <a:endParaRPr lang="es-CO" sz="3600" dirty="0"/>
          </a:p>
        </p:txBody>
      </p:sp>
      <p:sp>
        <p:nvSpPr>
          <p:cNvPr id="17" name="Elipse 16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pic>
        <p:nvPicPr>
          <p:cNvPr id="4098" name="Picture 2" descr="Inicio - Gobernación del Magdalen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908" y="5870034"/>
            <a:ext cx="6185378" cy="307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-3602767" y="-3778684"/>
            <a:ext cx="13505732" cy="6226137"/>
            <a:chOff x="0" y="0"/>
            <a:chExt cx="11653156" cy="53721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653155" cy="5372100"/>
            </a:xfrm>
            <a:custGeom>
              <a:avLst/>
              <a:gdLst/>
              <a:ahLst/>
              <a:cxnLst/>
              <a:rect l="l" t="t" r="r" b="b"/>
              <a:pathLst>
                <a:path w="11653155" h="5372100">
                  <a:moveTo>
                    <a:pt x="10102486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10102486" y="5372100"/>
                  </a:lnTo>
                  <a:lnTo>
                    <a:pt x="11653155" y="2686050"/>
                  </a:lnTo>
                  <a:lnTo>
                    <a:pt x="10102486" y="0"/>
                  </a:lnTo>
                  <a:close/>
                </a:path>
              </a:pathLst>
            </a:custGeom>
            <a:solidFill>
              <a:srgbClr val="EFEAF4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t="34026"/>
          <a:stretch>
            <a:fillRect/>
          </a:stretch>
        </p:blipFill>
        <p:spPr>
          <a:xfrm>
            <a:off x="1028702" y="381753"/>
            <a:ext cx="2121399" cy="1211249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5784169" y="381754"/>
            <a:ext cx="1475132" cy="156849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5866629" y="8559466"/>
            <a:ext cx="1397669" cy="1397669"/>
          </a:xfrm>
          <a:prstGeom prst="rect">
            <a:avLst/>
          </a:prstGeom>
        </p:spPr>
      </p:pic>
      <p:sp>
        <p:nvSpPr>
          <p:cNvPr id="7" name="1 CuadroTexto"/>
          <p:cNvSpPr txBox="1"/>
          <p:nvPr/>
        </p:nvSpPr>
        <p:spPr>
          <a:xfrm>
            <a:off x="9601200" y="1488286"/>
            <a:ext cx="5257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4800" b="1" dirty="0">
                <a:latin typeface="Arial" pitchFamily="34" charset="0"/>
              </a:rPr>
              <a:t>DIAGNÓSTICO</a:t>
            </a:r>
            <a:r>
              <a:rPr lang="es-E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  <a:endParaRPr lang="es-CO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4172" y="9258300"/>
            <a:ext cx="2688569" cy="2615411"/>
          </a:xfrm>
          <a:prstGeom prst="rect">
            <a:avLst/>
          </a:prstGeom>
        </p:spPr>
      </p:pic>
      <p:sp>
        <p:nvSpPr>
          <p:cNvPr id="14" name="TextBox 25"/>
          <p:cNvSpPr txBox="1"/>
          <p:nvPr/>
        </p:nvSpPr>
        <p:spPr>
          <a:xfrm>
            <a:off x="8264327" y="9728707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/>
          <p:cNvPicPr/>
          <p:nvPr/>
        </p:nvPicPr>
        <p:blipFill>
          <a:blip r:embed="rId7">
            <a:clrChange>
              <a:clrFrom>
                <a:srgbClr val="E18803"/>
              </a:clrFrom>
              <a:clrTo>
                <a:srgbClr val="E1880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102" y="2447454"/>
            <a:ext cx="11175498" cy="68108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n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172" y="9258300"/>
            <a:ext cx="2688569" cy="2615411"/>
          </a:xfrm>
          <a:prstGeom prst="rect">
            <a:avLst/>
          </a:prstGeom>
        </p:spPr>
      </p:pic>
      <p:grpSp>
        <p:nvGrpSpPr>
          <p:cNvPr id="2" name="Group 2"/>
          <p:cNvGrpSpPr/>
          <p:nvPr/>
        </p:nvGrpSpPr>
        <p:grpSpPr>
          <a:xfrm>
            <a:off x="13741038" y="-1217563"/>
            <a:ext cx="9852713" cy="11676275"/>
            <a:chOff x="0" y="0"/>
            <a:chExt cx="13136951" cy="15568366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t="34026"/>
            <a:stretch>
              <a:fillRect/>
            </a:stretch>
          </p:blipFill>
          <p:spPr>
            <a:xfrm flipV="1">
              <a:off x="0" y="0"/>
              <a:ext cx="10199044" cy="5823319"/>
            </a:xfrm>
            <a:prstGeom prst="rect">
              <a:avLst/>
            </a:prstGeom>
          </p:spPr>
        </p:pic>
        <p:grpSp>
          <p:nvGrpSpPr>
            <p:cNvPr id="4" name="Group 4"/>
            <p:cNvGrpSpPr/>
            <p:nvPr/>
          </p:nvGrpSpPr>
          <p:grpSpPr>
            <a:xfrm rot="-10800000">
              <a:off x="2115666" y="3513875"/>
              <a:ext cx="11021285" cy="12054491"/>
              <a:chOff x="0" y="0"/>
              <a:chExt cx="4911651" cy="53721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911651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4911651" h="5372100">
                    <a:moveTo>
                      <a:pt x="3360981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3360981" y="5372100"/>
                    </a:lnTo>
                    <a:lnTo>
                      <a:pt x="4911651" y="2686050"/>
                    </a:lnTo>
                    <a:lnTo>
                      <a:pt x="3360981" y="0"/>
                    </a:lnTo>
                    <a:close/>
                  </a:path>
                </a:pathLst>
              </a:custGeom>
              <a:solidFill>
                <a:srgbClr val="16B012"/>
              </a:solidFill>
            </p:spPr>
          </p:sp>
        </p:grpSp>
      </p:grpSp>
      <p:grpSp>
        <p:nvGrpSpPr>
          <p:cNvPr id="7" name="Group 7"/>
          <p:cNvGrpSpPr/>
          <p:nvPr/>
        </p:nvGrpSpPr>
        <p:grpSpPr>
          <a:xfrm>
            <a:off x="10839913" y="950515"/>
            <a:ext cx="6419388" cy="3410435"/>
            <a:chOff x="0" y="0"/>
            <a:chExt cx="3509512" cy="187199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</p:sp>
      </p:grpSp>
      <p:pic>
        <p:nvPicPr>
          <p:cNvPr id="13" name="Picture 1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028701" y="384486"/>
            <a:ext cx="1475132" cy="1568495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028700" y="8446044"/>
            <a:ext cx="1397669" cy="1397669"/>
          </a:xfrm>
          <a:prstGeom prst="rect">
            <a:avLst/>
          </a:prstGeom>
        </p:spPr>
      </p:pic>
      <p:sp>
        <p:nvSpPr>
          <p:cNvPr id="15" name="1 CuadroTexto"/>
          <p:cNvSpPr txBox="1"/>
          <p:nvPr/>
        </p:nvSpPr>
        <p:spPr>
          <a:xfrm>
            <a:off x="11515123" y="2240233"/>
            <a:ext cx="4818063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itchFamily="34" charset="0"/>
              </a:rPr>
              <a:t>OBJETIVOS</a:t>
            </a:r>
          </a:p>
        </p:txBody>
      </p:sp>
      <p:sp>
        <p:nvSpPr>
          <p:cNvPr id="16" name="Rectángulo 12"/>
          <p:cNvSpPr>
            <a:spLocks noChangeArrowheads="1"/>
          </p:cNvSpPr>
          <p:nvPr/>
        </p:nvSpPr>
        <p:spPr bwMode="auto">
          <a:xfrm>
            <a:off x="1070338" y="2229503"/>
            <a:ext cx="929286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/>
              <a:t> </a:t>
            </a:r>
            <a:r>
              <a:rPr lang="es-ES" altLang="en-US" b="1" dirty="0"/>
              <a:t>OBJETIVO GENERAL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  <a:p>
            <a:pPr algn="just">
              <a:spcBef>
                <a:spcPct val="0"/>
              </a:spcBef>
              <a:buNone/>
            </a:pPr>
            <a:r>
              <a:rPr lang="es-ES" dirty="0"/>
              <a:t>Proponer acciones de mejora para el proceso de viáticos de la Gobernación del Magdalena.</a:t>
            </a:r>
            <a:endParaRPr lang="en-US" dirty="0"/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</p:txBody>
      </p:sp>
      <p:sp>
        <p:nvSpPr>
          <p:cNvPr id="19" name="Rectángulo 12"/>
          <p:cNvSpPr>
            <a:spLocks noChangeArrowheads="1"/>
          </p:cNvSpPr>
          <p:nvPr/>
        </p:nvSpPr>
        <p:spPr bwMode="auto">
          <a:xfrm>
            <a:off x="1028700" y="5205492"/>
            <a:ext cx="15304486" cy="432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/>
              <a:t> </a:t>
            </a:r>
            <a:r>
              <a:rPr lang="es-ES" altLang="en-US" b="1" dirty="0"/>
              <a:t>OBJETIVO </a:t>
            </a:r>
            <a:r>
              <a:rPr lang="es-ES" altLang="en-US" b="1" dirty="0" smtClean="0"/>
              <a:t>ESPECIFICOS</a:t>
            </a:r>
            <a:endParaRPr lang="es-ES" altLang="en-US" b="1" dirty="0"/>
          </a:p>
          <a:p>
            <a:pPr lvl="0"/>
            <a:r>
              <a:rPr lang="es-CO" smtClean="0"/>
              <a:t> Definir </a:t>
            </a:r>
            <a:r>
              <a:rPr lang="es-CO" dirty="0"/>
              <a:t>la normatividad vigente para la asignación de viáticos</a:t>
            </a:r>
            <a:r>
              <a:rPr lang="es-CO" dirty="0" smtClean="0"/>
              <a:t>.</a:t>
            </a:r>
            <a:endParaRPr lang="en-US" dirty="0"/>
          </a:p>
          <a:p>
            <a:pPr lvl="0"/>
            <a:r>
              <a:rPr lang="es-CO" sz="3200" dirty="0" smtClean="0"/>
              <a:t> </a:t>
            </a:r>
            <a:r>
              <a:rPr lang="es-CO" sz="3200" dirty="0"/>
              <a:t>Diseñar el flujo grama de los procesos de viáticos en la Gobernación del </a:t>
            </a:r>
            <a:r>
              <a:rPr lang="es-CO" sz="3200" dirty="0" smtClean="0"/>
              <a:t>Magdalena</a:t>
            </a:r>
            <a:r>
              <a:rPr lang="es-CO" sz="3200" dirty="0"/>
              <a:t>.</a:t>
            </a:r>
            <a:endParaRPr lang="en-US" sz="3200" dirty="0"/>
          </a:p>
          <a:p>
            <a:pPr lvl="0"/>
            <a:r>
              <a:rPr lang="es-CO" smtClean="0"/>
              <a:t> Implementar </a:t>
            </a:r>
            <a:r>
              <a:rPr lang="es-CO" dirty="0"/>
              <a:t>el sistema de correspondencia Excel y Word para agilizar el proceso de resolución de viáticos en la Gobernación del Magdalena.</a:t>
            </a:r>
            <a:endParaRPr lang="en-US" dirty="0"/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</p:txBody>
      </p:sp>
      <p:sp>
        <p:nvSpPr>
          <p:cNvPr id="23" name="TextBox 25"/>
          <p:cNvSpPr txBox="1"/>
          <p:nvPr/>
        </p:nvSpPr>
        <p:spPr>
          <a:xfrm>
            <a:off x="8261578" y="9615285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lipse 27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3"/>
          <p:cNvGrpSpPr/>
          <p:nvPr/>
        </p:nvGrpSpPr>
        <p:grpSpPr>
          <a:xfrm>
            <a:off x="16215818" y="310274"/>
            <a:ext cx="1620549" cy="1694431"/>
            <a:chOff x="0" y="0"/>
            <a:chExt cx="4188895" cy="4379869"/>
          </a:xfrm>
        </p:grpSpPr>
        <p:sp>
          <p:nvSpPr>
            <p:cNvPr id="4" name="Freeform 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86C7ED"/>
            </a:solidFill>
          </p:spPr>
        </p:sp>
        <p:sp>
          <p:nvSpPr>
            <p:cNvPr id="5" name="Freeform 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057DFA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14272718" y="310274"/>
            <a:ext cx="1620058" cy="1694431"/>
            <a:chOff x="-1" y="0"/>
            <a:chExt cx="4187625" cy="4379869"/>
          </a:xfrm>
        </p:grpSpPr>
        <p:sp>
          <p:nvSpPr>
            <p:cNvPr id="9" name="Freeform 9"/>
            <p:cNvSpPr/>
            <p:nvPr/>
          </p:nvSpPr>
          <p:spPr>
            <a:xfrm>
              <a:off x="-1" y="218439"/>
              <a:ext cx="4187625" cy="4161430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FDE44F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F6D82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2329618" y="310274"/>
            <a:ext cx="1620549" cy="1694431"/>
            <a:chOff x="0" y="0"/>
            <a:chExt cx="4188895" cy="4379869"/>
          </a:xfrm>
        </p:grpSpPr>
        <p:sp>
          <p:nvSpPr>
            <p:cNvPr id="14" name="Freeform 1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4BAF47"/>
            </a:solidFill>
          </p:spPr>
        </p:sp>
        <p:sp>
          <p:nvSpPr>
            <p:cNvPr id="15" name="Freeform 1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1F7317"/>
            </a:solidFill>
          </p:spPr>
        </p:sp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28700" y="8446044"/>
            <a:ext cx="1397669" cy="1397669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1975266" y="2247900"/>
            <a:ext cx="149643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anose="020B0604020202020204" pitchFamily="34" charset="0"/>
              </a:rPr>
              <a:t>DESARROLLO DE LOS OBJETIVOS ESPECIFICOS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12919074" y="876577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14862174" y="830393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16805274" y="876577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216509" y="3347787"/>
            <a:ext cx="145887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s-CO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efinir </a:t>
            </a: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la normatividad vigente para la asignación de </a:t>
            </a:r>
            <a:r>
              <a:rPr lang="es-CO" sz="2400" b="1">
                <a:latin typeface="Arial" panose="020B0604020202020204" pitchFamily="34" charset="0"/>
                <a:cs typeface="Arial" panose="020B0604020202020204" pitchFamily="34" charset="0"/>
              </a:rPr>
              <a:t>viáticos 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Docs-Normatividad-Decretos Archives - Gobernación del Magdalena"/>
          <p:cNvPicPr>
            <a:picLocks noChangeAspect="1" noChangeArrowheads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169318"/>
            <a:ext cx="3867150" cy="427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dondear rectángulo de esquina del mismo lado 5"/>
          <p:cNvSpPr/>
          <p:nvPr/>
        </p:nvSpPr>
        <p:spPr>
          <a:xfrm>
            <a:off x="7932827" y="4776291"/>
            <a:ext cx="7149920" cy="829191"/>
          </a:xfrm>
          <a:prstGeom prst="round2Same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dondear rectángulo de esquina del mismo lado 23"/>
          <p:cNvSpPr/>
          <p:nvPr/>
        </p:nvSpPr>
        <p:spPr>
          <a:xfrm>
            <a:off x="7932827" y="6642913"/>
            <a:ext cx="7149920" cy="829191"/>
          </a:xfrm>
          <a:prstGeom prst="round2Same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adroTexto 6"/>
          <p:cNvSpPr txBox="1"/>
          <p:nvPr/>
        </p:nvSpPr>
        <p:spPr>
          <a:xfrm>
            <a:off x="3200400" y="8707458"/>
            <a:ext cx="3562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  <a:t>Decreto  460 del 2022</a:t>
            </a:r>
          </a:p>
        </p:txBody>
      </p:sp>
      <p:sp>
        <p:nvSpPr>
          <p:cNvPr id="26" name="CuadroTexto 25"/>
          <p:cNvSpPr txBox="1"/>
          <p:nvPr/>
        </p:nvSpPr>
        <p:spPr>
          <a:xfrm>
            <a:off x="8290560" y="5004867"/>
            <a:ext cx="5813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Determinación del valor de los viáticos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8530432" y="6826675"/>
            <a:ext cx="4892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Autorización de los viáticos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069" y="1996844"/>
            <a:ext cx="12410691" cy="8385055"/>
          </a:xfrm>
          <a:prstGeom prst="rect">
            <a:avLst/>
          </a:prstGeom>
        </p:spPr>
      </p:pic>
      <p:sp>
        <p:nvSpPr>
          <p:cNvPr id="28" name="Elipse 27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3"/>
          <p:cNvGrpSpPr/>
          <p:nvPr/>
        </p:nvGrpSpPr>
        <p:grpSpPr>
          <a:xfrm>
            <a:off x="16215818" y="310274"/>
            <a:ext cx="1620549" cy="1694431"/>
            <a:chOff x="0" y="0"/>
            <a:chExt cx="4188895" cy="4379869"/>
          </a:xfrm>
        </p:grpSpPr>
        <p:sp>
          <p:nvSpPr>
            <p:cNvPr id="4" name="Freeform 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86C7ED"/>
            </a:solidFill>
          </p:spPr>
        </p:sp>
        <p:sp>
          <p:nvSpPr>
            <p:cNvPr id="5" name="Freeform 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057DFA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14272718" y="310274"/>
            <a:ext cx="1620058" cy="1694431"/>
            <a:chOff x="-1" y="0"/>
            <a:chExt cx="4187625" cy="4379869"/>
          </a:xfrm>
        </p:grpSpPr>
        <p:sp>
          <p:nvSpPr>
            <p:cNvPr id="9" name="Freeform 9"/>
            <p:cNvSpPr/>
            <p:nvPr/>
          </p:nvSpPr>
          <p:spPr>
            <a:xfrm>
              <a:off x="-1" y="218439"/>
              <a:ext cx="4187625" cy="4161430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FDE44F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F6D82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2329618" y="310274"/>
            <a:ext cx="1620549" cy="1694431"/>
            <a:chOff x="0" y="0"/>
            <a:chExt cx="4188895" cy="4379869"/>
          </a:xfrm>
        </p:grpSpPr>
        <p:sp>
          <p:nvSpPr>
            <p:cNvPr id="14" name="Freeform 1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4BAF47"/>
            </a:solidFill>
          </p:spPr>
        </p:sp>
        <p:sp>
          <p:nvSpPr>
            <p:cNvPr id="15" name="Freeform 1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1F7317"/>
            </a:solidFill>
          </p:spPr>
        </p:sp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028700" y="8446044"/>
            <a:ext cx="1397669" cy="1397669"/>
          </a:xfrm>
          <a:prstGeom prst="rect">
            <a:avLst/>
          </a:prstGeom>
        </p:spPr>
      </p:pic>
      <p:sp>
        <p:nvSpPr>
          <p:cNvPr id="21" name="Rectángulo 20"/>
          <p:cNvSpPr/>
          <p:nvPr/>
        </p:nvSpPr>
        <p:spPr>
          <a:xfrm>
            <a:off x="12919074" y="876577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14862174" y="830393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16805274" y="876577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996766" y="2240472"/>
            <a:ext cx="436319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Diseñar el flujograma de los procesos de viáticos en la Gobernación del Magdalena.</a:t>
            </a:r>
          </a:p>
          <a:p>
            <a:pPr marL="0" lvl="1"/>
            <a:endParaRPr lang="es-CO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75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lipse 27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3"/>
          <p:cNvGrpSpPr/>
          <p:nvPr/>
        </p:nvGrpSpPr>
        <p:grpSpPr>
          <a:xfrm>
            <a:off x="16215818" y="310274"/>
            <a:ext cx="1620549" cy="1694431"/>
            <a:chOff x="0" y="0"/>
            <a:chExt cx="4188895" cy="4379869"/>
          </a:xfrm>
        </p:grpSpPr>
        <p:sp>
          <p:nvSpPr>
            <p:cNvPr id="4" name="Freeform 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86C7ED"/>
            </a:solidFill>
          </p:spPr>
        </p:sp>
        <p:sp>
          <p:nvSpPr>
            <p:cNvPr id="5" name="Freeform 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057DFA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14272718" y="310274"/>
            <a:ext cx="1620058" cy="1694431"/>
            <a:chOff x="-1" y="0"/>
            <a:chExt cx="4187625" cy="4379869"/>
          </a:xfrm>
        </p:grpSpPr>
        <p:sp>
          <p:nvSpPr>
            <p:cNvPr id="9" name="Freeform 9"/>
            <p:cNvSpPr/>
            <p:nvPr/>
          </p:nvSpPr>
          <p:spPr>
            <a:xfrm>
              <a:off x="-1" y="218439"/>
              <a:ext cx="4187625" cy="4161430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FDE44F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F6D82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2329618" y="310274"/>
            <a:ext cx="1620549" cy="1694431"/>
            <a:chOff x="0" y="0"/>
            <a:chExt cx="4188895" cy="4379869"/>
          </a:xfrm>
        </p:grpSpPr>
        <p:sp>
          <p:nvSpPr>
            <p:cNvPr id="14" name="Freeform 1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4BAF47"/>
            </a:solidFill>
          </p:spPr>
        </p:sp>
        <p:sp>
          <p:nvSpPr>
            <p:cNvPr id="15" name="Freeform 1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1F7317"/>
            </a:solidFill>
          </p:spPr>
        </p:sp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28700" y="8446044"/>
            <a:ext cx="1397669" cy="1397669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1975266" y="2247900"/>
            <a:ext cx="149643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anose="020B0604020202020204" pitchFamily="34" charset="0"/>
              </a:rPr>
              <a:t>DESARROLLO DE LOS OBJETIVOS ESPECIFICOS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12919074" y="876577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14862174" y="830393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16805274" y="876577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216509" y="3347787"/>
            <a:ext cx="1458876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ES" sz="2400" b="1" smtClean="0">
                <a:latin typeface="Arial" panose="020B0604020202020204" pitchFamily="34" charset="0"/>
                <a:cs typeface="Arial" panose="020B0604020202020204" pitchFamily="34" charset="0"/>
              </a:rPr>
              <a:t>mplementar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el sistema de correspondencia Excel y Word para agilizar el proceso de resolución de viáticos en la Gobernación del Magdalena</a:t>
            </a:r>
          </a:p>
          <a:p>
            <a:pPr marL="0" lvl="1"/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402" y="4340946"/>
            <a:ext cx="9672324" cy="543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99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lipse 27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3"/>
          <p:cNvGrpSpPr/>
          <p:nvPr/>
        </p:nvGrpSpPr>
        <p:grpSpPr>
          <a:xfrm>
            <a:off x="16215818" y="310274"/>
            <a:ext cx="1620549" cy="1694431"/>
            <a:chOff x="0" y="0"/>
            <a:chExt cx="4188895" cy="4379869"/>
          </a:xfrm>
        </p:grpSpPr>
        <p:sp>
          <p:nvSpPr>
            <p:cNvPr id="4" name="Freeform 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86C7ED"/>
            </a:solidFill>
          </p:spPr>
        </p:sp>
        <p:sp>
          <p:nvSpPr>
            <p:cNvPr id="5" name="Freeform 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057DFA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14272718" y="310274"/>
            <a:ext cx="1620058" cy="1694431"/>
            <a:chOff x="-1" y="0"/>
            <a:chExt cx="4187625" cy="4379869"/>
          </a:xfrm>
        </p:grpSpPr>
        <p:sp>
          <p:nvSpPr>
            <p:cNvPr id="9" name="Freeform 9"/>
            <p:cNvSpPr/>
            <p:nvPr/>
          </p:nvSpPr>
          <p:spPr>
            <a:xfrm>
              <a:off x="-1" y="218439"/>
              <a:ext cx="4187625" cy="4161430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FDE44F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F6D82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2329618" y="310274"/>
            <a:ext cx="1620549" cy="1694431"/>
            <a:chOff x="0" y="0"/>
            <a:chExt cx="4188895" cy="4379869"/>
          </a:xfrm>
        </p:grpSpPr>
        <p:sp>
          <p:nvSpPr>
            <p:cNvPr id="14" name="Freeform 1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4BAF47"/>
            </a:solidFill>
          </p:spPr>
        </p:sp>
        <p:sp>
          <p:nvSpPr>
            <p:cNvPr id="15" name="Freeform 1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1F7317"/>
            </a:solidFill>
          </p:spPr>
        </p:sp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028700" y="8446044"/>
            <a:ext cx="1397669" cy="1397669"/>
          </a:xfrm>
          <a:prstGeom prst="rect">
            <a:avLst/>
          </a:prstGeom>
        </p:spPr>
      </p:pic>
      <p:sp>
        <p:nvSpPr>
          <p:cNvPr id="21" name="Rectángulo 20"/>
          <p:cNvSpPr/>
          <p:nvPr/>
        </p:nvSpPr>
        <p:spPr>
          <a:xfrm>
            <a:off x="12919074" y="876577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14862174" y="830393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16805274" y="876577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216509" y="2062301"/>
            <a:ext cx="1458876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ES" sz="2400" b="1" smtClean="0">
                <a:latin typeface="Arial" panose="020B0604020202020204" pitchFamily="34" charset="0"/>
                <a:cs typeface="Arial" panose="020B0604020202020204" pitchFamily="34" charset="0"/>
              </a:rPr>
              <a:t>mplementar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el sistema de correspondencia Excel y Word para agilizar el proceso de resolución de viáticos en la Gobernación del Magdalena</a:t>
            </a:r>
          </a:p>
          <a:p>
            <a:pPr marL="0" lvl="1"/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314" y="3238500"/>
            <a:ext cx="11549153" cy="6487375"/>
          </a:xfrm>
          <a:prstGeom prst="rect">
            <a:avLst/>
          </a:prstGeom>
        </p:spPr>
      </p:pic>
      <p:sp>
        <p:nvSpPr>
          <p:cNvPr id="20" name="Redondear rectángulo de esquina diagonal 19"/>
          <p:cNvSpPr/>
          <p:nvPr/>
        </p:nvSpPr>
        <p:spPr>
          <a:xfrm>
            <a:off x="4114800" y="7479756"/>
            <a:ext cx="5105400" cy="966288"/>
          </a:xfrm>
          <a:prstGeom prst="round2Diag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uadroTexto 25"/>
          <p:cNvSpPr txBox="1"/>
          <p:nvPr/>
        </p:nvSpPr>
        <p:spPr>
          <a:xfrm>
            <a:off x="9514407" y="7732067"/>
            <a:ext cx="3562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ANTES</a:t>
            </a:r>
            <a:endParaRPr lang="en-US" sz="2400" b="1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lecha abajo 23"/>
          <p:cNvSpPr/>
          <p:nvPr/>
        </p:nvSpPr>
        <p:spPr>
          <a:xfrm rot="16200000">
            <a:off x="9100604" y="7810499"/>
            <a:ext cx="533400" cy="30480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2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lipse 27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3"/>
          <p:cNvGrpSpPr/>
          <p:nvPr/>
        </p:nvGrpSpPr>
        <p:grpSpPr>
          <a:xfrm>
            <a:off x="16215818" y="310274"/>
            <a:ext cx="1620549" cy="1694431"/>
            <a:chOff x="0" y="0"/>
            <a:chExt cx="4188895" cy="4379869"/>
          </a:xfrm>
        </p:grpSpPr>
        <p:sp>
          <p:nvSpPr>
            <p:cNvPr id="4" name="Freeform 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86C7ED"/>
            </a:solidFill>
          </p:spPr>
        </p:sp>
        <p:sp>
          <p:nvSpPr>
            <p:cNvPr id="5" name="Freeform 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057DFA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14272718" y="310274"/>
            <a:ext cx="1620058" cy="1694431"/>
            <a:chOff x="-1" y="0"/>
            <a:chExt cx="4187625" cy="4379869"/>
          </a:xfrm>
        </p:grpSpPr>
        <p:sp>
          <p:nvSpPr>
            <p:cNvPr id="9" name="Freeform 9"/>
            <p:cNvSpPr/>
            <p:nvPr/>
          </p:nvSpPr>
          <p:spPr>
            <a:xfrm>
              <a:off x="-1" y="218439"/>
              <a:ext cx="4187625" cy="4161430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FDE44F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F6D82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2329618" y="310274"/>
            <a:ext cx="1620549" cy="1694431"/>
            <a:chOff x="0" y="0"/>
            <a:chExt cx="4188895" cy="4379869"/>
          </a:xfrm>
        </p:grpSpPr>
        <p:sp>
          <p:nvSpPr>
            <p:cNvPr id="14" name="Freeform 1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4BAF47"/>
            </a:solidFill>
          </p:spPr>
        </p:sp>
        <p:sp>
          <p:nvSpPr>
            <p:cNvPr id="15" name="Freeform 1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1F7317"/>
            </a:solidFill>
          </p:spPr>
        </p:sp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28700" y="8446044"/>
            <a:ext cx="1397669" cy="1397669"/>
          </a:xfrm>
          <a:prstGeom prst="rect">
            <a:avLst/>
          </a:prstGeom>
        </p:spPr>
      </p:pic>
      <p:sp>
        <p:nvSpPr>
          <p:cNvPr id="21" name="Rectángulo 20"/>
          <p:cNvSpPr/>
          <p:nvPr/>
        </p:nvSpPr>
        <p:spPr>
          <a:xfrm>
            <a:off x="12919074" y="876577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14862174" y="830393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16805274" y="876577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216509" y="2062301"/>
            <a:ext cx="1458876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ES" sz="2400" b="1" smtClean="0">
                <a:latin typeface="Arial" panose="020B0604020202020204" pitchFamily="34" charset="0"/>
                <a:cs typeface="Arial" panose="020B0604020202020204" pitchFamily="34" charset="0"/>
              </a:rPr>
              <a:t>mplementar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el sistema de correspondencia Excel y Word para agilizar el proceso de resolución de viáticos en la Gobernación del Magdalena</a:t>
            </a:r>
          </a:p>
          <a:p>
            <a:pPr marL="0" lvl="1"/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185" y="3162300"/>
            <a:ext cx="11605412" cy="6518977"/>
          </a:xfrm>
          <a:prstGeom prst="rect">
            <a:avLst/>
          </a:prstGeom>
        </p:spPr>
      </p:pic>
      <p:sp>
        <p:nvSpPr>
          <p:cNvPr id="24" name="Redondear rectángulo de esquina diagonal 23"/>
          <p:cNvSpPr/>
          <p:nvPr/>
        </p:nvSpPr>
        <p:spPr>
          <a:xfrm>
            <a:off x="4114800" y="7429500"/>
            <a:ext cx="5105400" cy="966288"/>
          </a:xfrm>
          <a:prstGeom prst="round2Diag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uadroTexto 24"/>
          <p:cNvSpPr txBox="1"/>
          <p:nvPr/>
        </p:nvSpPr>
        <p:spPr>
          <a:xfrm>
            <a:off x="9514407" y="7681811"/>
            <a:ext cx="3562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</a:t>
            </a:r>
            <a:endParaRPr lang="en-US" sz="2400" b="1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lecha abajo 25"/>
          <p:cNvSpPr/>
          <p:nvPr/>
        </p:nvSpPr>
        <p:spPr>
          <a:xfrm rot="16200000">
            <a:off x="9100604" y="7760243"/>
            <a:ext cx="533400" cy="30480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4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326</Words>
  <Application>Microsoft Office PowerPoint</Application>
  <PresentationFormat>Personalizado</PresentationFormat>
  <Paragraphs>84</Paragraphs>
  <Slides>13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8" baseType="lpstr">
      <vt:lpstr>Arial</vt:lpstr>
      <vt:lpstr>Calibri</vt:lpstr>
      <vt:lpstr>Bernard MT Condensed</vt:lpstr>
      <vt:lpstr>Playfair Display Bold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PLANTILLA PRACTICAS</dc:title>
  <dc:creator>ADMIN</dc:creator>
  <cp:lastModifiedBy>Natalia</cp:lastModifiedBy>
  <cp:revision>25</cp:revision>
  <dcterms:created xsi:type="dcterms:W3CDTF">2006-08-16T00:00:00Z</dcterms:created>
  <dcterms:modified xsi:type="dcterms:W3CDTF">2022-06-24T13:59:37Z</dcterms:modified>
  <dc:identifier>DAFC3K2AzKU</dc:identifier>
</cp:coreProperties>
</file>