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3"/>
  </p:notesMasterIdLst>
  <p:sldIdLst>
    <p:sldId id="256" r:id="rId2"/>
    <p:sldId id="257" r:id="rId3"/>
    <p:sldId id="262" r:id="rId4"/>
    <p:sldId id="258" r:id="rId5"/>
    <p:sldId id="260" r:id="rId6"/>
    <p:sldId id="267" r:id="rId7"/>
    <p:sldId id="268" r:id="rId8"/>
    <p:sldId id="259" r:id="rId9"/>
    <p:sldId id="261" r:id="rId10"/>
    <p:sldId id="265" r:id="rId11"/>
    <p:sldId id="263" r:id="rId12"/>
  </p:sldIdLst>
  <p:sldSz cx="18288000" cy="10287000"/>
  <p:notesSz cx="6858000" cy="9144000"/>
  <p:embeddedFontLst>
    <p:embeddedFont>
      <p:font typeface="Calibri" panose="020F0502020204030204" pitchFamily="34" charset="0"/>
      <p:regular r:id="rId14"/>
      <p:bold r:id="rId15"/>
      <p:italic r:id="rId16"/>
      <p:boldItalic r:id="rId17"/>
    </p:embeddedFont>
    <p:embeddedFont>
      <p:font typeface="Bernard MT Condensed" panose="02050806060905020404" pitchFamily="18" charset="0"/>
      <p:regular r:id="rId18"/>
    </p:embeddedFont>
    <p:embeddedFont>
      <p:font typeface="Playfair Display Bold" panose="020B0604020202020204"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A7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0664" autoAdjust="0"/>
  </p:normalViewPr>
  <p:slideViewPr>
    <p:cSldViewPr>
      <p:cViewPr varScale="1">
        <p:scale>
          <a:sx n="45" d="100"/>
          <a:sy n="45" d="100"/>
        </p:scale>
        <p:origin x="1044"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CAD76B-B866-49DF-9AA3-379377DEA9AF}" type="datetimeFigureOut">
              <a:rPr lang="en-US" smtClean="0"/>
              <a:t>11/23/2023</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0D4733-72BB-4D3A-8F09-1BC3B6E4A8F9}" type="slidenum">
              <a:rPr lang="en-US" smtClean="0"/>
              <a:t>‹Nº›</a:t>
            </a:fld>
            <a:endParaRPr lang="en-US"/>
          </a:p>
        </p:txBody>
      </p:sp>
    </p:spTree>
    <p:extLst>
      <p:ext uri="{BB962C8B-B14F-4D97-AF65-F5344CB8AC3E}">
        <p14:creationId xmlns:p14="http://schemas.microsoft.com/office/powerpoint/2010/main" val="146360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11/23/2023</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377"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svg"/><Relationship Id="rId7"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 Id="rId9"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5.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16.sv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image" Target="../media/image18.svg"/><Relationship Id="rId7" Type="http://schemas.openxmlformats.org/officeDocument/2006/relationships/image" Target="../media/image15.jp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4.jpg"/><Relationship Id="rId5"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79245" y="9410700"/>
            <a:ext cx="8994640" cy="534442"/>
          </a:xfrm>
          <a:prstGeom prst="rect">
            <a:avLst/>
          </a:prstGeom>
        </p:spPr>
        <p:txBody>
          <a:bodyPr lIns="0" tIns="0" rIns="0" bIns="0" rtlCol="0" anchor="t">
            <a:spAutoFit/>
          </a:bodyPr>
          <a:lstStyle/>
          <a:p>
            <a:pPr>
              <a:lnSpc>
                <a:spcPts val="4079"/>
              </a:lnSpc>
              <a:spcBef>
                <a:spcPct val="0"/>
              </a:spcBef>
            </a:pPr>
            <a:r>
              <a:rPr lang="en-US" sz="4800" dirty="0">
                <a:solidFill>
                  <a:srgbClr val="44A742"/>
                </a:solidFill>
                <a:effectLst>
                  <a:glow rad="228600">
                    <a:schemeClr val="accent3">
                      <a:satMod val="175000"/>
                      <a:alpha val="40000"/>
                    </a:schemeClr>
                  </a:glow>
                  <a:reflection blurRad="6350" stA="60000" endA="900" endPos="60000" dist="60007" dir="5400000" sy="-100000" algn="bl" rotWithShape="0"/>
                </a:effectLst>
                <a:latin typeface="Arial" panose="020B0604020202020204" pitchFamily="34" charset="0"/>
                <a:cs typeface="Arial" panose="020B0604020202020204" pitchFamily="34" charset="0"/>
              </a:rPr>
              <a:t>PRAE</a:t>
            </a:r>
            <a:endParaRPr lang="en-US" sz="5400" dirty="0">
              <a:solidFill>
                <a:srgbClr val="44A742"/>
              </a:solidFill>
              <a:effectLst>
                <a:glow rad="228600">
                  <a:schemeClr val="accent3">
                    <a:satMod val="175000"/>
                    <a:alpha val="40000"/>
                  </a:schemeClr>
                </a:glow>
                <a:reflection blurRad="6350" stA="60000" endA="900" endPos="60000" dist="60007" dir="5400000" sy="-100000" algn="bl" rotWithShape="0"/>
              </a:effectLst>
              <a:latin typeface="Arial" panose="020B0604020202020204" pitchFamily="34" charset="0"/>
              <a:cs typeface="Arial" panose="020B0604020202020204" pitchFamily="34" charset="0"/>
            </a:endParaRPr>
          </a:p>
        </p:txBody>
      </p:sp>
      <p:sp>
        <p:nvSpPr>
          <p:cNvPr id="3" name="TextBox 3"/>
          <p:cNvSpPr txBox="1"/>
          <p:nvPr/>
        </p:nvSpPr>
        <p:spPr>
          <a:xfrm>
            <a:off x="-8638" y="751550"/>
            <a:ext cx="12599100" cy="1667123"/>
          </a:xfrm>
          <a:prstGeom prst="rect">
            <a:avLst/>
          </a:prstGeom>
        </p:spPr>
        <p:txBody>
          <a:bodyPr wrap="square" lIns="0" tIns="0" rIns="0" bIns="0" rtlCol="0" anchor="t">
            <a:spAutoFit/>
          </a:bodyPr>
          <a:lstStyle/>
          <a:p>
            <a:pPr algn="ctr">
              <a:lnSpc>
                <a:spcPts val="12960"/>
              </a:lnSpc>
              <a:spcBef>
                <a:spcPct val="0"/>
              </a:spcBef>
            </a:pPr>
            <a:endParaRPr lang="en-US" sz="3600" spc="-120" dirty="0">
              <a:solidFill>
                <a:srgbClr val="000000"/>
              </a:solidFill>
              <a:latin typeface="Arial" panose="020B0604020202020204" pitchFamily="34" charset="0"/>
              <a:cs typeface="Arial" panose="020B0604020202020204" pitchFamily="34" charset="0"/>
            </a:endParaRPr>
          </a:p>
        </p:txBody>
      </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l="160" t="21264" r="6608" b="71845"/>
          <a:stretch>
            <a:fillRect/>
          </a:stretch>
        </p:blipFill>
        <p:spPr>
          <a:xfrm>
            <a:off x="1028702" y="8389296"/>
            <a:ext cx="6087719" cy="449904"/>
          </a:xfrm>
          <a:prstGeom prst="rect">
            <a:avLst/>
          </a:prstGeom>
        </p:spPr>
      </p:pic>
      <p:grpSp>
        <p:nvGrpSpPr>
          <p:cNvPr id="5" name="Group 5"/>
          <p:cNvGrpSpPr/>
          <p:nvPr/>
        </p:nvGrpSpPr>
        <p:grpSpPr>
          <a:xfrm>
            <a:off x="13124850" y="0"/>
            <a:ext cx="5163151" cy="10287000"/>
            <a:chOff x="0" y="0"/>
            <a:chExt cx="6884199" cy="13716000"/>
          </a:xfrm>
        </p:grpSpPr>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t="415" r="34"/>
            <a:stretch>
              <a:fillRect/>
            </a:stretch>
          </p:blipFill>
          <p:spPr>
            <a:xfrm flipH="1">
              <a:off x="0" y="0"/>
              <a:ext cx="6884199" cy="6858000"/>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t="415" r="34"/>
            <a:stretch>
              <a:fillRect/>
            </a:stretch>
          </p:blipFill>
          <p:spPr>
            <a:xfrm flipH="1">
              <a:off x="0" y="6858000"/>
              <a:ext cx="6884199" cy="6858000"/>
            </a:xfrm>
            <a:prstGeom prst="rect">
              <a:avLst/>
            </a:prstGeom>
          </p:spPr>
        </p:pic>
      </p:grpSp>
      <p:grpSp>
        <p:nvGrpSpPr>
          <p:cNvPr id="8" name="Group 8"/>
          <p:cNvGrpSpPr/>
          <p:nvPr/>
        </p:nvGrpSpPr>
        <p:grpSpPr>
          <a:xfrm>
            <a:off x="10023340" y="0"/>
            <a:ext cx="10726128" cy="10652611"/>
            <a:chOff x="0" y="0"/>
            <a:chExt cx="14301503" cy="14203480"/>
          </a:xfrm>
        </p:grpSpPr>
        <p:pic>
          <p:nvPicPr>
            <p:cNvPr id="9" name="Picture 9"/>
            <p:cNvPicPr>
              <a:picLocks noChangeAspect="1"/>
            </p:cNvPicPr>
            <p:nvPr/>
          </p:nvPicPr>
          <p:blipFill>
            <a:blip r:embed="rId6">
              <a:alphaModFix amt="32999"/>
            </a:blip>
            <a:srcRect r="7310"/>
            <a:stretch>
              <a:fillRect/>
            </a:stretch>
          </p:blipFill>
          <p:spPr>
            <a:xfrm>
              <a:off x="2775700" y="0"/>
              <a:ext cx="11525803" cy="9326128"/>
            </a:xfrm>
            <a:prstGeom prst="rect">
              <a:avLst/>
            </a:prstGeom>
          </p:spPr>
        </p:pic>
        <p:grpSp>
          <p:nvGrpSpPr>
            <p:cNvPr id="10" name="Group 10"/>
            <p:cNvGrpSpPr>
              <a:grpSpLocks noChangeAspect="1"/>
            </p:cNvGrpSpPr>
            <p:nvPr/>
          </p:nvGrpSpPr>
          <p:grpSpPr>
            <a:xfrm>
              <a:off x="2775700" y="0"/>
              <a:ext cx="10859180" cy="9404050"/>
              <a:chOff x="0" y="0"/>
              <a:chExt cx="6350000" cy="5499100"/>
            </a:xfrm>
          </p:grpSpPr>
          <p:sp>
            <p:nvSpPr>
              <p:cNvPr id="11" name="Freeform 11"/>
              <p:cNvSpPr/>
              <p:nvPr/>
            </p:nvSpPr>
            <p:spPr>
              <a:xfrm>
                <a:off x="0" y="0"/>
                <a:ext cx="6350000" cy="5499100"/>
              </a:xfrm>
              <a:custGeom>
                <a:avLst/>
                <a:gdLst/>
                <a:ahLst/>
                <a:cxnLst/>
                <a:rect l="l" t="t" r="r" b="b"/>
                <a:pathLst>
                  <a:path w="6350000" h="5499100">
                    <a:moveTo>
                      <a:pt x="3175000" y="0"/>
                    </a:moveTo>
                    <a:lnTo>
                      <a:pt x="0" y="0"/>
                    </a:lnTo>
                    <a:lnTo>
                      <a:pt x="1587500" y="2749550"/>
                    </a:lnTo>
                    <a:lnTo>
                      <a:pt x="3175000" y="5499100"/>
                    </a:lnTo>
                    <a:lnTo>
                      <a:pt x="4762500" y="2749550"/>
                    </a:lnTo>
                    <a:lnTo>
                      <a:pt x="6350000" y="0"/>
                    </a:lnTo>
                    <a:close/>
                  </a:path>
                </a:pathLst>
              </a:custGeom>
              <a:blipFill>
                <a:blip r:embed="rId6"/>
                <a:stretch>
                  <a:fillRect r="-15466"/>
                </a:stretch>
              </a:blipFill>
            </p:spPr>
          </p:sp>
        </p:grpSp>
        <p:pic>
          <p:nvPicPr>
            <p:cNvPr id="12" name="Picture 12"/>
            <p:cNvPicPr>
              <a:picLocks noChangeAspect="1"/>
            </p:cNvPicPr>
            <p:nvPr/>
          </p:nvPicPr>
          <p:blipFill>
            <a:blip r:embed="rId7">
              <a:alphaModFix amt="38000"/>
            </a:blip>
            <a:srcRect l="18690" t="23271" r="14846"/>
            <a:stretch>
              <a:fillRect/>
            </a:stretch>
          </p:blipFill>
          <p:spPr>
            <a:xfrm>
              <a:off x="2775700" y="6718864"/>
              <a:ext cx="11525803" cy="7484616"/>
            </a:xfrm>
            <a:prstGeom prst="rect">
              <a:avLst/>
            </a:prstGeom>
          </p:spPr>
        </p:pic>
        <p:grpSp>
          <p:nvGrpSpPr>
            <p:cNvPr id="13" name="Group 13"/>
            <p:cNvGrpSpPr>
              <a:grpSpLocks noChangeAspect="1"/>
            </p:cNvGrpSpPr>
            <p:nvPr/>
          </p:nvGrpSpPr>
          <p:grpSpPr>
            <a:xfrm>
              <a:off x="0" y="5125689"/>
              <a:ext cx="10555570" cy="9077791"/>
              <a:chOff x="0" y="0"/>
              <a:chExt cx="6350000" cy="5461000"/>
            </a:xfrm>
          </p:grpSpPr>
          <p:sp>
            <p:nvSpPr>
              <p:cNvPr id="14" name="Freeform 14"/>
              <p:cNvSpPr/>
              <p:nvPr/>
            </p:nvSpPr>
            <p:spPr>
              <a:xfrm>
                <a:off x="59563" y="32385"/>
                <a:ext cx="6230874" cy="5396230"/>
              </a:xfrm>
              <a:custGeom>
                <a:avLst/>
                <a:gdLst/>
                <a:ahLst/>
                <a:cxnLst/>
                <a:rect l="l" t="t" r="r" b="b"/>
                <a:pathLst>
                  <a:path w="6230874" h="5396230">
                    <a:moveTo>
                      <a:pt x="3115437" y="0"/>
                    </a:moveTo>
                    <a:lnTo>
                      <a:pt x="0" y="5396230"/>
                    </a:lnTo>
                    <a:lnTo>
                      <a:pt x="6230874" y="5396230"/>
                    </a:lnTo>
                    <a:close/>
                  </a:path>
                </a:pathLst>
              </a:custGeom>
              <a:blipFill>
                <a:blip r:embed="rId7"/>
                <a:stretch>
                  <a:fillRect t="-1800" r="-59508" b="-1800"/>
                </a:stretch>
              </a:blipFill>
            </p:spPr>
          </p:sp>
        </p:grpSp>
      </p:grpSp>
      <p:grpSp>
        <p:nvGrpSpPr>
          <p:cNvPr id="15" name="Group 15"/>
          <p:cNvGrpSpPr/>
          <p:nvPr/>
        </p:nvGrpSpPr>
        <p:grpSpPr>
          <a:xfrm>
            <a:off x="579245" y="449995"/>
            <a:ext cx="3493315" cy="1157412"/>
            <a:chOff x="0" y="0"/>
            <a:chExt cx="4657753" cy="1543217"/>
          </a:xfrm>
        </p:grpSpPr>
        <p:pic>
          <p:nvPicPr>
            <p:cNvPr id="16" name="Picture 16"/>
            <p:cNvPicPr>
              <a:picLocks noChangeAspect="1"/>
            </p:cNvPicPr>
            <p:nvPr/>
          </p:nvPicPr>
          <p:blipFill>
            <a:blip r:embed="rId8"/>
            <a:srcRect/>
            <a:stretch>
              <a:fillRect/>
            </a:stretch>
          </p:blipFill>
          <p:spPr>
            <a:xfrm>
              <a:off x="0" y="0"/>
              <a:ext cx="1451358" cy="1543217"/>
            </a:xfrm>
            <a:prstGeom prst="rect">
              <a:avLst/>
            </a:prstGeom>
          </p:spPr>
        </p:pic>
        <p:sp>
          <p:nvSpPr>
            <p:cNvPr id="17" name="TextBox 17"/>
            <p:cNvSpPr txBox="1"/>
            <p:nvPr/>
          </p:nvSpPr>
          <p:spPr>
            <a:xfrm>
              <a:off x="1847567" y="12284"/>
              <a:ext cx="2285327" cy="495863"/>
            </a:xfrm>
            <a:prstGeom prst="rect">
              <a:avLst/>
            </a:prstGeom>
          </p:spPr>
          <p:txBody>
            <a:bodyPr lIns="0" tIns="0" rIns="0" bIns="0" rtlCol="0" anchor="t">
              <a:spAutoFit/>
            </a:bodyPr>
            <a:lstStyle/>
            <a:p>
              <a:pPr algn="ctr">
                <a:lnSpc>
                  <a:spcPts val="2895"/>
                </a:lnSpc>
              </a:pPr>
              <a:r>
                <a:rPr lang="en-US" sz="2443" spc="-24">
                  <a:solidFill>
                    <a:srgbClr val="35B729"/>
                  </a:solidFill>
                  <a:latin typeface="Playfair Display Bold"/>
                </a:rPr>
                <a:t>Universidad </a:t>
              </a:r>
            </a:p>
          </p:txBody>
        </p:sp>
        <p:sp>
          <p:nvSpPr>
            <p:cNvPr id="18" name="TextBox 18"/>
            <p:cNvSpPr txBox="1"/>
            <p:nvPr/>
          </p:nvSpPr>
          <p:spPr>
            <a:xfrm>
              <a:off x="1322707" y="533904"/>
              <a:ext cx="3335046" cy="427468"/>
            </a:xfrm>
            <a:prstGeom prst="rect">
              <a:avLst/>
            </a:prstGeom>
          </p:spPr>
          <p:txBody>
            <a:bodyPr lIns="0" tIns="0" rIns="0" bIns="0" rtlCol="0" anchor="t">
              <a:spAutoFit/>
            </a:bodyPr>
            <a:lstStyle/>
            <a:p>
              <a:pPr algn="ctr">
                <a:lnSpc>
                  <a:spcPts val="2477"/>
                </a:lnSpc>
              </a:pPr>
              <a:r>
                <a:rPr lang="en-US" sz="2091" spc="-20" dirty="0">
                  <a:solidFill>
                    <a:srgbClr val="1F7317"/>
                  </a:solidFill>
                  <a:latin typeface="Playfair Display Bold"/>
                </a:rPr>
                <a:t>Popular del Cesar</a:t>
              </a:r>
            </a:p>
          </p:txBody>
        </p:sp>
        <p:sp>
          <p:nvSpPr>
            <p:cNvPr id="19" name="TextBox 19"/>
            <p:cNvSpPr txBox="1"/>
            <p:nvPr/>
          </p:nvSpPr>
          <p:spPr>
            <a:xfrm>
              <a:off x="1847567" y="1031754"/>
              <a:ext cx="2084133" cy="256480"/>
            </a:xfrm>
            <a:prstGeom prst="rect">
              <a:avLst/>
            </a:prstGeom>
          </p:spPr>
          <p:txBody>
            <a:bodyPr lIns="0" tIns="0" rIns="0" bIns="0" rtlCol="0" anchor="t">
              <a:spAutoFit/>
            </a:bodyPr>
            <a:lstStyle/>
            <a:p>
              <a:pPr algn="ctr">
                <a:lnSpc>
                  <a:spcPts val="1467"/>
                </a:lnSpc>
              </a:pPr>
              <a:r>
                <a:rPr lang="en-US" sz="1237" spc="-12">
                  <a:solidFill>
                    <a:srgbClr val="000000"/>
                  </a:solidFill>
                  <a:latin typeface="Playfair Display Bold"/>
                </a:rPr>
                <a:t>Seccional Aguachica </a:t>
              </a:r>
            </a:p>
          </p:txBody>
        </p:sp>
      </p:grpSp>
      <p:pic>
        <p:nvPicPr>
          <p:cNvPr id="20" name="Picture 20"/>
          <p:cNvPicPr>
            <a:picLocks noChangeAspect="1"/>
          </p:cNvPicPr>
          <p:nvPr/>
        </p:nvPicPr>
        <p:blipFill>
          <a:blip r:embed="rId9"/>
          <a:srcRect l="27903" t="7707" r="27626" b="7032"/>
          <a:stretch>
            <a:fillRect/>
          </a:stretch>
        </p:blipFill>
        <p:spPr>
          <a:xfrm>
            <a:off x="10023341" y="298188"/>
            <a:ext cx="1506527" cy="1624685"/>
          </a:xfrm>
          <a:prstGeom prst="rect">
            <a:avLst/>
          </a:prstGeom>
        </p:spPr>
      </p:pic>
      <p:sp>
        <p:nvSpPr>
          <p:cNvPr id="27" name="Rectángulo 26"/>
          <p:cNvSpPr/>
          <p:nvPr/>
        </p:nvSpPr>
        <p:spPr>
          <a:xfrm>
            <a:off x="879340" y="8330451"/>
            <a:ext cx="10284009" cy="1685846"/>
          </a:xfrm>
          <a:prstGeom prst="rect">
            <a:avLst/>
          </a:prstGeom>
        </p:spPr>
        <p:txBody>
          <a:bodyPr wrap="square">
            <a:spAutoFit/>
          </a:bodyPr>
          <a:lstStyle/>
          <a:p>
            <a:pPr algn="ctr">
              <a:lnSpc>
                <a:spcPct val="150000"/>
              </a:lnSpc>
              <a:spcBef>
                <a:spcPct val="0"/>
              </a:spcBef>
              <a:buFontTx/>
              <a:buNone/>
            </a:pPr>
            <a:r>
              <a:rPr lang="es-MX" altLang="en-US" sz="2400" dirty="0">
                <a:latin typeface="Arial" panose="020B0604020202020204" pitchFamily="34" charset="0"/>
                <a:cs typeface="Arial" panose="020B0604020202020204" pitchFamily="34" charset="0"/>
              </a:rPr>
              <a:t>UNIVERSIDAD POPULAR DEL CESAR SECCIONAL AGUACHICA</a:t>
            </a:r>
          </a:p>
          <a:p>
            <a:pPr algn="ctr">
              <a:lnSpc>
                <a:spcPct val="150000"/>
              </a:lnSpc>
              <a:spcBef>
                <a:spcPct val="0"/>
              </a:spcBef>
              <a:buFontTx/>
              <a:buNone/>
            </a:pPr>
            <a:r>
              <a:rPr lang="es-MX" altLang="en-US" sz="2400" dirty="0">
                <a:latin typeface="Arial" panose="020B0604020202020204" pitchFamily="34" charset="0"/>
                <a:cs typeface="Arial" panose="020B0604020202020204" pitchFamily="34" charset="0"/>
              </a:rPr>
              <a:t>PROGRAMA ADMINISTRACION DE EMPRESAS</a:t>
            </a:r>
          </a:p>
          <a:p>
            <a:pPr algn="ctr">
              <a:lnSpc>
                <a:spcPct val="150000"/>
              </a:lnSpc>
              <a:spcBef>
                <a:spcPct val="0"/>
              </a:spcBef>
              <a:buFontTx/>
              <a:buNone/>
            </a:pPr>
            <a:r>
              <a:rPr lang="es-MX" altLang="en-US" sz="2400" dirty="0">
                <a:latin typeface="Arial" panose="020B0604020202020204" pitchFamily="34" charset="0"/>
                <a:cs typeface="Arial" panose="020B0604020202020204" pitchFamily="34" charset="0"/>
              </a:rPr>
              <a:t>2023-3</a:t>
            </a:r>
          </a:p>
        </p:txBody>
      </p:sp>
      <p:sp>
        <p:nvSpPr>
          <p:cNvPr id="28" name="Rectángulo 27"/>
          <p:cNvSpPr/>
          <p:nvPr/>
        </p:nvSpPr>
        <p:spPr>
          <a:xfrm>
            <a:off x="2746470" y="7082802"/>
            <a:ext cx="6681766" cy="461665"/>
          </a:xfrm>
          <a:prstGeom prst="rect">
            <a:avLst/>
          </a:prstGeom>
        </p:spPr>
        <p:txBody>
          <a:bodyPr wrap="none">
            <a:spAutoFit/>
          </a:bodyPr>
          <a:lstStyle/>
          <a:p>
            <a:pPr algn="ctr">
              <a:spcBef>
                <a:spcPct val="0"/>
              </a:spcBef>
              <a:buFontTx/>
              <a:buNone/>
            </a:pPr>
            <a:r>
              <a:rPr lang="es-MX" altLang="en-US" sz="2400" dirty="0" smtClean="0">
                <a:latin typeface="Arial" panose="020B0604020202020204" pitchFamily="34" charset="0"/>
                <a:cs typeface="Arial" panose="020B0604020202020204" pitchFamily="34" charset="0"/>
              </a:rPr>
              <a:t>SANDRA DEL PILAR OTALVAREZ MARTINEZ </a:t>
            </a:r>
            <a:endParaRPr lang="es-MX" altLang="en-US" sz="2400" dirty="0">
              <a:latin typeface="Arial" panose="020B0604020202020204" pitchFamily="34" charset="0"/>
              <a:cs typeface="Arial" panose="020B0604020202020204" pitchFamily="34" charset="0"/>
            </a:endParaRPr>
          </a:p>
        </p:txBody>
      </p:sp>
      <p:sp>
        <p:nvSpPr>
          <p:cNvPr id="29" name="Rectángulo 28"/>
          <p:cNvSpPr/>
          <p:nvPr/>
        </p:nvSpPr>
        <p:spPr>
          <a:xfrm>
            <a:off x="3139634" y="5536701"/>
            <a:ext cx="5980163" cy="461665"/>
          </a:xfrm>
          <a:prstGeom prst="rect">
            <a:avLst/>
          </a:prstGeom>
        </p:spPr>
        <p:txBody>
          <a:bodyPr wrap="none">
            <a:spAutoFit/>
          </a:bodyPr>
          <a:lstStyle/>
          <a:p>
            <a:pPr algn="ctr">
              <a:spcBef>
                <a:spcPct val="0"/>
              </a:spcBef>
              <a:buFontTx/>
              <a:buNone/>
            </a:pPr>
            <a:r>
              <a:rPr lang="es-MX" altLang="en-US" sz="2400" dirty="0" smtClean="0">
                <a:latin typeface="Arial" panose="020B0604020202020204" pitchFamily="34" charset="0"/>
                <a:cs typeface="Arial" panose="020B0604020202020204" pitchFamily="34" charset="0"/>
              </a:rPr>
              <a:t>YULIANA LICETH FLOREZ RODRIGUEZ </a:t>
            </a:r>
            <a:endParaRPr lang="es-MX" altLang="en-US" sz="2400" dirty="0">
              <a:latin typeface="Arial" panose="020B0604020202020204" pitchFamily="34" charset="0"/>
              <a:cs typeface="Arial" panose="020B0604020202020204" pitchFamily="34" charset="0"/>
            </a:endParaRPr>
          </a:p>
        </p:txBody>
      </p:sp>
      <p:sp>
        <p:nvSpPr>
          <p:cNvPr id="30" name="Rectángulo 29"/>
          <p:cNvSpPr/>
          <p:nvPr/>
        </p:nvSpPr>
        <p:spPr>
          <a:xfrm>
            <a:off x="3678915" y="4221432"/>
            <a:ext cx="4463081" cy="461665"/>
          </a:xfrm>
          <a:prstGeom prst="rect">
            <a:avLst/>
          </a:prstGeom>
        </p:spPr>
        <p:txBody>
          <a:bodyPr wrap="none">
            <a:spAutoFit/>
          </a:bodyPr>
          <a:lstStyle/>
          <a:p>
            <a:pPr algn="ctr">
              <a:spcBef>
                <a:spcPct val="0"/>
              </a:spcBef>
              <a:buFontTx/>
              <a:buNone/>
            </a:pPr>
            <a:r>
              <a:rPr lang="es-MX" altLang="en-US" sz="2400" dirty="0">
                <a:latin typeface="Arial" panose="020B0604020202020204" pitchFamily="34" charset="0"/>
                <a:cs typeface="Arial" panose="020B0604020202020204" pitchFamily="34" charset="0"/>
              </a:rPr>
              <a:t>PRACTICAS CURRICULARES</a:t>
            </a:r>
          </a:p>
        </p:txBody>
      </p:sp>
      <p:sp>
        <p:nvSpPr>
          <p:cNvPr id="21" name="Rectángulo 20"/>
          <p:cNvSpPr/>
          <p:nvPr/>
        </p:nvSpPr>
        <p:spPr>
          <a:xfrm>
            <a:off x="1803144" y="2060645"/>
            <a:ext cx="9144000" cy="1569660"/>
          </a:xfrm>
          <a:prstGeom prst="rect">
            <a:avLst/>
          </a:prstGeom>
        </p:spPr>
        <p:txBody>
          <a:bodyPr>
            <a:spAutoFit/>
          </a:bodyPr>
          <a:lstStyle/>
          <a:p>
            <a:pPr algn="ctr"/>
            <a:r>
              <a:rPr lang="es-ES" sz="2400" dirty="0" smtClean="0">
                <a:latin typeface="Arial" panose="020B0604020202020204" pitchFamily="34" charset="0"/>
                <a:cs typeface="Arial" panose="020B0604020202020204" pitchFamily="34" charset="0"/>
              </a:rPr>
              <a:t>PROPUESTA </a:t>
            </a:r>
            <a:r>
              <a:rPr lang="es-ES" sz="2400" dirty="0">
                <a:latin typeface="Arial" panose="020B0604020202020204" pitchFamily="34" charset="0"/>
                <a:cs typeface="Arial" panose="020B0604020202020204" pitchFamily="34" charset="0"/>
              </a:rPr>
              <a:t>PARA DISEÑAR UN PLAN DE ACCIÓN PARA LA IMPLEMENTACIÓN DE UN PROGRAMA DE GESTIÓN DOCUMENTAL PARA LA EMPRESA AMBIFLORES S.A. EN EL MUNICIPIO  DE AGUACHICA CESAR</a:t>
            </a:r>
            <a:endParaRPr lang="es-CO" sz="24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lipse 13"/>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AutoShape 4"/>
          <p:cNvSpPr/>
          <p:nvPr/>
        </p:nvSpPr>
        <p:spPr>
          <a:xfrm>
            <a:off x="4790417" y="-446410"/>
            <a:ext cx="13497585" cy="791631"/>
          </a:xfrm>
          <a:prstGeom prst="rect">
            <a:avLst/>
          </a:prstGeom>
          <a:solidFill>
            <a:srgbClr val="EFEAF4"/>
          </a:solidFill>
        </p:spPr>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34026"/>
          <a:stretch>
            <a:fillRect/>
          </a:stretch>
        </p:blipFill>
        <p:spPr>
          <a:xfrm flipH="1" flipV="1">
            <a:off x="0" y="-1169840"/>
            <a:ext cx="5660104" cy="3231735"/>
          </a:xfrm>
          <a:prstGeom prst="rect">
            <a:avLst/>
          </a:prstGeom>
        </p:spPr>
      </p:pic>
      <p:pic>
        <p:nvPicPr>
          <p:cNvPr id="6" name="Picture 6"/>
          <p:cNvPicPr>
            <a:picLocks noChangeAspect="1"/>
          </p:cNvPicPr>
          <p:nvPr/>
        </p:nvPicPr>
        <p:blipFill>
          <a:blip r:embed="rId4"/>
          <a:srcRect/>
          <a:stretch>
            <a:fillRect/>
          </a:stretch>
        </p:blipFill>
        <p:spPr>
          <a:xfrm>
            <a:off x="16242085" y="713358"/>
            <a:ext cx="1397669" cy="1397669"/>
          </a:xfrm>
          <a:prstGeom prst="rect">
            <a:avLst/>
          </a:prstGeom>
        </p:spPr>
      </p:pic>
      <p:pic>
        <p:nvPicPr>
          <p:cNvPr id="7" name="Picture 7"/>
          <p:cNvPicPr>
            <a:picLocks noChangeAspect="1"/>
          </p:cNvPicPr>
          <p:nvPr/>
        </p:nvPicPr>
        <p:blipFill>
          <a:blip r:embed="rId5"/>
          <a:srcRect/>
          <a:stretch>
            <a:fillRect/>
          </a:stretch>
        </p:blipFill>
        <p:spPr>
          <a:xfrm>
            <a:off x="624034" y="8147282"/>
            <a:ext cx="1475132" cy="1568495"/>
          </a:xfrm>
          <a:prstGeom prst="rect">
            <a:avLst/>
          </a:prstGeom>
        </p:spPr>
      </p:pic>
      <p:sp>
        <p:nvSpPr>
          <p:cNvPr id="10" name="Rectángulo 9"/>
          <p:cNvSpPr/>
          <p:nvPr/>
        </p:nvSpPr>
        <p:spPr>
          <a:xfrm>
            <a:off x="990600" y="4845576"/>
            <a:ext cx="5912581" cy="1200329"/>
          </a:xfrm>
          <a:prstGeom prst="rect">
            <a:avLst/>
          </a:prstGeom>
        </p:spPr>
        <p:txBody>
          <a:bodyPr wrap="none">
            <a:spAutoFit/>
            <a:scene3d>
              <a:camera prst="orthographicFront"/>
              <a:lightRig rig="threePt" dir="t"/>
            </a:scene3d>
            <a:sp3d extrusionH="57150">
              <a:bevelT w="38100" h="38100"/>
            </a:sp3d>
          </a:bodyPr>
          <a:lstStyle/>
          <a:p>
            <a:pPr lvl="0" algn="ctr" fontAlgn="base">
              <a:spcBef>
                <a:spcPct val="50000"/>
              </a:spcBef>
              <a:spcAft>
                <a:spcPct val="0"/>
              </a:spcAft>
            </a:pPr>
            <a:r>
              <a:rPr kumimoji="1" lang="es-CO" altLang="es-CO" sz="7200" b="1" dirty="0">
                <a:solidFill>
                  <a:srgbClr val="000000"/>
                </a:solidFill>
                <a:effectLst>
                  <a:reflection blurRad="6350" stA="55000" endA="300" endPos="45500" dir="5400000" sy="-100000" algn="bl" rotWithShape="0"/>
                </a:effectLst>
                <a:latin typeface="Arial" panose="020B0604020202020204" pitchFamily="34" charset="0"/>
                <a:cs typeface="Arial" panose="020B0604020202020204" pitchFamily="34" charset="0"/>
              </a:rPr>
              <a:t>PREGUNTAS</a:t>
            </a:r>
          </a:p>
        </p:txBody>
      </p:sp>
      <p:pic>
        <p:nvPicPr>
          <p:cNvPr id="8" name="Picture 9"/>
          <p:cNvPicPr>
            <a:picLocks noChangeAspect="1"/>
          </p:cNvPicPr>
          <p:nvPr/>
        </p:nvPicPr>
        <p:blipFill>
          <a:blip r:embed="rId6"/>
          <a:srcRect/>
          <a:stretch>
            <a:fillRect/>
          </a:stretch>
        </p:blipFill>
        <p:spPr>
          <a:xfrm>
            <a:off x="7147290" y="1876184"/>
            <a:ext cx="5867400" cy="6271098"/>
          </a:xfrm>
          <a:prstGeom prst="rect">
            <a:avLst/>
          </a:prstGeom>
        </p:spPr>
      </p:pic>
      <p:sp>
        <p:nvSpPr>
          <p:cNvPr id="13"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07</a:t>
            </a:r>
          </a:p>
        </p:txBody>
      </p:sp>
    </p:spTree>
    <p:extLst>
      <p:ext uri="{BB962C8B-B14F-4D97-AF65-F5344CB8AC3E}">
        <p14:creationId xmlns:p14="http://schemas.microsoft.com/office/powerpoint/2010/main" val="3250119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2314816" y="-2086793"/>
            <a:ext cx="6208021" cy="4173585"/>
            <a:chOff x="0" y="0"/>
            <a:chExt cx="7990758" cy="5372100"/>
          </a:xfrm>
        </p:grpSpPr>
        <p:sp>
          <p:nvSpPr>
            <p:cNvPr id="3" name="Freeform 3"/>
            <p:cNvSpPr/>
            <p:nvPr/>
          </p:nvSpPr>
          <p:spPr>
            <a:xfrm>
              <a:off x="0" y="0"/>
              <a:ext cx="7990758" cy="5372100"/>
            </a:xfrm>
            <a:custGeom>
              <a:avLst/>
              <a:gdLst/>
              <a:ahLst/>
              <a:cxnLst/>
              <a:rect l="l" t="t" r="r" b="b"/>
              <a:pathLst>
                <a:path w="7990758" h="5372100">
                  <a:moveTo>
                    <a:pt x="6440088" y="0"/>
                  </a:moveTo>
                  <a:lnTo>
                    <a:pt x="1550670" y="0"/>
                  </a:lnTo>
                  <a:lnTo>
                    <a:pt x="0" y="2686050"/>
                  </a:lnTo>
                  <a:lnTo>
                    <a:pt x="1550670" y="5372100"/>
                  </a:lnTo>
                  <a:lnTo>
                    <a:pt x="6440088" y="5372100"/>
                  </a:lnTo>
                  <a:lnTo>
                    <a:pt x="7990758" y="2686050"/>
                  </a:lnTo>
                  <a:lnTo>
                    <a:pt x="6440088" y="0"/>
                  </a:lnTo>
                  <a:close/>
                </a:path>
              </a:pathLst>
            </a:custGeom>
            <a:solidFill>
              <a:srgbClr val="30B12A"/>
            </a:solidFill>
          </p:spPr>
        </p:sp>
      </p:grpSp>
      <p:pic>
        <p:nvPicPr>
          <p:cNvPr id="4" name="Picture 4"/>
          <p:cNvPicPr>
            <a:picLocks noChangeAspect="1"/>
          </p:cNvPicPr>
          <p:nvPr/>
        </p:nvPicPr>
        <p:blipFill>
          <a:blip r:embed="rId2"/>
          <a:srcRect l="26651" t="7823" r="27057" b="8190"/>
          <a:stretch>
            <a:fillRect/>
          </a:stretch>
        </p:blipFill>
        <p:spPr>
          <a:xfrm>
            <a:off x="838200" y="2086793"/>
            <a:ext cx="5710696" cy="5828039"/>
          </a:xfrm>
          <a:prstGeom prst="rect">
            <a:avLst/>
          </a:prstGeom>
        </p:spPr>
      </p:pic>
      <p:grpSp>
        <p:nvGrpSpPr>
          <p:cNvPr id="5" name="Group 5"/>
          <p:cNvGrpSpPr/>
          <p:nvPr/>
        </p:nvGrpSpPr>
        <p:grpSpPr>
          <a:xfrm rot="-10800000">
            <a:off x="-1093063" y="7283541"/>
            <a:ext cx="2963586" cy="3459503"/>
            <a:chOff x="0" y="0"/>
            <a:chExt cx="4602013" cy="5372100"/>
          </a:xfrm>
        </p:grpSpPr>
        <p:sp>
          <p:nvSpPr>
            <p:cNvPr id="6" name="Freeform 6"/>
            <p:cNvSpPr/>
            <p:nvPr/>
          </p:nvSpPr>
          <p:spPr>
            <a:xfrm>
              <a:off x="0" y="0"/>
              <a:ext cx="4602013" cy="5372100"/>
            </a:xfrm>
            <a:custGeom>
              <a:avLst/>
              <a:gdLst/>
              <a:ahLst/>
              <a:cxnLst/>
              <a:rect l="l" t="t" r="r" b="b"/>
              <a:pathLst>
                <a:path w="4602013" h="5372100">
                  <a:moveTo>
                    <a:pt x="3051343" y="0"/>
                  </a:moveTo>
                  <a:lnTo>
                    <a:pt x="1550670" y="0"/>
                  </a:lnTo>
                  <a:lnTo>
                    <a:pt x="0" y="2686050"/>
                  </a:lnTo>
                  <a:lnTo>
                    <a:pt x="1550670" y="5372100"/>
                  </a:lnTo>
                  <a:lnTo>
                    <a:pt x="3051343" y="5372100"/>
                  </a:lnTo>
                  <a:lnTo>
                    <a:pt x="4602013" y="2686050"/>
                  </a:lnTo>
                  <a:lnTo>
                    <a:pt x="3051343" y="0"/>
                  </a:lnTo>
                  <a:close/>
                </a:path>
              </a:pathLst>
            </a:custGeom>
            <a:solidFill>
              <a:srgbClr val="F6D824"/>
            </a:solidFill>
          </p:spPr>
        </p:sp>
      </p:grpSp>
      <p:sp>
        <p:nvSpPr>
          <p:cNvPr id="7" name="TextBox 7"/>
          <p:cNvSpPr txBox="1"/>
          <p:nvPr/>
        </p:nvSpPr>
        <p:spPr>
          <a:xfrm>
            <a:off x="8283485" y="4315647"/>
            <a:ext cx="8115300" cy="1519775"/>
          </a:xfrm>
          <a:prstGeom prst="rect">
            <a:avLst/>
          </a:prstGeom>
        </p:spPr>
        <p:txBody>
          <a:bodyPr lIns="0" tIns="0" rIns="0" bIns="0" rtlCol="0" anchor="t">
            <a:spAutoFit/>
          </a:bodyPr>
          <a:lstStyle/>
          <a:p>
            <a:pPr algn="ctr">
              <a:lnSpc>
                <a:spcPts val="11440"/>
              </a:lnSpc>
              <a:spcBef>
                <a:spcPct val="0"/>
              </a:spcBef>
            </a:pPr>
            <a:r>
              <a:rPr lang="en-US" sz="15000" dirty="0">
                <a:solidFill>
                  <a:srgbClr val="000000"/>
                </a:solidFill>
                <a:latin typeface="Bernard MT Condensed" panose="02050806060905020404" pitchFamily="18" charset="0"/>
              </a:rPr>
              <a:t>¡GRACIAS!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p:cNvSpPr/>
          <p:nvPr/>
        </p:nvSpPr>
        <p:spPr>
          <a:xfrm>
            <a:off x="4790417" y="-446410"/>
            <a:ext cx="13497585" cy="791631"/>
          </a:xfrm>
          <a:prstGeom prst="rect">
            <a:avLst/>
          </a:prstGeom>
          <a:solidFill>
            <a:srgbClr val="EFEAF4"/>
          </a:solidFill>
        </p:spPr>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34026"/>
          <a:stretch>
            <a:fillRect/>
          </a:stretch>
        </p:blipFill>
        <p:spPr>
          <a:xfrm flipH="1" flipV="1">
            <a:off x="0" y="-1169840"/>
            <a:ext cx="5660104" cy="3231735"/>
          </a:xfrm>
          <a:prstGeom prst="rect">
            <a:avLst/>
          </a:prstGeom>
        </p:spPr>
      </p:pic>
      <p:pic>
        <p:nvPicPr>
          <p:cNvPr id="6" name="Picture 6"/>
          <p:cNvPicPr>
            <a:picLocks noChangeAspect="1"/>
          </p:cNvPicPr>
          <p:nvPr/>
        </p:nvPicPr>
        <p:blipFill>
          <a:blip r:embed="rId4"/>
          <a:srcRect/>
          <a:stretch>
            <a:fillRect/>
          </a:stretch>
        </p:blipFill>
        <p:spPr>
          <a:xfrm>
            <a:off x="16242086" y="8559466"/>
            <a:ext cx="1397669" cy="1397669"/>
          </a:xfrm>
          <a:prstGeom prst="rect">
            <a:avLst/>
          </a:prstGeom>
        </p:spPr>
      </p:pic>
      <p:pic>
        <p:nvPicPr>
          <p:cNvPr id="7" name="Picture 7"/>
          <p:cNvPicPr>
            <a:picLocks noChangeAspect="1"/>
          </p:cNvPicPr>
          <p:nvPr/>
        </p:nvPicPr>
        <p:blipFill>
          <a:blip r:embed="rId5"/>
          <a:srcRect/>
          <a:stretch>
            <a:fillRect/>
          </a:stretch>
        </p:blipFill>
        <p:spPr>
          <a:xfrm>
            <a:off x="624034" y="8147282"/>
            <a:ext cx="1475132" cy="1568495"/>
          </a:xfrm>
          <a:prstGeom prst="rect">
            <a:avLst/>
          </a:prstGeom>
        </p:spPr>
      </p:pic>
      <p:sp>
        <p:nvSpPr>
          <p:cNvPr id="10" name="Rectángulo 9"/>
          <p:cNvSpPr/>
          <p:nvPr/>
        </p:nvSpPr>
        <p:spPr>
          <a:xfrm>
            <a:off x="7162800" y="1383119"/>
            <a:ext cx="4971234" cy="830997"/>
          </a:xfrm>
          <a:prstGeom prst="rect">
            <a:avLst/>
          </a:prstGeom>
        </p:spPr>
        <p:txBody>
          <a:bodyPr wrap="none">
            <a:spAutoFit/>
          </a:bodyPr>
          <a:lstStyle/>
          <a:p>
            <a:pPr lvl="0" algn="ctr" fontAlgn="base">
              <a:spcBef>
                <a:spcPct val="50000"/>
              </a:spcBef>
              <a:spcAft>
                <a:spcPct val="0"/>
              </a:spcAft>
            </a:pPr>
            <a:r>
              <a:rPr kumimoji="1" lang="es-CO" altLang="es-CO" sz="4800" b="1" dirty="0">
                <a:solidFill>
                  <a:srgbClr val="000000"/>
                </a:solidFill>
                <a:latin typeface="Arial" panose="020B0604020202020204" pitchFamily="34" charset="0"/>
                <a:cs typeface="Arial" panose="020B0604020202020204" pitchFamily="34" charset="0"/>
              </a:rPr>
              <a:t>INTRODUCCIÓN</a:t>
            </a:r>
          </a:p>
        </p:txBody>
      </p:sp>
      <p:sp>
        <p:nvSpPr>
          <p:cNvPr id="11" name="Rectángulo 10"/>
          <p:cNvSpPr/>
          <p:nvPr/>
        </p:nvSpPr>
        <p:spPr>
          <a:xfrm>
            <a:off x="1573920" y="2787983"/>
            <a:ext cx="15126073" cy="11110734"/>
          </a:xfrm>
          <a:prstGeom prst="rect">
            <a:avLst/>
          </a:prstGeom>
        </p:spPr>
        <p:txBody>
          <a:bodyPr wrap="square">
            <a:spAutoFit/>
          </a:bodyPr>
          <a:lstStyle/>
          <a:p>
            <a:pPr>
              <a:defRPr/>
            </a:pPr>
            <a:r>
              <a:rPr lang="es-CO" sz="2400" dirty="0" smtClean="0">
                <a:latin typeface="Arial" panose="020B0604020202020204" pitchFamily="34" charset="0"/>
                <a:cs typeface="Arial" panose="020B0604020202020204" pitchFamily="34" charset="0"/>
              </a:rPr>
              <a:t>En </a:t>
            </a:r>
            <a:r>
              <a:rPr lang="es-CO" sz="2400" dirty="0">
                <a:latin typeface="Arial" panose="020B0604020202020204" pitchFamily="34" charset="0"/>
                <a:cs typeface="Arial" panose="020B0604020202020204" pitchFamily="34" charset="0"/>
              </a:rPr>
              <a:t>la actualidad las pequeñas y medianas empresas buscan fortalecerse cada vez más a nivel competitivo esto con el fin de que en un futuro les pueda servir de gran ayuda, esto implica la adaptación y realización de estrategias las cuales puedan direccionar el proceso hacia aquel resultado que deseamos obtener</a:t>
            </a:r>
            <a:r>
              <a:rPr lang="es-CO" sz="2400" dirty="0" smtClean="0">
                <a:latin typeface="Arial" panose="020B0604020202020204" pitchFamily="34" charset="0"/>
                <a:cs typeface="Arial" panose="020B0604020202020204" pitchFamily="34" charset="0"/>
              </a:rPr>
              <a:t>.</a:t>
            </a:r>
          </a:p>
          <a:p>
            <a:r>
              <a:rPr lang="es-CO" sz="2400" dirty="0">
                <a:latin typeface="Arial" panose="020B0604020202020204" pitchFamily="34" charset="0"/>
                <a:cs typeface="Arial" panose="020B0604020202020204" pitchFamily="34" charset="0"/>
              </a:rPr>
              <a:t>Esta propuesta por tal motivo va dirigida hacia el diseño de Un plan de acción, debido a que la empresa no cuenta con una buena política de gestión documental, por lo cual no se lleva un orden en cuanto a temas de archivos y su almacenamiento. </a:t>
            </a:r>
            <a:endParaRPr lang="es-CO" sz="2400" dirty="0" smtClean="0">
              <a:latin typeface="Arial" panose="020B0604020202020204" pitchFamily="34" charset="0"/>
              <a:cs typeface="Arial" panose="020B0604020202020204" pitchFamily="34" charset="0"/>
            </a:endParaRPr>
          </a:p>
          <a:p>
            <a:endParaRPr lang="es-CO" sz="2400" dirty="0">
              <a:latin typeface="Arial" panose="020B0604020202020204" pitchFamily="34" charset="0"/>
              <a:cs typeface="Arial" panose="020B0604020202020204" pitchFamily="34" charset="0"/>
            </a:endParaRPr>
          </a:p>
          <a:p>
            <a:r>
              <a:rPr lang="es-CO" sz="2400" dirty="0">
                <a:latin typeface="Arial" panose="020B0604020202020204" pitchFamily="34" charset="0"/>
                <a:cs typeface="Arial" panose="020B0604020202020204" pitchFamily="34" charset="0"/>
              </a:rPr>
              <a:t>Dicho sistema pretende la revisión de la documentación almacenada en soporte físico y digital para el buen manejo de una gestión documental, esta iniciativa surge por la preocupación del gerente general de la empresa AMBIFLORES S.A por llevar un control en sus archivos, para la preservación de su buen manejo, diseñando así un plan de acción el cual pueda ser de mucha utilidad para la implementación de dicha </a:t>
            </a:r>
            <a:r>
              <a:rPr lang="es-CO" sz="2400" dirty="0" smtClean="0">
                <a:latin typeface="Arial" panose="020B0604020202020204" pitchFamily="34" charset="0"/>
                <a:cs typeface="Arial" panose="020B0604020202020204" pitchFamily="34" charset="0"/>
              </a:rPr>
              <a:t>gestión</a:t>
            </a:r>
          </a:p>
          <a:p>
            <a:r>
              <a:rPr lang="es-CO" sz="2400" dirty="0">
                <a:latin typeface="Arial" panose="020B0604020202020204" pitchFamily="34" charset="0"/>
                <a:cs typeface="Arial" panose="020B0604020202020204" pitchFamily="34" charset="0"/>
              </a:rPr>
              <a:t>Por ello y para ello se analizaran y organizaran uno a uno cada carpeta contenida con dicha documentación, al momento de ser revisada pasara a un inventario documental y de allí se extraerán todos aquellos que sean de utilidad y puedan ser preservados en la empresa. </a:t>
            </a:r>
          </a:p>
          <a:p>
            <a:endParaRPr lang="es-ES" sz="2000" dirty="0">
              <a:latin typeface="Arial" panose="020B0604020202020204" pitchFamily="34" charset="0"/>
              <a:cs typeface="Arial" panose="020B0604020202020204" pitchFamily="34" charset="0"/>
            </a:endParaRPr>
          </a:p>
          <a:p>
            <a:pPr algn="ctr">
              <a:defRPr/>
            </a:pPr>
            <a:endParaRPr lang="es-ES" sz="3600" dirty="0" smtClean="0"/>
          </a:p>
          <a:p>
            <a:pPr algn="ctr">
              <a:defRPr/>
            </a:pPr>
            <a:endParaRPr lang="es-ES" sz="3600" dirty="0"/>
          </a:p>
          <a:p>
            <a:pPr algn="ctr">
              <a:defRPr/>
            </a:pPr>
            <a:endParaRPr lang="es-ES" sz="3600" dirty="0" smtClean="0"/>
          </a:p>
          <a:p>
            <a:pPr algn="ctr">
              <a:defRPr/>
            </a:pPr>
            <a:endParaRPr lang="es-ES" sz="3600" dirty="0"/>
          </a:p>
          <a:p>
            <a:pPr algn="ctr">
              <a:defRPr/>
            </a:pPr>
            <a:endParaRPr lang="es-ES" sz="3600" dirty="0" smtClean="0"/>
          </a:p>
          <a:p>
            <a:pPr algn="ctr">
              <a:defRPr/>
            </a:pPr>
            <a:endParaRPr lang="es-ES" sz="3600" dirty="0"/>
          </a:p>
          <a:p>
            <a:pPr algn="ctr">
              <a:defRPr/>
            </a:pPr>
            <a:endParaRPr lang="es-ES" sz="3600" dirty="0" smtClean="0"/>
          </a:p>
          <a:p>
            <a:pPr algn="ctr">
              <a:defRPr/>
            </a:pPr>
            <a:endParaRPr lang="es-ES" sz="3600" dirty="0"/>
          </a:p>
          <a:p>
            <a:pPr algn="ctr">
              <a:defRPr/>
            </a:pPr>
            <a:endParaRPr lang="es-ES" sz="3600" dirty="0" smtClean="0"/>
          </a:p>
          <a:p>
            <a:pPr algn="ctr">
              <a:defRPr/>
            </a:pPr>
            <a:endParaRPr lang="es-CO" sz="3600" dirty="0"/>
          </a:p>
        </p:txBody>
      </p:sp>
      <p:sp>
        <p:nvSpPr>
          <p:cNvPr id="17" name="Elipse 16"/>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01</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3602767" y="-3778684"/>
            <a:ext cx="13505732" cy="6226137"/>
            <a:chOff x="0" y="0"/>
            <a:chExt cx="11653156" cy="5372100"/>
          </a:xfrm>
        </p:grpSpPr>
        <p:sp>
          <p:nvSpPr>
            <p:cNvPr id="3" name="Freeform 3"/>
            <p:cNvSpPr/>
            <p:nvPr/>
          </p:nvSpPr>
          <p:spPr>
            <a:xfrm>
              <a:off x="0" y="0"/>
              <a:ext cx="11653155" cy="5372100"/>
            </a:xfrm>
            <a:custGeom>
              <a:avLst/>
              <a:gdLst/>
              <a:ahLst/>
              <a:cxnLst/>
              <a:rect l="l" t="t" r="r" b="b"/>
              <a:pathLst>
                <a:path w="11653155" h="5372100">
                  <a:moveTo>
                    <a:pt x="10102486" y="0"/>
                  </a:moveTo>
                  <a:lnTo>
                    <a:pt x="1550670" y="0"/>
                  </a:lnTo>
                  <a:lnTo>
                    <a:pt x="0" y="2686050"/>
                  </a:lnTo>
                  <a:lnTo>
                    <a:pt x="1550670" y="5372100"/>
                  </a:lnTo>
                  <a:lnTo>
                    <a:pt x="10102486" y="5372100"/>
                  </a:lnTo>
                  <a:lnTo>
                    <a:pt x="11653155" y="2686050"/>
                  </a:lnTo>
                  <a:lnTo>
                    <a:pt x="10102486" y="0"/>
                  </a:lnTo>
                  <a:close/>
                </a:path>
              </a:pathLst>
            </a:custGeom>
            <a:solidFill>
              <a:srgbClr val="EFEAF4"/>
            </a:solidFill>
          </p:spPr>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34026"/>
          <a:stretch>
            <a:fillRect/>
          </a:stretch>
        </p:blipFill>
        <p:spPr>
          <a:xfrm>
            <a:off x="1028702" y="381753"/>
            <a:ext cx="2121399" cy="1211249"/>
          </a:xfrm>
          <a:prstGeom prst="rect">
            <a:avLst/>
          </a:prstGeom>
        </p:spPr>
      </p:pic>
      <p:pic>
        <p:nvPicPr>
          <p:cNvPr id="5" name="Picture 5"/>
          <p:cNvPicPr>
            <a:picLocks noChangeAspect="1"/>
          </p:cNvPicPr>
          <p:nvPr/>
        </p:nvPicPr>
        <p:blipFill>
          <a:blip r:embed="rId4"/>
          <a:srcRect/>
          <a:stretch>
            <a:fillRect/>
          </a:stretch>
        </p:blipFill>
        <p:spPr>
          <a:xfrm>
            <a:off x="15784169" y="381754"/>
            <a:ext cx="1475132" cy="1568495"/>
          </a:xfrm>
          <a:prstGeom prst="rect">
            <a:avLst/>
          </a:prstGeom>
        </p:spPr>
      </p:pic>
      <p:pic>
        <p:nvPicPr>
          <p:cNvPr id="6" name="Picture 6"/>
          <p:cNvPicPr>
            <a:picLocks noChangeAspect="1"/>
          </p:cNvPicPr>
          <p:nvPr/>
        </p:nvPicPr>
        <p:blipFill>
          <a:blip r:embed="rId5"/>
          <a:srcRect/>
          <a:stretch>
            <a:fillRect/>
          </a:stretch>
        </p:blipFill>
        <p:spPr>
          <a:xfrm>
            <a:off x="15866629" y="8559466"/>
            <a:ext cx="1397669" cy="1397669"/>
          </a:xfrm>
          <a:prstGeom prst="rect">
            <a:avLst/>
          </a:prstGeom>
        </p:spPr>
      </p:pic>
      <p:sp>
        <p:nvSpPr>
          <p:cNvPr id="7" name="1 CuadroTexto"/>
          <p:cNvSpPr txBox="1"/>
          <p:nvPr/>
        </p:nvSpPr>
        <p:spPr>
          <a:xfrm>
            <a:off x="9525000" y="571878"/>
            <a:ext cx="5257800" cy="830997"/>
          </a:xfrm>
          <a:prstGeom prst="rect">
            <a:avLst/>
          </a:prstGeom>
          <a:noFill/>
        </p:spPr>
        <p:txBody>
          <a:bodyPr wrap="square">
            <a:spAutoFit/>
          </a:bodyPr>
          <a:lstStyle/>
          <a:p>
            <a:pPr algn="ctr">
              <a:defRPr/>
            </a:pPr>
            <a:r>
              <a:rPr lang="es-ES" sz="4800" b="1" dirty="0">
                <a:latin typeface="Arial" pitchFamily="34" charset="0"/>
              </a:rPr>
              <a:t>DIAGNÓSTICO</a:t>
            </a:r>
            <a:r>
              <a:rPr lang="es-ES" sz="4800" dirty="0">
                <a:effectLst>
                  <a:outerShdw blurRad="38100" dist="38100" dir="2700000" algn="tl">
                    <a:srgbClr val="000000">
                      <a:alpha val="43137"/>
                    </a:srgbClr>
                  </a:outerShdw>
                </a:effectLst>
                <a:latin typeface="Arial" pitchFamily="34" charset="0"/>
              </a:rPr>
              <a:t>  </a:t>
            </a:r>
            <a:endParaRPr lang="es-CO" sz="4800" dirty="0">
              <a:effectLst>
                <a:outerShdw blurRad="38100" dist="38100" dir="2700000" algn="tl">
                  <a:srgbClr val="000000">
                    <a:alpha val="43137"/>
                  </a:srgbClr>
                </a:outerShdw>
              </a:effectLst>
              <a:latin typeface="Arial" pitchFamily="34" charset="0"/>
            </a:endParaRPr>
          </a:p>
        </p:txBody>
      </p:sp>
      <p:pic>
        <p:nvPicPr>
          <p:cNvPr id="13" name="Imagen 12"/>
          <p:cNvPicPr>
            <a:picLocks noChangeAspect="1"/>
          </p:cNvPicPr>
          <p:nvPr/>
        </p:nvPicPr>
        <p:blipFill>
          <a:blip r:embed="rId6"/>
          <a:stretch>
            <a:fillRect/>
          </a:stretch>
        </p:blipFill>
        <p:spPr>
          <a:xfrm>
            <a:off x="7174172" y="9258300"/>
            <a:ext cx="2688569" cy="2615411"/>
          </a:xfrm>
          <a:prstGeom prst="rect">
            <a:avLst/>
          </a:prstGeom>
        </p:spPr>
      </p:pic>
      <p:sp>
        <p:nvSpPr>
          <p:cNvPr id="14" name="TextBox 25"/>
          <p:cNvSpPr txBox="1"/>
          <p:nvPr/>
        </p:nvSpPr>
        <p:spPr>
          <a:xfrm>
            <a:off x="8264327" y="9728707"/>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02</a:t>
            </a:r>
          </a:p>
        </p:txBody>
      </p:sp>
      <p:pic>
        <p:nvPicPr>
          <p:cNvPr id="9" name="Imagen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52599" y="1807834"/>
            <a:ext cx="14154253" cy="7888458"/>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n 24"/>
          <p:cNvPicPr>
            <a:picLocks noChangeAspect="1"/>
          </p:cNvPicPr>
          <p:nvPr/>
        </p:nvPicPr>
        <p:blipFill>
          <a:blip r:embed="rId2"/>
          <a:stretch>
            <a:fillRect/>
          </a:stretch>
        </p:blipFill>
        <p:spPr>
          <a:xfrm>
            <a:off x="7174172" y="9258300"/>
            <a:ext cx="2688569" cy="2615411"/>
          </a:xfrm>
          <a:prstGeom prst="rect">
            <a:avLst/>
          </a:prstGeom>
        </p:spPr>
      </p:pic>
      <p:grpSp>
        <p:nvGrpSpPr>
          <p:cNvPr id="2" name="Group 2"/>
          <p:cNvGrpSpPr/>
          <p:nvPr/>
        </p:nvGrpSpPr>
        <p:grpSpPr>
          <a:xfrm>
            <a:off x="13741038" y="-1217563"/>
            <a:ext cx="9852713" cy="11676275"/>
            <a:chOff x="0" y="0"/>
            <a:chExt cx="13136951" cy="15568366"/>
          </a:xfrm>
        </p:grpSpPr>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t="34026"/>
            <a:stretch>
              <a:fillRect/>
            </a:stretch>
          </p:blipFill>
          <p:spPr>
            <a:xfrm flipV="1">
              <a:off x="0" y="0"/>
              <a:ext cx="10199044" cy="5823319"/>
            </a:xfrm>
            <a:prstGeom prst="rect">
              <a:avLst/>
            </a:prstGeom>
          </p:spPr>
        </p:pic>
        <p:grpSp>
          <p:nvGrpSpPr>
            <p:cNvPr id="4" name="Group 4"/>
            <p:cNvGrpSpPr/>
            <p:nvPr/>
          </p:nvGrpSpPr>
          <p:grpSpPr>
            <a:xfrm rot="-10800000">
              <a:off x="2115666" y="3513875"/>
              <a:ext cx="11021285" cy="12054491"/>
              <a:chOff x="0" y="0"/>
              <a:chExt cx="4911651" cy="5372100"/>
            </a:xfrm>
          </p:grpSpPr>
          <p:sp>
            <p:nvSpPr>
              <p:cNvPr id="5" name="Freeform 5"/>
              <p:cNvSpPr/>
              <p:nvPr/>
            </p:nvSpPr>
            <p:spPr>
              <a:xfrm>
                <a:off x="0" y="0"/>
                <a:ext cx="4911651" cy="5372100"/>
              </a:xfrm>
              <a:custGeom>
                <a:avLst/>
                <a:gdLst/>
                <a:ahLst/>
                <a:cxnLst/>
                <a:rect l="l" t="t" r="r" b="b"/>
                <a:pathLst>
                  <a:path w="4911651" h="5372100">
                    <a:moveTo>
                      <a:pt x="3360981" y="0"/>
                    </a:moveTo>
                    <a:lnTo>
                      <a:pt x="1550670" y="0"/>
                    </a:lnTo>
                    <a:lnTo>
                      <a:pt x="0" y="2686050"/>
                    </a:lnTo>
                    <a:lnTo>
                      <a:pt x="1550670" y="5372100"/>
                    </a:lnTo>
                    <a:lnTo>
                      <a:pt x="3360981" y="5372100"/>
                    </a:lnTo>
                    <a:lnTo>
                      <a:pt x="4911651" y="2686050"/>
                    </a:lnTo>
                    <a:lnTo>
                      <a:pt x="3360981" y="0"/>
                    </a:lnTo>
                    <a:close/>
                  </a:path>
                </a:pathLst>
              </a:custGeom>
              <a:solidFill>
                <a:srgbClr val="16B012"/>
              </a:solidFill>
            </p:spPr>
          </p:sp>
        </p:grpSp>
      </p:grpSp>
      <p:grpSp>
        <p:nvGrpSpPr>
          <p:cNvPr id="7" name="Group 7"/>
          <p:cNvGrpSpPr/>
          <p:nvPr/>
        </p:nvGrpSpPr>
        <p:grpSpPr>
          <a:xfrm>
            <a:off x="10839913" y="950515"/>
            <a:ext cx="6419388" cy="3410435"/>
            <a:chOff x="0" y="0"/>
            <a:chExt cx="3509512" cy="1871998"/>
          </a:xfrm>
        </p:grpSpPr>
        <p:sp>
          <p:nvSpPr>
            <p:cNvPr id="8" name="Freeform 8"/>
            <p:cNvSpPr/>
            <p:nvPr/>
          </p:nvSpPr>
          <p:spPr>
            <a:xfrm>
              <a:off x="0" y="0"/>
              <a:ext cx="3509512" cy="1871998"/>
            </a:xfrm>
            <a:custGeom>
              <a:avLst/>
              <a:gdLst/>
              <a:ahLst/>
              <a:cxnLst/>
              <a:rect l="l" t="t" r="r" b="b"/>
              <a:pathLst>
                <a:path w="3509512" h="1871998">
                  <a:moveTo>
                    <a:pt x="3385052" y="1871998"/>
                  </a:moveTo>
                  <a:lnTo>
                    <a:pt x="124460" y="1871998"/>
                  </a:lnTo>
                  <a:cubicBezTo>
                    <a:pt x="55880" y="1871998"/>
                    <a:pt x="0" y="1816118"/>
                    <a:pt x="0" y="1747538"/>
                  </a:cubicBezTo>
                  <a:lnTo>
                    <a:pt x="0" y="124460"/>
                  </a:lnTo>
                  <a:cubicBezTo>
                    <a:pt x="0" y="55880"/>
                    <a:pt x="55880" y="0"/>
                    <a:pt x="124460" y="0"/>
                  </a:cubicBezTo>
                  <a:lnTo>
                    <a:pt x="3385052" y="0"/>
                  </a:lnTo>
                  <a:cubicBezTo>
                    <a:pt x="3453632" y="0"/>
                    <a:pt x="3509512" y="55880"/>
                    <a:pt x="3509512" y="124460"/>
                  </a:cubicBezTo>
                  <a:lnTo>
                    <a:pt x="3509512" y="1747538"/>
                  </a:lnTo>
                  <a:cubicBezTo>
                    <a:pt x="3509512" y="1816118"/>
                    <a:pt x="3453632" y="1871998"/>
                    <a:pt x="3385052" y="1871998"/>
                  </a:cubicBezTo>
                  <a:close/>
                </a:path>
              </a:pathLst>
            </a:custGeom>
            <a:solidFill>
              <a:srgbClr val="EDECED"/>
            </a:solidFill>
          </p:spPr>
        </p:sp>
      </p:grpSp>
      <p:pic>
        <p:nvPicPr>
          <p:cNvPr id="13" name="Picture 13"/>
          <p:cNvPicPr>
            <a:picLocks noChangeAspect="1"/>
          </p:cNvPicPr>
          <p:nvPr/>
        </p:nvPicPr>
        <p:blipFill>
          <a:blip r:embed="rId5"/>
          <a:srcRect/>
          <a:stretch>
            <a:fillRect/>
          </a:stretch>
        </p:blipFill>
        <p:spPr>
          <a:xfrm>
            <a:off x="1028701" y="384486"/>
            <a:ext cx="1475132" cy="1568495"/>
          </a:xfrm>
          <a:prstGeom prst="rect">
            <a:avLst/>
          </a:prstGeom>
        </p:spPr>
      </p:pic>
      <p:pic>
        <p:nvPicPr>
          <p:cNvPr id="14" name="Picture 14"/>
          <p:cNvPicPr>
            <a:picLocks noChangeAspect="1"/>
          </p:cNvPicPr>
          <p:nvPr/>
        </p:nvPicPr>
        <p:blipFill>
          <a:blip r:embed="rId6"/>
          <a:srcRect/>
          <a:stretch>
            <a:fillRect/>
          </a:stretch>
        </p:blipFill>
        <p:spPr>
          <a:xfrm>
            <a:off x="1028700" y="8446044"/>
            <a:ext cx="1397669" cy="1397669"/>
          </a:xfrm>
          <a:prstGeom prst="rect">
            <a:avLst/>
          </a:prstGeom>
        </p:spPr>
      </p:pic>
      <p:sp>
        <p:nvSpPr>
          <p:cNvPr id="15" name="1 CuadroTexto"/>
          <p:cNvSpPr txBox="1"/>
          <p:nvPr/>
        </p:nvSpPr>
        <p:spPr>
          <a:xfrm>
            <a:off x="11515123" y="2240233"/>
            <a:ext cx="4818063" cy="830997"/>
          </a:xfrm>
          <a:prstGeom prst="rect">
            <a:avLst/>
          </a:prstGeom>
          <a:noFill/>
        </p:spPr>
        <p:txBody>
          <a:bodyPr>
            <a:spAutoFit/>
          </a:bodyPr>
          <a:lstStyle/>
          <a:p>
            <a:pPr algn="ctr">
              <a:defRPr/>
            </a:pPr>
            <a:r>
              <a:rPr lang="es-CO" sz="4800" b="1" dirty="0">
                <a:latin typeface="Arial" pitchFamily="34" charset="0"/>
              </a:rPr>
              <a:t>OBJETIVOS</a:t>
            </a:r>
          </a:p>
        </p:txBody>
      </p:sp>
      <p:sp>
        <p:nvSpPr>
          <p:cNvPr id="16" name="Rectángulo 12"/>
          <p:cNvSpPr>
            <a:spLocks noChangeArrowheads="1"/>
          </p:cNvSpPr>
          <p:nvPr/>
        </p:nvSpPr>
        <p:spPr bwMode="auto">
          <a:xfrm>
            <a:off x="796246" y="2582300"/>
            <a:ext cx="9518669"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es-ES" altLang="en-US" sz="2000" dirty="0"/>
              <a:t> </a:t>
            </a:r>
            <a:r>
              <a:rPr lang="es-ES" altLang="en-US" b="1" dirty="0"/>
              <a:t>OBJETIVO GENERAL</a:t>
            </a:r>
          </a:p>
          <a:p>
            <a:pPr algn="just">
              <a:spcBef>
                <a:spcPct val="0"/>
              </a:spcBef>
              <a:buFontTx/>
              <a:buNone/>
            </a:pPr>
            <a:endParaRPr lang="es-ES" altLang="en-US" sz="2400" dirty="0" smtClean="0"/>
          </a:p>
          <a:p>
            <a:pPr algn="just">
              <a:spcBef>
                <a:spcPct val="0"/>
              </a:spcBef>
              <a:buFontTx/>
              <a:buNone/>
            </a:pPr>
            <a:r>
              <a:rPr lang="es-ES" altLang="en-US" sz="2400" dirty="0" smtClean="0"/>
              <a:t>Diseñar </a:t>
            </a:r>
            <a:r>
              <a:rPr lang="es-ES" altLang="en-US" sz="2400" dirty="0"/>
              <a:t>un plan de acción para la implementación de un programa de gestión documental para la empresa AMBIFLORES S.A del municipio de Aguachica Cesar</a:t>
            </a:r>
          </a:p>
          <a:p>
            <a:pPr algn="just">
              <a:spcBef>
                <a:spcPct val="0"/>
              </a:spcBef>
              <a:buFontTx/>
              <a:buNone/>
            </a:pPr>
            <a:endParaRPr lang="es-ES" altLang="en-US" b="1" dirty="0"/>
          </a:p>
        </p:txBody>
      </p:sp>
      <p:sp>
        <p:nvSpPr>
          <p:cNvPr id="19" name="Rectángulo 12"/>
          <p:cNvSpPr>
            <a:spLocks noChangeArrowheads="1"/>
          </p:cNvSpPr>
          <p:nvPr/>
        </p:nvSpPr>
        <p:spPr bwMode="auto">
          <a:xfrm>
            <a:off x="905003" y="5597863"/>
            <a:ext cx="14422784"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es-ES" altLang="en-US" sz="2000" dirty="0"/>
              <a:t> </a:t>
            </a:r>
            <a:r>
              <a:rPr lang="es-ES" altLang="en-US" b="1" dirty="0"/>
              <a:t>OBJETIVO </a:t>
            </a:r>
            <a:r>
              <a:rPr lang="es-ES" altLang="en-US" b="1" dirty="0" smtClean="0"/>
              <a:t>ESPECIFICOS</a:t>
            </a:r>
          </a:p>
          <a:p>
            <a:pPr algn="just">
              <a:spcBef>
                <a:spcPct val="0"/>
              </a:spcBef>
              <a:buFontTx/>
              <a:buNone/>
            </a:pPr>
            <a:endParaRPr lang="es-ES" altLang="en-US" sz="2400" dirty="0" smtClean="0"/>
          </a:p>
          <a:p>
            <a:pPr algn="just">
              <a:spcBef>
                <a:spcPct val="0"/>
              </a:spcBef>
              <a:buFontTx/>
              <a:buNone/>
            </a:pPr>
            <a:r>
              <a:rPr lang="es-ES" altLang="en-US" sz="2400" dirty="0" smtClean="0"/>
              <a:t>•</a:t>
            </a:r>
            <a:r>
              <a:rPr lang="es-ES" altLang="en-US" sz="2400" dirty="0"/>
              <a:t>	</a:t>
            </a:r>
            <a:r>
              <a:rPr lang="es-ES" altLang="en-US" sz="2400" dirty="0" smtClean="0"/>
              <a:t>Identificar </a:t>
            </a:r>
            <a:r>
              <a:rPr lang="es-ES" altLang="en-US" sz="2400" dirty="0"/>
              <a:t>en los archivos cuales son los de vital importancia para la empresa AMBIFLORES S.A. </a:t>
            </a:r>
          </a:p>
          <a:p>
            <a:pPr algn="just">
              <a:spcBef>
                <a:spcPct val="0"/>
              </a:spcBef>
              <a:buFontTx/>
              <a:buNone/>
            </a:pPr>
            <a:r>
              <a:rPr lang="es-ES" altLang="en-US" sz="2400" dirty="0"/>
              <a:t>•	Realizar un autodiagnóstico en sus archivos para conocer en qué situación se encuentran.</a:t>
            </a:r>
          </a:p>
          <a:p>
            <a:pPr algn="just">
              <a:spcBef>
                <a:spcPct val="0"/>
              </a:spcBef>
              <a:buFontTx/>
              <a:buNone/>
            </a:pPr>
            <a:r>
              <a:rPr lang="es-ES" altLang="en-US" sz="2400" dirty="0"/>
              <a:t>•	Elaboración </a:t>
            </a:r>
            <a:r>
              <a:rPr lang="es-ES" altLang="en-US" sz="2400" dirty="0" smtClean="0"/>
              <a:t>de un plan </a:t>
            </a:r>
            <a:r>
              <a:rPr lang="es-ES" altLang="en-US" sz="2400" dirty="0"/>
              <a:t>de acción para la empresa AMBIFLORES S.A. </a:t>
            </a:r>
          </a:p>
          <a:p>
            <a:pPr algn="just">
              <a:spcBef>
                <a:spcPct val="0"/>
              </a:spcBef>
              <a:buFontTx/>
              <a:buNone/>
            </a:pPr>
            <a:endParaRPr lang="es-ES" altLang="en-US" b="1" dirty="0"/>
          </a:p>
          <a:p>
            <a:pPr algn="just">
              <a:spcBef>
                <a:spcPct val="0"/>
              </a:spcBef>
              <a:buFontTx/>
              <a:buNone/>
            </a:pPr>
            <a:endParaRPr lang="es-ES" altLang="en-US" b="1" dirty="0"/>
          </a:p>
        </p:txBody>
      </p:sp>
      <p:sp>
        <p:nvSpPr>
          <p:cNvPr id="23" name="TextBox 25"/>
          <p:cNvSpPr txBox="1"/>
          <p:nvPr/>
        </p:nvSpPr>
        <p:spPr>
          <a:xfrm>
            <a:off x="8261578" y="9615285"/>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03</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Elipse 27"/>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3"/>
          <p:cNvGrpSpPr/>
          <p:nvPr/>
        </p:nvGrpSpPr>
        <p:grpSpPr>
          <a:xfrm>
            <a:off x="16215818" y="310274"/>
            <a:ext cx="1620549" cy="1694431"/>
            <a:chOff x="0" y="0"/>
            <a:chExt cx="4188895" cy="4379869"/>
          </a:xfrm>
        </p:grpSpPr>
        <p:sp>
          <p:nvSpPr>
            <p:cNvPr id="4" name="Freeform 4"/>
            <p:cNvSpPr/>
            <p:nvPr/>
          </p:nvSpPr>
          <p:spPr>
            <a:xfrm>
              <a:off x="0" y="218440"/>
              <a:ext cx="4187625" cy="4161429"/>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86C7ED"/>
            </a:solidFill>
          </p:spPr>
        </p:sp>
        <p:sp>
          <p:nvSpPr>
            <p:cNvPr id="5" name="Freeform 5"/>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057DFA"/>
            </a:solidFill>
          </p:spPr>
        </p:sp>
      </p:grpSp>
      <p:grpSp>
        <p:nvGrpSpPr>
          <p:cNvPr id="8" name="Group 8"/>
          <p:cNvGrpSpPr/>
          <p:nvPr/>
        </p:nvGrpSpPr>
        <p:grpSpPr>
          <a:xfrm>
            <a:off x="14272718" y="310274"/>
            <a:ext cx="1620058" cy="1694431"/>
            <a:chOff x="-1" y="0"/>
            <a:chExt cx="4187625" cy="4379869"/>
          </a:xfrm>
        </p:grpSpPr>
        <p:sp>
          <p:nvSpPr>
            <p:cNvPr id="9" name="Freeform 9"/>
            <p:cNvSpPr/>
            <p:nvPr/>
          </p:nvSpPr>
          <p:spPr>
            <a:xfrm>
              <a:off x="-1" y="218439"/>
              <a:ext cx="4187625" cy="4161430"/>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FDE44F"/>
            </a:solidFill>
          </p:spPr>
        </p:sp>
        <p:sp>
          <p:nvSpPr>
            <p:cNvPr id="10" name="Freeform 10"/>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F6D824"/>
            </a:solidFill>
          </p:spPr>
        </p:sp>
      </p:grpSp>
      <p:grpSp>
        <p:nvGrpSpPr>
          <p:cNvPr id="13" name="Group 13"/>
          <p:cNvGrpSpPr/>
          <p:nvPr/>
        </p:nvGrpSpPr>
        <p:grpSpPr>
          <a:xfrm>
            <a:off x="12329618" y="310274"/>
            <a:ext cx="1620549" cy="1694431"/>
            <a:chOff x="0" y="0"/>
            <a:chExt cx="4188895" cy="4379869"/>
          </a:xfrm>
        </p:grpSpPr>
        <p:sp>
          <p:nvSpPr>
            <p:cNvPr id="14" name="Freeform 14"/>
            <p:cNvSpPr/>
            <p:nvPr/>
          </p:nvSpPr>
          <p:spPr>
            <a:xfrm>
              <a:off x="0" y="218440"/>
              <a:ext cx="4187625" cy="4161429"/>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4BAF47"/>
            </a:solidFill>
          </p:spPr>
        </p:sp>
        <p:sp>
          <p:nvSpPr>
            <p:cNvPr id="15" name="Freeform 15"/>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1F7317"/>
            </a:solidFill>
          </p:spPr>
        </p:sp>
      </p:grpSp>
      <p:pic>
        <p:nvPicPr>
          <p:cNvPr id="17" name="Picture 17"/>
          <p:cNvPicPr>
            <a:picLocks noChangeAspect="1"/>
          </p:cNvPicPr>
          <p:nvPr/>
        </p:nvPicPr>
        <p:blipFill>
          <a:blip r:embed="rId2"/>
          <a:srcRect/>
          <a:stretch>
            <a:fillRect/>
          </a:stretch>
        </p:blipFill>
        <p:spPr>
          <a:xfrm>
            <a:off x="741377" y="519982"/>
            <a:ext cx="1475132" cy="1568495"/>
          </a:xfrm>
          <a:prstGeom prst="rect">
            <a:avLst/>
          </a:prstGeom>
        </p:spPr>
      </p:pic>
      <p:pic>
        <p:nvPicPr>
          <p:cNvPr id="18" name="Picture 18"/>
          <p:cNvPicPr>
            <a:picLocks noChangeAspect="1"/>
          </p:cNvPicPr>
          <p:nvPr/>
        </p:nvPicPr>
        <p:blipFill>
          <a:blip r:embed="rId3"/>
          <a:srcRect/>
          <a:stretch>
            <a:fillRect/>
          </a:stretch>
        </p:blipFill>
        <p:spPr>
          <a:xfrm>
            <a:off x="1028700" y="8446044"/>
            <a:ext cx="1397669" cy="1397669"/>
          </a:xfrm>
          <a:prstGeom prst="rect">
            <a:avLst/>
          </a:prstGeom>
        </p:spPr>
      </p:pic>
      <p:sp>
        <p:nvSpPr>
          <p:cNvPr id="19" name="Rectángulo 18"/>
          <p:cNvSpPr/>
          <p:nvPr/>
        </p:nvSpPr>
        <p:spPr>
          <a:xfrm>
            <a:off x="1975266" y="2247900"/>
            <a:ext cx="14964353" cy="830997"/>
          </a:xfrm>
          <a:prstGeom prst="rect">
            <a:avLst/>
          </a:prstGeom>
        </p:spPr>
        <p:txBody>
          <a:bodyPr wrap="none">
            <a:spAutoFit/>
          </a:bodyPr>
          <a:lstStyle/>
          <a:p>
            <a:pPr algn="ctr">
              <a:defRPr/>
            </a:pPr>
            <a:r>
              <a:rPr lang="es-CO" sz="4800" b="1" dirty="0">
                <a:latin typeface="Arial" panose="020B0604020202020204" pitchFamily="34" charset="0"/>
              </a:rPr>
              <a:t>DESARROLLO DE LOS OBJETIVOS ESPECIFICOS</a:t>
            </a:r>
          </a:p>
        </p:txBody>
      </p:sp>
      <p:sp>
        <p:nvSpPr>
          <p:cNvPr id="20" name="Rectángulo 19"/>
          <p:cNvSpPr/>
          <p:nvPr/>
        </p:nvSpPr>
        <p:spPr>
          <a:xfrm>
            <a:off x="2216509" y="3695700"/>
            <a:ext cx="12331520" cy="5078313"/>
          </a:xfrm>
          <a:prstGeom prst="rect">
            <a:avLst/>
          </a:prstGeom>
        </p:spPr>
        <p:txBody>
          <a:bodyPr wrap="square">
            <a:spAutoFit/>
          </a:bodyPr>
          <a:lstStyle/>
          <a:p>
            <a:r>
              <a:rPr lang="es-ES" sz="2400" b="1" kern="0" dirty="0" smtClean="0">
                <a:latin typeface="Arial" panose="020B0604020202020204" pitchFamily="34" charset="0"/>
                <a:cs typeface="Arial" panose="020B0604020202020204" pitchFamily="34" charset="0"/>
              </a:rPr>
              <a:t>Primer Objetivo: </a:t>
            </a:r>
          </a:p>
          <a:p>
            <a:endParaRPr lang="es-ES" sz="2400" b="1" kern="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s-ES" altLang="en-US" sz="2400" b="1" dirty="0">
                <a:latin typeface="Arial" panose="020B0604020202020204" pitchFamily="34" charset="0"/>
                <a:cs typeface="Arial" panose="020B0604020202020204" pitchFamily="34" charset="0"/>
              </a:rPr>
              <a:t>Identificar en los archivos cuales son los de vital importancia para la empresa AMBIFLORES </a:t>
            </a:r>
            <a:r>
              <a:rPr lang="es-ES" altLang="en-US" sz="2400" b="1" dirty="0" smtClean="0">
                <a:latin typeface="Arial" panose="020B0604020202020204" pitchFamily="34" charset="0"/>
                <a:cs typeface="Arial" panose="020B0604020202020204" pitchFamily="34" charset="0"/>
              </a:rPr>
              <a:t>S.A</a:t>
            </a:r>
          </a:p>
          <a:p>
            <a:endParaRPr lang="es-ES" sz="2400" b="1" kern="0" dirty="0" smtClean="0">
              <a:latin typeface="Arial" panose="020B0604020202020204" pitchFamily="34" charset="0"/>
              <a:cs typeface="Arial" panose="020B0604020202020204" pitchFamily="34" charset="0"/>
            </a:endParaRPr>
          </a:p>
          <a:p>
            <a:r>
              <a:rPr lang="es-ES" sz="2400" dirty="0">
                <a:latin typeface="Arial" panose="020B0604020202020204" pitchFamily="34" charset="0"/>
                <a:cs typeface="Arial" panose="020B0604020202020204" pitchFamily="34" charset="0"/>
              </a:rPr>
              <a:t>Al llegar a la oficina de archivos, entre los muchos gabinetes de archivos que allí se encontraban, se realizó la revisión de cada carpeta, las cuales contenían diversidad de documentos, se agruparon en archivos administrativos, archivos contables, archivos de calidad, archivos de SST, archivos de producción, archivos de manejo ambiental, entre otros, estos fueron escogidos por fechas, se tomaron del 2018 hasta el año en curso, para de esta manera poder tener más facilidad de acceso a ellos cuando sean necesarios.</a:t>
            </a:r>
            <a:endParaRPr lang="en-US" sz="2400" dirty="0" smtClean="0">
              <a:latin typeface="Arial" panose="020B0604020202020204" pitchFamily="34" charset="0"/>
              <a:cs typeface="Arial" panose="020B0604020202020204" pitchFamily="34" charset="0"/>
            </a:endParaRPr>
          </a:p>
          <a:p>
            <a:endParaRPr lang="en-US" sz="3600" dirty="0">
              <a:latin typeface="Arial" panose="020B0604020202020204" pitchFamily="34" charset="0"/>
              <a:cs typeface="Arial" panose="020B0604020202020204" pitchFamily="34" charset="0"/>
            </a:endParaRPr>
          </a:p>
        </p:txBody>
      </p:sp>
      <p:sp>
        <p:nvSpPr>
          <p:cNvPr id="21" name="Rectángulo 20"/>
          <p:cNvSpPr/>
          <p:nvPr/>
        </p:nvSpPr>
        <p:spPr>
          <a:xfrm>
            <a:off x="12919074" y="876577"/>
            <a:ext cx="441146" cy="646331"/>
          </a:xfrm>
          <a:prstGeom prst="rect">
            <a:avLst/>
          </a:prstGeom>
        </p:spPr>
        <p:txBody>
          <a:bodyPr wrap="none">
            <a:spAutoFit/>
          </a:bodyPr>
          <a:lstStyle/>
          <a:p>
            <a:r>
              <a:rPr lang="es-ES" sz="3600" kern="0" dirty="0">
                <a:latin typeface="Arial" panose="020B0604020202020204" pitchFamily="34" charset="0"/>
                <a:cs typeface="Arial" panose="020B0604020202020204" pitchFamily="34" charset="0"/>
              </a:rPr>
              <a:t>1</a:t>
            </a:r>
            <a:endParaRPr lang="en-US" sz="3600" dirty="0">
              <a:latin typeface="Arial" panose="020B0604020202020204" pitchFamily="34" charset="0"/>
              <a:cs typeface="Arial" panose="020B0604020202020204" pitchFamily="34" charset="0"/>
            </a:endParaRPr>
          </a:p>
        </p:txBody>
      </p:sp>
      <p:sp>
        <p:nvSpPr>
          <p:cNvPr id="22" name="Rectángulo 21"/>
          <p:cNvSpPr/>
          <p:nvPr/>
        </p:nvSpPr>
        <p:spPr>
          <a:xfrm>
            <a:off x="14862174" y="830393"/>
            <a:ext cx="441146" cy="646331"/>
          </a:xfrm>
          <a:prstGeom prst="rect">
            <a:avLst/>
          </a:prstGeom>
        </p:spPr>
        <p:txBody>
          <a:bodyPr wrap="none">
            <a:spAutoFit/>
          </a:bodyPr>
          <a:lstStyle/>
          <a:p>
            <a:r>
              <a:rPr lang="es-ES" sz="3600" kern="0" dirty="0">
                <a:latin typeface="Arial" panose="020B0604020202020204" pitchFamily="34" charset="0"/>
                <a:cs typeface="Arial" panose="020B0604020202020204" pitchFamily="34" charset="0"/>
              </a:rPr>
              <a:t>2</a:t>
            </a:r>
            <a:endParaRPr lang="en-US" sz="3600" dirty="0">
              <a:latin typeface="Arial" panose="020B0604020202020204" pitchFamily="34" charset="0"/>
              <a:cs typeface="Arial" panose="020B0604020202020204" pitchFamily="34" charset="0"/>
            </a:endParaRPr>
          </a:p>
        </p:txBody>
      </p:sp>
      <p:sp>
        <p:nvSpPr>
          <p:cNvPr id="23" name="Rectángulo 22"/>
          <p:cNvSpPr/>
          <p:nvPr/>
        </p:nvSpPr>
        <p:spPr>
          <a:xfrm>
            <a:off x="16805274" y="876577"/>
            <a:ext cx="441146" cy="646331"/>
          </a:xfrm>
          <a:prstGeom prst="rect">
            <a:avLst/>
          </a:prstGeom>
        </p:spPr>
        <p:txBody>
          <a:bodyPr wrap="none">
            <a:spAutoFit/>
          </a:bodyPr>
          <a:lstStyle/>
          <a:p>
            <a:r>
              <a:rPr lang="es-ES" sz="3600" kern="0" dirty="0">
                <a:latin typeface="Arial" panose="020B0604020202020204" pitchFamily="34" charset="0"/>
                <a:cs typeface="Arial" panose="020B0604020202020204" pitchFamily="34" charset="0"/>
              </a:rPr>
              <a:t>3</a:t>
            </a:r>
            <a:endParaRPr lang="en-US" sz="3600" dirty="0">
              <a:latin typeface="Arial" panose="020B0604020202020204" pitchFamily="34" charset="0"/>
              <a:cs typeface="Arial" panose="020B0604020202020204" pitchFamily="34" charset="0"/>
            </a:endParaRPr>
          </a:p>
        </p:txBody>
      </p:sp>
      <p:sp>
        <p:nvSpPr>
          <p:cNvPr id="27"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04</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Elipse 27"/>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3"/>
          <p:cNvGrpSpPr/>
          <p:nvPr/>
        </p:nvGrpSpPr>
        <p:grpSpPr>
          <a:xfrm>
            <a:off x="16215818" y="310274"/>
            <a:ext cx="1620549" cy="1694431"/>
            <a:chOff x="0" y="0"/>
            <a:chExt cx="4188895" cy="4379869"/>
          </a:xfrm>
        </p:grpSpPr>
        <p:sp>
          <p:nvSpPr>
            <p:cNvPr id="4" name="Freeform 4"/>
            <p:cNvSpPr/>
            <p:nvPr/>
          </p:nvSpPr>
          <p:spPr>
            <a:xfrm>
              <a:off x="0" y="218440"/>
              <a:ext cx="4187625" cy="4161429"/>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86C7ED"/>
            </a:solidFill>
          </p:spPr>
        </p:sp>
        <p:sp>
          <p:nvSpPr>
            <p:cNvPr id="5" name="Freeform 5"/>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057DFA"/>
            </a:solidFill>
          </p:spPr>
        </p:sp>
      </p:grpSp>
      <p:grpSp>
        <p:nvGrpSpPr>
          <p:cNvPr id="8" name="Group 8"/>
          <p:cNvGrpSpPr/>
          <p:nvPr/>
        </p:nvGrpSpPr>
        <p:grpSpPr>
          <a:xfrm>
            <a:off x="14272718" y="310274"/>
            <a:ext cx="1620058" cy="1694431"/>
            <a:chOff x="-1" y="0"/>
            <a:chExt cx="4187625" cy="4379869"/>
          </a:xfrm>
        </p:grpSpPr>
        <p:sp>
          <p:nvSpPr>
            <p:cNvPr id="9" name="Freeform 9"/>
            <p:cNvSpPr/>
            <p:nvPr/>
          </p:nvSpPr>
          <p:spPr>
            <a:xfrm>
              <a:off x="-1" y="218439"/>
              <a:ext cx="4187625" cy="4161430"/>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FDE44F"/>
            </a:solidFill>
          </p:spPr>
        </p:sp>
        <p:sp>
          <p:nvSpPr>
            <p:cNvPr id="10" name="Freeform 10"/>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F6D824"/>
            </a:solidFill>
          </p:spPr>
        </p:sp>
      </p:grpSp>
      <p:grpSp>
        <p:nvGrpSpPr>
          <p:cNvPr id="13" name="Group 13"/>
          <p:cNvGrpSpPr/>
          <p:nvPr/>
        </p:nvGrpSpPr>
        <p:grpSpPr>
          <a:xfrm>
            <a:off x="12329618" y="310274"/>
            <a:ext cx="1620549" cy="1694431"/>
            <a:chOff x="0" y="0"/>
            <a:chExt cx="4188895" cy="4379869"/>
          </a:xfrm>
        </p:grpSpPr>
        <p:sp>
          <p:nvSpPr>
            <p:cNvPr id="14" name="Freeform 14"/>
            <p:cNvSpPr/>
            <p:nvPr/>
          </p:nvSpPr>
          <p:spPr>
            <a:xfrm>
              <a:off x="0" y="218440"/>
              <a:ext cx="4187625" cy="4161429"/>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4BAF47"/>
            </a:solidFill>
          </p:spPr>
        </p:sp>
        <p:sp>
          <p:nvSpPr>
            <p:cNvPr id="15" name="Freeform 15"/>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1F7317"/>
            </a:solidFill>
          </p:spPr>
        </p:sp>
      </p:grpSp>
      <p:pic>
        <p:nvPicPr>
          <p:cNvPr id="17" name="Picture 17"/>
          <p:cNvPicPr>
            <a:picLocks noChangeAspect="1"/>
          </p:cNvPicPr>
          <p:nvPr/>
        </p:nvPicPr>
        <p:blipFill>
          <a:blip r:embed="rId2"/>
          <a:srcRect/>
          <a:stretch>
            <a:fillRect/>
          </a:stretch>
        </p:blipFill>
        <p:spPr>
          <a:xfrm>
            <a:off x="741377" y="519982"/>
            <a:ext cx="1475132" cy="1568495"/>
          </a:xfrm>
          <a:prstGeom prst="rect">
            <a:avLst/>
          </a:prstGeom>
        </p:spPr>
      </p:pic>
      <p:pic>
        <p:nvPicPr>
          <p:cNvPr id="18" name="Picture 18"/>
          <p:cNvPicPr>
            <a:picLocks noChangeAspect="1"/>
          </p:cNvPicPr>
          <p:nvPr/>
        </p:nvPicPr>
        <p:blipFill>
          <a:blip r:embed="rId3"/>
          <a:srcRect/>
          <a:stretch>
            <a:fillRect/>
          </a:stretch>
        </p:blipFill>
        <p:spPr>
          <a:xfrm>
            <a:off x="1028700" y="8446044"/>
            <a:ext cx="1397669" cy="1397669"/>
          </a:xfrm>
          <a:prstGeom prst="rect">
            <a:avLst/>
          </a:prstGeom>
        </p:spPr>
      </p:pic>
      <p:sp>
        <p:nvSpPr>
          <p:cNvPr id="19" name="Rectángulo 18"/>
          <p:cNvSpPr/>
          <p:nvPr/>
        </p:nvSpPr>
        <p:spPr>
          <a:xfrm>
            <a:off x="1975266" y="2247900"/>
            <a:ext cx="14964353" cy="830997"/>
          </a:xfrm>
          <a:prstGeom prst="rect">
            <a:avLst/>
          </a:prstGeom>
        </p:spPr>
        <p:txBody>
          <a:bodyPr wrap="none">
            <a:spAutoFit/>
          </a:bodyPr>
          <a:lstStyle/>
          <a:p>
            <a:pPr algn="ctr">
              <a:defRPr/>
            </a:pPr>
            <a:r>
              <a:rPr lang="es-CO" sz="4800" b="1" dirty="0">
                <a:latin typeface="Arial" panose="020B0604020202020204" pitchFamily="34" charset="0"/>
              </a:rPr>
              <a:t>DESARROLLO DE LOS OBJETIVOS ESPECIFICOS</a:t>
            </a:r>
          </a:p>
        </p:txBody>
      </p:sp>
      <p:sp>
        <p:nvSpPr>
          <p:cNvPr id="20" name="Rectángulo 19"/>
          <p:cNvSpPr/>
          <p:nvPr/>
        </p:nvSpPr>
        <p:spPr>
          <a:xfrm>
            <a:off x="1727534" y="3238320"/>
            <a:ext cx="14636336" cy="8586966"/>
          </a:xfrm>
          <a:prstGeom prst="rect">
            <a:avLst/>
          </a:prstGeom>
        </p:spPr>
        <p:txBody>
          <a:bodyPr wrap="square">
            <a:spAutoFit/>
          </a:bodyPr>
          <a:lstStyle/>
          <a:p>
            <a:r>
              <a:rPr lang="es-ES" sz="2400" b="1" kern="0" dirty="0" smtClean="0">
                <a:latin typeface="Arial" panose="020B0604020202020204" pitchFamily="34" charset="0"/>
                <a:cs typeface="Arial" panose="020B0604020202020204" pitchFamily="34" charset="0"/>
              </a:rPr>
              <a:t>Segundo Objetivo:</a:t>
            </a:r>
          </a:p>
          <a:p>
            <a:r>
              <a:rPr lang="es-ES" sz="2400" b="1" kern="0" dirty="0" smtClean="0">
                <a:latin typeface="Arial" panose="020B0604020202020204" pitchFamily="34" charset="0"/>
                <a:cs typeface="Arial" panose="020B0604020202020204" pitchFamily="34" charset="0"/>
              </a:rPr>
              <a:t> </a:t>
            </a:r>
          </a:p>
          <a:p>
            <a:pPr marL="342900" indent="-342900">
              <a:buFont typeface="Arial" panose="020B0604020202020204" pitchFamily="34" charset="0"/>
              <a:buChar char="•"/>
            </a:pPr>
            <a:r>
              <a:rPr lang="es-ES" altLang="en-US" sz="2400" b="1" dirty="0">
                <a:latin typeface="Arial" panose="020B0604020202020204" pitchFamily="34" charset="0"/>
                <a:cs typeface="Arial" panose="020B0604020202020204" pitchFamily="34" charset="0"/>
              </a:rPr>
              <a:t>Realizar un autodiagnóstico en sus archivos para conocer en qué situación se encuentran</a:t>
            </a:r>
            <a:r>
              <a:rPr lang="es-ES" altLang="en-US" sz="2400" dirty="0">
                <a:latin typeface="Arial" panose="020B0604020202020204" pitchFamily="34" charset="0"/>
                <a:cs typeface="Arial" panose="020B0604020202020204" pitchFamily="34" charset="0"/>
              </a:rPr>
              <a:t>.</a:t>
            </a:r>
          </a:p>
          <a:p>
            <a:endParaRPr lang="es-ES" sz="2400" kern="0" dirty="0" smtClean="0">
              <a:latin typeface="Arial" panose="020B0604020202020204" pitchFamily="34" charset="0"/>
              <a:cs typeface="Arial" panose="020B0604020202020204" pitchFamily="34" charset="0"/>
            </a:endParaRPr>
          </a:p>
          <a:p>
            <a:r>
              <a:rPr lang="es-ES" sz="2400" kern="0" dirty="0" smtClean="0">
                <a:latin typeface="Arial" panose="020B0604020202020204" pitchFamily="34" charset="0"/>
                <a:cs typeface="Arial" panose="020B0604020202020204" pitchFamily="34" charset="0"/>
              </a:rPr>
              <a:t>Al </a:t>
            </a:r>
            <a:r>
              <a:rPr lang="es-ES" sz="2400" kern="0" dirty="0">
                <a:latin typeface="Arial" panose="020B0604020202020204" pitchFamily="34" charset="0"/>
                <a:cs typeface="Arial" panose="020B0604020202020204" pitchFamily="34" charset="0"/>
              </a:rPr>
              <a:t>ya tener seleccionados todo aquellos archivos que iban a ser de vital importancia, según lo establecido por el modelo integrado de planeación y gestión (MIPG), teniendo en cuenta el componente gestión documental y las distintas categorías, se describieron una a una las actividades de gestión, para luego ser comparadas con la situación documental existente de la empresa AMBIFLORES S.A.</a:t>
            </a:r>
            <a:endParaRPr lang="es-ES" sz="2400" kern="0" dirty="0" smtClean="0">
              <a:latin typeface="Arial" panose="020B0604020202020204" pitchFamily="34" charset="0"/>
              <a:cs typeface="Arial" panose="020B0604020202020204" pitchFamily="34" charset="0"/>
            </a:endParaRPr>
          </a:p>
          <a:p>
            <a:r>
              <a:rPr lang="es-CO" sz="2400" dirty="0">
                <a:latin typeface="Arial" panose="020B0604020202020204" pitchFamily="34" charset="0"/>
                <a:cs typeface="Arial" panose="020B0604020202020204" pitchFamily="34" charset="0"/>
              </a:rPr>
              <a:t>De acuerdo con ello luego se le da una puntuación que va de 0 a 100, donde cero es el rango más bajo y 100 el más alto, al momento de obtener los resultados, los porcentajes de las distintas categorías documentales comparadas se suman para de esta manera sacar un solo porcentaje, este porcentaje final será el cual la empresa obtendrá, previamente este será el resultado de nuestro autodiagnóstico de nuestra política de gestión documental, luego estos mismo resultados fueron presentados en una gráfica para así poder analizarlos bien. </a:t>
            </a:r>
          </a:p>
          <a:p>
            <a:endParaRPr lang="es-ES" sz="3600" kern="0" dirty="0">
              <a:latin typeface="Arial" panose="020B0604020202020204" pitchFamily="34" charset="0"/>
              <a:cs typeface="Arial" panose="020B0604020202020204" pitchFamily="34" charset="0"/>
            </a:endParaRPr>
          </a:p>
          <a:p>
            <a:endParaRPr lang="es-ES" sz="3600" kern="0" dirty="0">
              <a:latin typeface="Arial" panose="020B0604020202020204" pitchFamily="34" charset="0"/>
              <a:cs typeface="Arial" panose="020B0604020202020204" pitchFamily="34" charset="0"/>
            </a:endParaRPr>
          </a:p>
          <a:p>
            <a:endParaRPr lang="es-ES" sz="3600" kern="0" dirty="0" smtClean="0">
              <a:latin typeface="Arial" panose="020B0604020202020204" pitchFamily="34" charset="0"/>
              <a:cs typeface="Arial" panose="020B0604020202020204" pitchFamily="34" charset="0"/>
            </a:endParaRPr>
          </a:p>
          <a:p>
            <a:endParaRPr lang="es-ES" sz="3600" kern="0" dirty="0">
              <a:latin typeface="Arial" panose="020B0604020202020204" pitchFamily="34" charset="0"/>
              <a:cs typeface="Arial" panose="020B0604020202020204" pitchFamily="34" charset="0"/>
            </a:endParaRPr>
          </a:p>
          <a:p>
            <a:endParaRPr lang="es-ES" sz="3600" kern="0" dirty="0" smtClean="0">
              <a:latin typeface="Arial" panose="020B0604020202020204" pitchFamily="34" charset="0"/>
              <a:cs typeface="Arial" panose="020B0604020202020204" pitchFamily="34" charset="0"/>
            </a:endParaRPr>
          </a:p>
          <a:p>
            <a:r>
              <a:rPr lang="es-ES" sz="3600" kern="0" dirty="0" smtClean="0">
                <a:latin typeface="Arial" panose="020B0604020202020204" pitchFamily="34" charset="0"/>
                <a:cs typeface="Arial" panose="020B0604020202020204" pitchFamily="34" charset="0"/>
              </a:rPr>
              <a:t> </a:t>
            </a:r>
            <a:endParaRPr lang="en-US" sz="3600" dirty="0">
              <a:latin typeface="Arial" panose="020B0604020202020204" pitchFamily="34" charset="0"/>
              <a:cs typeface="Arial" panose="020B0604020202020204" pitchFamily="34" charset="0"/>
            </a:endParaRPr>
          </a:p>
        </p:txBody>
      </p:sp>
      <p:sp>
        <p:nvSpPr>
          <p:cNvPr id="21" name="Rectángulo 20"/>
          <p:cNvSpPr/>
          <p:nvPr/>
        </p:nvSpPr>
        <p:spPr>
          <a:xfrm>
            <a:off x="12919074" y="876577"/>
            <a:ext cx="441146" cy="646331"/>
          </a:xfrm>
          <a:prstGeom prst="rect">
            <a:avLst/>
          </a:prstGeom>
        </p:spPr>
        <p:txBody>
          <a:bodyPr wrap="none">
            <a:spAutoFit/>
          </a:bodyPr>
          <a:lstStyle/>
          <a:p>
            <a:r>
              <a:rPr lang="es-ES" sz="3600" kern="0" dirty="0">
                <a:latin typeface="Arial" panose="020B0604020202020204" pitchFamily="34" charset="0"/>
                <a:cs typeface="Arial" panose="020B0604020202020204" pitchFamily="34" charset="0"/>
              </a:rPr>
              <a:t>1</a:t>
            </a:r>
            <a:endParaRPr lang="en-US" sz="3600" dirty="0">
              <a:latin typeface="Arial" panose="020B0604020202020204" pitchFamily="34" charset="0"/>
              <a:cs typeface="Arial" panose="020B0604020202020204" pitchFamily="34" charset="0"/>
            </a:endParaRPr>
          </a:p>
        </p:txBody>
      </p:sp>
      <p:sp>
        <p:nvSpPr>
          <p:cNvPr id="22" name="Rectángulo 21"/>
          <p:cNvSpPr/>
          <p:nvPr/>
        </p:nvSpPr>
        <p:spPr>
          <a:xfrm>
            <a:off x="14862174" y="830393"/>
            <a:ext cx="441146" cy="646331"/>
          </a:xfrm>
          <a:prstGeom prst="rect">
            <a:avLst/>
          </a:prstGeom>
        </p:spPr>
        <p:txBody>
          <a:bodyPr wrap="none">
            <a:spAutoFit/>
          </a:bodyPr>
          <a:lstStyle/>
          <a:p>
            <a:r>
              <a:rPr lang="es-ES" sz="3600" kern="0" dirty="0">
                <a:latin typeface="Arial" panose="020B0604020202020204" pitchFamily="34" charset="0"/>
                <a:cs typeface="Arial" panose="020B0604020202020204" pitchFamily="34" charset="0"/>
              </a:rPr>
              <a:t>2</a:t>
            </a:r>
            <a:endParaRPr lang="en-US" sz="3600" dirty="0">
              <a:latin typeface="Arial" panose="020B0604020202020204" pitchFamily="34" charset="0"/>
              <a:cs typeface="Arial" panose="020B0604020202020204" pitchFamily="34" charset="0"/>
            </a:endParaRPr>
          </a:p>
        </p:txBody>
      </p:sp>
      <p:sp>
        <p:nvSpPr>
          <p:cNvPr id="23" name="Rectángulo 22"/>
          <p:cNvSpPr/>
          <p:nvPr/>
        </p:nvSpPr>
        <p:spPr>
          <a:xfrm>
            <a:off x="16805274" y="876577"/>
            <a:ext cx="441146" cy="646331"/>
          </a:xfrm>
          <a:prstGeom prst="rect">
            <a:avLst/>
          </a:prstGeom>
        </p:spPr>
        <p:txBody>
          <a:bodyPr wrap="none">
            <a:spAutoFit/>
          </a:bodyPr>
          <a:lstStyle/>
          <a:p>
            <a:r>
              <a:rPr lang="es-ES" sz="3600" kern="0" dirty="0">
                <a:latin typeface="Arial" panose="020B0604020202020204" pitchFamily="34" charset="0"/>
                <a:cs typeface="Arial" panose="020B0604020202020204" pitchFamily="34" charset="0"/>
              </a:rPr>
              <a:t>3</a:t>
            </a:r>
            <a:endParaRPr lang="en-US" sz="3600" dirty="0">
              <a:latin typeface="Arial" panose="020B0604020202020204" pitchFamily="34" charset="0"/>
              <a:cs typeface="Arial" panose="020B0604020202020204" pitchFamily="34" charset="0"/>
            </a:endParaRPr>
          </a:p>
        </p:txBody>
      </p:sp>
      <p:sp>
        <p:nvSpPr>
          <p:cNvPr id="27"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04</a:t>
            </a:r>
          </a:p>
        </p:txBody>
      </p:sp>
    </p:spTree>
    <p:extLst>
      <p:ext uri="{BB962C8B-B14F-4D97-AF65-F5344CB8AC3E}">
        <p14:creationId xmlns:p14="http://schemas.microsoft.com/office/powerpoint/2010/main" val="32189573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Elipse 27"/>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3"/>
          <p:cNvGrpSpPr/>
          <p:nvPr/>
        </p:nvGrpSpPr>
        <p:grpSpPr>
          <a:xfrm>
            <a:off x="16215818" y="310274"/>
            <a:ext cx="1620549" cy="1694431"/>
            <a:chOff x="0" y="0"/>
            <a:chExt cx="4188895" cy="4379869"/>
          </a:xfrm>
        </p:grpSpPr>
        <p:sp>
          <p:nvSpPr>
            <p:cNvPr id="4" name="Freeform 4"/>
            <p:cNvSpPr/>
            <p:nvPr/>
          </p:nvSpPr>
          <p:spPr>
            <a:xfrm>
              <a:off x="0" y="218440"/>
              <a:ext cx="4187625" cy="4161429"/>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86C7ED"/>
            </a:solidFill>
          </p:spPr>
        </p:sp>
        <p:sp>
          <p:nvSpPr>
            <p:cNvPr id="5" name="Freeform 5"/>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057DFA"/>
            </a:solidFill>
          </p:spPr>
        </p:sp>
      </p:grpSp>
      <p:grpSp>
        <p:nvGrpSpPr>
          <p:cNvPr id="8" name="Group 8"/>
          <p:cNvGrpSpPr/>
          <p:nvPr/>
        </p:nvGrpSpPr>
        <p:grpSpPr>
          <a:xfrm>
            <a:off x="14272718" y="310274"/>
            <a:ext cx="1620058" cy="1694431"/>
            <a:chOff x="-1" y="0"/>
            <a:chExt cx="4187625" cy="4379869"/>
          </a:xfrm>
        </p:grpSpPr>
        <p:sp>
          <p:nvSpPr>
            <p:cNvPr id="9" name="Freeform 9"/>
            <p:cNvSpPr/>
            <p:nvPr/>
          </p:nvSpPr>
          <p:spPr>
            <a:xfrm>
              <a:off x="-1" y="218439"/>
              <a:ext cx="4187625" cy="4161430"/>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FDE44F"/>
            </a:solidFill>
          </p:spPr>
        </p:sp>
        <p:sp>
          <p:nvSpPr>
            <p:cNvPr id="10" name="Freeform 10"/>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F6D824"/>
            </a:solidFill>
          </p:spPr>
        </p:sp>
      </p:grpSp>
      <p:grpSp>
        <p:nvGrpSpPr>
          <p:cNvPr id="13" name="Group 13"/>
          <p:cNvGrpSpPr/>
          <p:nvPr/>
        </p:nvGrpSpPr>
        <p:grpSpPr>
          <a:xfrm>
            <a:off x="12329618" y="310274"/>
            <a:ext cx="1620549" cy="1694431"/>
            <a:chOff x="0" y="0"/>
            <a:chExt cx="4188895" cy="4379869"/>
          </a:xfrm>
        </p:grpSpPr>
        <p:sp>
          <p:nvSpPr>
            <p:cNvPr id="14" name="Freeform 14"/>
            <p:cNvSpPr/>
            <p:nvPr/>
          </p:nvSpPr>
          <p:spPr>
            <a:xfrm>
              <a:off x="0" y="218440"/>
              <a:ext cx="4187625" cy="4161429"/>
            </a:xfrm>
            <a:custGeom>
              <a:avLst/>
              <a:gdLst/>
              <a:ahLst/>
              <a:cxnLst/>
              <a:rect l="l" t="t" r="r" b="b"/>
              <a:pathLst>
                <a:path w="4187625" h="4161429">
                  <a:moveTo>
                    <a:pt x="0" y="16510"/>
                  </a:moveTo>
                  <a:cubicBezTo>
                    <a:pt x="0" y="16510"/>
                    <a:pt x="2540" y="345440"/>
                    <a:pt x="2540" y="974029"/>
                  </a:cubicBezTo>
                  <a:cubicBezTo>
                    <a:pt x="2540" y="2190059"/>
                    <a:pt x="7620" y="2980329"/>
                    <a:pt x="7620" y="3240679"/>
                  </a:cubicBezTo>
                  <a:cubicBezTo>
                    <a:pt x="7620" y="3434989"/>
                    <a:pt x="16510" y="3833769"/>
                    <a:pt x="21590" y="4025539"/>
                  </a:cubicBezTo>
                  <a:lnTo>
                    <a:pt x="130810" y="4139839"/>
                  </a:lnTo>
                  <a:cubicBezTo>
                    <a:pt x="275590" y="4147459"/>
                    <a:pt x="543560" y="4161429"/>
                    <a:pt x="793750" y="4161429"/>
                  </a:cubicBezTo>
                  <a:lnTo>
                    <a:pt x="4187625" y="4161429"/>
                  </a:lnTo>
                  <a:lnTo>
                    <a:pt x="4187625" y="807864"/>
                  </a:lnTo>
                  <a:cubicBezTo>
                    <a:pt x="4187625" y="323850"/>
                    <a:pt x="4178735" y="46990"/>
                    <a:pt x="4178735" y="46990"/>
                  </a:cubicBezTo>
                  <a:cubicBezTo>
                    <a:pt x="4023795" y="26670"/>
                    <a:pt x="3867585" y="16510"/>
                    <a:pt x="3710105" y="17780"/>
                  </a:cubicBezTo>
                  <a:cubicBezTo>
                    <a:pt x="3437055" y="17780"/>
                    <a:pt x="944880" y="22860"/>
                    <a:pt x="694690" y="13970"/>
                  </a:cubicBezTo>
                  <a:cubicBezTo>
                    <a:pt x="360680" y="0"/>
                    <a:pt x="0" y="16510"/>
                    <a:pt x="0" y="16510"/>
                  </a:cubicBezTo>
                  <a:close/>
                </a:path>
              </a:pathLst>
            </a:custGeom>
            <a:solidFill>
              <a:srgbClr val="4BAF47"/>
            </a:solidFill>
          </p:spPr>
        </p:sp>
        <p:sp>
          <p:nvSpPr>
            <p:cNvPr id="15" name="Freeform 15"/>
            <p:cNvSpPr/>
            <p:nvPr/>
          </p:nvSpPr>
          <p:spPr>
            <a:xfrm>
              <a:off x="21590" y="0"/>
              <a:ext cx="3698675" cy="4359549"/>
            </a:xfrm>
            <a:custGeom>
              <a:avLst/>
              <a:gdLst/>
              <a:ahLst/>
              <a:cxnLst/>
              <a:rect l="l" t="t" r="r" b="b"/>
              <a:pathLst>
                <a:path w="3698675" h="4359549">
                  <a:moveTo>
                    <a:pt x="0" y="4245249"/>
                  </a:moveTo>
                  <a:lnTo>
                    <a:pt x="109220" y="4359549"/>
                  </a:lnTo>
                  <a:lnTo>
                    <a:pt x="123190" y="4226199"/>
                  </a:lnTo>
                  <a:lnTo>
                    <a:pt x="0" y="4245249"/>
                  </a:lnTo>
                  <a:close/>
                  <a:moveTo>
                    <a:pt x="2499795" y="106680"/>
                  </a:moveTo>
                  <a:cubicBezTo>
                    <a:pt x="2499795" y="106680"/>
                    <a:pt x="2917625" y="64770"/>
                    <a:pt x="3054785" y="55880"/>
                  </a:cubicBezTo>
                  <a:cubicBezTo>
                    <a:pt x="3191945" y="46990"/>
                    <a:pt x="3672005" y="0"/>
                    <a:pt x="3672005" y="0"/>
                  </a:cubicBezTo>
                  <a:cubicBezTo>
                    <a:pt x="3665655" y="41910"/>
                    <a:pt x="3664385" y="86360"/>
                    <a:pt x="3669465" y="128270"/>
                  </a:cubicBezTo>
                  <a:cubicBezTo>
                    <a:pt x="3675815" y="167640"/>
                    <a:pt x="3678355" y="208280"/>
                    <a:pt x="3677085" y="248920"/>
                  </a:cubicBezTo>
                  <a:lnTo>
                    <a:pt x="3698675" y="318770"/>
                  </a:lnTo>
                  <a:lnTo>
                    <a:pt x="3688515" y="419100"/>
                  </a:lnTo>
                  <a:cubicBezTo>
                    <a:pt x="3688515" y="419100"/>
                    <a:pt x="2937945" y="454660"/>
                    <a:pt x="2800785" y="471170"/>
                  </a:cubicBezTo>
                  <a:cubicBezTo>
                    <a:pt x="2663625" y="487680"/>
                    <a:pt x="2459155" y="486410"/>
                    <a:pt x="2459155" y="486410"/>
                  </a:cubicBezTo>
                  <a:cubicBezTo>
                    <a:pt x="2459155" y="486410"/>
                    <a:pt x="2451535" y="365760"/>
                    <a:pt x="2464235" y="322580"/>
                  </a:cubicBezTo>
                  <a:cubicBezTo>
                    <a:pt x="2474395" y="288290"/>
                    <a:pt x="2478205" y="251460"/>
                    <a:pt x="2473125" y="214630"/>
                  </a:cubicBezTo>
                  <a:cubicBezTo>
                    <a:pt x="2473125" y="186690"/>
                    <a:pt x="2499795" y="106680"/>
                    <a:pt x="2499795" y="106680"/>
                  </a:cubicBezTo>
                  <a:close/>
                </a:path>
              </a:pathLst>
            </a:custGeom>
            <a:solidFill>
              <a:srgbClr val="1F7317"/>
            </a:solidFill>
          </p:spPr>
        </p:sp>
      </p:grpSp>
      <p:pic>
        <p:nvPicPr>
          <p:cNvPr id="17" name="Picture 17"/>
          <p:cNvPicPr>
            <a:picLocks noChangeAspect="1"/>
          </p:cNvPicPr>
          <p:nvPr/>
        </p:nvPicPr>
        <p:blipFill>
          <a:blip r:embed="rId2"/>
          <a:srcRect/>
          <a:stretch>
            <a:fillRect/>
          </a:stretch>
        </p:blipFill>
        <p:spPr>
          <a:xfrm>
            <a:off x="741377" y="519982"/>
            <a:ext cx="1475132" cy="1568495"/>
          </a:xfrm>
          <a:prstGeom prst="rect">
            <a:avLst/>
          </a:prstGeom>
        </p:spPr>
      </p:pic>
      <p:pic>
        <p:nvPicPr>
          <p:cNvPr id="18" name="Picture 18"/>
          <p:cNvPicPr>
            <a:picLocks noChangeAspect="1"/>
          </p:cNvPicPr>
          <p:nvPr/>
        </p:nvPicPr>
        <p:blipFill>
          <a:blip r:embed="rId3"/>
          <a:srcRect/>
          <a:stretch>
            <a:fillRect/>
          </a:stretch>
        </p:blipFill>
        <p:spPr>
          <a:xfrm>
            <a:off x="1028700" y="8446044"/>
            <a:ext cx="1397669" cy="1397669"/>
          </a:xfrm>
          <a:prstGeom prst="rect">
            <a:avLst/>
          </a:prstGeom>
        </p:spPr>
      </p:pic>
      <p:sp>
        <p:nvSpPr>
          <p:cNvPr id="19" name="Rectángulo 18"/>
          <p:cNvSpPr/>
          <p:nvPr/>
        </p:nvSpPr>
        <p:spPr>
          <a:xfrm>
            <a:off x="1975266" y="2247900"/>
            <a:ext cx="14964353" cy="830997"/>
          </a:xfrm>
          <a:prstGeom prst="rect">
            <a:avLst/>
          </a:prstGeom>
        </p:spPr>
        <p:txBody>
          <a:bodyPr wrap="none">
            <a:spAutoFit/>
          </a:bodyPr>
          <a:lstStyle/>
          <a:p>
            <a:pPr algn="ctr">
              <a:defRPr/>
            </a:pPr>
            <a:r>
              <a:rPr lang="es-CO" sz="4800" b="1" dirty="0">
                <a:latin typeface="Arial" panose="020B0604020202020204" pitchFamily="34" charset="0"/>
              </a:rPr>
              <a:t>DESARROLLO DE LOS OBJETIVOS ESPECIFICOS</a:t>
            </a:r>
          </a:p>
        </p:txBody>
      </p:sp>
      <p:sp>
        <p:nvSpPr>
          <p:cNvPr id="20" name="Rectángulo 19"/>
          <p:cNvSpPr/>
          <p:nvPr/>
        </p:nvSpPr>
        <p:spPr>
          <a:xfrm>
            <a:off x="1975266" y="3783229"/>
            <a:ext cx="13917510" cy="9325630"/>
          </a:xfrm>
          <a:prstGeom prst="rect">
            <a:avLst/>
          </a:prstGeom>
        </p:spPr>
        <p:txBody>
          <a:bodyPr wrap="square">
            <a:spAutoFit/>
          </a:bodyPr>
          <a:lstStyle/>
          <a:p>
            <a:r>
              <a:rPr lang="es-ES" sz="2400" kern="0" dirty="0" smtClean="0">
                <a:latin typeface="Arial" panose="020B0604020202020204" pitchFamily="34" charset="0"/>
                <a:cs typeface="Arial" panose="020B0604020202020204" pitchFamily="34" charset="0"/>
              </a:rPr>
              <a:t>T</a:t>
            </a:r>
            <a:r>
              <a:rPr lang="es-ES" sz="2400" b="1" kern="0" dirty="0" smtClean="0">
                <a:latin typeface="Arial" panose="020B0604020202020204" pitchFamily="34" charset="0"/>
                <a:cs typeface="Arial" panose="020B0604020202020204" pitchFamily="34" charset="0"/>
              </a:rPr>
              <a:t>ercer Objetivo:</a:t>
            </a:r>
          </a:p>
          <a:p>
            <a:endParaRPr lang="es-ES" sz="2400" b="1" kern="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s-ES" altLang="en-US" sz="2400" b="1" dirty="0" smtClean="0">
                <a:latin typeface="Arial" panose="020B0604020202020204" pitchFamily="34" charset="0"/>
                <a:cs typeface="Arial" panose="020B0604020202020204" pitchFamily="34" charset="0"/>
              </a:rPr>
              <a:t>Elaboración </a:t>
            </a:r>
            <a:r>
              <a:rPr lang="es-ES" altLang="en-US" sz="2400" b="1" dirty="0">
                <a:latin typeface="Arial" panose="020B0604020202020204" pitchFamily="34" charset="0"/>
                <a:cs typeface="Arial" panose="020B0604020202020204" pitchFamily="34" charset="0"/>
              </a:rPr>
              <a:t>de </a:t>
            </a:r>
            <a:r>
              <a:rPr lang="es-ES" altLang="en-US" sz="2400" b="1" dirty="0" smtClean="0">
                <a:latin typeface="Arial" panose="020B0604020202020204" pitchFamily="34" charset="0"/>
                <a:cs typeface="Arial" panose="020B0604020202020204" pitchFamily="34" charset="0"/>
              </a:rPr>
              <a:t>un plan </a:t>
            </a:r>
            <a:r>
              <a:rPr lang="es-ES" altLang="en-US" sz="2400" b="1" dirty="0">
                <a:latin typeface="Arial" panose="020B0604020202020204" pitchFamily="34" charset="0"/>
                <a:cs typeface="Arial" panose="020B0604020202020204" pitchFamily="34" charset="0"/>
              </a:rPr>
              <a:t>de </a:t>
            </a:r>
            <a:r>
              <a:rPr lang="es-ES" altLang="en-US" sz="2400" b="1" dirty="0" smtClean="0">
                <a:latin typeface="Arial" panose="020B0604020202020204" pitchFamily="34" charset="0"/>
                <a:cs typeface="Arial" panose="020B0604020202020204" pitchFamily="34" charset="0"/>
              </a:rPr>
              <a:t>acción </a:t>
            </a:r>
            <a:r>
              <a:rPr lang="es-ES" altLang="en-US" sz="2400" b="1" dirty="0">
                <a:latin typeface="Arial" panose="020B0604020202020204" pitchFamily="34" charset="0"/>
                <a:cs typeface="Arial" panose="020B0604020202020204" pitchFamily="34" charset="0"/>
              </a:rPr>
              <a:t>para la empresa AMBIFLORES S.A</a:t>
            </a:r>
            <a:r>
              <a:rPr lang="es-ES" altLang="en-US" sz="2400" dirty="0" smtClean="0">
                <a:latin typeface="Arial" panose="020B0604020202020204" pitchFamily="34" charset="0"/>
                <a:cs typeface="Arial" panose="020B0604020202020204" pitchFamily="34" charset="0"/>
              </a:rPr>
              <a:t>.</a:t>
            </a:r>
          </a:p>
          <a:p>
            <a:r>
              <a:rPr lang="es-ES" altLang="en-US" sz="2400" dirty="0" smtClean="0">
                <a:latin typeface="Arial" panose="020B0604020202020204" pitchFamily="34" charset="0"/>
                <a:cs typeface="Arial" panose="020B0604020202020204" pitchFamily="34" charset="0"/>
              </a:rPr>
              <a:t> </a:t>
            </a:r>
            <a:endParaRPr lang="es-ES" altLang="en-US" sz="2400" dirty="0">
              <a:latin typeface="Arial" panose="020B0604020202020204" pitchFamily="34" charset="0"/>
              <a:cs typeface="Arial" panose="020B0604020202020204" pitchFamily="34" charset="0"/>
            </a:endParaRPr>
          </a:p>
          <a:p>
            <a:r>
              <a:rPr lang="es-ES" sz="2400" kern="0" dirty="0">
                <a:latin typeface="Arial" panose="020B0604020202020204" pitchFamily="34" charset="0"/>
                <a:cs typeface="Arial" panose="020B0604020202020204" pitchFamily="34" charset="0"/>
              </a:rPr>
              <a:t>De esta manera y con los resultados del autodiagnóstico se procede a realizar el plan de acción, sin ignorar las categorías que ya llevamos, para recopilamos toda la información del objetivo anterior y le anexamos una normatividad la cual pueda dar soporte a nuestra política, dentro de este vamos a diseñar las alternativas de mejora para cada categoría teniendo en cuenta la actividad de gestión, se deben incluir el tiempo el cual estimamos se van a realizar estas mejoras, y por último se evalúa la eficacia de las acciones implementadas, y así de esta manera construimos nuestro plan de </a:t>
            </a:r>
            <a:r>
              <a:rPr lang="es-ES" sz="2400" kern="0" dirty="0" smtClean="0">
                <a:latin typeface="Arial" panose="020B0604020202020204" pitchFamily="34" charset="0"/>
                <a:cs typeface="Arial" panose="020B0604020202020204" pitchFamily="34" charset="0"/>
              </a:rPr>
              <a:t>acción.</a:t>
            </a:r>
          </a:p>
          <a:p>
            <a:endParaRPr lang="es-ES" sz="3600" kern="0" dirty="0">
              <a:latin typeface="Arial" panose="020B0604020202020204" pitchFamily="34" charset="0"/>
              <a:cs typeface="Arial" panose="020B0604020202020204" pitchFamily="34" charset="0"/>
            </a:endParaRPr>
          </a:p>
          <a:p>
            <a:endParaRPr lang="es-ES" sz="3600" kern="0" dirty="0" smtClean="0">
              <a:latin typeface="Arial" panose="020B0604020202020204" pitchFamily="34" charset="0"/>
              <a:cs typeface="Arial" panose="020B0604020202020204" pitchFamily="34" charset="0"/>
            </a:endParaRPr>
          </a:p>
          <a:p>
            <a:endParaRPr lang="es-ES" sz="3600" kern="0" dirty="0">
              <a:latin typeface="Arial" panose="020B0604020202020204" pitchFamily="34" charset="0"/>
              <a:cs typeface="Arial" panose="020B0604020202020204" pitchFamily="34" charset="0"/>
            </a:endParaRPr>
          </a:p>
          <a:p>
            <a:endParaRPr lang="es-ES" sz="3600" kern="0" dirty="0" smtClean="0">
              <a:latin typeface="Arial" panose="020B0604020202020204" pitchFamily="34" charset="0"/>
              <a:cs typeface="Arial" panose="020B0604020202020204" pitchFamily="34" charset="0"/>
            </a:endParaRPr>
          </a:p>
          <a:p>
            <a:endParaRPr lang="es-ES" sz="3600" kern="0" dirty="0" smtClean="0">
              <a:latin typeface="Arial" panose="020B0604020202020204" pitchFamily="34" charset="0"/>
              <a:cs typeface="Arial" panose="020B0604020202020204" pitchFamily="34" charset="0"/>
            </a:endParaRPr>
          </a:p>
          <a:p>
            <a:endParaRPr lang="es-ES" sz="3600" kern="0" dirty="0">
              <a:latin typeface="Arial" panose="020B0604020202020204" pitchFamily="34" charset="0"/>
              <a:cs typeface="Arial" panose="020B0604020202020204" pitchFamily="34" charset="0"/>
            </a:endParaRPr>
          </a:p>
          <a:p>
            <a:endParaRPr lang="es-ES" sz="3600" kern="0" dirty="0" smtClean="0">
              <a:latin typeface="Arial" panose="020B0604020202020204" pitchFamily="34" charset="0"/>
              <a:cs typeface="Arial" panose="020B0604020202020204" pitchFamily="34" charset="0"/>
            </a:endParaRPr>
          </a:p>
          <a:p>
            <a:endParaRPr lang="es-ES" sz="3600" kern="0" dirty="0">
              <a:latin typeface="Arial" panose="020B0604020202020204" pitchFamily="34" charset="0"/>
              <a:cs typeface="Arial" panose="020B0604020202020204" pitchFamily="34" charset="0"/>
            </a:endParaRPr>
          </a:p>
          <a:p>
            <a:endParaRPr lang="es-ES" sz="3600" kern="0" dirty="0" smtClean="0">
              <a:latin typeface="Arial" panose="020B0604020202020204" pitchFamily="34" charset="0"/>
              <a:cs typeface="Arial" panose="020B0604020202020204" pitchFamily="34" charset="0"/>
            </a:endParaRPr>
          </a:p>
          <a:p>
            <a:endParaRPr lang="en-US" sz="3600" dirty="0">
              <a:latin typeface="Arial" panose="020B0604020202020204" pitchFamily="34" charset="0"/>
              <a:cs typeface="Arial" panose="020B0604020202020204" pitchFamily="34" charset="0"/>
            </a:endParaRPr>
          </a:p>
        </p:txBody>
      </p:sp>
      <p:sp>
        <p:nvSpPr>
          <p:cNvPr id="21" name="Rectángulo 20"/>
          <p:cNvSpPr/>
          <p:nvPr/>
        </p:nvSpPr>
        <p:spPr>
          <a:xfrm>
            <a:off x="12919074" y="876577"/>
            <a:ext cx="441146" cy="646331"/>
          </a:xfrm>
          <a:prstGeom prst="rect">
            <a:avLst/>
          </a:prstGeom>
        </p:spPr>
        <p:txBody>
          <a:bodyPr wrap="none">
            <a:spAutoFit/>
          </a:bodyPr>
          <a:lstStyle/>
          <a:p>
            <a:r>
              <a:rPr lang="es-ES" sz="3600" kern="0" dirty="0">
                <a:latin typeface="Arial" panose="020B0604020202020204" pitchFamily="34" charset="0"/>
                <a:cs typeface="Arial" panose="020B0604020202020204" pitchFamily="34" charset="0"/>
              </a:rPr>
              <a:t>1</a:t>
            </a:r>
            <a:endParaRPr lang="en-US" sz="3600" dirty="0">
              <a:latin typeface="Arial" panose="020B0604020202020204" pitchFamily="34" charset="0"/>
              <a:cs typeface="Arial" panose="020B0604020202020204" pitchFamily="34" charset="0"/>
            </a:endParaRPr>
          </a:p>
        </p:txBody>
      </p:sp>
      <p:sp>
        <p:nvSpPr>
          <p:cNvPr id="22" name="Rectángulo 21"/>
          <p:cNvSpPr/>
          <p:nvPr/>
        </p:nvSpPr>
        <p:spPr>
          <a:xfrm>
            <a:off x="14862174" y="830393"/>
            <a:ext cx="441146" cy="646331"/>
          </a:xfrm>
          <a:prstGeom prst="rect">
            <a:avLst/>
          </a:prstGeom>
        </p:spPr>
        <p:txBody>
          <a:bodyPr wrap="none">
            <a:spAutoFit/>
          </a:bodyPr>
          <a:lstStyle/>
          <a:p>
            <a:r>
              <a:rPr lang="es-ES" sz="3600" kern="0" dirty="0">
                <a:latin typeface="Arial" panose="020B0604020202020204" pitchFamily="34" charset="0"/>
                <a:cs typeface="Arial" panose="020B0604020202020204" pitchFamily="34" charset="0"/>
              </a:rPr>
              <a:t>2</a:t>
            </a:r>
            <a:endParaRPr lang="en-US" sz="3600" dirty="0">
              <a:latin typeface="Arial" panose="020B0604020202020204" pitchFamily="34" charset="0"/>
              <a:cs typeface="Arial" panose="020B0604020202020204" pitchFamily="34" charset="0"/>
            </a:endParaRPr>
          </a:p>
        </p:txBody>
      </p:sp>
      <p:sp>
        <p:nvSpPr>
          <p:cNvPr id="23" name="Rectángulo 22"/>
          <p:cNvSpPr/>
          <p:nvPr/>
        </p:nvSpPr>
        <p:spPr>
          <a:xfrm>
            <a:off x="16805274" y="876577"/>
            <a:ext cx="441146" cy="646331"/>
          </a:xfrm>
          <a:prstGeom prst="rect">
            <a:avLst/>
          </a:prstGeom>
        </p:spPr>
        <p:txBody>
          <a:bodyPr wrap="none">
            <a:spAutoFit/>
          </a:bodyPr>
          <a:lstStyle/>
          <a:p>
            <a:r>
              <a:rPr lang="es-ES" sz="3600" kern="0" dirty="0">
                <a:latin typeface="Arial" panose="020B0604020202020204" pitchFamily="34" charset="0"/>
                <a:cs typeface="Arial" panose="020B0604020202020204" pitchFamily="34" charset="0"/>
              </a:rPr>
              <a:t>3</a:t>
            </a:r>
            <a:endParaRPr lang="en-US" sz="3600" dirty="0">
              <a:latin typeface="Arial" panose="020B0604020202020204" pitchFamily="34" charset="0"/>
              <a:cs typeface="Arial" panose="020B0604020202020204" pitchFamily="34" charset="0"/>
            </a:endParaRPr>
          </a:p>
        </p:txBody>
      </p:sp>
      <p:sp>
        <p:nvSpPr>
          <p:cNvPr id="27"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04</a:t>
            </a:r>
          </a:p>
        </p:txBody>
      </p:sp>
    </p:spTree>
    <p:extLst>
      <p:ext uri="{BB962C8B-B14F-4D97-AF65-F5344CB8AC3E}">
        <p14:creationId xmlns:p14="http://schemas.microsoft.com/office/powerpoint/2010/main" val="26816186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Elipse 17"/>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2"/>
          <p:cNvGrpSpPr/>
          <p:nvPr/>
        </p:nvGrpSpPr>
        <p:grpSpPr>
          <a:xfrm>
            <a:off x="-1726530" y="-229694"/>
            <a:ext cx="2755230" cy="6531045"/>
            <a:chOff x="0" y="0"/>
            <a:chExt cx="3673639" cy="8708060"/>
          </a:xfrm>
        </p:grpSpPr>
        <p:grpSp>
          <p:nvGrpSpPr>
            <p:cNvPr id="3" name="Group 3"/>
            <p:cNvGrpSpPr/>
            <p:nvPr/>
          </p:nvGrpSpPr>
          <p:grpSpPr>
            <a:xfrm rot="-5400000">
              <a:off x="-65231" y="4969189"/>
              <a:ext cx="3804101" cy="3673639"/>
              <a:chOff x="0" y="0"/>
              <a:chExt cx="5562879" cy="5372100"/>
            </a:xfrm>
          </p:grpSpPr>
          <p:sp>
            <p:nvSpPr>
              <p:cNvPr id="4" name="Freeform 4"/>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86C7ED"/>
              </a:solidFill>
            </p:spPr>
          </p:sp>
        </p:grpSp>
        <p:grpSp>
          <p:nvGrpSpPr>
            <p:cNvPr id="5" name="Group 5"/>
            <p:cNvGrpSpPr/>
            <p:nvPr/>
          </p:nvGrpSpPr>
          <p:grpSpPr>
            <a:xfrm rot="-5400000">
              <a:off x="-65231" y="4969189"/>
              <a:ext cx="3804101" cy="3673639"/>
              <a:chOff x="0" y="0"/>
              <a:chExt cx="5562879" cy="5372100"/>
            </a:xfrm>
          </p:grpSpPr>
          <p:sp>
            <p:nvSpPr>
              <p:cNvPr id="6" name="Freeform 6"/>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F6D824"/>
              </a:solidFill>
            </p:spPr>
          </p:sp>
        </p:grpSp>
        <p:grpSp>
          <p:nvGrpSpPr>
            <p:cNvPr id="7" name="Group 7"/>
            <p:cNvGrpSpPr/>
            <p:nvPr/>
          </p:nvGrpSpPr>
          <p:grpSpPr>
            <a:xfrm rot="-5400000">
              <a:off x="-65231" y="2553759"/>
              <a:ext cx="3804101" cy="3673639"/>
              <a:chOff x="0" y="0"/>
              <a:chExt cx="5562879" cy="5372100"/>
            </a:xfrm>
          </p:grpSpPr>
          <p:sp>
            <p:nvSpPr>
              <p:cNvPr id="8" name="Freeform 8"/>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30B12A"/>
              </a:solidFill>
            </p:spPr>
          </p:sp>
        </p:grpSp>
        <p:grpSp>
          <p:nvGrpSpPr>
            <p:cNvPr id="9" name="Group 9"/>
            <p:cNvGrpSpPr/>
            <p:nvPr/>
          </p:nvGrpSpPr>
          <p:grpSpPr>
            <a:xfrm rot="-5400000">
              <a:off x="-65231" y="65231"/>
              <a:ext cx="3804101" cy="3673639"/>
              <a:chOff x="0" y="0"/>
              <a:chExt cx="5562879" cy="5372100"/>
            </a:xfrm>
          </p:grpSpPr>
          <p:sp>
            <p:nvSpPr>
              <p:cNvPr id="10" name="Freeform 10"/>
              <p:cNvSpPr/>
              <p:nvPr/>
            </p:nvSpPr>
            <p:spPr>
              <a:xfrm>
                <a:off x="0" y="0"/>
                <a:ext cx="5562879" cy="5372100"/>
              </a:xfrm>
              <a:custGeom>
                <a:avLst/>
                <a:gdLst/>
                <a:ahLst/>
                <a:cxnLst/>
                <a:rect l="l" t="t" r="r" b="b"/>
                <a:pathLst>
                  <a:path w="5562879" h="5372100">
                    <a:moveTo>
                      <a:pt x="4012209" y="0"/>
                    </a:moveTo>
                    <a:lnTo>
                      <a:pt x="1550670" y="0"/>
                    </a:lnTo>
                    <a:lnTo>
                      <a:pt x="0" y="2686050"/>
                    </a:lnTo>
                    <a:lnTo>
                      <a:pt x="1550670" y="5372100"/>
                    </a:lnTo>
                    <a:lnTo>
                      <a:pt x="4012209" y="5372100"/>
                    </a:lnTo>
                    <a:lnTo>
                      <a:pt x="5562879" y="2686050"/>
                    </a:lnTo>
                    <a:lnTo>
                      <a:pt x="4012209" y="0"/>
                    </a:lnTo>
                    <a:close/>
                  </a:path>
                </a:pathLst>
              </a:custGeom>
              <a:solidFill>
                <a:srgbClr val="157BEA"/>
              </a:solidFill>
            </p:spPr>
          </p:sp>
        </p:grpSp>
      </p:grpSp>
      <p:pic>
        <p:nvPicPr>
          <p:cNvPr id="11" name="Picture 11"/>
          <p:cNvPicPr>
            <a:picLocks noChangeAspect="1"/>
          </p:cNvPicPr>
          <p:nvPr/>
        </p:nvPicPr>
        <p:blipFill>
          <a:blip r:embed="rId2"/>
          <a:srcRect/>
          <a:stretch>
            <a:fillRect/>
          </a:stretch>
        </p:blipFill>
        <p:spPr>
          <a:xfrm>
            <a:off x="624034" y="8147282"/>
            <a:ext cx="1475132" cy="1568495"/>
          </a:xfrm>
          <a:prstGeom prst="rect">
            <a:avLst/>
          </a:prstGeom>
        </p:spPr>
      </p:pic>
      <p:pic>
        <p:nvPicPr>
          <p:cNvPr id="12" name="Picture 12"/>
          <p:cNvPicPr>
            <a:picLocks noChangeAspect="1"/>
          </p:cNvPicPr>
          <p:nvPr/>
        </p:nvPicPr>
        <p:blipFill>
          <a:blip r:embed="rId3"/>
          <a:srcRect/>
          <a:stretch>
            <a:fillRect/>
          </a:stretch>
        </p:blipFill>
        <p:spPr>
          <a:xfrm>
            <a:off x="16242086" y="8559466"/>
            <a:ext cx="1397669" cy="1397669"/>
          </a:xfrm>
          <a:prstGeom prst="rect">
            <a:avLst/>
          </a:prstGeom>
        </p:spPr>
      </p:pic>
      <p:sp>
        <p:nvSpPr>
          <p:cNvPr id="13" name="1 CuadroTexto"/>
          <p:cNvSpPr txBox="1"/>
          <p:nvPr/>
        </p:nvSpPr>
        <p:spPr>
          <a:xfrm>
            <a:off x="1280755" y="517257"/>
            <a:ext cx="14959559" cy="13080504"/>
          </a:xfrm>
          <a:prstGeom prst="rect">
            <a:avLst/>
          </a:prstGeom>
          <a:noFill/>
        </p:spPr>
        <p:txBody>
          <a:bodyPr wrap="square">
            <a:spAutoFit/>
          </a:bodyPr>
          <a:lstStyle/>
          <a:p>
            <a:pPr algn="ctr">
              <a:defRPr/>
            </a:pPr>
            <a:r>
              <a:rPr lang="es-CO" sz="4800" b="1" dirty="0" smtClean="0">
                <a:latin typeface="Arial" panose="020B0604020202020204" pitchFamily="34" charset="0"/>
              </a:rPr>
              <a:t>RECOMENDACIONES</a:t>
            </a:r>
          </a:p>
          <a:p>
            <a:pPr algn="ctr">
              <a:defRPr/>
            </a:pPr>
            <a:endParaRPr lang="es-CO" sz="4800" b="1" dirty="0" smtClean="0">
              <a:latin typeface="Arial" panose="020B0604020202020204" pitchFamily="34" charset="0"/>
            </a:endParaRPr>
          </a:p>
          <a:p>
            <a:pPr>
              <a:defRPr/>
            </a:pPr>
            <a:r>
              <a:rPr lang="es-CO" sz="2800" dirty="0">
                <a:latin typeface="Arial" panose="020B0604020202020204" pitchFamily="34" charset="0"/>
                <a:cs typeface="Arial" panose="020B0604020202020204" pitchFamily="34" charset="0"/>
              </a:rPr>
              <a:t>Para el cumplimiento del primer objetivo específico es recomendable que se ejecuten revisiones en todos los documentos con respectivo periodo de </a:t>
            </a:r>
            <a:r>
              <a:rPr lang="es-CO" sz="2800" dirty="0" smtClean="0">
                <a:latin typeface="Arial" panose="020B0604020202020204" pitchFamily="34" charset="0"/>
                <a:cs typeface="Arial" panose="020B0604020202020204" pitchFamily="34" charset="0"/>
              </a:rPr>
              <a:t>tiempo.</a:t>
            </a:r>
          </a:p>
          <a:p>
            <a:pPr>
              <a:defRPr/>
            </a:pPr>
            <a:endParaRPr lang="es-CO" sz="2800" dirty="0">
              <a:latin typeface="Arial" panose="020B0604020202020204" pitchFamily="34" charset="0"/>
              <a:cs typeface="Arial" panose="020B0604020202020204" pitchFamily="34" charset="0"/>
            </a:endParaRPr>
          </a:p>
          <a:p>
            <a:pPr>
              <a:defRPr/>
            </a:pPr>
            <a:r>
              <a:rPr lang="es-CO" sz="2800" dirty="0" smtClean="0">
                <a:latin typeface="Arial" panose="020B0604020202020204" pitchFamily="34" charset="0"/>
                <a:cs typeface="Arial" panose="020B0604020202020204" pitchFamily="34" charset="0"/>
              </a:rPr>
              <a:t>Para </a:t>
            </a:r>
            <a:r>
              <a:rPr lang="es-CO" sz="2800" dirty="0">
                <a:latin typeface="Arial" panose="020B0604020202020204" pitchFamily="34" charset="0"/>
                <a:cs typeface="Arial" panose="020B0604020202020204" pitchFamily="34" charset="0"/>
              </a:rPr>
              <a:t>el segundo objetivo se sugiere que de igual manera se haga periódicamente un autodiagnóstico de la gestión documental, comparando las actividades documentales con la aplicación del nuevo programa documental, para así poder saber en dónde está fallando y cuál es su fuerte. </a:t>
            </a:r>
            <a:endParaRPr lang="es-CO" sz="2800" dirty="0" smtClean="0">
              <a:latin typeface="Arial" panose="020B0604020202020204" pitchFamily="34" charset="0"/>
              <a:cs typeface="Arial" panose="020B0604020202020204" pitchFamily="34" charset="0"/>
            </a:endParaRPr>
          </a:p>
          <a:p>
            <a:endParaRPr lang="es-CO" sz="2800" dirty="0" smtClean="0">
              <a:latin typeface="Arial" panose="020B0604020202020204" pitchFamily="34" charset="0"/>
              <a:cs typeface="Arial" panose="020B0604020202020204" pitchFamily="34" charset="0"/>
            </a:endParaRPr>
          </a:p>
          <a:p>
            <a:r>
              <a:rPr lang="es-CO" sz="2800" dirty="0" smtClean="0">
                <a:latin typeface="Arial" panose="020B0604020202020204" pitchFamily="34" charset="0"/>
                <a:cs typeface="Arial" panose="020B0604020202020204" pitchFamily="34" charset="0"/>
              </a:rPr>
              <a:t>Se </a:t>
            </a:r>
            <a:r>
              <a:rPr lang="es-CO" sz="2800" dirty="0">
                <a:latin typeface="Arial" panose="020B0604020202020204" pitchFamily="34" charset="0"/>
                <a:cs typeface="Arial" panose="020B0604020202020204" pitchFamily="34" charset="0"/>
              </a:rPr>
              <a:t>recomienda seguir al pie de la letra el plan de acción, para que haya un cumplimiento total del tercer objetivo, esto con el fin de que la empresa pueda adoptar una buena política de gestión documental, la cual sea estática y firme ante cualquier inconsistencia que se pueda llegar a presentar mas adelante. </a:t>
            </a:r>
          </a:p>
          <a:p>
            <a:r>
              <a:rPr lang="es-CO" sz="2800" dirty="0">
                <a:latin typeface="Arial" panose="020B0604020202020204" pitchFamily="34" charset="0"/>
                <a:cs typeface="Arial" panose="020B0604020202020204" pitchFamily="34" charset="0"/>
              </a:rPr>
              <a:t>La gestión documental es una pieza clave en cualquier empresa, adoptar su funcionalidad siempre será una enorme ventaja para cualquiera</a:t>
            </a:r>
            <a:r>
              <a:rPr lang="es-CO" sz="2000" dirty="0">
                <a:latin typeface="Arial" panose="020B0604020202020204" pitchFamily="34" charset="0"/>
                <a:cs typeface="Arial" panose="020B0604020202020204" pitchFamily="34" charset="0"/>
              </a:rPr>
              <a:t>. </a:t>
            </a:r>
          </a:p>
          <a:p>
            <a:pPr>
              <a:defRPr/>
            </a:pPr>
            <a:endParaRPr lang="es-CO" sz="2000" dirty="0">
              <a:latin typeface="Arial" panose="020B0604020202020204" pitchFamily="34" charset="0"/>
              <a:cs typeface="Arial" panose="020B0604020202020204" pitchFamily="34" charset="0"/>
            </a:endParaRPr>
          </a:p>
          <a:p>
            <a:pPr>
              <a:defRPr/>
            </a:pPr>
            <a:endParaRPr lang="es-ES" sz="4800" b="1" dirty="0">
              <a:solidFill>
                <a:schemeClr val="bg1">
                  <a:lumMod val="75000"/>
                </a:schemeClr>
              </a:solidFill>
              <a:latin typeface="Arial" panose="020B0604020202020204" pitchFamily="34" charset="0"/>
            </a:endParaRPr>
          </a:p>
          <a:p>
            <a:pPr algn="ctr">
              <a:defRPr/>
            </a:pPr>
            <a:endParaRPr lang="es-ES" sz="4800" b="1" dirty="0" smtClean="0">
              <a:solidFill>
                <a:schemeClr val="bg1">
                  <a:lumMod val="75000"/>
                </a:schemeClr>
              </a:solidFill>
              <a:latin typeface="Arial" panose="020B0604020202020204" pitchFamily="34" charset="0"/>
            </a:endParaRPr>
          </a:p>
          <a:p>
            <a:pPr algn="ctr">
              <a:defRPr/>
            </a:pPr>
            <a:endParaRPr lang="es-ES" sz="4800" b="1" dirty="0">
              <a:solidFill>
                <a:schemeClr val="bg1">
                  <a:lumMod val="75000"/>
                </a:schemeClr>
              </a:solidFill>
              <a:latin typeface="Arial" panose="020B0604020202020204" pitchFamily="34" charset="0"/>
            </a:endParaRPr>
          </a:p>
          <a:p>
            <a:pPr algn="ctr">
              <a:defRPr/>
            </a:pPr>
            <a:endParaRPr lang="es-ES" sz="4800" b="1" dirty="0" smtClean="0">
              <a:solidFill>
                <a:schemeClr val="bg1">
                  <a:lumMod val="75000"/>
                </a:schemeClr>
              </a:solidFill>
              <a:latin typeface="Arial" panose="020B0604020202020204" pitchFamily="34" charset="0"/>
            </a:endParaRPr>
          </a:p>
          <a:p>
            <a:pPr algn="ctr">
              <a:defRPr/>
            </a:pPr>
            <a:endParaRPr lang="es-ES" sz="4800" b="1" dirty="0">
              <a:solidFill>
                <a:schemeClr val="bg1">
                  <a:lumMod val="75000"/>
                </a:schemeClr>
              </a:solidFill>
              <a:latin typeface="Arial" panose="020B0604020202020204" pitchFamily="34" charset="0"/>
            </a:endParaRPr>
          </a:p>
          <a:p>
            <a:pPr algn="ctr">
              <a:defRPr/>
            </a:pPr>
            <a:endParaRPr lang="es-ES" sz="4800" b="1" dirty="0" smtClean="0">
              <a:solidFill>
                <a:schemeClr val="bg1">
                  <a:lumMod val="75000"/>
                </a:schemeClr>
              </a:solidFill>
              <a:latin typeface="Arial" panose="020B0604020202020204" pitchFamily="34" charset="0"/>
            </a:endParaRPr>
          </a:p>
          <a:p>
            <a:pPr algn="ctr">
              <a:defRPr/>
            </a:pPr>
            <a:endParaRPr lang="es-CO" sz="4800" b="1" dirty="0">
              <a:solidFill>
                <a:schemeClr val="bg1">
                  <a:lumMod val="75000"/>
                </a:schemeClr>
              </a:solidFill>
              <a:latin typeface="Arial" panose="020B0604020202020204" pitchFamily="34" charset="0"/>
            </a:endParaRPr>
          </a:p>
        </p:txBody>
      </p:sp>
      <p:sp>
        <p:nvSpPr>
          <p:cNvPr id="17"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05</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lipse 15"/>
          <p:cNvSpPr/>
          <p:nvPr/>
        </p:nvSpPr>
        <p:spPr>
          <a:xfrm>
            <a:off x="17145000" y="4466709"/>
            <a:ext cx="2667000" cy="25908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2"/>
          <p:cNvGrpSpPr/>
          <p:nvPr/>
        </p:nvGrpSpPr>
        <p:grpSpPr>
          <a:xfrm>
            <a:off x="0" y="9305926"/>
            <a:ext cx="19280880" cy="1312977"/>
            <a:chOff x="0" y="0"/>
            <a:chExt cx="25707840" cy="1750636"/>
          </a:xfrm>
        </p:grpSpPr>
        <p:grpSp>
          <p:nvGrpSpPr>
            <p:cNvPr id="3" name="Group 3"/>
            <p:cNvGrpSpPr/>
            <p:nvPr/>
          </p:nvGrpSpPr>
          <p:grpSpPr>
            <a:xfrm rot="5400000">
              <a:off x="13125860" y="-10831345"/>
              <a:ext cx="1750636" cy="23413325"/>
              <a:chOff x="0" y="0"/>
              <a:chExt cx="3130550" cy="41868551"/>
            </a:xfrm>
          </p:grpSpPr>
          <p:sp>
            <p:nvSpPr>
              <p:cNvPr id="4" name="Freeform 4"/>
              <p:cNvSpPr/>
              <p:nvPr/>
            </p:nvSpPr>
            <p:spPr>
              <a:xfrm>
                <a:off x="0" y="0"/>
                <a:ext cx="3130550" cy="41868551"/>
              </a:xfrm>
              <a:custGeom>
                <a:avLst/>
                <a:gdLst/>
                <a:ahLst/>
                <a:cxnLst/>
                <a:rect l="l" t="t" r="r" b="b"/>
                <a:pathLst>
                  <a:path w="3130550" h="41868551">
                    <a:moveTo>
                      <a:pt x="0" y="1123950"/>
                    </a:moveTo>
                    <a:lnTo>
                      <a:pt x="0" y="41868551"/>
                    </a:lnTo>
                    <a:lnTo>
                      <a:pt x="3130550" y="41868551"/>
                    </a:lnTo>
                    <a:lnTo>
                      <a:pt x="3130550" y="0"/>
                    </a:lnTo>
                    <a:close/>
                  </a:path>
                </a:pathLst>
              </a:custGeom>
              <a:solidFill>
                <a:srgbClr val="EFEAF4"/>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34026"/>
            <a:stretch>
              <a:fillRect/>
            </a:stretch>
          </p:blipFill>
          <p:spPr>
            <a:xfrm>
              <a:off x="0" y="0"/>
              <a:ext cx="3066088" cy="1750636"/>
            </a:xfrm>
            <a:prstGeom prst="rect">
              <a:avLst/>
            </a:prstGeom>
          </p:spPr>
        </p:pic>
      </p:grpSp>
      <p:pic>
        <p:nvPicPr>
          <p:cNvPr id="6" name="Picture 6"/>
          <p:cNvPicPr>
            <a:picLocks noChangeAspect="1"/>
          </p:cNvPicPr>
          <p:nvPr/>
        </p:nvPicPr>
        <p:blipFill>
          <a:blip r:embed="rId4"/>
          <a:srcRect/>
          <a:stretch>
            <a:fillRect/>
          </a:stretch>
        </p:blipFill>
        <p:spPr>
          <a:xfrm>
            <a:off x="741377" y="519982"/>
            <a:ext cx="1475132" cy="1568495"/>
          </a:xfrm>
          <a:prstGeom prst="rect">
            <a:avLst/>
          </a:prstGeom>
        </p:spPr>
      </p:pic>
      <p:pic>
        <p:nvPicPr>
          <p:cNvPr id="7" name="Picture 7"/>
          <p:cNvPicPr>
            <a:picLocks noChangeAspect="1"/>
          </p:cNvPicPr>
          <p:nvPr/>
        </p:nvPicPr>
        <p:blipFill>
          <a:blip r:embed="rId5"/>
          <a:srcRect/>
          <a:stretch>
            <a:fillRect/>
          </a:stretch>
        </p:blipFill>
        <p:spPr>
          <a:xfrm>
            <a:off x="15861632" y="605394"/>
            <a:ext cx="1397669" cy="1397669"/>
          </a:xfrm>
          <a:prstGeom prst="rect">
            <a:avLst/>
          </a:prstGeom>
        </p:spPr>
      </p:pic>
      <p:sp>
        <p:nvSpPr>
          <p:cNvPr id="9" name="Rectángulo 8"/>
          <p:cNvSpPr/>
          <p:nvPr/>
        </p:nvSpPr>
        <p:spPr>
          <a:xfrm>
            <a:off x="7315200" y="1304228"/>
            <a:ext cx="2783134" cy="830997"/>
          </a:xfrm>
          <a:prstGeom prst="rect">
            <a:avLst/>
          </a:prstGeom>
        </p:spPr>
        <p:txBody>
          <a:bodyPr wrap="none">
            <a:spAutoFit/>
          </a:bodyPr>
          <a:lstStyle/>
          <a:p>
            <a:pPr algn="ctr">
              <a:defRPr/>
            </a:pPr>
            <a:r>
              <a:rPr lang="es-CO" sz="4800" b="1" dirty="0">
                <a:latin typeface="Arial" panose="020B0604020202020204" pitchFamily="34" charset="0"/>
              </a:rPr>
              <a:t>ANEXOS</a:t>
            </a:r>
          </a:p>
        </p:txBody>
      </p:sp>
      <p:sp>
        <p:nvSpPr>
          <p:cNvPr id="15" name="TextBox 25"/>
          <p:cNvSpPr txBox="1"/>
          <p:nvPr/>
        </p:nvSpPr>
        <p:spPr>
          <a:xfrm>
            <a:off x="17382877" y="5533681"/>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06</a:t>
            </a:r>
          </a:p>
        </p:txBody>
      </p:sp>
      <p:pic>
        <p:nvPicPr>
          <p:cNvPr id="8" name="Imagen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4163" y="2029432"/>
            <a:ext cx="5105401" cy="6970676"/>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pic>
        <p:nvPicPr>
          <p:cNvPr id="10" name="Imagen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105309" y="2025002"/>
            <a:ext cx="2362200" cy="51181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 name="Imagen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22436" y="2568983"/>
            <a:ext cx="3379574" cy="4524719"/>
          </a:xfrm>
          <a:prstGeom prst="ellipse">
            <a:avLst/>
          </a:prstGeom>
          <a:ln>
            <a:noFill/>
          </a:ln>
          <a:effectLst>
            <a:softEdge rad="112500"/>
          </a:effectLst>
        </p:spPr>
      </p:pic>
      <p:pic>
        <p:nvPicPr>
          <p:cNvPr id="13" name="Imagen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820948" y="5075354"/>
            <a:ext cx="2760368" cy="369570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227</TotalTime>
  <Words>918</Words>
  <Application>Microsoft Office PowerPoint</Application>
  <PresentationFormat>Personalizado</PresentationFormat>
  <Paragraphs>104</Paragraphs>
  <Slides>11</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11</vt:i4>
      </vt:variant>
    </vt:vector>
  </HeadingPairs>
  <TitlesOfParts>
    <vt:vector size="16" baseType="lpstr">
      <vt:lpstr>Calibri</vt:lpstr>
      <vt:lpstr>Bernard MT Condensed</vt:lpstr>
      <vt:lpstr>Arial</vt:lpstr>
      <vt:lpstr>Playfair Display Bold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 PRACTICAS</dc:title>
  <dc:creator>ADMIN</dc:creator>
  <cp:lastModifiedBy>Pc</cp:lastModifiedBy>
  <cp:revision>42</cp:revision>
  <dcterms:created xsi:type="dcterms:W3CDTF">2006-08-16T00:00:00Z</dcterms:created>
  <dcterms:modified xsi:type="dcterms:W3CDTF">2023-11-23T20:49:28Z</dcterms:modified>
  <dc:identifier>DAFC3K2AzKU</dc:identifier>
</cp:coreProperties>
</file>