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64" r:id="rId5"/>
    <p:sldId id="258" r:id="rId6"/>
    <p:sldId id="265" r:id="rId7"/>
    <p:sldId id="266" r:id="rId8"/>
    <p:sldId id="270" r:id="rId9"/>
    <p:sldId id="272" r:id="rId10"/>
    <p:sldId id="281" r:id="rId11"/>
    <p:sldId id="275" r:id="rId12"/>
    <p:sldId id="267" r:id="rId13"/>
    <p:sldId id="268" r:id="rId14"/>
    <p:sldId id="279" r:id="rId15"/>
    <p:sldId id="269" r:id="rId16"/>
    <p:sldId id="261" r:id="rId17"/>
  </p:sldIdLst>
  <p:sldSz cx="18288000" cy="10287000"/>
  <p:notesSz cx="6858000" cy="9144000"/>
  <p:embeddedFontLst>
    <p:embeddedFont>
      <p:font typeface="Agrandir Bold" panose="020B0604020202020204" charset="0"/>
      <p:regular r:id="rId20"/>
    </p:embeddedFont>
    <p:embeddedFont>
      <p:font typeface="Arial Black" panose="020B0A04020102020204" pitchFamily="34" charset="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C3C5"/>
    <a:srgbClr val="B8C5DA"/>
    <a:srgbClr val="01E0B8"/>
    <a:srgbClr val="35B729"/>
    <a:srgbClr val="1A92A7"/>
    <a:srgbClr val="298D1F"/>
    <a:srgbClr val="168246"/>
    <a:srgbClr val="2E9092"/>
    <a:srgbClr val="01B391"/>
    <a:srgbClr val="2A6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5000" autoAdjust="0"/>
  </p:normalViewPr>
  <p:slideViewPr>
    <p:cSldViewPr>
      <p:cViewPr varScale="1">
        <p:scale>
          <a:sx n="42" d="100"/>
          <a:sy n="42" d="100"/>
        </p:scale>
        <p:origin x="6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dor\Downloads\Graficas%20Encuest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dor\Downloads\Graficas%20Encuest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dor\Downloads\Graficas%20Encuest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dor\Downloads\Graficas%20Encuest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1. ¿Sabia usted que en la cárcel del municipio los reclusos fabrican productos de panadería?</a:t>
            </a:r>
          </a:p>
          <a:p>
            <a:pPr>
              <a:defRPr/>
            </a:pPr>
            <a:r>
              <a:rPr lang="en-US"/>
              <a:t>Figura 1. Encuesta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35B72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56DC-4E96-B72C-DD5E35E65322}"/>
              </c:ext>
            </c:extLst>
          </c:dPt>
          <c:dPt>
            <c:idx val="1"/>
            <c:bubble3D val="0"/>
            <c:spPr>
              <a:solidFill>
                <a:srgbClr val="01E0B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56DC-4E96-B72C-DD5E35E653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</c:v>
                </c:pt>
                <c:pt idx="1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DC-4E96-B72C-DD5E35E6532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2. ¿Por qué comprarías un producto elaborado por un recluso?</a:t>
            </a:r>
          </a:p>
          <a:p>
            <a:pPr>
              <a:defRPr b="1"/>
            </a:pPr>
            <a:r>
              <a:rPr lang="en-US" b="1"/>
              <a:t>Figura 2. Encuesta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298D1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A16-49E5-ACB8-B2055272DE11}"/>
              </c:ext>
            </c:extLst>
          </c:dPt>
          <c:dPt>
            <c:idx val="1"/>
            <c:bubble3D val="0"/>
            <c:spPr>
              <a:solidFill>
                <a:srgbClr val="1A92A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A16-49E5-ACB8-B2055272DE11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A16-49E5-ACB8-B2055272DE11}"/>
              </c:ext>
            </c:extLst>
          </c:dPt>
          <c:dPt>
            <c:idx val="3"/>
            <c:bubble3D val="0"/>
            <c:spPr>
              <a:solidFill>
                <a:srgbClr val="01E0B8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A16-49E5-ACB8-B2055272DE11}"/>
              </c:ext>
            </c:extLst>
          </c:dPt>
          <c:dPt>
            <c:idx val="4"/>
            <c:bubble3D val="0"/>
            <c:spPr>
              <a:solidFill>
                <a:srgbClr val="35B72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A16-49E5-ACB8-B2055272DE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Hoja1!$A$20:$A$24</c:f>
              <c:strCache>
                <c:ptCount val="5"/>
                <c:pt idx="0">
                  <c:v>Por la creatividad</c:v>
                </c:pt>
                <c:pt idx="1">
                  <c:v>Por ayudar al recluso</c:v>
                </c:pt>
                <c:pt idx="2">
                  <c:v>Por economia</c:v>
                </c:pt>
                <c:pt idx="3">
                  <c:v>Todas las anteriores</c:v>
                </c:pt>
                <c:pt idx="4">
                  <c:v>Ninguna de las anteriores</c:v>
                </c:pt>
              </c:strCache>
            </c:strRef>
          </c:cat>
          <c:val>
            <c:numRef>
              <c:f>Hoja1!$B$20:$B$24</c:f>
              <c:numCache>
                <c:formatCode>General</c:formatCode>
                <c:ptCount val="5"/>
                <c:pt idx="0">
                  <c:v>3</c:v>
                </c:pt>
                <c:pt idx="1">
                  <c:v>17</c:v>
                </c:pt>
                <c:pt idx="2">
                  <c:v>4</c:v>
                </c:pt>
                <c:pt idx="3">
                  <c:v>17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A16-49E5-ACB8-B2055272DE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CO" b="1" noProof="0" dirty="0"/>
              <a:t>3. ¿Qué opina sobre la creación de una marca propia para los productos de panaderías elaborados por los reclusos del centro penitenciario de Aguachica Cesar?</a:t>
            </a:r>
          </a:p>
          <a:p>
            <a:pPr>
              <a:defRPr/>
            </a:pPr>
            <a:r>
              <a:rPr lang="es-CO" b="1" noProof="0" dirty="0"/>
              <a:t>Figura 3. Encuesta</a:t>
            </a:r>
          </a:p>
          <a:p>
            <a:pPr>
              <a:defRPr/>
            </a:pP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35B72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F97-47E9-9064-D54F33CBEA2F}"/>
              </c:ext>
            </c:extLst>
          </c:dPt>
          <c:dPt>
            <c:idx val="1"/>
            <c:bubble3D val="0"/>
            <c:spPr>
              <a:solidFill>
                <a:srgbClr val="1A92A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F97-47E9-9064-D54F33CBEA2F}"/>
              </c:ext>
            </c:extLst>
          </c:dPt>
          <c:dPt>
            <c:idx val="2"/>
            <c:bubble3D val="0"/>
            <c:spPr>
              <a:solidFill>
                <a:srgbClr val="01E0B8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F97-47E9-9064-D54F33CBEA2F}"/>
              </c:ext>
            </c:extLst>
          </c:dPt>
          <c:dPt>
            <c:idx val="3"/>
            <c:bubble3D val="0"/>
            <c:spPr>
              <a:solidFill>
                <a:srgbClr val="298D1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F97-47E9-9064-D54F33CBEA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Hoja2!$A$2:$A$5</c:f>
              <c:strCache>
                <c:ptCount val="4"/>
                <c:pt idx="0">
                  <c:v>Generar oportunidad y viabilidad económica</c:v>
                </c:pt>
                <c:pt idx="1">
                  <c:v>Mejoraria sus condiciones en el establecimiento</c:v>
                </c:pt>
                <c:pt idx="2">
                  <c:v>No estoy de acuerdo</c:v>
                </c:pt>
                <c:pt idx="3">
                  <c:v>Se posicionarían de manera mas rápida en el mercado local.</c:v>
                </c:pt>
              </c:strCache>
            </c:strRef>
          </c:cat>
          <c:val>
            <c:numRef>
              <c:f>Hoja2!$B$2:$B$5</c:f>
              <c:numCache>
                <c:formatCode>General</c:formatCode>
                <c:ptCount val="4"/>
                <c:pt idx="0">
                  <c:v>8</c:v>
                </c:pt>
                <c:pt idx="1">
                  <c:v>23</c:v>
                </c:pt>
                <c:pt idx="2">
                  <c:v>5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97-47E9-9064-D54F33CBEA2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4. ¿Al momento de adquirir un producto usted se fija en?</a:t>
            </a:r>
          </a:p>
          <a:p>
            <a:pPr>
              <a:defRPr b="1"/>
            </a:pPr>
            <a:r>
              <a:rPr lang="en-US" b="1">
                <a:solidFill>
                  <a:schemeClr val="tx1"/>
                </a:solidFill>
              </a:rPr>
              <a:t>Figura 4. Encuesta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1A92A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DC0-4EBF-9527-46BB5F637203}"/>
              </c:ext>
            </c:extLst>
          </c:dPt>
          <c:dPt>
            <c:idx val="1"/>
            <c:bubble3D val="0"/>
            <c:spPr>
              <a:solidFill>
                <a:srgbClr val="35B72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DC0-4EBF-9527-46BB5F637203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DC0-4EBF-9527-46BB5F637203}"/>
              </c:ext>
            </c:extLst>
          </c:dPt>
          <c:dPt>
            <c:idx val="3"/>
            <c:bubble3D val="0"/>
            <c:spPr>
              <a:solidFill>
                <a:srgbClr val="01E0B8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DC0-4EBF-9527-46BB5F63720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Hoja2!$A$21:$A$24</c:f>
              <c:strCache>
                <c:ptCount val="4"/>
                <c:pt idx="0">
                  <c:v>Precio </c:v>
                </c:pt>
                <c:pt idx="1">
                  <c:v>Marca</c:v>
                </c:pt>
                <c:pt idx="2">
                  <c:v>Calidad</c:v>
                </c:pt>
                <c:pt idx="3">
                  <c:v>Otro</c:v>
                </c:pt>
              </c:strCache>
            </c:strRef>
          </c:cat>
          <c:val>
            <c:numRef>
              <c:f>Hoja2!$B$21:$B$24</c:f>
              <c:numCache>
                <c:formatCode>General</c:formatCode>
                <c:ptCount val="4"/>
                <c:pt idx="0">
                  <c:v>6</c:v>
                </c:pt>
                <c:pt idx="1">
                  <c:v>15</c:v>
                </c:pt>
                <c:pt idx="2">
                  <c:v>28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C0-4EBF-9527-46BB5F63720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087E9-0318-4832-9BD9-9F5532A62C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4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2A7706E-1D1D-4DE4-96F7-0B5C59F4AC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2" b="26022"/>
          <a:stretch/>
        </p:blipFill>
        <p:spPr>
          <a:xfrm>
            <a:off x="294390" y="402357"/>
            <a:ext cx="4407845" cy="1404156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2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C008809-0774-4030-8174-9FFBF69D88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2" b="26022"/>
          <a:stretch/>
        </p:blipFill>
        <p:spPr>
          <a:xfrm>
            <a:off x="294390" y="402357"/>
            <a:ext cx="4407845" cy="14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2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483A1F1-EBC5-4EBA-8EC2-8E32F49D55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2" b="26022"/>
          <a:stretch/>
        </p:blipFill>
        <p:spPr>
          <a:xfrm>
            <a:off x="13689729" y="389652"/>
            <a:ext cx="4407845" cy="1404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2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BCDA96D2-BA2A-48A9-AC04-C08729A4E0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2" b="26022"/>
          <a:stretch/>
        </p:blipFill>
        <p:spPr>
          <a:xfrm>
            <a:off x="294390" y="402357"/>
            <a:ext cx="4407845" cy="1404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3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Relationship Id="rId9" Type="http://schemas.openxmlformats.org/officeDocument/2006/relationships/image" Target="../media/image5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va.com/design/DAGLtSAB7jY/pVyy1Wmb_IfhnPFskCmSnw/edit?utm_content=DAGLtSAB7jY&amp;utm_campaign=designshare&amp;utm_medium=link2&amp;utm_source=sharebutton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17" Type="http://schemas.openxmlformats.org/officeDocument/2006/relationships/image" Target="../media/image30.png"/><Relationship Id="rId2" Type="http://schemas.openxmlformats.org/officeDocument/2006/relationships/image" Target="../media/image4.png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24" Type="http://schemas.openxmlformats.org/officeDocument/2006/relationships/image" Target="../media/image37.sv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svg"/><Relationship Id="rId19" Type="http://schemas.openxmlformats.org/officeDocument/2006/relationships/image" Target="../media/image32.pn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Relationship Id="rId22" Type="http://schemas.openxmlformats.org/officeDocument/2006/relationships/image" Target="../media/image35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image" Target="../media/image41.sv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3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Relationship Id="rId9" Type="http://schemas.openxmlformats.org/officeDocument/2006/relationships/image" Target="../media/image5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609600" y="2469410"/>
            <a:ext cx="11506200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PLAN DE MARKETING PARA LA COMERCIALIZACIÒN DE LOS PRODUCTOS DE PANADERIA ELABORADOS POR LOS INTERNOS DEL ESTABLECIMIENTO PENITENCIARIO DE MEDIANA SEGURIDAD Y CARCELARIO DE AGUACHICA, CESAR</a:t>
            </a: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MARIA ISABEL RANGEL SAENZ 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MARTHA LUCIA HERNANDEZ SILVERA</a:t>
            </a: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YICETH ALEJANDRA GONZALEZ DUARTE</a:t>
            </a: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solidFill>
                <a:srgbClr val="16824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solidFill>
                  <a:srgbClr val="168246"/>
                </a:solidFill>
                <a:latin typeface="Arial" pitchFamily="34" charset="0"/>
                <a:cs typeface="Arial" pitchFamily="34" charset="0"/>
              </a:rPr>
              <a:t>2024 - 2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EA0CA729-3AB8-48CC-8E86-6B7D52BF078F}"/>
              </a:ext>
            </a:extLst>
          </p:cNvPr>
          <p:cNvGrpSpPr/>
          <p:nvPr/>
        </p:nvGrpSpPr>
        <p:grpSpPr>
          <a:xfrm>
            <a:off x="2057400" y="2400300"/>
            <a:ext cx="14727452" cy="6327890"/>
            <a:chOff x="-2075837" y="602932"/>
            <a:chExt cx="14727452" cy="6327890"/>
          </a:xfrm>
        </p:grpSpPr>
        <p:sp>
          <p:nvSpPr>
            <p:cNvPr id="3" name="Freeform 2">
              <a:extLst>
                <a:ext uri="{FF2B5EF4-FFF2-40B4-BE49-F238E27FC236}">
                  <a16:creationId xmlns:a16="http://schemas.microsoft.com/office/drawing/2014/main" id="{45D30978-B854-43D7-BCBC-8330E9702B14}"/>
                </a:ext>
              </a:extLst>
            </p:cNvPr>
            <p:cNvSpPr/>
            <p:nvPr/>
          </p:nvSpPr>
          <p:spPr>
            <a:xfrm>
              <a:off x="4899011" y="2247452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0" y="0"/>
                  </a:moveTo>
                  <a:lnTo>
                    <a:pt x="1391098" y="0"/>
                  </a:lnTo>
                  <a:lnTo>
                    <a:pt x="1391098" y="1391098"/>
                  </a:lnTo>
                  <a:lnTo>
                    <a:pt x="0" y="13910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6EAA1B1B-57B5-4171-AF26-12DF908553C4}"/>
                </a:ext>
              </a:extLst>
            </p:cNvPr>
            <p:cNvSpPr/>
            <p:nvPr/>
          </p:nvSpPr>
          <p:spPr>
            <a:xfrm flipH="1">
              <a:off x="3473016" y="2247452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1391098" y="0"/>
                  </a:moveTo>
                  <a:lnTo>
                    <a:pt x="0" y="0"/>
                  </a:lnTo>
                  <a:lnTo>
                    <a:pt x="0" y="1391098"/>
                  </a:lnTo>
                  <a:lnTo>
                    <a:pt x="1391098" y="1391098"/>
                  </a:lnTo>
                  <a:lnTo>
                    <a:pt x="1391098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1E752C6-FC03-4F65-9CB6-EB862E9CBCCB}"/>
                </a:ext>
              </a:extLst>
            </p:cNvPr>
            <p:cNvSpPr/>
            <p:nvPr/>
          </p:nvSpPr>
          <p:spPr>
            <a:xfrm flipV="1">
              <a:off x="4899011" y="3673730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0" y="1391098"/>
                  </a:moveTo>
                  <a:lnTo>
                    <a:pt x="1391098" y="1391098"/>
                  </a:lnTo>
                  <a:lnTo>
                    <a:pt x="1391098" y="0"/>
                  </a:lnTo>
                  <a:lnTo>
                    <a:pt x="0" y="0"/>
                  </a:lnTo>
                  <a:lnTo>
                    <a:pt x="0" y="1391098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E202027-5A44-4492-BC38-E7D367298320}"/>
                </a:ext>
              </a:extLst>
            </p:cNvPr>
            <p:cNvSpPr/>
            <p:nvPr/>
          </p:nvSpPr>
          <p:spPr>
            <a:xfrm flipH="1" flipV="1">
              <a:off x="3473016" y="3673730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1391098" y="1391098"/>
                  </a:moveTo>
                  <a:lnTo>
                    <a:pt x="0" y="1391098"/>
                  </a:lnTo>
                  <a:lnTo>
                    <a:pt x="0" y="0"/>
                  </a:lnTo>
                  <a:lnTo>
                    <a:pt x="1391098" y="0"/>
                  </a:lnTo>
                  <a:lnTo>
                    <a:pt x="1391098" y="1391098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ADC3F93A-AC41-4580-9009-CA0913D462E4}"/>
                </a:ext>
              </a:extLst>
            </p:cNvPr>
            <p:cNvGrpSpPr/>
            <p:nvPr/>
          </p:nvGrpSpPr>
          <p:grpSpPr>
            <a:xfrm>
              <a:off x="-2075837" y="5020740"/>
              <a:ext cx="5567906" cy="1910082"/>
              <a:chOff x="-1109953" y="-47625"/>
              <a:chExt cx="2062188" cy="707438"/>
            </a:xfrm>
          </p:grpSpPr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A19ED841-D454-4968-A902-7134026D8160}"/>
                  </a:ext>
                </a:extLst>
              </p:cNvPr>
              <p:cNvSpPr/>
              <p:nvPr/>
            </p:nvSpPr>
            <p:spPr>
              <a:xfrm>
                <a:off x="-1109953" y="0"/>
                <a:ext cx="2062188" cy="659813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B8C5DA"/>
                </a:solidFill>
                <a:prstDash val="solid"/>
                <a:miter/>
              </a:ln>
            </p:spPr>
          </p:sp>
          <p:sp>
            <p:nvSpPr>
              <p:cNvPr id="34" name="TextBox 11">
                <a:extLst>
                  <a:ext uri="{FF2B5EF4-FFF2-40B4-BE49-F238E27FC236}">
                    <a16:creationId xmlns:a16="http://schemas.microsoft.com/office/drawing/2014/main" id="{BF966C42-0653-4E8F-BC1F-E158CC79FCB5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8" name="Group 12">
              <a:extLst>
                <a:ext uri="{FF2B5EF4-FFF2-40B4-BE49-F238E27FC236}">
                  <a16:creationId xmlns:a16="http://schemas.microsoft.com/office/drawing/2014/main" id="{C63ACE45-7328-4C6D-B717-899371F4FDBC}"/>
                </a:ext>
              </a:extLst>
            </p:cNvPr>
            <p:cNvGrpSpPr/>
            <p:nvPr/>
          </p:nvGrpSpPr>
          <p:grpSpPr>
            <a:xfrm>
              <a:off x="363061" y="4545012"/>
              <a:ext cx="3129005" cy="557349"/>
              <a:chOff x="-206657" y="-47625"/>
              <a:chExt cx="1158891" cy="206425"/>
            </a:xfrm>
          </p:grpSpPr>
          <p:sp>
            <p:nvSpPr>
              <p:cNvPr id="31" name="Freeform 13">
                <a:extLst>
                  <a:ext uri="{FF2B5EF4-FFF2-40B4-BE49-F238E27FC236}">
                    <a16:creationId xmlns:a16="http://schemas.microsoft.com/office/drawing/2014/main" id="{283D020B-5F5C-4CB2-B55E-FE79388C289B}"/>
                  </a:ext>
                </a:extLst>
              </p:cNvPr>
              <p:cNvSpPr/>
              <p:nvPr/>
            </p:nvSpPr>
            <p:spPr>
              <a:xfrm>
                <a:off x="-206657" y="0"/>
                <a:ext cx="1158891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B8C5DA"/>
              </a:solidFill>
            </p:spPr>
          </p:sp>
          <p:sp>
            <p:nvSpPr>
              <p:cNvPr id="32" name="TextBox 14">
                <a:extLst>
                  <a:ext uri="{FF2B5EF4-FFF2-40B4-BE49-F238E27FC236}">
                    <a16:creationId xmlns:a16="http://schemas.microsoft.com/office/drawing/2014/main" id="{773ACADA-547D-48B3-87EA-69CB85529709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9" name="Group 16">
              <a:extLst>
                <a:ext uri="{FF2B5EF4-FFF2-40B4-BE49-F238E27FC236}">
                  <a16:creationId xmlns:a16="http://schemas.microsoft.com/office/drawing/2014/main" id="{B6BE4B40-4F99-4983-829A-ACC5531AC4FC}"/>
                </a:ext>
              </a:extLst>
            </p:cNvPr>
            <p:cNvGrpSpPr/>
            <p:nvPr/>
          </p:nvGrpSpPr>
          <p:grpSpPr>
            <a:xfrm>
              <a:off x="6274262" y="5020740"/>
              <a:ext cx="6371031" cy="1910082"/>
              <a:chOff x="0" y="-47625"/>
              <a:chExt cx="2359642" cy="707438"/>
            </a:xfrm>
          </p:grpSpPr>
          <p:sp>
            <p:nvSpPr>
              <p:cNvPr id="29" name="Freeform 17">
                <a:extLst>
                  <a:ext uri="{FF2B5EF4-FFF2-40B4-BE49-F238E27FC236}">
                    <a16:creationId xmlns:a16="http://schemas.microsoft.com/office/drawing/2014/main" id="{2C8C26F7-DD72-48C9-85DF-46C8FE1EACF6}"/>
                  </a:ext>
                </a:extLst>
              </p:cNvPr>
              <p:cNvSpPr/>
              <p:nvPr/>
            </p:nvSpPr>
            <p:spPr>
              <a:xfrm>
                <a:off x="0" y="0"/>
                <a:ext cx="2359642" cy="659813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46C3C5"/>
                </a:solidFill>
                <a:prstDash val="solid"/>
                <a:miter/>
              </a:ln>
            </p:spPr>
          </p:sp>
          <p:sp>
            <p:nvSpPr>
              <p:cNvPr id="30" name="TextBox 18">
                <a:extLst>
                  <a:ext uri="{FF2B5EF4-FFF2-40B4-BE49-F238E27FC236}">
                    <a16:creationId xmlns:a16="http://schemas.microsoft.com/office/drawing/2014/main" id="{09AF9B84-7FB3-444B-89D2-D82323DF5A50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7A84BE3A-FF57-4FB9-B7EE-9683A37EC282}"/>
                </a:ext>
              </a:extLst>
            </p:cNvPr>
            <p:cNvGrpSpPr/>
            <p:nvPr/>
          </p:nvGrpSpPr>
          <p:grpSpPr>
            <a:xfrm>
              <a:off x="6274262" y="4545012"/>
              <a:ext cx="3368611" cy="557349"/>
              <a:chOff x="0" y="-47625"/>
              <a:chExt cx="1247634" cy="206425"/>
            </a:xfrm>
          </p:grpSpPr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id="{B0AB7928-07CC-4909-B3E0-41F974DF03F3}"/>
                  </a:ext>
                </a:extLst>
              </p:cNvPr>
              <p:cNvSpPr/>
              <p:nvPr/>
            </p:nvSpPr>
            <p:spPr>
              <a:xfrm>
                <a:off x="0" y="0"/>
                <a:ext cx="1247634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46C3C5"/>
              </a:solidFill>
            </p:spPr>
          </p:sp>
          <p:sp>
            <p:nvSpPr>
              <p:cNvPr id="28" name="TextBox 21">
                <a:extLst>
                  <a:ext uri="{FF2B5EF4-FFF2-40B4-BE49-F238E27FC236}">
                    <a16:creationId xmlns:a16="http://schemas.microsoft.com/office/drawing/2014/main" id="{A80F7DB3-1824-439F-B25B-C5871CD4E80C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1" name="Group 22">
              <a:extLst>
                <a:ext uri="{FF2B5EF4-FFF2-40B4-BE49-F238E27FC236}">
                  <a16:creationId xmlns:a16="http://schemas.microsoft.com/office/drawing/2014/main" id="{35216B7D-3959-4537-A73E-F3602ED575BC}"/>
                </a:ext>
              </a:extLst>
            </p:cNvPr>
            <p:cNvGrpSpPr/>
            <p:nvPr/>
          </p:nvGrpSpPr>
          <p:grpSpPr>
            <a:xfrm>
              <a:off x="6280584" y="1077103"/>
              <a:ext cx="6371031" cy="1951819"/>
              <a:chOff x="0" y="-47625"/>
              <a:chExt cx="2359642" cy="722896"/>
            </a:xfrm>
          </p:grpSpPr>
          <p:sp>
            <p:nvSpPr>
              <p:cNvPr id="25" name="Freeform 23">
                <a:extLst>
                  <a:ext uri="{FF2B5EF4-FFF2-40B4-BE49-F238E27FC236}">
                    <a16:creationId xmlns:a16="http://schemas.microsoft.com/office/drawing/2014/main" id="{D59732BE-5DF5-43EC-B0F5-F56525A5E3F8}"/>
                  </a:ext>
                </a:extLst>
              </p:cNvPr>
              <p:cNvSpPr/>
              <p:nvPr/>
            </p:nvSpPr>
            <p:spPr>
              <a:xfrm>
                <a:off x="0" y="0"/>
                <a:ext cx="2359642" cy="675271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01E0B8"/>
                </a:solidFill>
                <a:prstDash val="solid"/>
                <a:miter/>
              </a:ln>
            </p:spPr>
          </p:sp>
          <p:sp>
            <p:nvSpPr>
              <p:cNvPr id="26" name="TextBox 24">
                <a:extLst>
                  <a:ext uri="{FF2B5EF4-FFF2-40B4-BE49-F238E27FC236}">
                    <a16:creationId xmlns:a16="http://schemas.microsoft.com/office/drawing/2014/main" id="{4896FF96-F301-4838-BB3A-502DE6823AB5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2" name="Group 25">
              <a:extLst>
                <a:ext uri="{FF2B5EF4-FFF2-40B4-BE49-F238E27FC236}">
                  <a16:creationId xmlns:a16="http://schemas.microsoft.com/office/drawing/2014/main" id="{ED4F0EA0-F663-451B-86BB-4635698F006A}"/>
                </a:ext>
              </a:extLst>
            </p:cNvPr>
            <p:cNvGrpSpPr/>
            <p:nvPr/>
          </p:nvGrpSpPr>
          <p:grpSpPr>
            <a:xfrm>
              <a:off x="6280584" y="602932"/>
              <a:ext cx="3397968" cy="557349"/>
              <a:chOff x="0" y="-47625"/>
              <a:chExt cx="1258507" cy="206425"/>
            </a:xfrm>
          </p:grpSpPr>
          <p:sp>
            <p:nvSpPr>
              <p:cNvPr id="23" name="Freeform 26">
                <a:extLst>
                  <a:ext uri="{FF2B5EF4-FFF2-40B4-BE49-F238E27FC236}">
                    <a16:creationId xmlns:a16="http://schemas.microsoft.com/office/drawing/2014/main" id="{1F74E3C2-4390-4B85-A0FE-61EE0D113570}"/>
                  </a:ext>
                </a:extLst>
              </p:cNvPr>
              <p:cNvSpPr/>
              <p:nvPr/>
            </p:nvSpPr>
            <p:spPr>
              <a:xfrm>
                <a:off x="0" y="0"/>
                <a:ext cx="1258507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24" name="TextBox 27">
                <a:extLst>
                  <a:ext uri="{FF2B5EF4-FFF2-40B4-BE49-F238E27FC236}">
                    <a16:creationId xmlns:a16="http://schemas.microsoft.com/office/drawing/2014/main" id="{CB3ED31A-2607-4C87-88B5-E02A18FE600C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3" name="Group 28">
              <a:extLst>
                <a:ext uri="{FF2B5EF4-FFF2-40B4-BE49-F238E27FC236}">
                  <a16:creationId xmlns:a16="http://schemas.microsoft.com/office/drawing/2014/main" id="{36B264F0-7E6B-4224-8AE5-EA1F3BE290F9}"/>
                </a:ext>
              </a:extLst>
            </p:cNvPr>
            <p:cNvGrpSpPr/>
            <p:nvPr/>
          </p:nvGrpSpPr>
          <p:grpSpPr>
            <a:xfrm>
              <a:off x="-2071883" y="1077103"/>
              <a:ext cx="5544902" cy="1951818"/>
              <a:chOff x="-1101433" y="-47625"/>
              <a:chExt cx="2053668" cy="722896"/>
            </a:xfrm>
          </p:grpSpPr>
          <p:sp>
            <p:nvSpPr>
              <p:cNvPr id="21" name="Freeform 29">
                <a:extLst>
                  <a:ext uri="{FF2B5EF4-FFF2-40B4-BE49-F238E27FC236}">
                    <a16:creationId xmlns:a16="http://schemas.microsoft.com/office/drawing/2014/main" id="{F28B2DB8-F10F-4EF3-BA98-29199E512106}"/>
                  </a:ext>
                </a:extLst>
              </p:cNvPr>
              <p:cNvSpPr/>
              <p:nvPr/>
            </p:nvSpPr>
            <p:spPr>
              <a:xfrm>
                <a:off x="-1101433" y="0"/>
                <a:ext cx="2053668" cy="675271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33C725"/>
                </a:solidFill>
                <a:prstDash val="solid"/>
                <a:miter/>
              </a:ln>
            </p:spPr>
          </p:sp>
          <p:sp>
            <p:nvSpPr>
              <p:cNvPr id="22" name="TextBox 30">
                <a:extLst>
                  <a:ext uri="{FF2B5EF4-FFF2-40B4-BE49-F238E27FC236}">
                    <a16:creationId xmlns:a16="http://schemas.microsoft.com/office/drawing/2014/main" id="{81FCFBCA-A1FD-4052-BD76-9796B90D364C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4" name="Group 31">
              <a:extLst>
                <a:ext uri="{FF2B5EF4-FFF2-40B4-BE49-F238E27FC236}">
                  <a16:creationId xmlns:a16="http://schemas.microsoft.com/office/drawing/2014/main" id="{AD57D8C5-58FA-40B4-95BD-5E3A345EA9F4}"/>
                </a:ext>
              </a:extLst>
            </p:cNvPr>
            <p:cNvGrpSpPr/>
            <p:nvPr/>
          </p:nvGrpSpPr>
          <p:grpSpPr>
            <a:xfrm>
              <a:off x="363060" y="602932"/>
              <a:ext cx="3109956" cy="557349"/>
              <a:chOff x="-199602" y="-47625"/>
              <a:chExt cx="1151836" cy="206425"/>
            </a:xfrm>
          </p:grpSpPr>
          <p:sp>
            <p:nvSpPr>
              <p:cNvPr id="19" name="Freeform 32">
                <a:extLst>
                  <a:ext uri="{FF2B5EF4-FFF2-40B4-BE49-F238E27FC236}">
                    <a16:creationId xmlns:a16="http://schemas.microsoft.com/office/drawing/2014/main" id="{4079ABB2-0D8A-40D8-9AE5-A48A6C26E6B9}"/>
                  </a:ext>
                </a:extLst>
              </p:cNvPr>
              <p:cNvSpPr/>
              <p:nvPr/>
            </p:nvSpPr>
            <p:spPr>
              <a:xfrm>
                <a:off x="-199602" y="0"/>
                <a:ext cx="1151836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20" name="TextBox 33">
                <a:extLst>
                  <a:ext uri="{FF2B5EF4-FFF2-40B4-BE49-F238E27FC236}">
                    <a16:creationId xmlns:a16="http://schemas.microsoft.com/office/drawing/2014/main" id="{1C2DA479-9054-49BF-AF0A-97A01E1D0F84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cxnSp>
          <p:nvCxnSpPr>
            <p:cNvPr id="15" name="Conector: angular 14">
              <a:extLst>
                <a:ext uri="{FF2B5EF4-FFF2-40B4-BE49-F238E27FC236}">
                  <a16:creationId xmlns:a16="http://schemas.microsoft.com/office/drawing/2014/main" id="{A1A328A5-DBEE-4052-AF08-AD7915C3BDB2}"/>
                </a:ext>
              </a:extLst>
            </p:cNvPr>
            <p:cNvCxnSpPr>
              <a:endCxn id="26" idx="1"/>
            </p:cNvCxnSpPr>
            <p:nvPr/>
          </p:nvCxnSpPr>
          <p:spPr>
            <a:xfrm flipV="1">
              <a:off x="5562600" y="1858573"/>
              <a:ext cx="717984" cy="579827"/>
            </a:xfrm>
            <a:prstGeom prst="bentConnector3">
              <a:avLst/>
            </a:prstGeom>
            <a:ln>
              <a:solidFill>
                <a:srgbClr val="01E0B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: angular 15">
              <a:extLst>
                <a:ext uri="{FF2B5EF4-FFF2-40B4-BE49-F238E27FC236}">
                  <a16:creationId xmlns:a16="http://schemas.microsoft.com/office/drawing/2014/main" id="{785AEFA6-AC0E-4B19-8188-3B05AAA4A7D4}"/>
                </a:ext>
              </a:extLst>
            </p:cNvPr>
            <p:cNvCxnSpPr>
              <a:cxnSpLocks/>
              <a:endCxn id="22" idx="3"/>
            </p:cNvCxnSpPr>
            <p:nvPr/>
          </p:nvCxnSpPr>
          <p:spPr>
            <a:xfrm rot="10800000">
              <a:off x="3473017" y="1858574"/>
              <a:ext cx="695553" cy="579829"/>
            </a:xfrm>
            <a:prstGeom prst="bentConnector3">
              <a:avLst/>
            </a:prstGeom>
            <a:ln>
              <a:solidFill>
                <a:srgbClr val="33C7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: angular 16">
              <a:extLst>
                <a:ext uri="{FF2B5EF4-FFF2-40B4-BE49-F238E27FC236}">
                  <a16:creationId xmlns:a16="http://schemas.microsoft.com/office/drawing/2014/main" id="{BDDB12F3-C121-4788-BC32-9B5A177EF49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492068" y="5020739"/>
              <a:ext cx="1079933" cy="845763"/>
            </a:xfrm>
            <a:prstGeom prst="bentConnector3">
              <a:avLst/>
            </a:prstGeom>
            <a:ln>
              <a:solidFill>
                <a:srgbClr val="B8C5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: angular 17">
              <a:extLst>
                <a:ext uri="{FF2B5EF4-FFF2-40B4-BE49-F238E27FC236}">
                  <a16:creationId xmlns:a16="http://schemas.microsoft.com/office/drawing/2014/main" id="{462A73D5-A045-4681-95C9-AA929BAD68E3}"/>
                </a:ext>
              </a:extLst>
            </p:cNvPr>
            <p:cNvCxnSpPr>
              <a:cxnSpLocks/>
            </p:cNvCxnSpPr>
            <p:nvPr/>
          </p:nvCxnSpPr>
          <p:spPr>
            <a:xfrm>
              <a:off x="5194327" y="5000379"/>
              <a:ext cx="984849" cy="866124"/>
            </a:xfrm>
            <a:prstGeom prst="bentConnector3">
              <a:avLst/>
            </a:prstGeom>
            <a:ln>
              <a:solidFill>
                <a:srgbClr val="B8C5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6">
            <a:extLst>
              <a:ext uri="{FF2B5EF4-FFF2-40B4-BE49-F238E27FC236}">
                <a16:creationId xmlns:a16="http://schemas.microsoft.com/office/drawing/2014/main" id="{1B1DB79E-E89B-4E24-8311-858CB033127A}"/>
              </a:ext>
            </a:extLst>
          </p:cNvPr>
          <p:cNvSpPr txBox="1"/>
          <p:nvPr/>
        </p:nvSpPr>
        <p:spPr>
          <a:xfrm>
            <a:off x="6458330" y="5316456"/>
            <a:ext cx="507804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dirty="0">
                <a:solidFill>
                  <a:srgbClr val="35B729"/>
                </a:solidFill>
                <a:latin typeface="Arial Black" panose="020B0A04020102020204" pitchFamily="34" charset="0"/>
              </a:rPr>
              <a:t>F</a:t>
            </a:r>
            <a:r>
              <a:rPr lang="es-MX" sz="4800" dirty="0">
                <a:solidFill>
                  <a:srgbClr val="01E0B8"/>
                </a:solidFill>
                <a:latin typeface="Arial Black" panose="020B0A04020102020204" pitchFamily="34" charset="0"/>
              </a:rPr>
              <a:t>O</a:t>
            </a:r>
            <a:r>
              <a:rPr lang="es-MX" sz="4800" dirty="0">
                <a:solidFill>
                  <a:srgbClr val="B8C5DA"/>
                </a:solidFill>
                <a:latin typeface="Arial Black" panose="020B0A04020102020204" pitchFamily="34" charset="0"/>
              </a:rPr>
              <a:t>D</a:t>
            </a:r>
            <a:r>
              <a:rPr lang="es-MX" sz="4800" dirty="0">
                <a:solidFill>
                  <a:srgbClr val="46C3C5"/>
                </a:solidFill>
                <a:latin typeface="Arial Black" panose="020B0A04020102020204" pitchFamily="34" charset="0"/>
              </a:rPr>
              <a:t>A</a:t>
            </a:r>
            <a:endParaRPr lang="en-US" sz="4800" dirty="0">
              <a:solidFill>
                <a:srgbClr val="46C3C5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577D8FC-3B6C-4B33-95B6-EA65755BB415}"/>
              </a:ext>
            </a:extLst>
          </p:cNvPr>
          <p:cNvSpPr txBox="1"/>
          <p:nvPr/>
        </p:nvSpPr>
        <p:spPr>
          <a:xfrm>
            <a:off x="4613902" y="2507959"/>
            <a:ext cx="28747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ESTRATEGIA FO 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02A1770-AE3B-47F8-8F82-88F88B878061}"/>
              </a:ext>
            </a:extLst>
          </p:cNvPr>
          <p:cNvSpPr txBox="1"/>
          <p:nvPr/>
        </p:nvSpPr>
        <p:spPr>
          <a:xfrm>
            <a:off x="10617420" y="2512435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ESTRATEGIA DO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31CCC2A-3E98-492A-9F26-D49AB98B299F}"/>
              </a:ext>
            </a:extLst>
          </p:cNvPr>
          <p:cNvSpPr txBox="1"/>
          <p:nvPr/>
        </p:nvSpPr>
        <p:spPr>
          <a:xfrm>
            <a:off x="4375480" y="6442780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ESTRATEGIA FA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8233771-C920-4092-A7FE-43058B6281B7}"/>
              </a:ext>
            </a:extLst>
          </p:cNvPr>
          <p:cNvSpPr txBox="1"/>
          <p:nvPr/>
        </p:nvSpPr>
        <p:spPr>
          <a:xfrm>
            <a:off x="10533459" y="6426616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ESTRATEGIA DA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743280A-0703-42E1-BE1A-770397C91A66}"/>
              </a:ext>
            </a:extLst>
          </p:cNvPr>
          <p:cNvSpPr txBox="1"/>
          <p:nvPr/>
        </p:nvSpPr>
        <p:spPr>
          <a:xfrm>
            <a:off x="7997229" y="4570597"/>
            <a:ext cx="1981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Externo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3059A97-7E5E-4EF3-B079-9A7CAC9BFAB4}"/>
              </a:ext>
            </a:extLst>
          </p:cNvPr>
          <p:cNvSpPr txBox="1"/>
          <p:nvPr/>
        </p:nvSpPr>
        <p:spPr>
          <a:xfrm>
            <a:off x="2061351" y="3095099"/>
            <a:ext cx="54728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Aprovechar la aceptación por parte de la comunidad para el consumo y comercialización del producto.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Capacitar a los reclusos para la innovación en los productos.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E1D82B0-3762-49A0-8DB4-F973FB12EBAC}"/>
              </a:ext>
            </a:extLst>
          </p:cNvPr>
          <p:cNvSpPr txBox="1"/>
          <p:nvPr/>
        </p:nvSpPr>
        <p:spPr>
          <a:xfrm>
            <a:off x="2057399" y="7147122"/>
            <a:ext cx="54312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Implementar la publicidad para darse a conocer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Comprometer a entidades gubernamentales, departamentales   y particulares en el apoyo continuo hacía esta población privada de la libertad.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D68442B-C113-4110-8DE1-1BF0C11E9AF0}"/>
              </a:ext>
            </a:extLst>
          </p:cNvPr>
          <p:cNvSpPr txBox="1"/>
          <p:nvPr/>
        </p:nvSpPr>
        <p:spPr>
          <a:xfrm>
            <a:off x="10580121" y="3131872"/>
            <a:ext cx="591382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Hacer convenios con instituciones, tiendas y/o cafeterías que impulsen la distribución de los productos.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Legalización como empresa, fundación y/o asociación para facilitar la acogida comercial.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67238B3-1D45-47E7-8CFD-C84687576A3F}"/>
              </a:ext>
            </a:extLst>
          </p:cNvPr>
          <p:cNvSpPr txBox="1"/>
          <p:nvPr/>
        </p:nvSpPr>
        <p:spPr>
          <a:xfrm>
            <a:off x="10666838" y="7028317"/>
            <a:ext cx="591382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Adecuar instalaciones para un mejor desempeño en la producción y elaboración de productos.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Aumento de ingreso económico como motivación.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76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C4457D2-1921-0FD5-BB5C-F9E87ED4FC21}"/>
              </a:ext>
            </a:extLst>
          </p:cNvPr>
          <p:cNvSpPr txBox="1"/>
          <p:nvPr/>
        </p:nvSpPr>
        <p:spPr>
          <a:xfrm>
            <a:off x="1066800" y="2019300"/>
            <a:ext cx="16383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800" b="1" dirty="0">
                <a:solidFill>
                  <a:srgbClr val="298D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Elaborar el Plan de marketing para la comercialización de los productos de panadería elaborados por los internos del establecimiento penitenciario de mediana seguridad y carcelario de Aguachica, Cesar.</a:t>
            </a:r>
            <a:endParaRPr lang="es-ES" sz="2800" b="1" dirty="0">
              <a:solidFill>
                <a:srgbClr val="298D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20EF334-2678-4624-887F-3D5312E87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695700"/>
            <a:ext cx="5169876" cy="5514894"/>
          </a:xfrm>
          <a:prstGeom prst="rect">
            <a:avLst/>
          </a:prstGeom>
        </p:spPr>
      </p:pic>
      <p:pic>
        <p:nvPicPr>
          <p:cNvPr id="6" name="Imagen 5">
            <a:hlinkClick r:id="rId3"/>
            <a:extLst>
              <a:ext uri="{FF2B5EF4-FFF2-40B4-BE49-F238E27FC236}">
                <a16:creationId xmlns:a16="http://schemas.microsoft.com/office/drawing/2014/main" id="{FC3D2C45-25F5-4D9E-8948-0C98827C9B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0" r="20413"/>
          <a:stretch/>
        </p:blipFill>
        <p:spPr>
          <a:xfrm>
            <a:off x="9525000" y="3703320"/>
            <a:ext cx="6172200" cy="590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06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11364008" y="5969523"/>
            <a:ext cx="5649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9BDE134D-611B-4B31-A91B-A688E799F8F9}"/>
              </a:ext>
            </a:extLst>
          </p:cNvPr>
          <p:cNvGrpSpPr/>
          <p:nvPr/>
        </p:nvGrpSpPr>
        <p:grpSpPr>
          <a:xfrm>
            <a:off x="1507581" y="2347049"/>
            <a:ext cx="15882437" cy="1792773"/>
            <a:chOff x="1952205" y="2710405"/>
            <a:chExt cx="15882437" cy="1792773"/>
          </a:xfrm>
        </p:grpSpPr>
        <p:grpSp>
          <p:nvGrpSpPr>
            <p:cNvPr id="5" name="Group 2">
              <a:extLst>
                <a:ext uri="{FF2B5EF4-FFF2-40B4-BE49-F238E27FC236}">
                  <a16:creationId xmlns:a16="http://schemas.microsoft.com/office/drawing/2014/main" id="{C9E12A0D-7B6C-4FCE-96D4-8DEB8EF97449}"/>
                </a:ext>
              </a:extLst>
            </p:cNvPr>
            <p:cNvGrpSpPr/>
            <p:nvPr/>
          </p:nvGrpSpPr>
          <p:grpSpPr>
            <a:xfrm>
              <a:off x="2372703" y="2859515"/>
              <a:ext cx="6209903" cy="1494552"/>
              <a:chOff x="0" y="0"/>
              <a:chExt cx="3323759" cy="799937"/>
            </a:xfrm>
          </p:grpSpPr>
          <p:sp>
            <p:nvSpPr>
              <p:cNvPr id="7" name="Freeform 3">
                <a:extLst>
                  <a:ext uri="{FF2B5EF4-FFF2-40B4-BE49-F238E27FC236}">
                    <a16:creationId xmlns:a16="http://schemas.microsoft.com/office/drawing/2014/main" id="{F88D6760-9237-449B-B661-B90567EA1225}"/>
                  </a:ext>
                </a:extLst>
              </p:cNvPr>
              <p:cNvSpPr/>
              <p:nvPr/>
            </p:nvSpPr>
            <p:spPr>
              <a:xfrm>
                <a:off x="0" y="0"/>
                <a:ext cx="3323759" cy="799937"/>
              </a:xfrm>
              <a:custGeom>
                <a:avLst/>
                <a:gdLst/>
                <a:ahLst/>
                <a:cxnLst/>
                <a:rect l="l" t="t" r="r" b="b"/>
                <a:pathLst>
                  <a:path w="3323759" h="799937">
                    <a:moveTo>
                      <a:pt x="3323759" y="399968"/>
                    </a:moveTo>
                    <a:lnTo>
                      <a:pt x="3120559" y="799937"/>
                    </a:lnTo>
                    <a:lnTo>
                      <a:pt x="203200" y="799937"/>
                    </a:lnTo>
                    <a:lnTo>
                      <a:pt x="0" y="399968"/>
                    </a:lnTo>
                    <a:lnTo>
                      <a:pt x="203200" y="0"/>
                    </a:lnTo>
                    <a:lnTo>
                      <a:pt x="3120559" y="0"/>
                    </a:lnTo>
                    <a:lnTo>
                      <a:pt x="3323759" y="399968"/>
                    </a:ln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8" name="TextBox 4">
                <a:extLst>
                  <a:ext uri="{FF2B5EF4-FFF2-40B4-BE49-F238E27FC236}">
                    <a16:creationId xmlns:a16="http://schemas.microsoft.com/office/drawing/2014/main" id="{B7E9A5F5-961A-42A3-B773-A0EB7085D9C6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3095159" cy="8475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id="{A1106A8D-0915-4B4E-8932-D7FB891CAE6B}"/>
                </a:ext>
              </a:extLst>
            </p:cNvPr>
            <p:cNvGrpSpPr/>
            <p:nvPr/>
          </p:nvGrpSpPr>
          <p:grpSpPr>
            <a:xfrm>
              <a:off x="1952205" y="2710405"/>
              <a:ext cx="2086135" cy="1792773"/>
              <a:chOff x="0" y="0"/>
              <a:chExt cx="812800" cy="6985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6E3B1E8-C492-4BE8-BA3F-1283B934C64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</p:sp>
          <p:sp>
            <p:nvSpPr>
              <p:cNvPr id="11" name="TextBox 7">
                <a:extLst>
                  <a:ext uri="{FF2B5EF4-FFF2-40B4-BE49-F238E27FC236}">
                    <a16:creationId xmlns:a16="http://schemas.microsoft.com/office/drawing/2014/main" id="{FAF74CC6-AD65-4538-9C1D-4C847375F261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12" name="Group 8">
              <a:extLst>
                <a:ext uri="{FF2B5EF4-FFF2-40B4-BE49-F238E27FC236}">
                  <a16:creationId xmlns:a16="http://schemas.microsoft.com/office/drawing/2014/main" id="{69ABAE31-A3C7-4ADD-B1B2-6FB6AEC311FA}"/>
                </a:ext>
              </a:extLst>
            </p:cNvPr>
            <p:cNvGrpSpPr/>
            <p:nvPr/>
          </p:nvGrpSpPr>
          <p:grpSpPr>
            <a:xfrm>
              <a:off x="2157672" y="2896591"/>
              <a:ext cx="1681592" cy="1445118"/>
              <a:chOff x="0" y="0"/>
              <a:chExt cx="812800" cy="698500"/>
            </a:xfrm>
          </p:grpSpPr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3F27BDE6-65F0-4938-8218-CA2139B5EC9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4" name="TextBox 10">
                <a:extLst>
                  <a:ext uri="{FF2B5EF4-FFF2-40B4-BE49-F238E27FC236}">
                    <a16:creationId xmlns:a16="http://schemas.microsoft.com/office/drawing/2014/main" id="{6BD0A267-CFB3-42B2-9265-18A5AF01E591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15" name="Group 11">
              <a:extLst>
                <a:ext uri="{FF2B5EF4-FFF2-40B4-BE49-F238E27FC236}">
                  <a16:creationId xmlns:a16="http://schemas.microsoft.com/office/drawing/2014/main" id="{9DF78BB6-E4E5-4669-91A9-045DE972AE1F}"/>
                </a:ext>
              </a:extLst>
            </p:cNvPr>
            <p:cNvGrpSpPr/>
            <p:nvPr/>
          </p:nvGrpSpPr>
          <p:grpSpPr>
            <a:xfrm>
              <a:off x="2288005" y="3008596"/>
              <a:ext cx="1420925" cy="1221107"/>
              <a:chOff x="0" y="0"/>
              <a:chExt cx="812800" cy="698500"/>
            </a:xfrm>
          </p:grpSpPr>
          <p:sp>
            <p:nvSpPr>
              <p:cNvPr id="16" name="Freeform 12">
                <a:extLst>
                  <a:ext uri="{FF2B5EF4-FFF2-40B4-BE49-F238E27FC236}">
                    <a16:creationId xmlns:a16="http://schemas.microsoft.com/office/drawing/2014/main" id="{FD81C395-94F4-473E-A9CD-ACBE1F4C69D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17" name="TextBox 13">
                <a:extLst>
                  <a:ext uri="{FF2B5EF4-FFF2-40B4-BE49-F238E27FC236}">
                    <a16:creationId xmlns:a16="http://schemas.microsoft.com/office/drawing/2014/main" id="{168EE1C0-0F95-41FB-B731-1B9B084F838C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18" name="Group 14">
              <a:extLst>
                <a:ext uri="{FF2B5EF4-FFF2-40B4-BE49-F238E27FC236}">
                  <a16:creationId xmlns:a16="http://schemas.microsoft.com/office/drawing/2014/main" id="{D28F92C9-ADFA-43E9-A11C-12BA589DEF1D}"/>
                </a:ext>
              </a:extLst>
            </p:cNvPr>
            <p:cNvGrpSpPr/>
            <p:nvPr/>
          </p:nvGrpSpPr>
          <p:grpSpPr>
            <a:xfrm>
              <a:off x="10516871" y="2770535"/>
              <a:ext cx="7317771" cy="1583532"/>
              <a:chOff x="0" y="-47625"/>
              <a:chExt cx="3916729" cy="847562"/>
            </a:xfrm>
          </p:grpSpPr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EC53851B-ECAD-4FC2-9459-207974A97E0D}"/>
                  </a:ext>
                </a:extLst>
              </p:cNvPr>
              <p:cNvSpPr/>
              <p:nvPr/>
            </p:nvSpPr>
            <p:spPr>
              <a:xfrm>
                <a:off x="0" y="0"/>
                <a:ext cx="3916729" cy="799937"/>
              </a:xfrm>
              <a:custGeom>
                <a:avLst/>
                <a:gdLst/>
                <a:ahLst/>
                <a:cxnLst/>
                <a:rect l="l" t="t" r="r" b="b"/>
                <a:pathLst>
                  <a:path w="3323759" h="799937">
                    <a:moveTo>
                      <a:pt x="3323759" y="399968"/>
                    </a:moveTo>
                    <a:lnTo>
                      <a:pt x="3120559" y="799937"/>
                    </a:lnTo>
                    <a:lnTo>
                      <a:pt x="203200" y="799937"/>
                    </a:lnTo>
                    <a:lnTo>
                      <a:pt x="0" y="399968"/>
                    </a:lnTo>
                    <a:lnTo>
                      <a:pt x="203200" y="0"/>
                    </a:lnTo>
                    <a:lnTo>
                      <a:pt x="3120559" y="0"/>
                    </a:lnTo>
                    <a:lnTo>
                      <a:pt x="3323759" y="399968"/>
                    </a:ln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20" name="TextBox 16">
                <a:extLst>
                  <a:ext uri="{FF2B5EF4-FFF2-40B4-BE49-F238E27FC236}">
                    <a16:creationId xmlns:a16="http://schemas.microsoft.com/office/drawing/2014/main" id="{35641F45-758E-425D-AF7E-F20C36600A2A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3095159" cy="8475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21" name="Group 17">
              <a:extLst>
                <a:ext uri="{FF2B5EF4-FFF2-40B4-BE49-F238E27FC236}">
                  <a16:creationId xmlns:a16="http://schemas.microsoft.com/office/drawing/2014/main" id="{94EA9140-5F46-450D-9649-BA92F41B1284}"/>
                </a:ext>
              </a:extLst>
            </p:cNvPr>
            <p:cNvGrpSpPr/>
            <p:nvPr/>
          </p:nvGrpSpPr>
          <p:grpSpPr>
            <a:xfrm>
              <a:off x="10096374" y="2710405"/>
              <a:ext cx="2086135" cy="1792773"/>
              <a:chOff x="0" y="0"/>
              <a:chExt cx="812800" cy="698500"/>
            </a:xfrm>
          </p:grpSpPr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ED139DD8-DCBF-4A38-9928-66E7041E189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</p:sp>
          <p:sp>
            <p:nvSpPr>
              <p:cNvPr id="24" name="TextBox 19">
                <a:extLst>
                  <a:ext uri="{FF2B5EF4-FFF2-40B4-BE49-F238E27FC236}">
                    <a16:creationId xmlns:a16="http://schemas.microsoft.com/office/drawing/2014/main" id="{3E1E1154-F13D-4AC8-A12E-AB5DD307462B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25" name="Group 20">
              <a:extLst>
                <a:ext uri="{FF2B5EF4-FFF2-40B4-BE49-F238E27FC236}">
                  <a16:creationId xmlns:a16="http://schemas.microsoft.com/office/drawing/2014/main" id="{F507371B-1F4A-4A9D-87FB-D2CF138BC104}"/>
                </a:ext>
              </a:extLst>
            </p:cNvPr>
            <p:cNvGrpSpPr/>
            <p:nvPr/>
          </p:nvGrpSpPr>
          <p:grpSpPr>
            <a:xfrm>
              <a:off x="10298646" y="2884233"/>
              <a:ext cx="1681592" cy="1445118"/>
              <a:chOff x="0" y="0"/>
              <a:chExt cx="812800" cy="698500"/>
            </a:xfrm>
          </p:grpSpPr>
          <p:sp>
            <p:nvSpPr>
              <p:cNvPr id="26" name="Freeform 21">
                <a:extLst>
                  <a:ext uri="{FF2B5EF4-FFF2-40B4-BE49-F238E27FC236}">
                    <a16:creationId xmlns:a16="http://schemas.microsoft.com/office/drawing/2014/main" id="{451ED4FD-B67B-473F-9C1D-CFA3F966EE64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TextBox 22">
                <a:extLst>
                  <a:ext uri="{FF2B5EF4-FFF2-40B4-BE49-F238E27FC236}">
                    <a16:creationId xmlns:a16="http://schemas.microsoft.com/office/drawing/2014/main" id="{FAE98200-4F73-4DAB-8C15-633F8D3D8883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grpSp>
          <p:nvGrpSpPr>
            <p:cNvPr id="28" name="Group 23">
              <a:extLst>
                <a:ext uri="{FF2B5EF4-FFF2-40B4-BE49-F238E27FC236}">
                  <a16:creationId xmlns:a16="http://schemas.microsoft.com/office/drawing/2014/main" id="{261E358B-06C6-4113-841D-C3B843998049}"/>
                </a:ext>
              </a:extLst>
            </p:cNvPr>
            <p:cNvGrpSpPr/>
            <p:nvPr/>
          </p:nvGrpSpPr>
          <p:grpSpPr>
            <a:xfrm>
              <a:off x="10428979" y="2996238"/>
              <a:ext cx="1420925" cy="1221107"/>
              <a:chOff x="0" y="0"/>
              <a:chExt cx="812800" cy="698500"/>
            </a:xfrm>
          </p:grpSpPr>
          <p:sp>
            <p:nvSpPr>
              <p:cNvPr id="29" name="Freeform 24">
                <a:extLst>
                  <a:ext uri="{FF2B5EF4-FFF2-40B4-BE49-F238E27FC236}">
                    <a16:creationId xmlns:a16="http://schemas.microsoft.com/office/drawing/2014/main" id="{8913DBBD-3EA0-49F0-A9BD-875FF52C90E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6985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698500">
                    <a:moveTo>
                      <a:pt x="812800" y="349250"/>
                    </a:moveTo>
                    <a:lnTo>
                      <a:pt x="609600" y="698500"/>
                    </a:lnTo>
                    <a:lnTo>
                      <a:pt x="203200" y="698500"/>
                    </a:lnTo>
                    <a:lnTo>
                      <a:pt x="0" y="349250"/>
                    </a:lnTo>
                    <a:lnTo>
                      <a:pt x="203200" y="0"/>
                    </a:lnTo>
                    <a:lnTo>
                      <a:pt x="609600" y="0"/>
                    </a:lnTo>
                    <a:lnTo>
                      <a:pt x="812800" y="349250"/>
                    </a:ln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30" name="TextBox 25">
                <a:extLst>
                  <a:ext uri="{FF2B5EF4-FFF2-40B4-BE49-F238E27FC236}">
                    <a16:creationId xmlns:a16="http://schemas.microsoft.com/office/drawing/2014/main" id="{9C125F98-827C-4B29-BDD4-34EB76D53F6A}"/>
                  </a:ext>
                </a:extLst>
              </p:cNvPr>
              <p:cNvSpPr txBox="1"/>
              <p:nvPr/>
            </p:nvSpPr>
            <p:spPr>
              <a:xfrm>
                <a:off x="114300" y="-47625"/>
                <a:ext cx="584200" cy="7461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  <p:sp>
          <p:nvSpPr>
            <p:cNvPr id="31" name="Freeform 26">
              <a:extLst>
                <a:ext uri="{FF2B5EF4-FFF2-40B4-BE49-F238E27FC236}">
                  <a16:creationId xmlns:a16="http://schemas.microsoft.com/office/drawing/2014/main" id="{7176E093-8897-4CB8-8402-96592E4558A8}"/>
                </a:ext>
              </a:extLst>
            </p:cNvPr>
            <p:cNvSpPr/>
            <p:nvPr/>
          </p:nvSpPr>
          <p:spPr>
            <a:xfrm>
              <a:off x="10756051" y="3206906"/>
              <a:ext cx="766780" cy="799771"/>
            </a:xfrm>
            <a:custGeom>
              <a:avLst/>
              <a:gdLst/>
              <a:ahLst/>
              <a:cxnLst/>
              <a:rect l="l" t="t" r="r" b="b"/>
              <a:pathLst>
                <a:path w="766780" h="799771">
                  <a:moveTo>
                    <a:pt x="0" y="0"/>
                  </a:moveTo>
                  <a:lnTo>
                    <a:pt x="766780" y="0"/>
                  </a:lnTo>
                  <a:lnTo>
                    <a:pt x="766780" y="799771"/>
                  </a:lnTo>
                  <a:lnTo>
                    <a:pt x="0" y="7997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B9668293-6284-4B91-8211-8AEEDF8367C7}"/>
                </a:ext>
              </a:extLst>
            </p:cNvPr>
            <p:cNvSpPr/>
            <p:nvPr/>
          </p:nvSpPr>
          <p:spPr>
            <a:xfrm>
              <a:off x="2485738" y="3106421"/>
              <a:ext cx="1025458" cy="1025458"/>
            </a:xfrm>
            <a:custGeom>
              <a:avLst/>
              <a:gdLst/>
              <a:ahLst/>
              <a:cxnLst/>
              <a:rect l="l" t="t" r="r" b="b"/>
              <a:pathLst>
                <a:path w="1025458" h="1025458">
                  <a:moveTo>
                    <a:pt x="0" y="0"/>
                  </a:moveTo>
                  <a:lnTo>
                    <a:pt x="1025458" y="0"/>
                  </a:lnTo>
                  <a:lnTo>
                    <a:pt x="1025458" y="1025458"/>
                  </a:lnTo>
                  <a:lnTo>
                    <a:pt x="0" y="10254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3" name="TextBox 6">
            <a:extLst>
              <a:ext uri="{FF2B5EF4-FFF2-40B4-BE49-F238E27FC236}">
                <a16:creationId xmlns:a16="http://schemas.microsoft.com/office/drawing/2014/main" id="{74BC2EC3-018A-40F6-91A1-E4A72546B189}"/>
              </a:ext>
            </a:extLst>
          </p:cNvPr>
          <p:cNvSpPr txBox="1"/>
          <p:nvPr/>
        </p:nvSpPr>
        <p:spPr>
          <a:xfrm>
            <a:off x="3539315" y="3043598"/>
            <a:ext cx="4513162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600" dirty="0">
                <a:solidFill>
                  <a:schemeClr val="bg1"/>
                </a:solidFill>
                <a:latin typeface="Arial Black" panose="020B0A04020102020204" pitchFamily="34" charset="0"/>
              </a:rPr>
              <a:t>CONCLUSIONES</a:t>
            </a:r>
            <a:endParaRPr lang="en-US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TextBox 6">
            <a:extLst>
              <a:ext uri="{FF2B5EF4-FFF2-40B4-BE49-F238E27FC236}">
                <a16:creationId xmlns:a16="http://schemas.microsoft.com/office/drawing/2014/main" id="{A8B69B56-3084-4C4B-92EF-3607F3D4EB7D}"/>
              </a:ext>
            </a:extLst>
          </p:cNvPr>
          <p:cNvSpPr txBox="1"/>
          <p:nvPr/>
        </p:nvSpPr>
        <p:spPr>
          <a:xfrm>
            <a:off x="11626705" y="2953874"/>
            <a:ext cx="5649007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600" dirty="0">
                <a:solidFill>
                  <a:schemeClr val="bg1"/>
                </a:solidFill>
                <a:latin typeface="Arial Black" panose="020B0A04020102020204" pitchFamily="34" charset="0"/>
              </a:rPr>
              <a:t>RECOMENDACIONES</a:t>
            </a:r>
            <a:endParaRPr lang="en-US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Box 6">
            <a:extLst>
              <a:ext uri="{FF2B5EF4-FFF2-40B4-BE49-F238E27FC236}">
                <a16:creationId xmlns:a16="http://schemas.microsoft.com/office/drawing/2014/main" id="{3DF7EBA1-293B-450A-B38E-3AA1E46A3E6C}"/>
              </a:ext>
            </a:extLst>
          </p:cNvPr>
          <p:cNvSpPr txBox="1"/>
          <p:nvPr/>
        </p:nvSpPr>
        <p:spPr>
          <a:xfrm>
            <a:off x="1000808" y="4610100"/>
            <a:ext cx="7392401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Soporte estructurado para que los internos puedan comercializar sus productos de manera más efectiva.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Aumentará la visibilidad y facilitará la distribución de los productos en el municipio de Aguachica y sus alrededores.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Mejorará la calidad de vida y el desarrollo personal de los internos. De este modo, se les permitirá obtener un sustento económico durante su reclusión.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8209F265-BF46-48E8-B7E0-3116526FC784}"/>
              </a:ext>
            </a:extLst>
          </p:cNvPr>
          <p:cNvSpPr txBox="1"/>
          <p:nvPr/>
        </p:nvSpPr>
        <p:spPr>
          <a:xfrm>
            <a:off x="9448800" y="4513088"/>
            <a:ext cx="7350554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Mantener la calidad del producto y el servicio, avivando la marca y mejorando su posicionamiento día a día para que permanezca en el mercado local y aspirar a su distribución municipal y/o departamental.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Formalizar legalmente la marca para que este se represente en el mercado a la hora de los consumidores adquirir el producto y distribuirlos en sus establecimientos.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800" y="2393096"/>
            <a:ext cx="5716647" cy="72462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20132" t="10417" r="50000" b="23958"/>
          <a:stretch/>
        </p:blipFill>
        <p:spPr>
          <a:xfrm>
            <a:off x="1524000" y="2697795"/>
            <a:ext cx="5274519" cy="65155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20718" t="12500" r="52928" b="25000"/>
          <a:stretch/>
        </p:blipFill>
        <p:spPr>
          <a:xfrm>
            <a:off x="6629400" y="3040795"/>
            <a:ext cx="4372186" cy="582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AE5C3B6-4910-DEDD-A59F-62D12EC05DA1}"/>
              </a:ext>
            </a:extLst>
          </p:cNvPr>
          <p:cNvSpPr txBox="1"/>
          <p:nvPr/>
        </p:nvSpPr>
        <p:spPr>
          <a:xfrm>
            <a:off x="6595593" y="4305300"/>
            <a:ext cx="5422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s-CO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s-CO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353A7B4-BEDD-4E12-7B4A-F07BCAF350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BF6"/>
              </a:clrFrom>
              <a:clrTo>
                <a:srgbClr val="FFFB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15"/>
          <a:stretch/>
        </p:blipFill>
        <p:spPr>
          <a:xfrm>
            <a:off x="685800" y="2171700"/>
            <a:ext cx="16355313" cy="7505700"/>
          </a:xfrm>
          <a:prstGeom prst="rect">
            <a:avLst/>
          </a:prstGeom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AB8D80C4-501A-4B95-8883-1BF47DE7C5D6}"/>
              </a:ext>
            </a:extLst>
          </p:cNvPr>
          <p:cNvSpPr txBox="1"/>
          <p:nvPr/>
        </p:nvSpPr>
        <p:spPr>
          <a:xfrm>
            <a:off x="2781300" y="1340703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REFERENTES TEÓRICOS</a:t>
            </a:r>
            <a:endParaRPr lang="es-ES" sz="5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32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111228" y="3856584"/>
            <a:ext cx="8992881" cy="527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" sz="3200" dirty="0">
                <a:solidFill>
                  <a:srgbClr val="000000"/>
                </a:solidFill>
                <a:latin typeface="Arial   "/>
              </a:rPr>
              <a:t>.</a:t>
            </a: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16198" y="3083659"/>
            <a:ext cx="14173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Phillips, J. (2020). UNODC. Obtenido de guía practica para LA CREACIÓN DE UNA MARCA DE PRODUCTOS PENITENCIARIOS: https://www.unodc.org/documents/dohadeclaration/Prisons/NationalBrand/BrandingPrisonProducts_ES.pdf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Howard, J. A. (s.f.). Obtenido de https://libreria.tirant.com/es/libro/el-comportamiento-del-consumidor-en-la-estrategia-de-marketing-john-a-howard-9788479780821.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Moreno, S. C. (2023). MUR – ARTESANIAS Una Oportunidad para Construir Tejido Social. Obtenido de Universidad Nacional Abierta y a Distancia: https://repository.unad.edu.co/bitstream/handle/10596/59888/scpinzonm.pdf?sequence=1&amp;isAllowed=y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6"/>
          <p:cNvSpPr txBox="1"/>
          <p:nvPr/>
        </p:nvSpPr>
        <p:spPr>
          <a:xfrm>
            <a:off x="4214075" y="753376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400" dirty="0">
                <a:solidFill>
                  <a:srgbClr val="168246"/>
                </a:solidFill>
                <a:latin typeface="Arial Black" panose="020B0A04020102020204" pitchFamily="34" charset="0"/>
              </a:rPr>
              <a:t>INTRODUCCIÓN</a:t>
            </a:r>
            <a:endParaRPr lang="en-US" sz="4400" dirty="0">
              <a:solidFill>
                <a:srgbClr val="168246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2057400" y="2492114"/>
            <a:ext cx="141732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3200" dirty="0">
                <a:solidFill>
                  <a:srgbClr val="000000"/>
                </a:solidFill>
                <a:latin typeface="Arial   "/>
              </a:rPr>
              <a:t>El marketing es un proceso social en el que personas y organizaciones satisfacen sus necesidades y deseos a través de la creación y el intercambio de productos y servicios.</a:t>
            </a: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F4072F-EE39-4426-B6AD-135ECEC1A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67776"/>
            <a:ext cx="6096000" cy="468900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BF5E9A2-954C-4A1A-BC02-A8BA33188C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91" r="17088"/>
          <a:stretch/>
        </p:blipFill>
        <p:spPr>
          <a:xfrm>
            <a:off x="9448800" y="4439365"/>
            <a:ext cx="6328247" cy="4717420"/>
          </a:xfrm>
          <a:prstGeom prst="round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149840F-C38D-4698-A516-B0A6A2951BA8}"/>
              </a:ext>
            </a:extLst>
          </p:cNvPr>
          <p:cNvSpPr/>
          <p:nvPr/>
        </p:nvSpPr>
        <p:spPr>
          <a:xfrm>
            <a:off x="9216552" y="4229100"/>
            <a:ext cx="6709247" cy="5181600"/>
          </a:xfrm>
          <a:prstGeom prst="roundRect">
            <a:avLst/>
          </a:prstGeom>
          <a:noFill/>
          <a:ln>
            <a:solidFill>
              <a:srgbClr val="B8C5DA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01E0B8"/>
              </a:solidFill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BD2E1916-E83D-4FF1-B519-B50D9180C95C}"/>
              </a:ext>
            </a:extLst>
          </p:cNvPr>
          <p:cNvSpPr/>
          <p:nvPr/>
        </p:nvSpPr>
        <p:spPr>
          <a:xfrm>
            <a:off x="2017775" y="4229100"/>
            <a:ext cx="6709247" cy="5181600"/>
          </a:xfrm>
          <a:prstGeom prst="roundRect">
            <a:avLst/>
          </a:prstGeom>
          <a:noFill/>
          <a:ln>
            <a:solidFill>
              <a:srgbClr val="46C3C5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123889" y="1104900"/>
            <a:ext cx="12581950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4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4A794406-1028-4EF9-BC99-C30667BBFE2B}"/>
              </a:ext>
            </a:extLst>
          </p:cNvPr>
          <p:cNvSpPr txBox="1"/>
          <p:nvPr/>
        </p:nvSpPr>
        <p:spPr>
          <a:xfrm>
            <a:off x="1544431" y="2446180"/>
            <a:ext cx="15199137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MX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cs typeface="Arial" pitchFamily="34" charset="0"/>
              </a:rPr>
              <a:t>Centro Penitenciario De Municipio De Aguachica Cesar</a:t>
            </a:r>
            <a:endParaRPr lang="es-ES" sz="36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1B097C14-D976-4B02-AA37-F8B90D4E2EAA}"/>
              </a:ext>
            </a:extLst>
          </p:cNvPr>
          <p:cNvGrpSpPr/>
          <p:nvPr/>
        </p:nvGrpSpPr>
        <p:grpSpPr>
          <a:xfrm>
            <a:off x="1812115" y="3717043"/>
            <a:ext cx="15263545" cy="5590167"/>
            <a:chOff x="1458366" y="2801448"/>
            <a:chExt cx="15263545" cy="5590167"/>
          </a:xfrm>
        </p:grpSpPr>
        <p:grpSp>
          <p:nvGrpSpPr>
            <p:cNvPr id="9" name="Group 2">
              <a:extLst>
                <a:ext uri="{FF2B5EF4-FFF2-40B4-BE49-F238E27FC236}">
                  <a16:creationId xmlns:a16="http://schemas.microsoft.com/office/drawing/2014/main" id="{C4AB475E-FCB7-485A-BB25-251E106C9FDD}"/>
                </a:ext>
              </a:extLst>
            </p:cNvPr>
            <p:cNvGrpSpPr/>
            <p:nvPr/>
          </p:nvGrpSpPr>
          <p:grpSpPr>
            <a:xfrm rot="-2700000">
              <a:off x="7124973" y="4129151"/>
              <a:ext cx="2651503" cy="2651503"/>
              <a:chOff x="0" y="0"/>
              <a:chExt cx="812800" cy="812800"/>
            </a:xfrm>
          </p:grpSpPr>
          <p:sp>
            <p:nvSpPr>
              <p:cNvPr id="10" name="Freeform 3">
                <a:extLst>
                  <a:ext uri="{FF2B5EF4-FFF2-40B4-BE49-F238E27FC236}">
                    <a16:creationId xmlns:a16="http://schemas.microsoft.com/office/drawing/2014/main" id="{B2149CF4-54BA-4B2C-802D-B719ADE1261F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solidFill>
                <a:srgbClr val="EAE9E9"/>
              </a:solidFill>
            </p:spPr>
          </p:sp>
          <p:sp>
            <p:nvSpPr>
              <p:cNvPr id="11" name="TextBox 4">
                <a:extLst>
                  <a:ext uri="{FF2B5EF4-FFF2-40B4-BE49-F238E27FC236}">
                    <a16:creationId xmlns:a16="http://schemas.microsoft.com/office/drawing/2014/main" id="{7A105C46-343D-4AB5-942D-C514D6939409}"/>
                  </a:ext>
                </a:extLst>
              </p:cNvPr>
              <p:cNvSpPr txBox="1"/>
              <p:nvPr/>
            </p:nvSpPr>
            <p:spPr>
              <a:xfrm>
                <a:off x="0" y="-66675"/>
                <a:ext cx="812800" cy="879475"/>
              </a:xfrm>
              <a:prstGeom prst="rect">
                <a:avLst/>
              </a:prstGeom>
            </p:spPr>
            <p:txBody>
              <a:bodyPr lIns="66218" tIns="66218" rIns="66218" bIns="66218" rtlCol="0" anchor="ctr"/>
              <a:lstStyle/>
              <a:p>
                <a:pPr algn="ctr">
                  <a:lnSpc>
                    <a:spcPts val="3128"/>
                  </a:lnSpc>
                </a:pPr>
                <a:endParaRPr lang="es-CO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2" name="Group 5">
              <a:extLst>
                <a:ext uri="{FF2B5EF4-FFF2-40B4-BE49-F238E27FC236}">
                  <a16:creationId xmlns:a16="http://schemas.microsoft.com/office/drawing/2014/main" id="{8463396D-DF51-489D-86F7-EC7582176915}"/>
                </a:ext>
              </a:extLst>
            </p:cNvPr>
            <p:cNvGrpSpPr/>
            <p:nvPr/>
          </p:nvGrpSpPr>
          <p:grpSpPr>
            <a:xfrm rot="-2700000">
              <a:off x="7642067" y="2929317"/>
              <a:ext cx="1617316" cy="1617316"/>
              <a:chOff x="0" y="0"/>
              <a:chExt cx="812800" cy="812800"/>
            </a:xfrm>
          </p:grpSpPr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FD6E7224-4C2D-4385-A791-D1E5DF95E2D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86164" y="0"/>
                    </a:moveTo>
                    <a:lnTo>
                      <a:pt x="726636" y="0"/>
                    </a:lnTo>
                    <a:cubicBezTo>
                      <a:pt x="749488" y="0"/>
                      <a:pt x="771404" y="9078"/>
                      <a:pt x="787563" y="25237"/>
                    </a:cubicBezTo>
                    <a:cubicBezTo>
                      <a:pt x="803722" y="41396"/>
                      <a:pt x="812800" y="63312"/>
                      <a:pt x="812800" y="86164"/>
                    </a:cubicBezTo>
                    <a:lnTo>
                      <a:pt x="812800" y="726636"/>
                    </a:lnTo>
                    <a:cubicBezTo>
                      <a:pt x="812800" y="749488"/>
                      <a:pt x="803722" y="771404"/>
                      <a:pt x="787563" y="787563"/>
                    </a:cubicBezTo>
                    <a:cubicBezTo>
                      <a:pt x="771404" y="803722"/>
                      <a:pt x="749488" y="812800"/>
                      <a:pt x="726636" y="812800"/>
                    </a:cubicBezTo>
                    <a:lnTo>
                      <a:pt x="86164" y="812800"/>
                    </a:lnTo>
                    <a:cubicBezTo>
                      <a:pt x="63312" y="812800"/>
                      <a:pt x="41396" y="803722"/>
                      <a:pt x="25237" y="787563"/>
                    </a:cubicBezTo>
                    <a:cubicBezTo>
                      <a:pt x="9078" y="771404"/>
                      <a:pt x="0" y="749488"/>
                      <a:pt x="0" y="726636"/>
                    </a:cubicBezTo>
                    <a:lnTo>
                      <a:pt x="0" y="86164"/>
                    </a:lnTo>
                    <a:cubicBezTo>
                      <a:pt x="0" y="63312"/>
                      <a:pt x="9078" y="41396"/>
                      <a:pt x="25237" y="25237"/>
                    </a:cubicBezTo>
                    <a:cubicBezTo>
                      <a:pt x="41396" y="9078"/>
                      <a:pt x="63312" y="0"/>
                      <a:pt x="86164" y="0"/>
                    </a:cubicBez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14" name="TextBox 7">
                <a:extLst>
                  <a:ext uri="{FF2B5EF4-FFF2-40B4-BE49-F238E27FC236}">
                    <a16:creationId xmlns:a16="http://schemas.microsoft.com/office/drawing/2014/main" id="{25F66042-0350-44A2-A09C-8C3DD98EF817}"/>
                  </a:ext>
                </a:extLst>
              </p:cNvPr>
              <p:cNvSpPr txBox="1"/>
              <p:nvPr/>
            </p:nvSpPr>
            <p:spPr>
              <a:xfrm>
                <a:off x="0" y="-66675"/>
                <a:ext cx="812800" cy="879475"/>
              </a:xfrm>
              <a:prstGeom prst="rect">
                <a:avLst/>
              </a:prstGeom>
            </p:spPr>
            <p:txBody>
              <a:bodyPr lIns="66218" tIns="66218" rIns="66218" bIns="66218" rtlCol="0" anchor="ctr"/>
              <a:lstStyle/>
              <a:p>
                <a:pPr algn="ctr">
                  <a:lnSpc>
                    <a:spcPts val="3128"/>
                  </a:lnSpc>
                </a:pPr>
                <a:endParaRPr lang="es-CO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5" name="Group 8">
              <a:extLst>
                <a:ext uri="{FF2B5EF4-FFF2-40B4-BE49-F238E27FC236}">
                  <a16:creationId xmlns:a16="http://schemas.microsoft.com/office/drawing/2014/main" id="{9FCC2597-0C12-4D1E-945C-8395385D9B99}"/>
                </a:ext>
              </a:extLst>
            </p:cNvPr>
            <p:cNvGrpSpPr/>
            <p:nvPr/>
          </p:nvGrpSpPr>
          <p:grpSpPr>
            <a:xfrm rot="-2700000">
              <a:off x="5925139" y="4646245"/>
              <a:ext cx="1617316" cy="1617316"/>
              <a:chOff x="0" y="0"/>
              <a:chExt cx="812800" cy="812800"/>
            </a:xfrm>
          </p:grpSpPr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528582C9-335F-4E05-987C-8880FD12975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86164" y="0"/>
                    </a:moveTo>
                    <a:lnTo>
                      <a:pt x="726636" y="0"/>
                    </a:lnTo>
                    <a:cubicBezTo>
                      <a:pt x="749488" y="0"/>
                      <a:pt x="771404" y="9078"/>
                      <a:pt x="787563" y="25237"/>
                    </a:cubicBezTo>
                    <a:cubicBezTo>
                      <a:pt x="803722" y="41396"/>
                      <a:pt x="812800" y="63312"/>
                      <a:pt x="812800" y="86164"/>
                    </a:cubicBezTo>
                    <a:lnTo>
                      <a:pt x="812800" y="726636"/>
                    </a:lnTo>
                    <a:cubicBezTo>
                      <a:pt x="812800" y="749488"/>
                      <a:pt x="803722" y="771404"/>
                      <a:pt x="787563" y="787563"/>
                    </a:cubicBezTo>
                    <a:cubicBezTo>
                      <a:pt x="771404" y="803722"/>
                      <a:pt x="749488" y="812800"/>
                      <a:pt x="726636" y="812800"/>
                    </a:cubicBezTo>
                    <a:lnTo>
                      <a:pt x="86164" y="812800"/>
                    </a:lnTo>
                    <a:cubicBezTo>
                      <a:pt x="63312" y="812800"/>
                      <a:pt x="41396" y="803722"/>
                      <a:pt x="25237" y="787563"/>
                    </a:cubicBezTo>
                    <a:cubicBezTo>
                      <a:pt x="9078" y="771404"/>
                      <a:pt x="0" y="749488"/>
                      <a:pt x="0" y="726636"/>
                    </a:cubicBezTo>
                    <a:lnTo>
                      <a:pt x="0" y="86164"/>
                    </a:lnTo>
                    <a:cubicBezTo>
                      <a:pt x="0" y="63312"/>
                      <a:pt x="9078" y="41396"/>
                      <a:pt x="25237" y="25237"/>
                    </a:cubicBezTo>
                    <a:cubicBezTo>
                      <a:pt x="41396" y="9078"/>
                      <a:pt x="63312" y="0"/>
                      <a:pt x="86164" y="0"/>
                    </a:cubicBezTo>
                    <a:close/>
                  </a:path>
                </a:pathLst>
              </a:custGeom>
              <a:solidFill>
                <a:srgbClr val="178146"/>
              </a:solidFill>
            </p:spPr>
          </p:sp>
          <p:sp>
            <p:nvSpPr>
              <p:cNvPr id="17" name="TextBox 10">
                <a:extLst>
                  <a:ext uri="{FF2B5EF4-FFF2-40B4-BE49-F238E27FC236}">
                    <a16:creationId xmlns:a16="http://schemas.microsoft.com/office/drawing/2014/main" id="{39C6EB87-38B9-4BAE-9B0A-A661E27C5344}"/>
                  </a:ext>
                </a:extLst>
              </p:cNvPr>
              <p:cNvSpPr txBox="1"/>
              <p:nvPr/>
            </p:nvSpPr>
            <p:spPr>
              <a:xfrm>
                <a:off x="0" y="-66675"/>
                <a:ext cx="812800" cy="879475"/>
              </a:xfrm>
              <a:prstGeom prst="rect">
                <a:avLst/>
              </a:prstGeom>
            </p:spPr>
            <p:txBody>
              <a:bodyPr lIns="66218" tIns="66218" rIns="66218" bIns="66218" rtlCol="0" anchor="ctr"/>
              <a:lstStyle/>
              <a:p>
                <a:pPr algn="ctr">
                  <a:lnSpc>
                    <a:spcPts val="3128"/>
                  </a:lnSpc>
                </a:pPr>
                <a:endParaRPr lang="es-CO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AB628BF8-C9B6-4976-A04F-F7632BBF0CBB}"/>
                </a:ext>
              </a:extLst>
            </p:cNvPr>
            <p:cNvGrpSpPr/>
            <p:nvPr/>
          </p:nvGrpSpPr>
          <p:grpSpPr>
            <a:xfrm rot="-2700000">
              <a:off x="9358995" y="4646245"/>
              <a:ext cx="1617316" cy="1617316"/>
              <a:chOff x="0" y="0"/>
              <a:chExt cx="812800" cy="812800"/>
            </a:xfrm>
          </p:grpSpPr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575C12A2-2A5D-4BD7-B942-742FA44D3A5B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86164" y="0"/>
                    </a:moveTo>
                    <a:lnTo>
                      <a:pt x="726636" y="0"/>
                    </a:lnTo>
                    <a:cubicBezTo>
                      <a:pt x="749488" y="0"/>
                      <a:pt x="771404" y="9078"/>
                      <a:pt x="787563" y="25237"/>
                    </a:cubicBezTo>
                    <a:cubicBezTo>
                      <a:pt x="803722" y="41396"/>
                      <a:pt x="812800" y="63312"/>
                      <a:pt x="812800" y="86164"/>
                    </a:cubicBezTo>
                    <a:lnTo>
                      <a:pt x="812800" y="726636"/>
                    </a:lnTo>
                    <a:cubicBezTo>
                      <a:pt x="812800" y="749488"/>
                      <a:pt x="803722" y="771404"/>
                      <a:pt x="787563" y="787563"/>
                    </a:cubicBezTo>
                    <a:cubicBezTo>
                      <a:pt x="771404" y="803722"/>
                      <a:pt x="749488" y="812800"/>
                      <a:pt x="726636" y="812800"/>
                    </a:cubicBezTo>
                    <a:lnTo>
                      <a:pt x="86164" y="812800"/>
                    </a:lnTo>
                    <a:cubicBezTo>
                      <a:pt x="63312" y="812800"/>
                      <a:pt x="41396" y="803722"/>
                      <a:pt x="25237" y="787563"/>
                    </a:cubicBezTo>
                    <a:cubicBezTo>
                      <a:pt x="9078" y="771404"/>
                      <a:pt x="0" y="749488"/>
                      <a:pt x="0" y="726636"/>
                    </a:cubicBezTo>
                    <a:lnTo>
                      <a:pt x="0" y="86164"/>
                    </a:lnTo>
                    <a:cubicBezTo>
                      <a:pt x="0" y="63312"/>
                      <a:pt x="9078" y="41396"/>
                      <a:pt x="25237" y="25237"/>
                    </a:cubicBezTo>
                    <a:cubicBezTo>
                      <a:pt x="41396" y="9078"/>
                      <a:pt x="63312" y="0"/>
                      <a:pt x="86164" y="0"/>
                    </a:cubicBezTo>
                    <a:close/>
                  </a:path>
                </a:pathLst>
              </a:custGeom>
              <a:solidFill>
                <a:srgbClr val="1A92A7"/>
              </a:solidFill>
            </p:spPr>
          </p:sp>
          <p:sp>
            <p:nvSpPr>
              <p:cNvPr id="20" name="TextBox 13">
                <a:extLst>
                  <a:ext uri="{FF2B5EF4-FFF2-40B4-BE49-F238E27FC236}">
                    <a16:creationId xmlns:a16="http://schemas.microsoft.com/office/drawing/2014/main" id="{F500E0DE-04E7-4674-AFFC-8E3B18053F7A}"/>
                  </a:ext>
                </a:extLst>
              </p:cNvPr>
              <p:cNvSpPr txBox="1"/>
              <p:nvPr/>
            </p:nvSpPr>
            <p:spPr>
              <a:xfrm>
                <a:off x="0" y="-66675"/>
                <a:ext cx="812800" cy="879475"/>
              </a:xfrm>
              <a:prstGeom prst="rect">
                <a:avLst/>
              </a:prstGeom>
            </p:spPr>
            <p:txBody>
              <a:bodyPr lIns="66218" tIns="66218" rIns="66218" bIns="66218" rtlCol="0" anchor="ctr"/>
              <a:lstStyle/>
              <a:p>
                <a:pPr algn="ctr">
                  <a:lnSpc>
                    <a:spcPts val="3128"/>
                  </a:lnSpc>
                </a:pPr>
                <a:endParaRPr lang="es-CO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B0F44B3F-7964-4497-B132-D092E0DAC617}"/>
                </a:ext>
              </a:extLst>
            </p:cNvPr>
            <p:cNvGrpSpPr/>
            <p:nvPr/>
          </p:nvGrpSpPr>
          <p:grpSpPr>
            <a:xfrm rot="-2700000">
              <a:off x="7642067" y="6363173"/>
              <a:ext cx="1617316" cy="1617316"/>
              <a:chOff x="0" y="0"/>
              <a:chExt cx="812800" cy="812800"/>
            </a:xfrm>
          </p:grpSpPr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10FA350F-F4DF-4145-AB92-7A6C96381CD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86164" y="0"/>
                    </a:moveTo>
                    <a:lnTo>
                      <a:pt x="726636" y="0"/>
                    </a:lnTo>
                    <a:cubicBezTo>
                      <a:pt x="749488" y="0"/>
                      <a:pt x="771404" y="9078"/>
                      <a:pt x="787563" y="25237"/>
                    </a:cubicBezTo>
                    <a:cubicBezTo>
                      <a:pt x="803722" y="41396"/>
                      <a:pt x="812800" y="63312"/>
                      <a:pt x="812800" y="86164"/>
                    </a:cubicBezTo>
                    <a:lnTo>
                      <a:pt x="812800" y="726636"/>
                    </a:lnTo>
                    <a:cubicBezTo>
                      <a:pt x="812800" y="749488"/>
                      <a:pt x="803722" y="771404"/>
                      <a:pt x="787563" y="787563"/>
                    </a:cubicBezTo>
                    <a:cubicBezTo>
                      <a:pt x="771404" y="803722"/>
                      <a:pt x="749488" y="812800"/>
                      <a:pt x="726636" y="812800"/>
                    </a:cubicBezTo>
                    <a:lnTo>
                      <a:pt x="86164" y="812800"/>
                    </a:lnTo>
                    <a:cubicBezTo>
                      <a:pt x="63312" y="812800"/>
                      <a:pt x="41396" y="803722"/>
                      <a:pt x="25237" y="787563"/>
                    </a:cubicBezTo>
                    <a:cubicBezTo>
                      <a:pt x="9078" y="771404"/>
                      <a:pt x="0" y="749488"/>
                      <a:pt x="0" y="726636"/>
                    </a:cubicBezTo>
                    <a:lnTo>
                      <a:pt x="0" y="86164"/>
                    </a:lnTo>
                    <a:cubicBezTo>
                      <a:pt x="0" y="63312"/>
                      <a:pt x="9078" y="41396"/>
                      <a:pt x="25237" y="25237"/>
                    </a:cubicBezTo>
                    <a:cubicBezTo>
                      <a:pt x="41396" y="9078"/>
                      <a:pt x="63312" y="0"/>
                      <a:pt x="86164" y="0"/>
                    </a:cubicBez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23" name="TextBox 16">
                <a:extLst>
                  <a:ext uri="{FF2B5EF4-FFF2-40B4-BE49-F238E27FC236}">
                    <a16:creationId xmlns:a16="http://schemas.microsoft.com/office/drawing/2014/main" id="{245C675A-794E-4636-AC50-A6BDE1298FB0}"/>
                  </a:ext>
                </a:extLst>
              </p:cNvPr>
              <p:cNvSpPr txBox="1"/>
              <p:nvPr/>
            </p:nvSpPr>
            <p:spPr>
              <a:xfrm>
                <a:off x="0" y="-66675"/>
                <a:ext cx="812800" cy="879475"/>
              </a:xfrm>
              <a:prstGeom prst="rect">
                <a:avLst/>
              </a:prstGeom>
            </p:spPr>
            <p:txBody>
              <a:bodyPr lIns="66218" tIns="66218" rIns="66218" bIns="66218" rtlCol="0" anchor="ctr"/>
              <a:lstStyle/>
              <a:p>
                <a:pPr algn="ctr">
                  <a:lnSpc>
                    <a:spcPts val="3128"/>
                  </a:lnSpc>
                </a:pPr>
                <a:endParaRPr lang="es-CO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4" name="Group 17">
              <a:extLst>
                <a:ext uri="{FF2B5EF4-FFF2-40B4-BE49-F238E27FC236}">
                  <a16:creationId xmlns:a16="http://schemas.microsoft.com/office/drawing/2014/main" id="{4F9C1CF2-DB4F-4CC6-883A-D06CF26B4CEC}"/>
                </a:ext>
              </a:extLst>
            </p:cNvPr>
            <p:cNvGrpSpPr/>
            <p:nvPr/>
          </p:nvGrpSpPr>
          <p:grpSpPr>
            <a:xfrm>
              <a:off x="7953904" y="4919836"/>
              <a:ext cx="1070134" cy="1070134"/>
              <a:chOff x="0" y="0"/>
              <a:chExt cx="812800" cy="812800"/>
            </a:xfrm>
          </p:grpSpPr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id="{03A9C035-698B-4659-B760-BCF3E8CE373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812800" y="406400"/>
                    </a:lnTo>
                    <a:lnTo>
                      <a:pt x="406400" y="812800"/>
                    </a:lnTo>
                    <a:lnTo>
                      <a:pt x="0" y="406400"/>
                    </a:lnTo>
                    <a:lnTo>
                      <a:pt x="406400" y="0"/>
                    </a:lnTo>
                    <a:close/>
                  </a:path>
                </a:pathLst>
              </a:custGeom>
              <a:blipFill>
                <a:blip r:embed="rId2"/>
                <a:stretch>
                  <a:fillRect r="-29963"/>
                </a:stretch>
              </a:blipFill>
            </p:spPr>
          </p:sp>
        </p:grp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ED3904DD-44CD-46A0-9388-E4558CE79F8D}"/>
                </a:ext>
              </a:extLst>
            </p:cNvPr>
            <p:cNvSpPr/>
            <p:nvPr/>
          </p:nvSpPr>
          <p:spPr>
            <a:xfrm>
              <a:off x="7716309" y="3398792"/>
              <a:ext cx="1468806" cy="912496"/>
            </a:xfrm>
            <a:custGeom>
              <a:avLst/>
              <a:gdLst/>
              <a:ahLst/>
              <a:cxnLst/>
              <a:rect l="l" t="t" r="r" b="b"/>
              <a:pathLst>
                <a:path w="1468806" h="912496">
                  <a:moveTo>
                    <a:pt x="0" y="0"/>
                  </a:moveTo>
                  <a:lnTo>
                    <a:pt x="1468807" y="0"/>
                  </a:lnTo>
                  <a:lnTo>
                    <a:pt x="1468807" y="912496"/>
                  </a:lnTo>
                  <a:lnTo>
                    <a:pt x="0" y="9124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F71FF15D-B6F0-4F43-8495-EF069C21DA07}"/>
                </a:ext>
              </a:extLst>
            </p:cNvPr>
            <p:cNvSpPr/>
            <p:nvPr/>
          </p:nvSpPr>
          <p:spPr>
            <a:xfrm>
              <a:off x="9670540" y="4812328"/>
              <a:ext cx="988747" cy="1126777"/>
            </a:xfrm>
            <a:custGeom>
              <a:avLst/>
              <a:gdLst/>
              <a:ahLst/>
              <a:cxnLst/>
              <a:rect l="l" t="t" r="r" b="b"/>
              <a:pathLst>
                <a:path w="988747" h="1126777">
                  <a:moveTo>
                    <a:pt x="0" y="0"/>
                  </a:moveTo>
                  <a:lnTo>
                    <a:pt x="988746" y="0"/>
                  </a:lnTo>
                  <a:lnTo>
                    <a:pt x="988746" y="1126777"/>
                  </a:lnTo>
                  <a:lnTo>
                    <a:pt x="0" y="11267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28F06178-9EFC-4647-9DEC-8C2973C328EE}"/>
                </a:ext>
              </a:extLst>
            </p:cNvPr>
            <p:cNvSpPr/>
            <p:nvPr/>
          </p:nvSpPr>
          <p:spPr>
            <a:xfrm>
              <a:off x="7831429" y="6589811"/>
              <a:ext cx="1192609" cy="1164040"/>
            </a:xfrm>
            <a:custGeom>
              <a:avLst/>
              <a:gdLst/>
              <a:ahLst/>
              <a:cxnLst/>
              <a:rect l="l" t="t" r="r" b="b"/>
              <a:pathLst>
                <a:path w="1192609" h="1164040">
                  <a:moveTo>
                    <a:pt x="0" y="0"/>
                  </a:moveTo>
                  <a:lnTo>
                    <a:pt x="1192609" y="0"/>
                  </a:lnTo>
                  <a:lnTo>
                    <a:pt x="1192609" y="1164040"/>
                  </a:lnTo>
                  <a:lnTo>
                    <a:pt x="0" y="11640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37E3AC37-D1AE-4199-92C6-FAA3C0DF2856}"/>
                </a:ext>
              </a:extLst>
            </p:cNvPr>
            <p:cNvSpPr/>
            <p:nvPr/>
          </p:nvSpPr>
          <p:spPr>
            <a:xfrm>
              <a:off x="6221425" y="4966228"/>
              <a:ext cx="1024744" cy="977349"/>
            </a:xfrm>
            <a:custGeom>
              <a:avLst/>
              <a:gdLst/>
              <a:ahLst/>
              <a:cxnLst/>
              <a:rect l="l" t="t" r="r" b="b"/>
              <a:pathLst>
                <a:path w="1024744" h="977349">
                  <a:moveTo>
                    <a:pt x="0" y="0"/>
                  </a:moveTo>
                  <a:lnTo>
                    <a:pt x="1024744" y="0"/>
                  </a:lnTo>
                  <a:lnTo>
                    <a:pt x="1024744" y="977350"/>
                  </a:lnTo>
                  <a:lnTo>
                    <a:pt x="0" y="9773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TextBox 23">
              <a:extLst>
                <a:ext uri="{FF2B5EF4-FFF2-40B4-BE49-F238E27FC236}">
                  <a16:creationId xmlns:a16="http://schemas.microsoft.com/office/drawing/2014/main" id="{57CF5FB0-FC79-4145-A0ED-2F1DA70D71B6}"/>
                </a:ext>
              </a:extLst>
            </p:cNvPr>
            <p:cNvSpPr txBox="1"/>
            <p:nvPr/>
          </p:nvSpPr>
          <p:spPr>
            <a:xfrm>
              <a:off x="8734174" y="2801448"/>
              <a:ext cx="5617916" cy="67371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599"/>
                </a:lnSpc>
              </a:pPr>
              <a:r>
                <a:rPr lang="es-CO" sz="3999" spc="167" dirty="0">
                  <a:solidFill>
                    <a:srgbClr val="33C725"/>
                  </a:solidFill>
                  <a:latin typeface="Arial Black" panose="020B0A04020102020204" pitchFamily="34" charset="0"/>
                  <a:ea typeface="Barlow Bold"/>
                  <a:cs typeface="Barlow Bold"/>
                  <a:sym typeface="Barlow Bold"/>
                </a:rPr>
                <a:t>+ 200 Internos</a:t>
              </a:r>
            </a:p>
          </p:txBody>
        </p:sp>
        <p:sp>
          <p:nvSpPr>
            <p:cNvPr id="31" name="TextBox 24">
              <a:extLst>
                <a:ext uri="{FF2B5EF4-FFF2-40B4-BE49-F238E27FC236}">
                  <a16:creationId xmlns:a16="http://schemas.microsoft.com/office/drawing/2014/main" id="{7A878DA8-1A0B-40EB-9549-9424F990C53B}"/>
                </a:ext>
              </a:extLst>
            </p:cNvPr>
            <p:cNvSpPr txBox="1"/>
            <p:nvPr/>
          </p:nvSpPr>
          <p:spPr>
            <a:xfrm>
              <a:off x="10735486" y="5030555"/>
              <a:ext cx="5617916" cy="8486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96"/>
                </a:lnSpc>
              </a:pPr>
              <a:r>
                <a:rPr lang="es-CO" sz="3200" spc="134">
                  <a:solidFill>
                    <a:srgbClr val="1A92A7"/>
                  </a:solidFill>
                  <a:latin typeface="Arial Black" panose="020B0A04020102020204" pitchFamily="34" charset="0"/>
                  <a:ea typeface="Barlow Bold"/>
                  <a:cs typeface="Barlow Bold"/>
                  <a:sym typeface="Barlow Bold"/>
                </a:rPr>
                <a:t>Condiciones Y La Calidad De Vida </a:t>
              </a:r>
            </a:p>
          </p:txBody>
        </p:sp>
        <p:sp>
          <p:nvSpPr>
            <p:cNvPr id="32" name="TextBox 25">
              <a:extLst>
                <a:ext uri="{FF2B5EF4-FFF2-40B4-BE49-F238E27FC236}">
                  <a16:creationId xmlns:a16="http://schemas.microsoft.com/office/drawing/2014/main" id="{44D5BAE6-4F51-49FF-BBC0-1FFF0392CD9C}"/>
                </a:ext>
              </a:extLst>
            </p:cNvPr>
            <p:cNvSpPr txBox="1"/>
            <p:nvPr/>
          </p:nvSpPr>
          <p:spPr>
            <a:xfrm>
              <a:off x="9399851" y="7542921"/>
              <a:ext cx="7322060" cy="84869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296"/>
                </a:lnSpc>
              </a:pPr>
              <a:r>
                <a:rPr lang="es-CO" sz="3200" spc="134" dirty="0">
                  <a:solidFill>
                    <a:srgbClr val="02BD9B"/>
                  </a:solidFill>
                  <a:latin typeface="Arial Black" panose="020B0A04020102020204" pitchFamily="34" charset="0"/>
                  <a:ea typeface="Barlow Bold"/>
                  <a:cs typeface="Barlow Bold"/>
                  <a:sym typeface="Barlow Bold"/>
                </a:rPr>
                <a:t>Deficiente Organización y uso de los Recursos</a:t>
              </a:r>
            </a:p>
          </p:txBody>
        </p:sp>
        <p:sp>
          <p:nvSpPr>
            <p:cNvPr id="33" name="TextBox 26">
              <a:extLst>
                <a:ext uri="{FF2B5EF4-FFF2-40B4-BE49-F238E27FC236}">
                  <a16:creationId xmlns:a16="http://schemas.microsoft.com/office/drawing/2014/main" id="{7D8A19D8-0858-441B-8D49-351577F6FECE}"/>
                </a:ext>
              </a:extLst>
            </p:cNvPr>
            <p:cNvSpPr txBox="1"/>
            <p:nvPr/>
          </p:nvSpPr>
          <p:spPr>
            <a:xfrm>
              <a:off x="1458366" y="4983650"/>
              <a:ext cx="4831176" cy="8486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96"/>
                </a:lnSpc>
              </a:pPr>
              <a:r>
                <a:rPr lang="es-CO" sz="3200" spc="134" dirty="0">
                  <a:solidFill>
                    <a:srgbClr val="178146"/>
                  </a:solidFill>
                  <a:latin typeface="Arial Black" panose="020B0A04020102020204" pitchFamily="34" charset="0"/>
                  <a:ea typeface="Barlow Bold"/>
                  <a:cs typeface="Barlow Bold"/>
                  <a:sym typeface="Barlow Bold"/>
                </a:rPr>
                <a:t>Talleres De Formación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8" y="1104900"/>
            <a:ext cx="6887148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4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1014" y="2500045"/>
            <a:ext cx="14585972" cy="17235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CO" sz="2800" dirty="0">
                <a:solidFill>
                  <a:srgbClr val="000000"/>
                </a:solidFill>
                <a:latin typeface="Arial   "/>
              </a:rPr>
              <a:t>Este proyecto pretende realizar un plan de marketing, con estrategias que permitan mitigar la falta de conocimiento, planeación y elaboración de estas mismas, buscando soluciones que puedan adaptarse fácilmente al entorno en el que estas personas se encuentran actualmente.</a:t>
            </a:r>
            <a:endParaRPr lang="en-US" sz="2800" dirty="0">
              <a:solidFill>
                <a:srgbClr val="000000"/>
              </a:solidFill>
              <a:latin typeface="Arial   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C8CA635-AD69-4AC4-9FC7-C2EB0DB777F0}"/>
              </a:ext>
            </a:extLst>
          </p:cNvPr>
          <p:cNvGrpSpPr/>
          <p:nvPr/>
        </p:nvGrpSpPr>
        <p:grpSpPr>
          <a:xfrm>
            <a:off x="1749530" y="5692126"/>
            <a:ext cx="14934044" cy="2761731"/>
            <a:chOff x="222051" y="3937274"/>
            <a:chExt cx="18065949" cy="3413031"/>
          </a:xfrm>
        </p:grpSpPr>
        <p:grpSp>
          <p:nvGrpSpPr>
            <p:cNvPr id="7" name="Group 2">
              <a:extLst>
                <a:ext uri="{FF2B5EF4-FFF2-40B4-BE49-F238E27FC236}">
                  <a16:creationId xmlns:a16="http://schemas.microsoft.com/office/drawing/2014/main" id="{C2985A8F-8459-4266-9678-35E4F33CA779}"/>
                </a:ext>
              </a:extLst>
            </p:cNvPr>
            <p:cNvGrpSpPr/>
            <p:nvPr/>
          </p:nvGrpSpPr>
          <p:grpSpPr>
            <a:xfrm>
              <a:off x="1085850" y="4118101"/>
              <a:ext cx="17202149" cy="3232204"/>
              <a:chOff x="0" y="0"/>
              <a:chExt cx="22936199" cy="4309605"/>
            </a:xfrm>
          </p:grpSpPr>
          <p:sp>
            <p:nvSpPr>
              <p:cNvPr id="8" name="Freeform 3">
                <a:extLst>
                  <a:ext uri="{FF2B5EF4-FFF2-40B4-BE49-F238E27FC236}">
                    <a16:creationId xmlns:a16="http://schemas.microsoft.com/office/drawing/2014/main" id="{3234C07F-215E-456D-BC71-CB0EFD7C9DD8}"/>
                  </a:ext>
                </a:extLst>
              </p:cNvPr>
              <p:cNvSpPr/>
              <p:nvPr/>
            </p:nvSpPr>
            <p:spPr>
              <a:xfrm>
                <a:off x="0" y="0"/>
                <a:ext cx="8619210" cy="4309605"/>
              </a:xfrm>
              <a:custGeom>
                <a:avLst/>
                <a:gdLst/>
                <a:ahLst/>
                <a:cxnLst/>
                <a:rect l="l" t="t" r="r" b="b"/>
                <a:pathLst>
                  <a:path w="8619210" h="4309605">
                    <a:moveTo>
                      <a:pt x="0" y="0"/>
                    </a:moveTo>
                    <a:lnTo>
                      <a:pt x="8619210" y="0"/>
                    </a:lnTo>
                    <a:lnTo>
                      <a:pt x="8619210" y="4309605"/>
                    </a:lnTo>
                    <a:lnTo>
                      <a:pt x="0" y="4309605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9" name="Freeform 4">
                <a:extLst>
                  <a:ext uri="{FF2B5EF4-FFF2-40B4-BE49-F238E27FC236}">
                    <a16:creationId xmlns:a16="http://schemas.microsoft.com/office/drawing/2014/main" id="{06B83633-CDE1-419C-861E-7130FED3FBE5}"/>
                  </a:ext>
                </a:extLst>
              </p:cNvPr>
              <p:cNvSpPr/>
              <p:nvPr/>
            </p:nvSpPr>
            <p:spPr>
              <a:xfrm>
                <a:off x="8619210" y="0"/>
                <a:ext cx="8619210" cy="4309605"/>
              </a:xfrm>
              <a:custGeom>
                <a:avLst/>
                <a:gdLst/>
                <a:ahLst/>
                <a:cxnLst/>
                <a:rect l="l" t="t" r="r" b="b"/>
                <a:pathLst>
                  <a:path w="8619210" h="4309605">
                    <a:moveTo>
                      <a:pt x="0" y="0"/>
                    </a:moveTo>
                    <a:lnTo>
                      <a:pt x="8619210" y="0"/>
                    </a:lnTo>
                    <a:lnTo>
                      <a:pt x="8619210" y="4309605"/>
                    </a:lnTo>
                    <a:lnTo>
                      <a:pt x="0" y="4309605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D7F001B6-69AB-41D9-8097-60859949E5E9}"/>
                  </a:ext>
                </a:extLst>
              </p:cNvPr>
              <p:cNvSpPr/>
              <p:nvPr/>
            </p:nvSpPr>
            <p:spPr>
              <a:xfrm>
                <a:off x="17238420" y="0"/>
                <a:ext cx="5697779" cy="4309605"/>
              </a:xfrm>
              <a:custGeom>
                <a:avLst/>
                <a:gdLst/>
                <a:ahLst/>
                <a:cxnLst/>
                <a:rect l="l" t="t" r="r" b="b"/>
                <a:pathLst>
                  <a:path w="8619210" h="4309605">
                    <a:moveTo>
                      <a:pt x="0" y="0"/>
                    </a:moveTo>
                    <a:lnTo>
                      <a:pt x="8619211" y="0"/>
                    </a:lnTo>
                    <a:lnTo>
                      <a:pt x="8619211" y="4309605"/>
                    </a:lnTo>
                    <a:lnTo>
                      <a:pt x="0" y="4309605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 l="1" r="-51273"/>
                </a:stretch>
              </a:blipFill>
            </p:spPr>
          </p:sp>
        </p:grp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A6C3615-5516-4BE8-83C7-7810103B1C94}"/>
                </a:ext>
              </a:extLst>
            </p:cNvPr>
            <p:cNvSpPr/>
            <p:nvPr/>
          </p:nvSpPr>
          <p:spPr>
            <a:xfrm>
              <a:off x="7964440" y="4558952"/>
              <a:ext cx="2315360" cy="2315360"/>
            </a:xfrm>
            <a:custGeom>
              <a:avLst/>
              <a:gdLst/>
              <a:ahLst/>
              <a:cxnLst/>
              <a:rect l="l" t="t" r="r" b="b"/>
              <a:pathLst>
                <a:path w="2315360" h="2315360">
                  <a:moveTo>
                    <a:pt x="0" y="0"/>
                  </a:moveTo>
                  <a:lnTo>
                    <a:pt x="2315360" y="0"/>
                  </a:lnTo>
                  <a:lnTo>
                    <a:pt x="2315360" y="2315361"/>
                  </a:lnTo>
                  <a:lnTo>
                    <a:pt x="0" y="231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30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3975BEE3-08CA-4355-96D9-0751F7952503}"/>
                </a:ext>
              </a:extLst>
            </p:cNvPr>
            <p:cNvSpPr/>
            <p:nvPr/>
          </p:nvSpPr>
          <p:spPr>
            <a:xfrm>
              <a:off x="11128342" y="4558952"/>
              <a:ext cx="2315360" cy="2315360"/>
            </a:xfrm>
            <a:custGeom>
              <a:avLst/>
              <a:gdLst/>
              <a:ahLst/>
              <a:cxnLst/>
              <a:rect l="l" t="t" r="r" b="b"/>
              <a:pathLst>
                <a:path w="2315360" h="2315360">
                  <a:moveTo>
                    <a:pt x="0" y="0"/>
                  </a:moveTo>
                  <a:lnTo>
                    <a:pt x="2315361" y="0"/>
                  </a:lnTo>
                  <a:lnTo>
                    <a:pt x="2315361" y="2315361"/>
                  </a:lnTo>
                  <a:lnTo>
                    <a:pt x="0" y="231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30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E9CD1AB-DFBD-4FB8-8429-7079A70D8C0B}"/>
                </a:ext>
              </a:extLst>
            </p:cNvPr>
            <p:cNvSpPr/>
            <p:nvPr/>
          </p:nvSpPr>
          <p:spPr>
            <a:xfrm>
              <a:off x="14383841" y="4558952"/>
              <a:ext cx="2315360" cy="2315360"/>
            </a:xfrm>
            <a:custGeom>
              <a:avLst/>
              <a:gdLst/>
              <a:ahLst/>
              <a:cxnLst/>
              <a:rect l="l" t="t" r="r" b="b"/>
              <a:pathLst>
                <a:path w="2315360" h="2315360">
                  <a:moveTo>
                    <a:pt x="0" y="0"/>
                  </a:moveTo>
                  <a:lnTo>
                    <a:pt x="2315360" y="0"/>
                  </a:lnTo>
                  <a:lnTo>
                    <a:pt x="2315360" y="2315361"/>
                  </a:lnTo>
                  <a:lnTo>
                    <a:pt x="0" y="231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30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A828E656-0E9B-4688-A922-73111572AF34}"/>
                </a:ext>
              </a:extLst>
            </p:cNvPr>
            <p:cNvSpPr/>
            <p:nvPr/>
          </p:nvSpPr>
          <p:spPr>
            <a:xfrm>
              <a:off x="1554517" y="4558952"/>
              <a:ext cx="2315360" cy="2315360"/>
            </a:xfrm>
            <a:custGeom>
              <a:avLst/>
              <a:gdLst/>
              <a:ahLst/>
              <a:cxnLst/>
              <a:rect l="l" t="t" r="r" b="b"/>
              <a:pathLst>
                <a:path w="2315360" h="2315360">
                  <a:moveTo>
                    <a:pt x="0" y="0"/>
                  </a:moveTo>
                  <a:lnTo>
                    <a:pt x="2315360" y="0"/>
                  </a:lnTo>
                  <a:lnTo>
                    <a:pt x="2315360" y="2315361"/>
                  </a:lnTo>
                  <a:lnTo>
                    <a:pt x="0" y="231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30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81DA99F-D6F9-427D-8427-144DA4C6E1EF}"/>
                </a:ext>
              </a:extLst>
            </p:cNvPr>
            <p:cNvSpPr/>
            <p:nvPr/>
          </p:nvSpPr>
          <p:spPr>
            <a:xfrm>
              <a:off x="4712551" y="4558952"/>
              <a:ext cx="2315360" cy="2315360"/>
            </a:xfrm>
            <a:custGeom>
              <a:avLst/>
              <a:gdLst/>
              <a:ahLst/>
              <a:cxnLst/>
              <a:rect l="l" t="t" r="r" b="b"/>
              <a:pathLst>
                <a:path w="2315360" h="2315360">
                  <a:moveTo>
                    <a:pt x="0" y="0"/>
                  </a:moveTo>
                  <a:lnTo>
                    <a:pt x="2315360" y="0"/>
                  </a:lnTo>
                  <a:lnTo>
                    <a:pt x="2315360" y="2315361"/>
                  </a:lnTo>
                  <a:lnTo>
                    <a:pt x="0" y="2315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30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id="{C45E2A96-6F0B-49F9-8B2E-14F86E1BE16B}"/>
                </a:ext>
              </a:extLst>
            </p:cNvPr>
            <p:cNvSpPr txBox="1"/>
            <p:nvPr/>
          </p:nvSpPr>
          <p:spPr>
            <a:xfrm>
              <a:off x="17240249" y="3937274"/>
              <a:ext cx="1047751" cy="34130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  <p:grpSp>
          <p:nvGrpSpPr>
            <p:cNvPr id="19" name="Group 14">
              <a:extLst>
                <a:ext uri="{FF2B5EF4-FFF2-40B4-BE49-F238E27FC236}">
                  <a16:creationId xmlns:a16="http://schemas.microsoft.com/office/drawing/2014/main" id="{4845C4F3-FD17-4E23-85FF-D4C0B5092469}"/>
                </a:ext>
              </a:extLst>
            </p:cNvPr>
            <p:cNvGrpSpPr/>
            <p:nvPr/>
          </p:nvGrpSpPr>
          <p:grpSpPr>
            <a:xfrm>
              <a:off x="1775276" y="4797282"/>
              <a:ext cx="1873843" cy="1873843"/>
              <a:chOff x="0" y="0"/>
              <a:chExt cx="812800" cy="812800"/>
            </a:xfrm>
          </p:grpSpPr>
          <p:sp>
            <p:nvSpPr>
              <p:cNvPr id="20" name="Freeform 15">
                <a:extLst>
                  <a:ext uri="{FF2B5EF4-FFF2-40B4-BE49-F238E27FC236}">
                    <a16:creationId xmlns:a16="http://schemas.microsoft.com/office/drawing/2014/main" id="{21BDB018-9EEB-4463-9582-E805210E970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66BA"/>
              </a:solidFill>
            </p:spPr>
          </p:sp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69AC12FD-91B1-43A3-BAF7-6FC063612A8A}"/>
                  </a:ext>
                </a:extLst>
              </p:cNvPr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40"/>
                  </a:lnSpc>
                </a:pPr>
                <a:endParaRPr/>
              </a:p>
            </p:txBody>
          </p:sp>
        </p:grpSp>
        <p:grpSp>
          <p:nvGrpSpPr>
            <p:cNvPr id="22" name="Group 17">
              <a:extLst>
                <a:ext uri="{FF2B5EF4-FFF2-40B4-BE49-F238E27FC236}">
                  <a16:creationId xmlns:a16="http://schemas.microsoft.com/office/drawing/2014/main" id="{C01EA1DB-2611-4123-9FB4-4DE38E5C4225}"/>
                </a:ext>
              </a:extLst>
            </p:cNvPr>
            <p:cNvGrpSpPr/>
            <p:nvPr/>
          </p:nvGrpSpPr>
          <p:grpSpPr>
            <a:xfrm>
              <a:off x="4982618" y="4797282"/>
              <a:ext cx="1873843" cy="1873843"/>
              <a:chOff x="0" y="0"/>
              <a:chExt cx="812800" cy="812800"/>
            </a:xfrm>
          </p:grpSpPr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id="{1EF90F0A-974E-43A4-99ED-4870C7199C2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1A92A7"/>
              </a:solidFill>
            </p:spPr>
          </p:sp>
          <p:sp>
            <p:nvSpPr>
              <p:cNvPr id="25" name="TextBox 19">
                <a:extLst>
                  <a:ext uri="{FF2B5EF4-FFF2-40B4-BE49-F238E27FC236}">
                    <a16:creationId xmlns:a16="http://schemas.microsoft.com/office/drawing/2014/main" id="{05F090CA-8D5F-46C5-9BE7-4DC30685C7DE}"/>
                  </a:ext>
                </a:extLst>
              </p:cNvPr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40"/>
                  </a:lnSpc>
                </a:pPr>
                <a:endParaRPr/>
              </a:p>
            </p:txBody>
          </p:sp>
        </p:grpSp>
        <p:grpSp>
          <p:nvGrpSpPr>
            <p:cNvPr id="28" name="Group 20">
              <a:extLst>
                <a:ext uri="{FF2B5EF4-FFF2-40B4-BE49-F238E27FC236}">
                  <a16:creationId xmlns:a16="http://schemas.microsoft.com/office/drawing/2014/main" id="{8E20B6A8-1697-458B-B6AB-552C3989167E}"/>
                </a:ext>
              </a:extLst>
            </p:cNvPr>
            <p:cNvGrpSpPr/>
            <p:nvPr/>
          </p:nvGrpSpPr>
          <p:grpSpPr>
            <a:xfrm>
              <a:off x="8237586" y="4797282"/>
              <a:ext cx="1873843" cy="1873843"/>
              <a:chOff x="0" y="0"/>
              <a:chExt cx="812800" cy="812800"/>
            </a:xfrm>
          </p:grpSpPr>
          <p:sp>
            <p:nvSpPr>
              <p:cNvPr id="29" name="Freeform 21">
                <a:extLst>
                  <a:ext uri="{FF2B5EF4-FFF2-40B4-BE49-F238E27FC236}">
                    <a16:creationId xmlns:a16="http://schemas.microsoft.com/office/drawing/2014/main" id="{E0418D8C-E408-4424-8ED7-F684317F2973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46C3C5"/>
              </a:solidFill>
            </p:spPr>
          </p:sp>
          <p:sp>
            <p:nvSpPr>
              <p:cNvPr id="30" name="TextBox 22">
                <a:extLst>
                  <a:ext uri="{FF2B5EF4-FFF2-40B4-BE49-F238E27FC236}">
                    <a16:creationId xmlns:a16="http://schemas.microsoft.com/office/drawing/2014/main" id="{2F42B0D6-BDE7-4787-90CB-5E97CEC59F4B}"/>
                  </a:ext>
                </a:extLst>
              </p:cNvPr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40"/>
                  </a:lnSpc>
                </a:pPr>
                <a:endParaRPr/>
              </a:p>
            </p:txBody>
          </p:sp>
        </p:grpSp>
        <p:grpSp>
          <p:nvGrpSpPr>
            <p:cNvPr id="31" name="Group 23">
              <a:extLst>
                <a:ext uri="{FF2B5EF4-FFF2-40B4-BE49-F238E27FC236}">
                  <a16:creationId xmlns:a16="http://schemas.microsoft.com/office/drawing/2014/main" id="{356BD089-B015-4056-971D-7B912E643DEB}"/>
                </a:ext>
              </a:extLst>
            </p:cNvPr>
            <p:cNvGrpSpPr/>
            <p:nvPr/>
          </p:nvGrpSpPr>
          <p:grpSpPr>
            <a:xfrm>
              <a:off x="11441346" y="4797282"/>
              <a:ext cx="1873843" cy="1873843"/>
              <a:chOff x="0" y="0"/>
              <a:chExt cx="812800" cy="812800"/>
            </a:xfrm>
          </p:grpSpPr>
          <p:sp>
            <p:nvSpPr>
              <p:cNvPr id="32" name="Freeform 24">
                <a:extLst>
                  <a:ext uri="{FF2B5EF4-FFF2-40B4-BE49-F238E27FC236}">
                    <a16:creationId xmlns:a16="http://schemas.microsoft.com/office/drawing/2014/main" id="{18B5365F-3AA0-4AFF-A506-AFF57D22B1FB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33" name="TextBox 25">
                <a:extLst>
                  <a:ext uri="{FF2B5EF4-FFF2-40B4-BE49-F238E27FC236}">
                    <a16:creationId xmlns:a16="http://schemas.microsoft.com/office/drawing/2014/main" id="{F1CB3254-97B3-40CC-BE1E-C6A7C3BC3F29}"/>
                  </a:ext>
                </a:extLst>
              </p:cNvPr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40"/>
                  </a:lnSpc>
                </a:pPr>
                <a:endParaRPr/>
              </a:p>
            </p:txBody>
          </p:sp>
        </p:grpSp>
        <p:grpSp>
          <p:nvGrpSpPr>
            <p:cNvPr id="34" name="Group 26">
              <a:extLst>
                <a:ext uri="{FF2B5EF4-FFF2-40B4-BE49-F238E27FC236}">
                  <a16:creationId xmlns:a16="http://schemas.microsoft.com/office/drawing/2014/main" id="{1890B146-ECD4-4F78-8803-537950CC848C}"/>
                </a:ext>
              </a:extLst>
            </p:cNvPr>
            <p:cNvGrpSpPr/>
            <p:nvPr/>
          </p:nvGrpSpPr>
          <p:grpSpPr>
            <a:xfrm>
              <a:off x="14694447" y="4797282"/>
              <a:ext cx="1873843" cy="1873843"/>
              <a:chOff x="0" y="0"/>
              <a:chExt cx="812800" cy="812800"/>
            </a:xfrm>
          </p:grpSpPr>
          <p:sp>
            <p:nvSpPr>
              <p:cNvPr id="35" name="Freeform 27">
                <a:extLst>
                  <a:ext uri="{FF2B5EF4-FFF2-40B4-BE49-F238E27FC236}">
                    <a16:creationId xmlns:a16="http://schemas.microsoft.com/office/drawing/2014/main" id="{D42BCEBE-1DC3-4DC6-812B-CF3923C8E18D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36" name="TextBox 28">
                <a:extLst>
                  <a:ext uri="{FF2B5EF4-FFF2-40B4-BE49-F238E27FC236}">
                    <a16:creationId xmlns:a16="http://schemas.microsoft.com/office/drawing/2014/main" id="{5B5F8214-9F26-4761-89C3-F2785277BD6E}"/>
                  </a:ext>
                </a:extLst>
              </p:cNvPr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40"/>
                  </a:lnSpc>
                </a:pPr>
                <a:endParaRPr/>
              </a:p>
            </p:txBody>
          </p:sp>
        </p:grp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D195157B-A6ED-475C-915D-268384E8BDC3}"/>
                </a:ext>
              </a:extLst>
            </p:cNvPr>
            <p:cNvSpPr/>
            <p:nvPr/>
          </p:nvSpPr>
          <p:spPr>
            <a:xfrm>
              <a:off x="2227445" y="5216246"/>
              <a:ext cx="941841" cy="967231"/>
            </a:xfrm>
            <a:custGeom>
              <a:avLst/>
              <a:gdLst/>
              <a:ahLst/>
              <a:cxnLst/>
              <a:rect l="l" t="t" r="r" b="b"/>
              <a:pathLst>
                <a:path w="941841" h="967231">
                  <a:moveTo>
                    <a:pt x="0" y="0"/>
                  </a:moveTo>
                  <a:lnTo>
                    <a:pt x="941841" y="0"/>
                  </a:lnTo>
                  <a:lnTo>
                    <a:pt x="941841" y="967231"/>
                  </a:lnTo>
                  <a:lnTo>
                    <a:pt x="0" y="9672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4C0967DA-3F0B-4895-9B4D-748090A7B9AD}"/>
                </a:ext>
              </a:extLst>
            </p:cNvPr>
            <p:cNvSpPr/>
            <p:nvPr/>
          </p:nvSpPr>
          <p:spPr>
            <a:xfrm>
              <a:off x="8837661" y="5276688"/>
              <a:ext cx="794948" cy="845689"/>
            </a:xfrm>
            <a:custGeom>
              <a:avLst/>
              <a:gdLst/>
              <a:ahLst/>
              <a:cxnLst/>
              <a:rect l="l" t="t" r="r" b="b"/>
              <a:pathLst>
                <a:path w="794948" h="845689">
                  <a:moveTo>
                    <a:pt x="0" y="0"/>
                  </a:moveTo>
                  <a:lnTo>
                    <a:pt x="794948" y="0"/>
                  </a:lnTo>
                  <a:lnTo>
                    <a:pt x="794948" y="845690"/>
                  </a:lnTo>
                  <a:lnTo>
                    <a:pt x="0" y="8456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993F9CEB-66AC-499A-922A-F4E5C5FBB601}"/>
                </a:ext>
              </a:extLst>
            </p:cNvPr>
            <p:cNvSpPr/>
            <p:nvPr/>
          </p:nvSpPr>
          <p:spPr>
            <a:xfrm>
              <a:off x="5449408" y="5237104"/>
              <a:ext cx="924357" cy="925514"/>
            </a:xfrm>
            <a:custGeom>
              <a:avLst/>
              <a:gdLst/>
              <a:ahLst/>
              <a:cxnLst/>
              <a:rect l="l" t="t" r="r" b="b"/>
              <a:pathLst>
                <a:path w="924357" h="925514">
                  <a:moveTo>
                    <a:pt x="0" y="0"/>
                  </a:moveTo>
                  <a:lnTo>
                    <a:pt x="924357" y="0"/>
                  </a:lnTo>
                  <a:lnTo>
                    <a:pt x="924357" y="925514"/>
                  </a:lnTo>
                  <a:lnTo>
                    <a:pt x="0" y="9255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5EEE7A6B-7D91-4C8E-8627-8786F5428EF4}"/>
                </a:ext>
              </a:extLst>
            </p:cNvPr>
            <p:cNvSpPr/>
            <p:nvPr/>
          </p:nvSpPr>
          <p:spPr>
            <a:xfrm>
              <a:off x="11959279" y="5345202"/>
              <a:ext cx="916635" cy="749349"/>
            </a:xfrm>
            <a:custGeom>
              <a:avLst/>
              <a:gdLst/>
              <a:ahLst/>
              <a:cxnLst/>
              <a:rect l="l" t="t" r="r" b="b"/>
              <a:pathLst>
                <a:path w="916635" h="749349">
                  <a:moveTo>
                    <a:pt x="0" y="0"/>
                  </a:moveTo>
                  <a:lnTo>
                    <a:pt x="916635" y="0"/>
                  </a:lnTo>
                  <a:lnTo>
                    <a:pt x="916635" y="749349"/>
                  </a:lnTo>
                  <a:lnTo>
                    <a:pt x="0" y="749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33">
              <a:extLst>
                <a:ext uri="{FF2B5EF4-FFF2-40B4-BE49-F238E27FC236}">
                  <a16:creationId xmlns:a16="http://schemas.microsoft.com/office/drawing/2014/main" id="{EA3AA683-2BB2-4A0E-A4E1-F89EA6C154AA}"/>
                </a:ext>
              </a:extLst>
            </p:cNvPr>
            <p:cNvSpPr/>
            <p:nvPr/>
          </p:nvSpPr>
          <p:spPr>
            <a:xfrm>
              <a:off x="17622755" y="5345202"/>
              <a:ext cx="444102" cy="421897"/>
            </a:xfrm>
            <a:custGeom>
              <a:avLst/>
              <a:gdLst/>
              <a:ahLst/>
              <a:cxnLst/>
              <a:rect l="l" t="t" r="r" b="b"/>
              <a:pathLst>
                <a:path w="444102" h="421897">
                  <a:moveTo>
                    <a:pt x="0" y="0"/>
                  </a:moveTo>
                  <a:lnTo>
                    <a:pt x="444101" y="0"/>
                  </a:lnTo>
                  <a:lnTo>
                    <a:pt x="444101" y="421896"/>
                  </a:lnTo>
                  <a:lnTo>
                    <a:pt x="0" y="4218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34">
              <a:extLst>
                <a:ext uri="{FF2B5EF4-FFF2-40B4-BE49-F238E27FC236}">
                  <a16:creationId xmlns:a16="http://schemas.microsoft.com/office/drawing/2014/main" id="{45ECC8D5-6B97-4B0E-925F-5D780637EC47}"/>
                </a:ext>
              </a:extLst>
            </p:cNvPr>
            <p:cNvSpPr/>
            <p:nvPr/>
          </p:nvSpPr>
          <p:spPr>
            <a:xfrm>
              <a:off x="222051" y="5345202"/>
              <a:ext cx="444102" cy="421897"/>
            </a:xfrm>
            <a:custGeom>
              <a:avLst/>
              <a:gdLst/>
              <a:ahLst/>
              <a:cxnLst/>
              <a:rect l="l" t="t" r="r" b="b"/>
              <a:pathLst>
                <a:path w="444102" h="421897">
                  <a:moveTo>
                    <a:pt x="0" y="0"/>
                  </a:moveTo>
                  <a:lnTo>
                    <a:pt x="444102" y="0"/>
                  </a:lnTo>
                  <a:lnTo>
                    <a:pt x="444102" y="421896"/>
                  </a:lnTo>
                  <a:lnTo>
                    <a:pt x="0" y="4218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3" name="Freeform 35">
              <a:extLst>
                <a:ext uri="{FF2B5EF4-FFF2-40B4-BE49-F238E27FC236}">
                  <a16:creationId xmlns:a16="http://schemas.microsoft.com/office/drawing/2014/main" id="{04855B19-079F-402F-8E76-DE874ED85096}"/>
                </a:ext>
              </a:extLst>
            </p:cNvPr>
            <p:cNvSpPr/>
            <p:nvPr/>
          </p:nvSpPr>
          <p:spPr>
            <a:xfrm>
              <a:off x="15032663" y="5287507"/>
              <a:ext cx="1197410" cy="834871"/>
            </a:xfrm>
            <a:custGeom>
              <a:avLst/>
              <a:gdLst/>
              <a:ahLst/>
              <a:cxnLst/>
              <a:rect l="l" t="t" r="r" b="b"/>
              <a:pathLst>
                <a:path w="1197410" h="834871">
                  <a:moveTo>
                    <a:pt x="0" y="0"/>
                  </a:moveTo>
                  <a:lnTo>
                    <a:pt x="1197411" y="0"/>
                  </a:lnTo>
                  <a:lnTo>
                    <a:pt x="1197411" y="834871"/>
                  </a:lnTo>
                  <a:lnTo>
                    <a:pt x="0" y="8348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4" name="TextBox 6">
            <a:extLst>
              <a:ext uri="{FF2B5EF4-FFF2-40B4-BE49-F238E27FC236}">
                <a16:creationId xmlns:a16="http://schemas.microsoft.com/office/drawing/2014/main" id="{E7A7C08C-1861-4917-B557-A81594B4A85B}"/>
              </a:ext>
            </a:extLst>
          </p:cNvPr>
          <p:cNvSpPr txBox="1"/>
          <p:nvPr/>
        </p:nvSpPr>
        <p:spPr>
          <a:xfrm>
            <a:off x="1379558" y="4825379"/>
            <a:ext cx="4691117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b="1" dirty="0">
                <a:solidFill>
                  <a:srgbClr val="2A66BA"/>
                </a:solidFill>
                <a:latin typeface="Arial Black" panose="020B0A04020102020204" pitchFamily="34" charset="0"/>
                <a:cs typeface="Arial" pitchFamily="34" charset="0"/>
              </a:rPr>
              <a:t>Identificar Problemática</a:t>
            </a:r>
            <a:endParaRPr lang="es-ES" sz="2800" b="1" dirty="0">
              <a:solidFill>
                <a:srgbClr val="2A66BA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5" name="TextBox 6">
            <a:extLst>
              <a:ext uri="{FF2B5EF4-FFF2-40B4-BE49-F238E27FC236}">
                <a16:creationId xmlns:a16="http://schemas.microsoft.com/office/drawing/2014/main" id="{2AF651AB-4460-4DC3-93E4-7FC8E8F04A6F}"/>
              </a:ext>
            </a:extLst>
          </p:cNvPr>
          <p:cNvSpPr txBox="1"/>
          <p:nvPr/>
        </p:nvSpPr>
        <p:spPr>
          <a:xfrm>
            <a:off x="4485221" y="8677171"/>
            <a:ext cx="3948166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b="1" dirty="0">
                <a:solidFill>
                  <a:srgbClr val="1A92A7"/>
                </a:solidFill>
                <a:latin typeface="Arial Black" panose="020B0A04020102020204" pitchFamily="34" charset="0"/>
                <a:cs typeface="Arial" pitchFamily="34" charset="0"/>
              </a:rPr>
              <a:t>Analizar Herramientas</a:t>
            </a:r>
            <a:endParaRPr lang="es-ES" sz="2800" b="1" dirty="0">
              <a:solidFill>
                <a:srgbClr val="1A92A7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6" name="TextBox 6">
            <a:extLst>
              <a:ext uri="{FF2B5EF4-FFF2-40B4-BE49-F238E27FC236}">
                <a16:creationId xmlns:a16="http://schemas.microsoft.com/office/drawing/2014/main" id="{42DC9410-69DC-4F50-B193-A4FA1750AB46}"/>
              </a:ext>
            </a:extLst>
          </p:cNvPr>
          <p:cNvSpPr txBox="1"/>
          <p:nvPr/>
        </p:nvSpPr>
        <p:spPr>
          <a:xfrm>
            <a:off x="6614116" y="4962009"/>
            <a:ext cx="4691117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b="1" dirty="0">
                <a:solidFill>
                  <a:srgbClr val="2E9092"/>
                </a:solidFill>
                <a:latin typeface="Arial Black" panose="020B0A04020102020204" pitchFamily="34" charset="0"/>
                <a:cs typeface="Arial" pitchFamily="34" charset="0"/>
              </a:rPr>
              <a:t>Planeación</a:t>
            </a:r>
            <a:endParaRPr lang="es-ES" sz="2800" b="1" dirty="0">
              <a:solidFill>
                <a:srgbClr val="2E9092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7" name="TextBox 6">
            <a:extLst>
              <a:ext uri="{FF2B5EF4-FFF2-40B4-BE49-F238E27FC236}">
                <a16:creationId xmlns:a16="http://schemas.microsoft.com/office/drawing/2014/main" id="{F1806093-7824-4E15-9294-AAC941973C25}"/>
              </a:ext>
            </a:extLst>
          </p:cNvPr>
          <p:cNvSpPr txBox="1"/>
          <p:nvPr/>
        </p:nvSpPr>
        <p:spPr>
          <a:xfrm>
            <a:off x="10180487" y="8588944"/>
            <a:ext cx="3532511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b="1" dirty="0">
                <a:solidFill>
                  <a:srgbClr val="01B391"/>
                </a:solidFill>
                <a:latin typeface="Arial Black" panose="020B0A04020102020204" pitchFamily="34" charset="0"/>
                <a:cs typeface="Arial" pitchFamily="34" charset="0"/>
              </a:rPr>
              <a:t>Implementación de herramientas</a:t>
            </a:r>
            <a:endParaRPr lang="es-ES" sz="2800" b="1" dirty="0">
              <a:solidFill>
                <a:srgbClr val="01B391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2ACA8940-DA49-4C0A-A031-EE982AAB9CCE}"/>
              </a:ext>
            </a:extLst>
          </p:cNvPr>
          <p:cNvSpPr txBox="1"/>
          <p:nvPr/>
        </p:nvSpPr>
        <p:spPr>
          <a:xfrm>
            <a:off x="12572847" y="4637502"/>
            <a:ext cx="3749797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b="1" dirty="0">
                <a:solidFill>
                  <a:srgbClr val="35B729"/>
                </a:solidFill>
                <a:latin typeface="Arial Black" panose="020B0A04020102020204" pitchFamily="34" charset="0"/>
                <a:cs typeface="Arial" pitchFamily="34" charset="0"/>
              </a:rPr>
              <a:t>Creación del plan de marketing</a:t>
            </a:r>
            <a:endParaRPr lang="es-ES" sz="2800" b="1" dirty="0">
              <a:solidFill>
                <a:srgbClr val="35B729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6604979" y="527032"/>
            <a:ext cx="5078042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800" dirty="0">
                <a:solidFill>
                  <a:srgbClr val="168246"/>
                </a:solidFill>
                <a:latin typeface="Arial Black" panose="020B0A04020102020204" pitchFamily="34" charset="0"/>
              </a:rPr>
              <a:t>OBJETIVOS</a:t>
            </a:r>
            <a:endParaRPr lang="en-US" sz="4800" dirty="0">
              <a:solidFill>
                <a:srgbClr val="168246"/>
              </a:solidFill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521804" y="2103635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just">
              <a:spcBef>
                <a:spcPct val="0"/>
              </a:spcBef>
            </a:pPr>
            <a:r>
              <a:rPr lang="es-ES" altLang="en-US" sz="2000" dirty="0">
                <a:solidFill>
                  <a:srgbClr val="168246"/>
                </a:solidFill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solidFill>
                  <a:srgbClr val="168246"/>
                </a:solidFill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1353800" y="4350540"/>
            <a:ext cx="58708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solidFill>
                  <a:srgbClr val="168246"/>
                </a:solidFill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solidFill>
                  <a:srgbClr val="168246"/>
                </a:solidFill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530949" y="2877333"/>
            <a:ext cx="15693661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CO" sz="2800" dirty="0">
                <a:solidFill>
                  <a:srgbClr val="000000"/>
                </a:solidFill>
                <a:latin typeface="Arial   "/>
              </a:rPr>
              <a:t>Desarrollar un Plan de marketing para la comercialización de los productos de panadería elaborados por los internos del establecimiento penitenciario de mediana seguridad y carcelario de Aguachica, Cesar.</a:t>
            </a:r>
          </a:p>
        </p:txBody>
      </p:sp>
      <p:sp>
        <p:nvSpPr>
          <p:cNvPr id="59" name="TextBox 26"/>
          <p:cNvSpPr txBox="1"/>
          <p:nvPr/>
        </p:nvSpPr>
        <p:spPr>
          <a:xfrm>
            <a:off x="1530949" y="5149386"/>
            <a:ext cx="15693661" cy="38779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CO" sz="2800" dirty="0">
                <a:solidFill>
                  <a:srgbClr val="000000"/>
                </a:solidFill>
                <a:latin typeface="Arial   "/>
              </a:rPr>
              <a:t>1. Diagnosticar la situación actual de la comercialización de los productos de panadería elaborados por los internos del establecimiento penitenciario de mediana seguridad y carcelario de Aguachica cesar.</a:t>
            </a:r>
          </a:p>
          <a:p>
            <a:pPr algn="just"/>
            <a:r>
              <a:rPr lang="es-CO" sz="2800" dirty="0">
                <a:solidFill>
                  <a:srgbClr val="000000"/>
                </a:solidFill>
                <a:latin typeface="Arial   "/>
              </a:rPr>
              <a:t>2. Establecer las estrategias de promoción y ventas de los productos de panadería elaborados por los internos del establecimiento penitenciario de mediana seguridad y carcelario de Aguachica Cesar</a:t>
            </a:r>
          </a:p>
          <a:p>
            <a:pPr algn="just"/>
            <a:r>
              <a:rPr lang="es-CO" sz="2800" dirty="0">
                <a:solidFill>
                  <a:srgbClr val="000000"/>
                </a:solidFill>
                <a:latin typeface="Arial   "/>
              </a:rPr>
              <a:t>3. Elaborar el plan de marketing para la comercialización de los productos de panadería elaborados por los internos del establecimiento penitenciario de mediana seguridad y carcelario de Aguachica Cesar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402C8A8-76B0-4D65-975B-100FCE53449A}"/>
              </a:ext>
            </a:extLst>
          </p:cNvPr>
          <p:cNvSpPr txBox="1"/>
          <p:nvPr/>
        </p:nvSpPr>
        <p:spPr>
          <a:xfrm>
            <a:off x="5486400" y="876300"/>
            <a:ext cx="9168421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dirty="0">
                <a:solidFill>
                  <a:srgbClr val="168246"/>
                </a:solidFill>
                <a:latin typeface="Arial Black" panose="020B0A04020102020204" pitchFamily="34" charset="0"/>
              </a:rPr>
              <a:t>TIPO DE INVESTIGACIÓN, POBLACIÓN Y MUESTRA </a:t>
            </a:r>
            <a:endParaRPr lang="en-US" sz="4800" dirty="0">
              <a:solidFill>
                <a:srgbClr val="168246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21ED18F-D3A1-46C7-B197-1F0D58D4C250}"/>
              </a:ext>
            </a:extLst>
          </p:cNvPr>
          <p:cNvGrpSpPr/>
          <p:nvPr/>
        </p:nvGrpSpPr>
        <p:grpSpPr>
          <a:xfrm>
            <a:off x="3276600" y="2861596"/>
            <a:ext cx="12725400" cy="6248400"/>
            <a:chOff x="2632810" y="2242275"/>
            <a:chExt cx="13022379" cy="6498212"/>
          </a:xfrm>
        </p:grpSpPr>
        <p:grpSp>
          <p:nvGrpSpPr>
            <p:cNvPr id="7" name="Group 2">
              <a:extLst>
                <a:ext uri="{FF2B5EF4-FFF2-40B4-BE49-F238E27FC236}">
                  <a16:creationId xmlns:a16="http://schemas.microsoft.com/office/drawing/2014/main" id="{C7E40C72-FC06-4BB6-B28A-0348C5BD9219}"/>
                </a:ext>
              </a:extLst>
            </p:cNvPr>
            <p:cNvGrpSpPr/>
            <p:nvPr/>
          </p:nvGrpSpPr>
          <p:grpSpPr>
            <a:xfrm>
              <a:off x="2632810" y="2242275"/>
              <a:ext cx="13022379" cy="6498212"/>
              <a:chOff x="0" y="0"/>
              <a:chExt cx="17363172" cy="8664282"/>
            </a:xfrm>
          </p:grpSpPr>
          <p:sp>
            <p:nvSpPr>
              <p:cNvPr id="11" name="Freeform 3">
                <a:extLst>
                  <a:ext uri="{FF2B5EF4-FFF2-40B4-BE49-F238E27FC236}">
                    <a16:creationId xmlns:a16="http://schemas.microsoft.com/office/drawing/2014/main" id="{75D646E0-6415-4D44-85D1-A7E9622A0008}"/>
                  </a:ext>
                </a:extLst>
              </p:cNvPr>
              <p:cNvSpPr/>
              <p:nvPr/>
            </p:nvSpPr>
            <p:spPr>
              <a:xfrm>
                <a:off x="4122978" y="1067749"/>
                <a:ext cx="2773559" cy="359254"/>
              </a:xfrm>
              <a:custGeom>
                <a:avLst/>
                <a:gdLst/>
                <a:ahLst/>
                <a:cxnLst/>
                <a:rect l="l" t="t" r="r" b="b"/>
                <a:pathLst>
                  <a:path w="2773559" h="359254">
                    <a:moveTo>
                      <a:pt x="0" y="0"/>
                    </a:moveTo>
                    <a:lnTo>
                      <a:pt x="2773559" y="0"/>
                    </a:lnTo>
                    <a:lnTo>
                      <a:pt x="2773559" y="359253"/>
                    </a:lnTo>
                    <a:lnTo>
                      <a:pt x="0" y="35925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 l="-36345"/>
                </a:stretch>
              </a:blipFill>
            </p:spPr>
          </p:sp>
          <p:sp>
            <p:nvSpPr>
              <p:cNvPr id="12" name="Freeform 4">
                <a:extLst>
                  <a:ext uri="{FF2B5EF4-FFF2-40B4-BE49-F238E27FC236}">
                    <a16:creationId xmlns:a16="http://schemas.microsoft.com/office/drawing/2014/main" id="{7F79B756-7967-4CC4-9B08-9EE3B66D9E2F}"/>
                  </a:ext>
                </a:extLst>
              </p:cNvPr>
              <p:cNvSpPr/>
              <p:nvPr/>
            </p:nvSpPr>
            <p:spPr>
              <a:xfrm>
                <a:off x="10358179" y="1067749"/>
                <a:ext cx="2773559" cy="359254"/>
              </a:xfrm>
              <a:custGeom>
                <a:avLst/>
                <a:gdLst/>
                <a:ahLst/>
                <a:cxnLst/>
                <a:rect l="l" t="t" r="r" b="b"/>
                <a:pathLst>
                  <a:path w="2773559" h="359254">
                    <a:moveTo>
                      <a:pt x="0" y="0"/>
                    </a:moveTo>
                    <a:lnTo>
                      <a:pt x="2773558" y="0"/>
                    </a:lnTo>
                    <a:lnTo>
                      <a:pt x="2773558" y="359253"/>
                    </a:lnTo>
                    <a:lnTo>
                      <a:pt x="0" y="35925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 l="-36345"/>
                </a:stretch>
              </a:blipFill>
            </p:spPr>
          </p:sp>
          <p:grpSp>
            <p:nvGrpSpPr>
              <p:cNvPr id="13" name="Group 5">
                <a:extLst>
                  <a:ext uri="{FF2B5EF4-FFF2-40B4-BE49-F238E27FC236}">
                    <a16:creationId xmlns:a16="http://schemas.microsoft.com/office/drawing/2014/main" id="{AB63300E-FDD1-4E86-98FE-5F35EAA85E10}"/>
                  </a:ext>
                </a:extLst>
              </p:cNvPr>
              <p:cNvGrpSpPr/>
              <p:nvPr/>
            </p:nvGrpSpPr>
            <p:grpSpPr>
              <a:xfrm rot="-10800000">
                <a:off x="6321516" y="2650678"/>
                <a:ext cx="4720141" cy="6013605"/>
                <a:chOff x="0" y="0"/>
                <a:chExt cx="753534" cy="960026"/>
              </a:xfrm>
            </p:grpSpPr>
            <p:sp>
              <p:nvSpPr>
                <p:cNvPr id="39" name="Freeform 6">
                  <a:extLst>
                    <a:ext uri="{FF2B5EF4-FFF2-40B4-BE49-F238E27FC236}">
                      <a16:creationId xmlns:a16="http://schemas.microsoft.com/office/drawing/2014/main" id="{97B1C169-6999-4046-B447-2B079018001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53534" cy="956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534" h="956919">
                      <a:moveTo>
                        <a:pt x="753534" y="30754"/>
                      </a:moveTo>
                      <a:lnTo>
                        <a:pt x="753534" y="814972"/>
                      </a:lnTo>
                      <a:cubicBezTo>
                        <a:pt x="753534" y="833237"/>
                        <a:pt x="741583" y="849351"/>
                        <a:pt x="724105" y="854654"/>
                      </a:cubicBezTo>
                      <a:lnTo>
                        <a:pt x="406196" y="951098"/>
                      </a:lnTo>
                      <a:cubicBezTo>
                        <a:pt x="387008" y="956919"/>
                        <a:pt x="366526" y="956919"/>
                        <a:pt x="347338" y="951098"/>
                      </a:cubicBezTo>
                      <a:lnTo>
                        <a:pt x="29429" y="854654"/>
                      </a:lnTo>
                      <a:cubicBezTo>
                        <a:pt x="11951" y="849351"/>
                        <a:pt x="0" y="833237"/>
                        <a:pt x="0" y="814972"/>
                      </a:cubicBezTo>
                      <a:lnTo>
                        <a:pt x="0" y="30754"/>
                      </a:lnTo>
                      <a:cubicBezTo>
                        <a:pt x="0" y="13769"/>
                        <a:pt x="13769" y="0"/>
                        <a:pt x="30754" y="0"/>
                      </a:cubicBezTo>
                      <a:lnTo>
                        <a:pt x="722780" y="0"/>
                      </a:lnTo>
                      <a:cubicBezTo>
                        <a:pt x="739765" y="0"/>
                        <a:pt x="753534" y="13769"/>
                        <a:pt x="753534" y="30754"/>
                      </a:cubicBezTo>
                      <a:close/>
                    </a:path>
                  </a:pathLst>
                </a:custGeom>
                <a:solidFill>
                  <a:srgbClr val="000000">
                    <a:alpha val="0"/>
                  </a:srgbClr>
                </a:solidFill>
                <a:ln w="76200" cap="sq">
                  <a:solidFill>
                    <a:srgbClr val="EAE9E9"/>
                  </a:solidFill>
                  <a:prstDash val="solid"/>
                  <a:miter/>
                </a:ln>
              </p:spPr>
            </p:sp>
            <p:sp>
              <p:nvSpPr>
                <p:cNvPr id="40" name="TextBox 7">
                  <a:extLst>
                    <a:ext uri="{FF2B5EF4-FFF2-40B4-BE49-F238E27FC236}">
                      <a16:creationId xmlns:a16="http://schemas.microsoft.com/office/drawing/2014/main" id="{8C2EC631-729F-49B6-BE2B-A2EE48FAEB0F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753534" cy="893351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15" name="Group 8">
                <a:extLst>
                  <a:ext uri="{FF2B5EF4-FFF2-40B4-BE49-F238E27FC236}">
                    <a16:creationId xmlns:a16="http://schemas.microsoft.com/office/drawing/2014/main" id="{B149A5B8-9E25-487E-BEDA-5246A61C108B}"/>
                  </a:ext>
                </a:extLst>
              </p:cNvPr>
              <p:cNvGrpSpPr/>
              <p:nvPr/>
            </p:nvGrpSpPr>
            <p:grpSpPr>
              <a:xfrm>
                <a:off x="6713723" y="3658519"/>
                <a:ext cx="3935726" cy="1537850"/>
                <a:chOff x="0" y="0"/>
                <a:chExt cx="664484" cy="259641"/>
              </a:xfrm>
            </p:grpSpPr>
            <p:sp>
              <p:nvSpPr>
                <p:cNvPr id="37" name="Freeform 9">
                  <a:extLst>
                    <a:ext uri="{FF2B5EF4-FFF2-40B4-BE49-F238E27FC236}">
                      <a16:creationId xmlns:a16="http://schemas.microsoft.com/office/drawing/2014/main" id="{EC95F3B1-CD96-4071-8358-063E1BD3944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664484" cy="259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484" h="259641">
                      <a:moveTo>
                        <a:pt x="47210" y="0"/>
                      </a:moveTo>
                      <a:lnTo>
                        <a:pt x="617273" y="0"/>
                      </a:lnTo>
                      <a:cubicBezTo>
                        <a:pt x="643347" y="0"/>
                        <a:pt x="664484" y="21137"/>
                        <a:pt x="664484" y="47210"/>
                      </a:cubicBezTo>
                      <a:lnTo>
                        <a:pt x="664484" y="212431"/>
                      </a:lnTo>
                      <a:cubicBezTo>
                        <a:pt x="664484" y="238504"/>
                        <a:pt x="643347" y="259641"/>
                        <a:pt x="617273" y="259641"/>
                      </a:cubicBezTo>
                      <a:lnTo>
                        <a:pt x="47210" y="259641"/>
                      </a:lnTo>
                      <a:cubicBezTo>
                        <a:pt x="21137" y="259641"/>
                        <a:pt x="0" y="238504"/>
                        <a:pt x="0" y="212431"/>
                      </a:cubicBezTo>
                      <a:lnTo>
                        <a:pt x="0" y="47210"/>
                      </a:lnTo>
                      <a:cubicBezTo>
                        <a:pt x="0" y="21137"/>
                        <a:pt x="21137" y="0"/>
                        <a:pt x="47210" y="0"/>
                      </a:cubicBezTo>
                      <a:close/>
                    </a:path>
                  </a:pathLst>
                </a:custGeom>
                <a:solidFill>
                  <a:srgbClr val="01E0B8"/>
                </a:solidFill>
              </p:spPr>
            </p:sp>
            <p:sp>
              <p:nvSpPr>
                <p:cNvPr id="38" name="TextBox 10">
                  <a:extLst>
                    <a:ext uri="{FF2B5EF4-FFF2-40B4-BE49-F238E27FC236}">
                      <a16:creationId xmlns:a16="http://schemas.microsoft.com/office/drawing/2014/main" id="{A4364B60-DF45-4F84-831F-4A04488FC21E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664484" cy="307266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16" name="Group 11">
                <a:extLst>
                  <a:ext uri="{FF2B5EF4-FFF2-40B4-BE49-F238E27FC236}">
                    <a16:creationId xmlns:a16="http://schemas.microsoft.com/office/drawing/2014/main" id="{6D11A291-F7AD-454F-8830-CA59E5BCD18E}"/>
                  </a:ext>
                </a:extLst>
              </p:cNvPr>
              <p:cNvGrpSpPr/>
              <p:nvPr/>
            </p:nvGrpSpPr>
            <p:grpSpPr>
              <a:xfrm>
                <a:off x="7525553" y="0"/>
                <a:ext cx="2315124" cy="2315124"/>
                <a:chOff x="0" y="0"/>
                <a:chExt cx="812800" cy="812800"/>
              </a:xfrm>
            </p:grpSpPr>
            <p:sp>
              <p:nvSpPr>
                <p:cNvPr id="35" name="Freeform 12">
                  <a:extLst>
                    <a:ext uri="{FF2B5EF4-FFF2-40B4-BE49-F238E27FC236}">
                      <a16:creationId xmlns:a16="http://schemas.microsoft.com/office/drawing/2014/main" id="{190106B9-F191-4E7F-9179-99A588F7C479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01E0B8"/>
                </a:solidFill>
              </p:spPr>
            </p:sp>
            <p:sp>
              <p:nvSpPr>
                <p:cNvPr id="36" name="TextBox 13">
                  <a:extLst>
                    <a:ext uri="{FF2B5EF4-FFF2-40B4-BE49-F238E27FC236}">
                      <a16:creationId xmlns:a16="http://schemas.microsoft.com/office/drawing/2014/main" id="{DFFCAC29-00FF-4306-B925-7A4AE485B1ED}"/>
                    </a:ext>
                  </a:extLst>
                </p:cNvPr>
                <p:cNvSpPr txBox="1"/>
                <p:nvPr/>
              </p:nvSpPr>
              <p:spPr>
                <a:xfrm>
                  <a:off x="76200" y="28575"/>
                  <a:ext cx="660400" cy="708025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17" name="Group 14">
                <a:extLst>
                  <a:ext uri="{FF2B5EF4-FFF2-40B4-BE49-F238E27FC236}">
                    <a16:creationId xmlns:a16="http://schemas.microsoft.com/office/drawing/2014/main" id="{5291D76E-5992-4018-9990-86EEB4A42838}"/>
                  </a:ext>
                </a:extLst>
              </p:cNvPr>
              <p:cNvGrpSpPr/>
              <p:nvPr/>
            </p:nvGrpSpPr>
            <p:grpSpPr>
              <a:xfrm rot="-10800000">
                <a:off x="0" y="2650678"/>
                <a:ext cx="4720141" cy="6013605"/>
                <a:chOff x="0" y="0"/>
                <a:chExt cx="753534" cy="960026"/>
              </a:xfrm>
            </p:grpSpPr>
            <p:sp>
              <p:nvSpPr>
                <p:cNvPr id="33" name="Freeform 15">
                  <a:extLst>
                    <a:ext uri="{FF2B5EF4-FFF2-40B4-BE49-F238E27FC236}">
                      <a16:creationId xmlns:a16="http://schemas.microsoft.com/office/drawing/2014/main" id="{C07ECBCE-1448-4C98-8708-F71BD0D34BFA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53534" cy="956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534" h="956919">
                      <a:moveTo>
                        <a:pt x="753534" y="30754"/>
                      </a:moveTo>
                      <a:lnTo>
                        <a:pt x="753534" y="814972"/>
                      </a:lnTo>
                      <a:cubicBezTo>
                        <a:pt x="753534" y="833237"/>
                        <a:pt x="741583" y="849351"/>
                        <a:pt x="724105" y="854654"/>
                      </a:cubicBezTo>
                      <a:lnTo>
                        <a:pt x="406196" y="951098"/>
                      </a:lnTo>
                      <a:cubicBezTo>
                        <a:pt x="387008" y="956919"/>
                        <a:pt x="366526" y="956919"/>
                        <a:pt x="347338" y="951098"/>
                      </a:cubicBezTo>
                      <a:lnTo>
                        <a:pt x="29429" y="854654"/>
                      </a:lnTo>
                      <a:cubicBezTo>
                        <a:pt x="11951" y="849351"/>
                        <a:pt x="0" y="833237"/>
                        <a:pt x="0" y="814972"/>
                      </a:cubicBezTo>
                      <a:lnTo>
                        <a:pt x="0" y="30754"/>
                      </a:lnTo>
                      <a:cubicBezTo>
                        <a:pt x="0" y="13769"/>
                        <a:pt x="13769" y="0"/>
                        <a:pt x="30754" y="0"/>
                      </a:cubicBezTo>
                      <a:lnTo>
                        <a:pt x="722780" y="0"/>
                      </a:lnTo>
                      <a:cubicBezTo>
                        <a:pt x="739765" y="0"/>
                        <a:pt x="753534" y="13769"/>
                        <a:pt x="753534" y="30754"/>
                      </a:cubicBezTo>
                      <a:close/>
                    </a:path>
                  </a:pathLst>
                </a:custGeom>
                <a:solidFill>
                  <a:srgbClr val="000000">
                    <a:alpha val="0"/>
                  </a:srgbClr>
                </a:solidFill>
                <a:ln w="76200" cap="sq">
                  <a:solidFill>
                    <a:srgbClr val="EAE9E9"/>
                  </a:solidFill>
                  <a:prstDash val="solid"/>
                  <a:miter/>
                </a:ln>
              </p:spPr>
            </p:sp>
            <p:sp>
              <p:nvSpPr>
                <p:cNvPr id="34" name="TextBox 16">
                  <a:extLst>
                    <a:ext uri="{FF2B5EF4-FFF2-40B4-BE49-F238E27FC236}">
                      <a16:creationId xmlns:a16="http://schemas.microsoft.com/office/drawing/2014/main" id="{4DD57914-F19A-4014-92A4-FE176FA18026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753534" cy="893351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E9C6CEA-60D5-46A9-BC7C-16B2FF9B50AF}"/>
                  </a:ext>
                </a:extLst>
              </p:cNvPr>
              <p:cNvGrpSpPr/>
              <p:nvPr/>
            </p:nvGrpSpPr>
            <p:grpSpPr>
              <a:xfrm>
                <a:off x="392207" y="3658519"/>
                <a:ext cx="3935726" cy="1537850"/>
                <a:chOff x="0" y="0"/>
                <a:chExt cx="664484" cy="259641"/>
              </a:xfrm>
            </p:grpSpPr>
            <p:sp>
              <p:nvSpPr>
                <p:cNvPr id="31" name="Freeform 18">
                  <a:extLst>
                    <a:ext uri="{FF2B5EF4-FFF2-40B4-BE49-F238E27FC236}">
                      <a16:creationId xmlns:a16="http://schemas.microsoft.com/office/drawing/2014/main" id="{B12A5F31-1C1F-40B4-A4E4-645EE9F1F8D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664484" cy="259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484" h="259641">
                      <a:moveTo>
                        <a:pt x="47210" y="0"/>
                      </a:moveTo>
                      <a:lnTo>
                        <a:pt x="617273" y="0"/>
                      </a:lnTo>
                      <a:cubicBezTo>
                        <a:pt x="643347" y="0"/>
                        <a:pt x="664484" y="21137"/>
                        <a:pt x="664484" y="47210"/>
                      </a:cubicBezTo>
                      <a:lnTo>
                        <a:pt x="664484" y="212431"/>
                      </a:lnTo>
                      <a:cubicBezTo>
                        <a:pt x="664484" y="238504"/>
                        <a:pt x="643347" y="259641"/>
                        <a:pt x="617273" y="259641"/>
                      </a:cubicBezTo>
                      <a:lnTo>
                        <a:pt x="47210" y="259641"/>
                      </a:lnTo>
                      <a:cubicBezTo>
                        <a:pt x="21137" y="259641"/>
                        <a:pt x="0" y="238504"/>
                        <a:pt x="0" y="212431"/>
                      </a:cubicBezTo>
                      <a:lnTo>
                        <a:pt x="0" y="47210"/>
                      </a:lnTo>
                      <a:cubicBezTo>
                        <a:pt x="0" y="21137"/>
                        <a:pt x="21137" y="0"/>
                        <a:pt x="47210" y="0"/>
                      </a:cubicBezTo>
                      <a:close/>
                    </a:path>
                  </a:pathLst>
                </a:custGeom>
                <a:solidFill>
                  <a:srgbClr val="1A92A7"/>
                </a:solidFill>
              </p:spPr>
            </p:sp>
            <p:sp>
              <p:nvSpPr>
                <p:cNvPr id="32" name="TextBox 19">
                  <a:extLst>
                    <a:ext uri="{FF2B5EF4-FFF2-40B4-BE49-F238E27FC236}">
                      <a16:creationId xmlns:a16="http://schemas.microsoft.com/office/drawing/2014/main" id="{72FD0A26-A770-40AF-9A8A-7677F08266DB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664484" cy="307266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19" name="Group 20">
                <a:extLst>
                  <a:ext uri="{FF2B5EF4-FFF2-40B4-BE49-F238E27FC236}">
                    <a16:creationId xmlns:a16="http://schemas.microsoft.com/office/drawing/2014/main" id="{C89C6ADE-BD02-4FBA-B340-609E1EE1FA35}"/>
                  </a:ext>
                </a:extLst>
              </p:cNvPr>
              <p:cNvGrpSpPr/>
              <p:nvPr/>
            </p:nvGrpSpPr>
            <p:grpSpPr>
              <a:xfrm>
                <a:off x="1202508" y="0"/>
                <a:ext cx="2315124" cy="2315124"/>
                <a:chOff x="0" y="0"/>
                <a:chExt cx="812800" cy="812800"/>
              </a:xfrm>
            </p:grpSpPr>
            <p:sp>
              <p:nvSpPr>
                <p:cNvPr id="29" name="Freeform 21">
                  <a:extLst>
                    <a:ext uri="{FF2B5EF4-FFF2-40B4-BE49-F238E27FC236}">
                      <a16:creationId xmlns:a16="http://schemas.microsoft.com/office/drawing/2014/main" id="{B4D29DB7-E41C-43DC-8EB8-EF3501C1520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1A92A7"/>
                </a:solidFill>
              </p:spPr>
            </p:sp>
            <p:sp>
              <p:nvSpPr>
                <p:cNvPr id="30" name="TextBox 22">
                  <a:extLst>
                    <a:ext uri="{FF2B5EF4-FFF2-40B4-BE49-F238E27FC236}">
                      <a16:creationId xmlns:a16="http://schemas.microsoft.com/office/drawing/2014/main" id="{51382C4D-5F29-449D-B54F-0CE9CAC1C1B6}"/>
                    </a:ext>
                  </a:extLst>
                </p:cNvPr>
                <p:cNvSpPr txBox="1"/>
                <p:nvPr/>
              </p:nvSpPr>
              <p:spPr>
                <a:xfrm>
                  <a:off x="76200" y="28575"/>
                  <a:ext cx="660400" cy="708025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20" name="Group 23">
                <a:extLst>
                  <a:ext uri="{FF2B5EF4-FFF2-40B4-BE49-F238E27FC236}">
                    <a16:creationId xmlns:a16="http://schemas.microsoft.com/office/drawing/2014/main" id="{52FAD426-4FDD-41EE-B6D1-0C24610342F0}"/>
                  </a:ext>
                </a:extLst>
              </p:cNvPr>
              <p:cNvGrpSpPr/>
              <p:nvPr/>
            </p:nvGrpSpPr>
            <p:grpSpPr>
              <a:xfrm rot="-10800000">
                <a:off x="12643032" y="2650678"/>
                <a:ext cx="4720141" cy="6013605"/>
                <a:chOff x="0" y="0"/>
                <a:chExt cx="753534" cy="960026"/>
              </a:xfrm>
            </p:grpSpPr>
            <p:sp>
              <p:nvSpPr>
                <p:cNvPr id="27" name="Freeform 24">
                  <a:extLst>
                    <a:ext uri="{FF2B5EF4-FFF2-40B4-BE49-F238E27FC236}">
                      <a16:creationId xmlns:a16="http://schemas.microsoft.com/office/drawing/2014/main" id="{1578FFC9-57DD-49A2-97EC-2661841188E8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753534" cy="956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534" h="956919">
                      <a:moveTo>
                        <a:pt x="753534" y="30754"/>
                      </a:moveTo>
                      <a:lnTo>
                        <a:pt x="753534" y="814972"/>
                      </a:lnTo>
                      <a:cubicBezTo>
                        <a:pt x="753534" y="833237"/>
                        <a:pt x="741583" y="849351"/>
                        <a:pt x="724105" y="854654"/>
                      </a:cubicBezTo>
                      <a:lnTo>
                        <a:pt x="406196" y="951098"/>
                      </a:lnTo>
                      <a:cubicBezTo>
                        <a:pt x="387008" y="956919"/>
                        <a:pt x="366526" y="956919"/>
                        <a:pt x="347338" y="951098"/>
                      </a:cubicBezTo>
                      <a:lnTo>
                        <a:pt x="29429" y="854654"/>
                      </a:lnTo>
                      <a:cubicBezTo>
                        <a:pt x="11951" y="849351"/>
                        <a:pt x="0" y="833237"/>
                        <a:pt x="0" y="814972"/>
                      </a:cubicBezTo>
                      <a:lnTo>
                        <a:pt x="0" y="30754"/>
                      </a:lnTo>
                      <a:cubicBezTo>
                        <a:pt x="0" y="13769"/>
                        <a:pt x="13769" y="0"/>
                        <a:pt x="30754" y="0"/>
                      </a:cubicBezTo>
                      <a:lnTo>
                        <a:pt x="722780" y="0"/>
                      </a:lnTo>
                      <a:cubicBezTo>
                        <a:pt x="739765" y="0"/>
                        <a:pt x="753534" y="13769"/>
                        <a:pt x="753534" y="30754"/>
                      </a:cubicBezTo>
                      <a:close/>
                    </a:path>
                  </a:pathLst>
                </a:custGeom>
                <a:solidFill>
                  <a:srgbClr val="000000">
                    <a:alpha val="0"/>
                  </a:srgbClr>
                </a:solidFill>
                <a:ln w="76200" cap="sq">
                  <a:solidFill>
                    <a:srgbClr val="EAE9E9"/>
                  </a:solidFill>
                  <a:prstDash val="solid"/>
                  <a:miter/>
                </a:ln>
              </p:spPr>
            </p:sp>
            <p:sp>
              <p:nvSpPr>
                <p:cNvPr id="28" name="TextBox 25">
                  <a:extLst>
                    <a:ext uri="{FF2B5EF4-FFF2-40B4-BE49-F238E27FC236}">
                      <a16:creationId xmlns:a16="http://schemas.microsoft.com/office/drawing/2014/main" id="{C8FECB64-8C81-4B52-A62E-212980F2E224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753534" cy="893351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21" name="Group 26">
                <a:extLst>
                  <a:ext uri="{FF2B5EF4-FFF2-40B4-BE49-F238E27FC236}">
                    <a16:creationId xmlns:a16="http://schemas.microsoft.com/office/drawing/2014/main" id="{4BC8981B-2890-4B6E-950C-E0EA23C0FE9D}"/>
                  </a:ext>
                </a:extLst>
              </p:cNvPr>
              <p:cNvGrpSpPr/>
              <p:nvPr/>
            </p:nvGrpSpPr>
            <p:grpSpPr>
              <a:xfrm>
                <a:off x="13035239" y="3658519"/>
                <a:ext cx="3935726" cy="1537850"/>
                <a:chOff x="0" y="0"/>
                <a:chExt cx="664484" cy="259641"/>
              </a:xfrm>
            </p:grpSpPr>
            <p:sp>
              <p:nvSpPr>
                <p:cNvPr id="25" name="Freeform 27">
                  <a:extLst>
                    <a:ext uri="{FF2B5EF4-FFF2-40B4-BE49-F238E27FC236}">
                      <a16:creationId xmlns:a16="http://schemas.microsoft.com/office/drawing/2014/main" id="{4795F20E-600C-4942-9DC1-557C6862FAB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664484" cy="259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484" h="259641">
                      <a:moveTo>
                        <a:pt x="47210" y="0"/>
                      </a:moveTo>
                      <a:lnTo>
                        <a:pt x="617273" y="0"/>
                      </a:lnTo>
                      <a:cubicBezTo>
                        <a:pt x="643347" y="0"/>
                        <a:pt x="664484" y="21137"/>
                        <a:pt x="664484" y="47210"/>
                      </a:cubicBezTo>
                      <a:lnTo>
                        <a:pt x="664484" y="212431"/>
                      </a:lnTo>
                      <a:cubicBezTo>
                        <a:pt x="664484" y="238504"/>
                        <a:pt x="643347" y="259641"/>
                        <a:pt x="617273" y="259641"/>
                      </a:cubicBezTo>
                      <a:lnTo>
                        <a:pt x="47210" y="259641"/>
                      </a:lnTo>
                      <a:cubicBezTo>
                        <a:pt x="21137" y="259641"/>
                        <a:pt x="0" y="238504"/>
                        <a:pt x="0" y="212431"/>
                      </a:cubicBezTo>
                      <a:lnTo>
                        <a:pt x="0" y="47210"/>
                      </a:lnTo>
                      <a:cubicBezTo>
                        <a:pt x="0" y="21137"/>
                        <a:pt x="21137" y="0"/>
                        <a:pt x="47210" y="0"/>
                      </a:cubicBezTo>
                      <a:close/>
                    </a:path>
                  </a:pathLst>
                </a:custGeom>
                <a:solidFill>
                  <a:srgbClr val="33C725"/>
                </a:solidFill>
              </p:spPr>
            </p:sp>
            <p:sp>
              <p:nvSpPr>
                <p:cNvPr id="26" name="TextBox 28">
                  <a:extLst>
                    <a:ext uri="{FF2B5EF4-FFF2-40B4-BE49-F238E27FC236}">
                      <a16:creationId xmlns:a16="http://schemas.microsoft.com/office/drawing/2014/main" id="{810C5114-6F77-4B0B-8E7E-554F0C3FD850}"/>
                    </a:ext>
                  </a:extLst>
                </p:cNvPr>
                <p:cNvSpPr txBox="1"/>
                <p:nvPr/>
              </p:nvSpPr>
              <p:spPr>
                <a:xfrm>
                  <a:off x="0" y="-47625"/>
                  <a:ext cx="664484" cy="307266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  <p:grpSp>
            <p:nvGrpSpPr>
              <p:cNvPr id="22" name="Group 29">
                <a:extLst>
                  <a:ext uri="{FF2B5EF4-FFF2-40B4-BE49-F238E27FC236}">
                    <a16:creationId xmlns:a16="http://schemas.microsoft.com/office/drawing/2014/main" id="{8F6CC662-1B3C-42FA-92C6-68077A120E88}"/>
                  </a:ext>
                </a:extLst>
              </p:cNvPr>
              <p:cNvGrpSpPr/>
              <p:nvPr/>
            </p:nvGrpSpPr>
            <p:grpSpPr>
              <a:xfrm>
                <a:off x="13848597" y="0"/>
                <a:ext cx="2315124" cy="2315124"/>
                <a:chOff x="0" y="0"/>
                <a:chExt cx="812800" cy="812800"/>
              </a:xfrm>
            </p:grpSpPr>
            <p:sp>
              <p:nvSpPr>
                <p:cNvPr id="23" name="Freeform 30">
                  <a:extLst>
                    <a:ext uri="{FF2B5EF4-FFF2-40B4-BE49-F238E27FC236}">
                      <a16:creationId xmlns:a16="http://schemas.microsoft.com/office/drawing/2014/main" id="{E7AD5EF7-871A-4691-94C5-421F565EA7EE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33C725"/>
                </a:solidFill>
              </p:spPr>
            </p:sp>
            <p:sp>
              <p:nvSpPr>
                <p:cNvPr id="24" name="TextBox 31">
                  <a:extLst>
                    <a:ext uri="{FF2B5EF4-FFF2-40B4-BE49-F238E27FC236}">
                      <a16:creationId xmlns:a16="http://schemas.microsoft.com/office/drawing/2014/main" id="{BDD9C7CC-BC6C-4188-BEC4-856CCA613611}"/>
                    </a:ext>
                  </a:extLst>
                </p:cNvPr>
                <p:cNvSpPr txBox="1"/>
                <p:nvPr/>
              </p:nvSpPr>
              <p:spPr>
                <a:xfrm>
                  <a:off x="76200" y="28575"/>
                  <a:ext cx="660400" cy="708025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399"/>
                    </a:lnSpc>
                  </a:pPr>
                  <a:endParaRPr/>
                </a:p>
              </p:txBody>
            </p:sp>
          </p:grpSp>
        </p:grpSp>
        <p:sp>
          <p:nvSpPr>
            <p:cNvPr id="8" name="Freeform 32">
              <a:extLst>
                <a:ext uri="{FF2B5EF4-FFF2-40B4-BE49-F238E27FC236}">
                  <a16:creationId xmlns:a16="http://schemas.microsoft.com/office/drawing/2014/main" id="{DC86D4CC-B9D9-4958-A3DD-D16E335244DB}"/>
                </a:ext>
              </a:extLst>
            </p:cNvPr>
            <p:cNvSpPr/>
            <p:nvPr/>
          </p:nvSpPr>
          <p:spPr>
            <a:xfrm>
              <a:off x="13422427" y="2655828"/>
              <a:ext cx="961001" cy="997148"/>
            </a:xfrm>
            <a:custGeom>
              <a:avLst/>
              <a:gdLst/>
              <a:ahLst/>
              <a:cxnLst/>
              <a:rect l="l" t="t" r="r" b="b"/>
              <a:pathLst>
                <a:path w="961001" h="997148">
                  <a:moveTo>
                    <a:pt x="0" y="0"/>
                  </a:moveTo>
                  <a:lnTo>
                    <a:pt x="961002" y="0"/>
                  </a:lnTo>
                  <a:lnTo>
                    <a:pt x="961002" y="997148"/>
                  </a:lnTo>
                  <a:lnTo>
                    <a:pt x="0" y="9971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9" name="Freeform 33">
              <a:extLst>
                <a:ext uri="{FF2B5EF4-FFF2-40B4-BE49-F238E27FC236}">
                  <a16:creationId xmlns:a16="http://schemas.microsoft.com/office/drawing/2014/main" id="{AEF66AFC-B288-49F9-9FF9-57CE7DA09EA7}"/>
                </a:ext>
              </a:extLst>
            </p:cNvPr>
            <p:cNvSpPr/>
            <p:nvPr/>
          </p:nvSpPr>
          <p:spPr>
            <a:xfrm>
              <a:off x="8449320" y="2674878"/>
              <a:ext cx="1389360" cy="833616"/>
            </a:xfrm>
            <a:custGeom>
              <a:avLst/>
              <a:gdLst/>
              <a:ahLst/>
              <a:cxnLst/>
              <a:rect l="l" t="t" r="r" b="b"/>
              <a:pathLst>
                <a:path w="1389360" h="833616">
                  <a:moveTo>
                    <a:pt x="0" y="0"/>
                  </a:moveTo>
                  <a:lnTo>
                    <a:pt x="1389360" y="0"/>
                  </a:lnTo>
                  <a:lnTo>
                    <a:pt x="1389360" y="833616"/>
                  </a:lnTo>
                  <a:lnTo>
                    <a:pt x="0" y="8336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0" name="Freeform 34">
              <a:extLst>
                <a:ext uri="{FF2B5EF4-FFF2-40B4-BE49-F238E27FC236}">
                  <a16:creationId xmlns:a16="http://schemas.microsoft.com/office/drawing/2014/main" id="{E0383D31-5B50-4B39-AF11-C5E26D76CAF7}"/>
                </a:ext>
              </a:extLst>
            </p:cNvPr>
            <p:cNvSpPr/>
            <p:nvPr/>
          </p:nvSpPr>
          <p:spPr>
            <a:xfrm>
              <a:off x="3949974" y="2534755"/>
              <a:ext cx="1116655" cy="1113863"/>
            </a:xfrm>
            <a:custGeom>
              <a:avLst/>
              <a:gdLst/>
              <a:ahLst/>
              <a:cxnLst/>
              <a:rect l="l" t="t" r="r" b="b"/>
              <a:pathLst>
                <a:path w="1116655" h="1113863">
                  <a:moveTo>
                    <a:pt x="0" y="0"/>
                  </a:moveTo>
                  <a:lnTo>
                    <a:pt x="1116654" y="0"/>
                  </a:lnTo>
                  <a:lnTo>
                    <a:pt x="1116654" y="1113863"/>
                  </a:lnTo>
                  <a:lnTo>
                    <a:pt x="0" y="1113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1" name="TextBox 6">
            <a:extLst>
              <a:ext uri="{FF2B5EF4-FFF2-40B4-BE49-F238E27FC236}">
                <a16:creationId xmlns:a16="http://schemas.microsoft.com/office/drawing/2014/main" id="{40BA501F-B0C7-4EBE-B517-072610940192}"/>
              </a:ext>
            </a:extLst>
          </p:cNvPr>
          <p:cNvSpPr txBox="1"/>
          <p:nvPr/>
        </p:nvSpPr>
        <p:spPr>
          <a:xfrm>
            <a:off x="3442002" y="5628437"/>
            <a:ext cx="3006524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Arial Black" panose="020B0A04020102020204" pitchFamily="34" charset="0"/>
              </a:rPr>
              <a:t>TIPO DE INVESTIGACIÓN </a:t>
            </a:r>
            <a:endParaRPr lang="en-US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TextBox 6">
            <a:extLst>
              <a:ext uri="{FF2B5EF4-FFF2-40B4-BE49-F238E27FC236}">
                <a16:creationId xmlns:a16="http://schemas.microsoft.com/office/drawing/2014/main" id="{4D83C36E-C927-4816-9BDA-D4E1B79EC97D}"/>
              </a:ext>
            </a:extLst>
          </p:cNvPr>
          <p:cNvSpPr txBox="1"/>
          <p:nvPr/>
        </p:nvSpPr>
        <p:spPr>
          <a:xfrm>
            <a:off x="8136038" y="5905500"/>
            <a:ext cx="3006524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</a:rPr>
              <a:t>POBLACIÓN</a:t>
            </a:r>
            <a:endParaRPr lang="en-US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4" name="TextBox 6">
            <a:extLst>
              <a:ext uri="{FF2B5EF4-FFF2-40B4-BE49-F238E27FC236}">
                <a16:creationId xmlns:a16="http://schemas.microsoft.com/office/drawing/2014/main" id="{A0A4E8A1-1F33-4C7E-90CE-94BC63ADABA0}"/>
              </a:ext>
            </a:extLst>
          </p:cNvPr>
          <p:cNvSpPr txBox="1"/>
          <p:nvPr/>
        </p:nvSpPr>
        <p:spPr>
          <a:xfrm>
            <a:off x="12830075" y="5792131"/>
            <a:ext cx="3006524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</a:rPr>
              <a:t>MUESTRA</a:t>
            </a:r>
            <a:endParaRPr lang="en-US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TextBox 6">
            <a:extLst>
              <a:ext uri="{FF2B5EF4-FFF2-40B4-BE49-F238E27FC236}">
                <a16:creationId xmlns:a16="http://schemas.microsoft.com/office/drawing/2014/main" id="{BD9DB338-ABBA-4918-81E1-65B66864B75B}"/>
              </a:ext>
            </a:extLst>
          </p:cNvPr>
          <p:cNvSpPr txBox="1"/>
          <p:nvPr/>
        </p:nvSpPr>
        <p:spPr>
          <a:xfrm>
            <a:off x="3442001" y="6953449"/>
            <a:ext cx="3006524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Descriptivo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6">
            <a:extLst>
              <a:ext uri="{FF2B5EF4-FFF2-40B4-BE49-F238E27FC236}">
                <a16:creationId xmlns:a16="http://schemas.microsoft.com/office/drawing/2014/main" id="{66BA013E-322F-4CC7-91D1-6BCF589FC56A}"/>
              </a:ext>
            </a:extLst>
          </p:cNvPr>
          <p:cNvSpPr txBox="1"/>
          <p:nvPr/>
        </p:nvSpPr>
        <p:spPr>
          <a:xfrm>
            <a:off x="3503023" y="8387430"/>
            <a:ext cx="3006524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Cualitativo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6">
            <a:extLst>
              <a:ext uri="{FF2B5EF4-FFF2-40B4-BE49-F238E27FC236}">
                <a16:creationId xmlns:a16="http://schemas.microsoft.com/office/drawing/2014/main" id="{495044D3-1119-4DAF-A151-3318BF76CBA6}"/>
              </a:ext>
            </a:extLst>
          </p:cNvPr>
          <p:cNvSpPr txBox="1"/>
          <p:nvPr/>
        </p:nvSpPr>
        <p:spPr>
          <a:xfrm>
            <a:off x="3442001" y="7878576"/>
            <a:ext cx="3006524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3200" dirty="0">
                <a:solidFill>
                  <a:srgbClr val="1A92A7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ENFOQUE</a:t>
            </a:r>
            <a:endParaRPr lang="en-US" sz="3200" dirty="0">
              <a:solidFill>
                <a:srgbClr val="1A92A7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5B40E12D-0CA0-4F2E-ABBD-724ABBE1D71B}"/>
              </a:ext>
            </a:extLst>
          </p:cNvPr>
          <p:cNvSpPr txBox="1"/>
          <p:nvPr/>
        </p:nvSpPr>
        <p:spPr>
          <a:xfrm>
            <a:off x="8139648" y="6987345"/>
            <a:ext cx="3006524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Tiendas y cafeterías legalmente constituidas en la Cámara de Comercio de Aguachica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6">
            <a:extLst>
              <a:ext uri="{FF2B5EF4-FFF2-40B4-BE49-F238E27FC236}">
                <a16:creationId xmlns:a16="http://schemas.microsoft.com/office/drawing/2014/main" id="{8AF88757-7D26-4293-8495-11B7B85E0F25}"/>
              </a:ext>
            </a:extLst>
          </p:cNvPr>
          <p:cNvSpPr txBox="1"/>
          <p:nvPr/>
        </p:nvSpPr>
        <p:spPr>
          <a:xfrm>
            <a:off x="12490003" y="7048167"/>
            <a:ext cx="3459374" cy="16004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dirty="0">
                <a:solidFill>
                  <a:srgbClr val="35B72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50 </a:t>
            </a:r>
          </a:p>
          <a:p>
            <a:pPr algn="ctr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Tiendas y Cafeterías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14600" y="732591"/>
            <a:ext cx="10591800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400" b="1" dirty="0">
                <a:solidFill>
                  <a:srgbClr val="168246"/>
                </a:solidFill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400" b="1" dirty="0">
              <a:solidFill>
                <a:srgbClr val="168246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1040139" y="2543710"/>
            <a:ext cx="16207722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880" indent="-342880" algn="just">
              <a:buFont typeface="+mj-lt"/>
              <a:buAutoNum type="arabicPeriod"/>
            </a:pPr>
            <a:r>
              <a:rPr lang="es-CO" sz="2800" b="1" dirty="0">
                <a:solidFill>
                  <a:srgbClr val="298D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Diagnosticar la situación actual de la comercialización de</a:t>
            </a:r>
            <a:r>
              <a:rPr lang="es-ES" sz="2800" b="1" dirty="0">
                <a:solidFill>
                  <a:srgbClr val="298D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los productos de panadería elaborados por los internos del establecimiento penitenciario de mediana seguridad y carcelario de Aguachica Cesar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528543"/>
              </p:ext>
            </p:extLst>
          </p:nvPr>
        </p:nvGraphicFramePr>
        <p:xfrm>
          <a:off x="1219200" y="4293274"/>
          <a:ext cx="7315200" cy="461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832339"/>
              </p:ext>
            </p:extLst>
          </p:nvPr>
        </p:nvGraphicFramePr>
        <p:xfrm>
          <a:off x="9216553" y="4089032"/>
          <a:ext cx="8305800" cy="525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1288E79-7968-48B1-A66F-264B065162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447079"/>
              </p:ext>
            </p:extLst>
          </p:nvPr>
        </p:nvGraphicFramePr>
        <p:xfrm>
          <a:off x="685800" y="2628900"/>
          <a:ext cx="8305800" cy="5353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70592"/>
              </p:ext>
            </p:extLst>
          </p:nvPr>
        </p:nvGraphicFramePr>
        <p:xfrm>
          <a:off x="9448800" y="2826306"/>
          <a:ext cx="8001000" cy="4958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9292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AE4481C-B638-2FCD-20BA-C4C08A68F77D}"/>
              </a:ext>
            </a:extLst>
          </p:cNvPr>
          <p:cNvSpPr txBox="1"/>
          <p:nvPr/>
        </p:nvSpPr>
        <p:spPr>
          <a:xfrm>
            <a:off x="1143000" y="2086858"/>
            <a:ext cx="1600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400" b="1" dirty="0">
                <a:solidFill>
                  <a:srgbClr val="298D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Establecer las estrategias de promoción y ventas de los productos de panadería elaborados por los internos del establecimiento penitenciario de mediana seguridad y carcelario de Aguachica, Cesar.</a:t>
            </a:r>
            <a:endParaRPr lang="es-ES" sz="2400" b="1" dirty="0">
              <a:solidFill>
                <a:srgbClr val="298D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F2CD813B-74E0-4E4A-A806-18680100AA70}"/>
              </a:ext>
            </a:extLst>
          </p:cNvPr>
          <p:cNvGrpSpPr/>
          <p:nvPr/>
        </p:nvGrpSpPr>
        <p:grpSpPr>
          <a:xfrm>
            <a:off x="2738375" y="3452387"/>
            <a:ext cx="13797024" cy="6327890"/>
            <a:chOff x="-1452623" y="602932"/>
            <a:chExt cx="13797024" cy="6327890"/>
          </a:xfrm>
        </p:grpSpPr>
        <p:sp>
          <p:nvSpPr>
            <p:cNvPr id="5" name="Freeform 2">
              <a:extLst>
                <a:ext uri="{FF2B5EF4-FFF2-40B4-BE49-F238E27FC236}">
                  <a16:creationId xmlns:a16="http://schemas.microsoft.com/office/drawing/2014/main" id="{0407F3F1-E996-4347-80B5-D3B373349815}"/>
                </a:ext>
              </a:extLst>
            </p:cNvPr>
            <p:cNvSpPr/>
            <p:nvPr/>
          </p:nvSpPr>
          <p:spPr>
            <a:xfrm>
              <a:off x="4899011" y="2247452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0" y="0"/>
                  </a:moveTo>
                  <a:lnTo>
                    <a:pt x="1391098" y="0"/>
                  </a:lnTo>
                  <a:lnTo>
                    <a:pt x="1391098" y="1391098"/>
                  </a:lnTo>
                  <a:lnTo>
                    <a:pt x="0" y="13910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Freeform 3">
              <a:extLst>
                <a:ext uri="{FF2B5EF4-FFF2-40B4-BE49-F238E27FC236}">
                  <a16:creationId xmlns:a16="http://schemas.microsoft.com/office/drawing/2014/main" id="{5934294C-4419-4238-BA54-449A0A961561}"/>
                </a:ext>
              </a:extLst>
            </p:cNvPr>
            <p:cNvSpPr/>
            <p:nvPr/>
          </p:nvSpPr>
          <p:spPr>
            <a:xfrm flipH="1">
              <a:off x="3473016" y="2247452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1391098" y="0"/>
                  </a:moveTo>
                  <a:lnTo>
                    <a:pt x="0" y="0"/>
                  </a:lnTo>
                  <a:lnTo>
                    <a:pt x="0" y="1391098"/>
                  </a:lnTo>
                  <a:lnTo>
                    <a:pt x="1391098" y="1391098"/>
                  </a:lnTo>
                  <a:lnTo>
                    <a:pt x="1391098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8" name="Freeform 4">
              <a:extLst>
                <a:ext uri="{FF2B5EF4-FFF2-40B4-BE49-F238E27FC236}">
                  <a16:creationId xmlns:a16="http://schemas.microsoft.com/office/drawing/2014/main" id="{972F0C84-7B5E-45AC-90BA-E35FE1C9584F}"/>
                </a:ext>
              </a:extLst>
            </p:cNvPr>
            <p:cNvSpPr/>
            <p:nvPr/>
          </p:nvSpPr>
          <p:spPr>
            <a:xfrm flipV="1">
              <a:off x="4899011" y="3673730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0" y="1391098"/>
                  </a:moveTo>
                  <a:lnTo>
                    <a:pt x="1391098" y="1391098"/>
                  </a:lnTo>
                  <a:lnTo>
                    <a:pt x="1391098" y="0"/>
                  </a:lnTo>
                  <a:lnTo>
                    <a:pt x="0" y="0"/>
                  </a:lnTo>
                  <a:lnTo>
                    <a:pt x="0" y="1391098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583EFDE-D433-4710-B945-77AB9E0CC240}"/>
                </a:ext>
              </a:extLst>
            </p:cNvPr>
            <p:cNvSpPr/>
            <p:nvPr/>
          </p:nvSpPr>
          <p:spPr>
            <a:xfrm flipH="1" flipV="1">
              <a:off x="3473016" y="3673730"/>
              <a:ext cx="1391098" cy="1391098"/>
            </a:xfrm>
            <a:custGeom>
              <a:avLst/>
              <a:gdLst/>
              <a:ahLst/>
              <a:cxnLst/>
              <a:rect l="l" t="t" r="r" b="b"/>
              <a:pathLst>
                <a:path w="1391098" h="1391098">
                  <a:moveTo>
                    <a:pt x="1391098" y="1391098"/>
                  </a:moveTo>
                  <a:lnTo>
                    <a:pt x="0" y="1391098"/>
                  </a:lnTo>
                  <a:lnTo>
                    <a:pt x="0" y="0"/>
                  </a:lnTo>
                  <a:lnTo>
                    <a:pt x="1391098" y="0"/>
                  </a:lnTo>
                  <a:lnTo>
                    <a:pt x="1391098" y="1391098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4902C05-E482-417A-83C3-98E6DFDE6EA5}"/>
                </a:ext>
              </a:extLst>
            </p:cNvPr>
            <p:cNvGrpSpPr/>
            <p:nvPr/>
          </p:nvGrpSpPr>
          <p:grpSpPr>
            <a:xfrm>
              <a:off x="-1452623" y="5020740"/>
              <a:ext cx="4944692" cy="1910082"/>
              <a:chOff x="-879133" y="-47625"/>
              <a:chExt cx="1831368" cy="707438"/>
            </a:xfrm>
          </p:grpSpPr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55016A09-9B1B-4710-8CFE-9621EFA0AC18}"/>
                  </a:ext>
                </a:extLst>
              </p:cNvPr>
              <p:cNvSpPr/>
              <p:nvPr/>
            </p:nvSpPr>
            <p:spPr>
              <a:xfrm>
                <a:off x="-879133" y="0"/>
                <a:ext cx="1831368" cy="659813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B8C5DA"/>
                </a:solidFill>
                <a:prstDash val="solid"/>
                <a:miter/>
              </a:ln>
            </p:spPr>
          </p:sp>
          <p:sp>
            <p:nvSpPr>
              <p:cNvPr id="37" name="TextBox 11">
                <a:extLst>
                  <a:ext uri="{FF2B5EF4-FFF2-40B4-BE49-F238E27FC236}">
                    <a16:creationId xmlns:a16="http://schemas.microsoft.com/office/drawing/2014/main" id="{A920058F-35A8-4B30-AA47-2D0C403E6BAD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1" name="Group 12">
              <a:extLst>
                <a:ext uri="{FF2B5EF4-FFF2-40B4-BE49-F238E27FC236}">
                  <a16:creationId xmlns:a16="http://schemas.microsoft.com/office/drawing/2014/main" id="{E974D37F-2A82-4C55-8C79-A6C6744CFEB3}"/>
                </a:ext>
              </a:extLst>
            </p:cNvPr>
            <p:cNvGrpSpPr/>
            <p:nvPr/>
          </p:nvGrpSpPr>
          <p:grpSpPr>
            <a:xfrm>
              <a:off x="921035" y="4545012"/>
              <a:ext cx="2571031" cy="557349"/>
              <a:chOff x="0" y="-47625"/>
              <a:chExt cx="952234" cy="206425"/>
            </a:xfrm>
          </p:grpSpPr>
          <p:sp>
            <p:nvSpPr>
              <p:cNvPr id="34" name="Freeform 13">
                <a:extLst>
                  <a:ext uri="{FF2B5EF4-FFF2-40B4-BE49-F238E27FC236}">
                    <a16:creationId xmlns:a16="http://schemas.microsoft.com/office/drawing/2014/main" id="{A71A82A2-C912-49ED-A5B1-63FCBEB316A6}"/>
                  </a:ext>
                </a:extLst>
              </p:cNvPr>
              <p:cNvSpPr/>
              <p:nvPr/>
            </p:nvSpPr>
            <p:spPr>
              <a:xfrm>
                <a:off x="0" y="0"/>
                <a:ext cx="952234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B8C5DA"/>
              </a:solidFill>
            </p:spPr>
          </p:sp>
          <p:sp>
            <p:nvSpPr>
              <p:cNvPr id="35" name="TextBox 14">
                <a:extLst>
                  <a:ext uri="{FF2B5EF4-FFF2-40B4-BE49-F238E27FC236}">
                    <a16:creationId xmlns:a16="http://schemas.microsoft.com/office/drawing/2014/main" id="{E76A4C5F-15B2-424C-B0FF-2C8955EBC453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0CF3BD94-B319-47EB-A4C9-E0FAA42F0640}"/>
                </a:ext>
              </a:extLst>
            </p:cNvPr>
            <p:cNvGrpSpPr/>
            <p:nvPr/>
          </p:nvGrpSpPr>
          <p:grpSpPr>
            <a:xfrm>
              <a:off x="6274262" y="5020740"/>
              <a:ext cx="6063817" cy="1910082"/>
              <a:chOff x="0" y="-47625"/>
              <a:chExt cx="2245859" cy="707438"/>
            </a:xfrm>
          </p:grpSpPr>
          <p:sp>
            <p:nvSpPr>
              <p:cNvPr id="32" name="Freeform 17">
                <a:extLst>
                  <a:ext uri="{FF2B5EF4-FFF2-40B4-BE49-F238E27FC236}">
                    <a16:creationId xmlns:a16="http://schemas.microsoft.com/office/drawing/2014/main" id="{8642EC27-E7A0-4753-B7EA-45B6A5B1820F}"/>
                  </a:ext>
                </a:extLst>
              </p:cNvPr>
              <p:cNvSpPr/>
              <p:nvPr/>
            </p:nvSpPr>
            <p:spPr>
              <a:xfrm>
                <a:off x="0" y="0"/>
                <a:ext cx="2245859" cy="659813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46C3C5"/>
                </a:solidFill>
                <a:prstDash val="solid"/>
                <a:miter/>
              </a:ln>
            </p:spPr>
          </p:sp>
          <p:sp>
            <p:nvSpPr>
              <p:cNvPr id="33" name="TextBox 18">
                <a:extLst>
                  <a:ext uri="{FF2B5EF4-FFF2-40B4-BE49-F238E27FC236}">
                    <a16:creationId xmlns:a16="http://schemas.microsoft.com/office/drawing/2014/main" id="{6D591CB6-4051-4495-98E5-391D122A06BF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3" name="Group 19">
              <a:extLst>
                <a:ext uri="{FF2B5EF4-FFF2-40B4-BE49-F238E27FC236}">
                  <a16:creationId xmlns:a16="http://schemas.microsoft.com/office/drawing/2014/main" id="{5A9E10F8-017C-431D-8CA7-22FF90CC1D33}"/>
                </a:ext>
              </a:extLst>
            </p:cNvPr>
            <p:cNvGrpSpPr/>
            <p:nvPr/>
          </p:nvGrpSpPr>
          <p:grpSpPr>
            <a:xfrm>
              <a:off x="6274262" y="4673600"/>
              <a:ext cx="2571031" cy="428761"/>
              <a:chOff x="0" y="0"/>
              <a:chExt cx="952234" cy="158800"/>
            </a:xfrm>
          </p:grpSpPr>
          <p:sp>
            <p:nvSpPr>
              <p:cNvPr id="30" name="Freeform 20">
                <a:extLst>
                  <a:ext uri="{FF2B5EF4-FFF2-40B4-BE49-F238E27FC236}">
                    <a16:creationId xmlns:a16="http://schemas.microsoft.com/office/drawing/2014/main" id="{B67D8CB1-3D7F-4EC5-B6E8-B282024DDFEB}"/>
                  </a:ext>
                </a:extLst>
              </p:cNvPr>
              <p:cNvSpPr/>
              <p:nvPr/>
            </p:nvSpPr>
            <p:spPr>
              <a:xfrm>
                <a:off x="0" y="0"/>
                <a:ext cx="952234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46C3C5"/>
              </a:solidFill>
            </p:spPr>
          </p:sp>
          <p:sp>
            <p:nvSpPr>
              <p:cNvPr id="31" name="TextBox 21">
                <a:extLst>
                  <a:ext uri="{FF2B5EF4-FFF2-40B4-BE49-F238E27FC236}">
                    <a16:creationId xmlns:a16="http://schemas.microsoft.com/office/drawing/2014/main" id="{358E5381-B9D6-4C32-B96C-49D82D278D8E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4" name="Group 22">
              <a:extLst>
                <a:ext uri="{FF2B5EF4-FFF2-40B4-BE49-F238E27FC236}">
                  <a16:creationId xmlns:a16="http://schemas.microsoft.com/office/drawing/2014/main" id="{D6E0BB55-3D3D-4FAE-9E9D-B7EE3870CF1E}"/>
                </a:ext>
              </a:extLst>
            </p:cNvPr>
            <p:cNvGrpSpPr/>
            <p:nvPr/>
          </p:nvGrpSpPr>
          <p:grpSpPr>
            <a:xfrm>
              <a:off x="6280584" y="1077103"/>
              <a:ext cx="6063817" cy="1951819"/>
              <a:chOff x="0" y="-47625"/>
              <a:chExt cx="2245859" cy="722896"/>
            </a:xfrm>
          </p:grpSpPr>
          <p:sp>
            <p:nvSpPr>
              <p:cNvPr id="28" name="Freeform 23">
                <a:extLst>
                  <a:ext uri="{FF2B5EF4-FFF2-40B4-BE49-F238E27FC236}">
                    <a16:creationId xmlns:a16="http://schemas.microsoft.com/office/drawing/2014/main" id="{6B60A01E-BEB3-493F-9647-2CECEB57C092}"/>
                  </a:ext>
                </a:extLst>
              </p:cNvPr>
              <p:cNvSpPr/>
              <p:nvPr/>
            </p:nvSpPr>
            <p:spPr>
              <a:xfrm>
                <a:off x="0" y="0"/>
                <a:ext cx="2245859" cy="675271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01E0B8"/>
                </a:solidFill>
                <a:prstDash val="solid"/>
                <a:miter/>
              </a:ln>
            </p:spPr>
          </p:sp>
          <p:sp>
            <p:nvSpPr>
              <p:cNvPr id="29" name="TextBox 24">
                <a:extLst>
                  <a:ext uri="{FF2B5EF4-FFF2-40B4-BE49-F238E27FC236}">
                    <a16:creationId xmlns:a16="http://schemas.microsoft.com/office/drawing/2014/main" id="{E3C6C1CC-A28C-466E-9AE1-B1CED73308B7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5" name="Group 25">
              <a:extLst>
                <a:ext uri="{FF2B5EF4-FFF2-40B4-BE49-F238E27FC236}">
                  <a16:creationId xmlns:a16="http://schemas.microsoft.com/office/drawing/2014/main" id="{7ECA3A83-D28C-404C-B7F4-08E66B441058}"/>
                </a:ext>
              </a:extLst>
            </p:cNvPr>
            <p:cNvGrpSpPr/>
            <p:nvPr/>
          </p:nvGrpSpPr>
          <p:grpSpPr>
            <a:xfrm>
              <a:off x="6280584" y="602932"/>
              <a:ext cx="3397968" cy="557349"/>
              <a:chOff x="0" y="-47625"/>
              <a:chExt cx="1258507" cy="206425"/>
            </a:xfrm>
          </p:grpSpPr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3A075336-2129-442C-8031-77E0A82BF824}"/>
                  </a:ext>
                </a:extLst>
              </p:cNvPr>
              <p:cNvSpPr/>
              <p:nvPr/>
            </p:nvSpPr>
            <p:spPr>
              <a:xfrm>
                <a:off x="0" y="0"/>
                <a:ext cx="1258507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1E0B8"/>
              </a:solidFill>
            </p:spPr>
          </p:sp>
          <p:sp>
            <p:nvSpPr>
              <p:cNvPr id="27" name="TextBox 27">
                <a:extLst>
                  <a:ext uri="{FF2B5EF4-FFF2-40B4-BE49-F238E27FC236}">
                    <a16:creationId xmlns:a16="http://schemas.microsoft.com/office/drawing/2014/main" id="{32CF9D74-0325-4977-BB1F-CED0BD28ADDB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6" name="Group 28">
              <a:extLst>
                <a:ext uri="{FF2B5EF4-FFF2-40B4-BE49-F238E27FC236}">
                  <a16:creationId xmlns:a16="http://schemas.microsoft.com/office/drawing/2014/main" id="{32BB6241-67CB-42BD-B48D-61A503F39B1A}"/>
                </a:ext>
              </a:extLst>
            </p:cNvPr>
            <p:cNvGrpSpPr/>
            <p:nvPr/>
          </p:nvGrpSpPr>
          <p:grpSpPr>
            <a:xfrm>
              <a:off x="-1452622" y="1077103"/>
              <a:ext cx="4925641" cy="1951818"/>
              <a:chOff x="-872077" y="-47625"/>
              <a:chExt cx="1824312" cy="722896"/>
            </a:xfrm>
          </p:grpSpPr>
          <p:sp>
            <p:nvSpPr>
              <p:cNvPr id="24" name="Freeform 29">
                <a:extLst>
                  <a:ext uri="{FF2B5EF4-FFF2-40B4-BE49-F238E27FC236}">
                    <a16:creationId xmlns:a16="http://schemas.microsoft.com/office/drawing/2014/main" id="{E739CF69-A516-4AC8-B9EC-50347D26F1A5}"/>
                  </a:ext>
                </a:extLst>
              </p:cNvPr>
              <p:cNvSpPr/>
              <p:nvPr/>
            </p:nvSpPr>
            <p:spPr>
              <a:xfrm>
                <a:off x="-872077" y="0"/>
                <a:ext cx="1824312" cy="675271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531242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480051"/>
                    </a:lnTo>
                    <a:cubicBezTo>
                      <a:pt x="952234" y="508323"/>
                      <a:pt x="929315" y="531242"/>
                      <a:pt x="901043" y="531242"/>
                    </a:cubicBezTo>
                    <a:lnTo>
                      <a:pt x="51191" y="531242"/>
                    </a:lnTo>
                    <a:cubicBezTo>
                      <a:pt x="22919" y="531242"/>
                      <a:pt x="0" y="508323"/>
                      <a:pt x="0" y="480051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33C725"/>
                </a:solidFill>
                <a:prstDash val="solid"/>
                <a:miter/>
              </a:ln>
            </p:spPr>
          </p:sp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D590B30D-E417-49BC-9EC3-68244D71BC71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5788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grpSp>
          <p:nvGrpSpPr>
            <p:cNvPr id="17" name="Group 31">
              <a:extLst>
                <a:ext uri="{FF2B5EF4-FFF2-40B4-BE49-F238E27FC236}">
                  <a16:creationId xmlns:a16="http://schemas.microsoft.com/office/drawing/2014/main" id="{1C44C18A-E211-4DC9-9F39-DD204714D776}"/>
                </a:ext>
              </a:extLst>
            </p:cNvPr>
            <p:cNvGrpSpPr/>
            <p:nvPr/>
          </p:nvGrpSpPr>
          <p:grpSpPr>
            <a:xfrm>
              <a:off x="901985" y="602932"/>
              <a:ext cx="2571031" cy="557349"/>
              <a:chOff x="0" y="-47625"/>
              <a:chExt cx="952234" cy="206425"/>
            </a:xfrm>
          </p:grpSpPr>
          <p:sp>
            <p:nvSpPr>
              <p:cNvPr id="22" name="Freeform 32">
                <a:extLst>
                  <a:ext uri="{FF2B5EF4-FFF2-40B4-BE49-F238E27FC236}">
                    <a16:creationId xmlns:a16="http://schemas.microsoft.com/office/drawing/2014/main" id="{3F8893BA-F9BA-4E69-8BB2-3EFC5388DD5C}"/>
                  </a:ext>
                </a:extLst>
              </p:cNvPr>
              <p:cNvSpPr/>
              <p:nvPr/>
            </p:nvSpPr>
            <p:spPr>
              <a:xfrm>
                <a:off x="0" y="0"/>
                <a:ext cx="952234" cy="158800"/>
              </a:xfrm>
              <a:custGeom>
                <a:avLst/>
                <a:gdLst/>
                <a:ahLst/>
                <a:cxnLst/>
                <a:rect l="l" t="t" r="r" b="b"/>
                <a:pathLst>
                  <a:path w="952234" h="158800">
                    <a:moveTo>
                      <a:pt x="51191" y="0"/>
                    </a:moveTo>
                    <a:lnTo>
                      <a:pt x="901043" y="0"/>
                    </a:lnTo>
                    <a:cubicBezTo>
                      <a:pt x="929315" y="0"/>
                      <a:pt x="952234" y="22919"/>
                      <a:pt x="952234" y="51191"/>
                    </a:cubicBezTo>
                    <a:lnTo>
                      <a:pt x="952234" y="107610"/>
                    </a:lnTo>
                    <a:cubicBezTo>
                      <a:pt x="952234" y="135882"/>
                      <a:pt x="929315" y="158800"/>
                      <a:pt x="901043" y="158800"/>
                    </a:cubicBezTo>
                    <a:lnTo>
                      <a:pt x="51191" y="158800"/>
                    </a:lnTo>
                    <a:cubicBezTo>
                      <a:pt x="22919" y="158800"/>
                      <a:pt x="0" y="135882"/>
                      <a:pt x="0" y="107610"/>
                    </a:cubicBezTo>
                    <a:lnTo>
                      <a:pt x="0" y="51191"/>
                    </a:lnTo>
                    <a:cubicBezTo>
                      <a:pt x="0" y="22919"/>
                      <a:pt x="22919" y="0"/>
                      <a:pt x="51191" y="0"/>
                    </a:cubicBezTo>
                    <a:close/>
                  </a:path>
                </a:pathLst>
              </a:custGeom>
              <a:solidFill>
                <a:srgbClr val="33C725"/>
              </a:solidFill>
            </p:spPr>
          </p:sp>
          <p:sp>
            <p:nvSpPr>
              <p:cNvPr id="23" name="TextBox 33">
                <a:extLst>
                  <a:ext uri="{FF2B5EF4-FFF2-40B4-BE49-F238E27FC236}">
                    <a16:creationId xmlns:a16="http://schemas.microsoft.com/office/drawing/2014/main" id="{76EE1A48-3C4A-494C-8042-83EC36A084FD}"/>
                  </a:ext>
                </a:extLst>
              </p:cNvPr>
              <p:cNvSpPr txBox="1"/>
              <p:nvPr/>
            </p:nvSpPr>
            <p:spPr>
              <a:xfrm>
                <a:off x="0" y="-47625"/>
                <a:ext cx="952234" cy="206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cxnSp>
          <p:nvCxnSpPr>
            <p:cNvPr id="18" name="Conector: angular 17">
              <a:extLst>
                <a:ext uri="{FF2B5EF4-FFF2-40B4-BE49-F238E27FC236}">
                  <a16:creationId xmlns:a16="http://schemas.microsoft.com/office/drawing/2014/main" id="{F1B86D26-6183-4B4D-BD56-8B2B70D85750}"/>
                </a:ext>
              </a:extLst>
            </p:cNvPr>
            <p:cNvCxnSpPr>
              <a:endCxn id="29" idx="1"/>
            </p:cNvCxnSpPr>
            <p:nvPr/>
          </p:nvCxnSpPr>
          <p:spPr>
            <a:xfrm flipV="1">
              <a:off x="5562600" y="1858573"/>
              <a:ext cx="717984" cy="579827"/>
            </a:xfrm>
            <a:prstGeom prst="bentConnector3">
              <a:avLst/>
            </a:prstGeom>
            <a:ln>
              <a:solidFill>
                <a:srgbClr val="01E0B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: angular 18">
              <a:extLst>
                <a:ext uri="{FF2B5EF4-FFF2-40B4-BE49-F238E27FC236}">
                  <a16:creationId xmlns:a16="http://schemas.microsoft.com/office/drawing/2014/main" id="{D648B214-6837-44A3-9B99-F14DEEAA2F11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rot="10800000">
              <a:off x="3473017" y="1858574"/>
              <a:ext cx="695553" cy="579829"/>
            </a:xfrm>
            <a:prstGeom prst="bentConnector3">
              <a:avLst/>
            </a:prstGeom>
            <a:ln>
              <a:solidFill>
                <a:srgbClr val="33C7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: angular 19">
              <a:extLst>
                <a:ext uri="{FF2B5EF4-FFF2-40B4-BE49-F238E27FC236}">
                  <a16:creationId xmlns:a16="http://schemas.microsoft.com/office/drawing/2014/main" id="{E9EBFC9E-3851-4339-B63B-04210D58B99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492068" y="5020739"/>
              <a:ext cx="1079933" cy="845763"/>
            </a:xfrm>
            <a:prstGeom prst="bentConnector3">
              <a:avLst/>
            </a:prstGeom>
            <a:ln>
              <a:solidFill>
                <a:srgbClr val="B8C5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: angular 20">
              <a:extLst>
                <a:ext uri="{FF2B5EF4-FFF2-40B4-BE49-F238E27FC236}">
                  <a16:creationId xmlns:a16="http://schemas.microsoft.com/office/drawing/2014/main" id="{0B808922-B26E-4570-8C60-4B5B6583C043}"/>
                </a:ext>
              </a:extLst>
            </p:cNvPr>
            <p:cNvCxnSpPr>
              <a:cxnSpLocks/>
            </p:cNvCxnSpPr>
            <p:nvPr/>
          </p:nvCxnSpPr>
          <p:spPr>
            <a:xfrm>
              <a:off x="5194327" y="5000379"/>
              <a:ext cx="984849" cy="866124"/>
            </a:xfrm>
            <a:prstGeom prst="bentConnector3">
              <a:avLst/>
            </a:prstGeom>
            <a:ln>
              <a:solidFill>
                <a:srgbClr val="B8C5D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6">
            <a:extLst>
              <a:ext uri="{FF2B5EF4-FFF2-40B4-BE49-F238E27FC236}">
                <a16:creationId xmlns:a16="http://schemas.microsoft.com/office/drawing/2014/main" id="{DCBC97DF-B9FC-4CA2-8962-ECE95DF74D7E}"/>
              </a:ext>
            </a:extLst>
          </p:cNvPr>
          <p:cNvSpPr txBox="1"/>
          <p:nvPr/>
        </p:nvSpPr>
        <p:spPr>
          <a:xfrm>
            <a:off x="6506567" y="6193465"/>
            <a:ext cx="507804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dirty="0">
                <a:solidFill>
                  <a:srgbClr val="35B729"/>
                </a:solidFill>
                <a:latin typeface="Arial Black" panose="020B0A04020102020204" pitchFamily="34" charset="0"/>
              </a:rPr>
              <a:t>F</a:t>
            </a:r>
            <a:r>
              <a:rPr lang="es-MX" sz="4800" dirty="0">
                <a:solidFill>
                  <a:srgbClr val="01E0B8"/>
                </a:solidFill>
                <a:latin typeface="Arial Black" panose="020B0A04020102020204" pitchFamily="34" charset="0"/>
              </a:rPr>
              <a:t>O</a:t>
            </a:r>
            <a:r>
              <a:rPr lang="es-MX" sz="4800" dirty="0">
                <a:solidFill>
                  <a:srgbClr val="B8C5DA"/>
                </a:solidFill>
                <a:latin typeface="Arial Black" panose="020B0A04020102020204" pitchFamily="34" charset="0"/>
              </a:rPr>
              <a:t>D</a:t>
            </a:r>
            <a:r>
              <a:rPr lang="es-MX" sz="4800" dirty="0">
                <a:solidFill>
                  <a:srgbClr val="46C3C5"/>
                </a:solidFill>
                <a:latin typeface="Arial Black" panose="020B0A04020102020204" pitchFamily="34" charset="0"/>
              </a:rPr>
              <a:t>A</a:t>
            </a:r>
            <a:endParaRPr lang="en-US" sz="4800" dirty="0">
              <a:solidFill>
                <a:srgbClr val="46C3C5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0C935AD-3956-4105-A5A3-84397BB44E06}"/>
              </a:ext>
            </a:extLst>
          </p:cNvPr>
          <p:cNvSpPr txBox="1"/>
          <p:nvPr/>
        </p:nvSpPr>
        <p:spPr>
          <a:xfrm>
            <a:off x="5073215" y="3533334"/>
            <a:ext cx="25907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FORTALEZAS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E2F9917-18DE-4805-AC19-CF3F9C97CD56}"/>
              </a:ext>
            </a:extLst>
          </p:cNvPr>
          <p:cNvSpPr txBox="1"/>
          <p:nvPr/>
        </p:nvSpPr>
        <p:spPr>
          <a:xfrm>
            <a:off x="10675181" y="3564522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OPORTUNUDADES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474E81D-5187-4292-8FBF-CDEF6394135F}"/>
              </a:ext>
            </a:extLst>
          </p:cNvPr>
          <p:cNvSpPr txBox="1"/>
          <p:nvPr/>
        </p:nvSpPr>
        <p:spPr>
          <a:xfrm>
            <a:off x="4789268" y="7487798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DEBILIDADES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E85F36B-8528-4146-827B-D25EA6807F4B}"/>
              </a:ext>
            </a:extLst>
          </p:cNvPr>
          <p:cNvSpPr txBox="1"/>
          <p:nvPr/>
        </p:nvSpPr>
        <p:spPr>
          <a:xfrm>
            <a:off x="10112590" y="7513634"/>
            <a:ext cx="31586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AMENAZAS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86FE0721-1ABB-41E3-8EE8-4DD7D93BD8DF}"/>
              </a:ext>
            </a:extLst>
          </p:cNvPr>
          <p:cNvSpPr txBox="1"/>
          <p:nvPr/>
        </p:nvSpPr>
        <p:spPr>
          <a:xfrm>
            <a:off x="3036026" y="4173946"/>
            <a:ext cx="44636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Remuneración económica.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Estabilidad laboral.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Aceptación de la población.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Baja rotación del personal.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76C8F94-DB66-4C53-BE85-E96C0C59BD8D}"/>
              </a:ext>
            </a:extLst>
          </p:cNvPr>
          <p:cNvSpPr txBox="1"/>
          <p:nvPr/>
        </p:nvSpPr>
        <p:spPr>
          <a:xfrm>
            <a:off x="2879793" y="8119876"/>
            <a:ext cx="47557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Falta de recursos y/o insumos.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Infraestructura inadecuada.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No cuenta con imagen institucional.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C7B5F48-BBFE-4F95-BC28-7B7B0052337A}"/>
              </a:ext>
            </a:extLst>
          </p:cNvPr>
          <p:cNvSpPr txBox="1"/>
          <p:nvPr/>
        </p:nvSpPr>
        <p:spPr>
          <a:xfrm>
            <a:off x="10675181" y="4212353"/>
            <a:ext cx="563161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Única empresa  de PPL.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Convenios para alianzas estratégicas.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Apoyo de fundaciones/entidades públicas.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81125A1-8AB6-41DD-BF7C-5E806816FA58}"/>
              </a:ext>
            </a:extLst>
          </p:cNvPr>
          <p:cNvSpPr txBox="1"/>
          <p:nvPr/>
        </p:nvSpPr>
        <p:spPr>
          <a:xfrm>
            <a:off x="10700388" y="8063508"/>
            <a:ext cx="582869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Productos desconocidos para los posibles consumidores.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No tener acceso a canales de publicidad.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Rechazo de los productos por parte de la comunidad.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75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</TotalTime>
  <Words>995</Words>
  <Application>Microsoft Office PowerPoint</Application>
  <PresentationFormat>Personalizado</PresentationFormat>
  <Paragraphs>130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   </vt:lpstr>
      <vt:lpstr>Arial</vt:lpstr>
      <vt:lpstr>Times New Roman</vt:lpstr>
      <vt:lpstr>Arial Black</vt:lpstr>
      <vt:lpstr>Agrandir Bold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Darly Brineth Chiquillo Bacca</cp:lastModifiedBy>
  <cp:revision>45</cp:revision>
  <dcterms:created xsi:type="dcterms:W3CDTF">2006-08-16T00:00:00Z</dcterms:created>
  <dcterms:modified xsi:type="dcterms:W3CDTF">2024-07-22T22:30:23Z</dcterms:modified>
  <dc:identifier>DAFTPQDkLDU</dc:identifier>
</cp:coreProperties>
</file>