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handoutMasterIdLst>
    <p:handoutMasterId r:id="rId24"/>
  </p:handoutMasterIdLst>
  <p:sldIdLst>
    <p:sldId id="262" r:id="rId2"/>
    <p:sldId id="257" r:id="rId3"/>
    <p:sldId id="263" r:id="rId4"/>
    <p:sldId id="264" r:id="rId5"/>
    <p:sldId id="288" r:id="rId6"/>
    <p:sldId id="279" r:id="rId7"/>
    <p:sldId id="258" r:id="rId8"/>
    <p:sldId id="265" r:id="rId9"/>
    <p:sldId id="266" r:id="rId10"/>
    <p:sldId id="284" r:id="rId11"/>
    <p:sldId id="285" r:id="rId12"/>
    <p:sldId id="272" r:id="rId13"/>
    <p:sldId id="281" r:id="rId14"/>
    <p:sldId id="275" r:id="rId15"/>
    <p:sldId id="267" r:id="rId16"/>
    <p:sldId id="269" r:id="rId17"/>
    <p:sldId id="268" r:id="rId18"/>
    <p:sldId id="283" r:id="rId19"/>
    <p:sldId id="286" r:id="rId20"/>
    <p:sldId id="287" r:id="rId21"/>
    <p:sldId id="261" r:id="rId22"/>
  </p:sldIdLst>
  <p:sldSz cx="18288000" cy="10287000"/>
  <p:notesSz cx="6858000" cy="9144000"/>
  <p:embeddedFontLst>
    <p:embeddedFont>
      <p:font typeface="Agrandir Bold" panose="020B0604020202020204" charset="0"/>
      <p:regular r:id="rId25"/>
    </p:embeddedFont>
    <p:embeddedFont>
      <p:font typeface="Calibri" panose="020F0502020204030204" pitchFamily="34" charset="0"/>
      <p:regular r:id="rId26"/>
      <p:bold r:id="rId27"/>
      <p:italic r:id="rId28"/>
      <p:boldItalic r:id="rId29"/>
    </p:embeddedFont>
    <p:embeddedFont>
      <p:font typeface="Arial Black" panose="020B0A04020102020204" pitchFamily="34" charset="0"/>
      <p:bold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C3C5"/>
    <a:srgbClr val="B8C5DA"/>
    <a:srgbClr val="01E0B8"/>
    <a:srgbClr val="35B729"/>
    <a:srgbClr val="1A92A7"/>
    <a:srgbClr val="298D1F"/>
    <a:srgbClr val="168246"/>
    <a:srgbClr val="2E9092"/>
    <a:srgbClr val="01B391"/>
    <a:srgbClr val="2A66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7" autoAdjust="0"/>
    <p:restoredTop sz="93883" autoAdjust="0"/>
  </p:normalViewPr>
  <p:slideViewPr>
    <p:cSldViewPr>
      <p:cViewPr>
        <p:scale>
          <a:sx n="25" d="100"/>
          <a:sy n="25" d="100"/>
        </p:scale>
        <p:origin x="1860" y="4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8732"/>
    </p:cViewPr>
  </p:sorter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8FF3AE-EE8C-4B0D-A099-8523C84DE9C6}" type="datetimeFigureOut">
              <a:rPr lang="en-US" smtClean="0"/>
              <a:t>9/30/2024</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3E52E5-E1A2-43E5-972A-260BC14DECA2}" type="slidenum">
              <a:rPr lang="en-US" smtClean="0"/>
              <a:t>‹Nº›</a:t>
            </a:fld>
            <a:endParaRPr lang="en-US"/>
          </a:p>
        </p:txBody>
      </p:sp>
    </p:spTree>
    <p:extLst>
      <p:ext uri="{BB962C8B-B14F-4D97-AF65-F5344CB8AC3E}">
        <p14:creationId xmlns:p14="http://schemas.microsoft.com/office/powerpoint/2010/main" val="346723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34578-CAA3-429D-AE82-416BA81CAE3B}" type="datetimeFigureOut">
              <a:rPr lang="en-US" smtClean="0"/>
              <a:t>9/30/2024</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087E9-0318-4832-9BD9-9F5532A62CBF}" type="slidenum">
              <a:rPr lang="en-US" smtClean="0"/>
              <a:t>‹Nº›</a:t>
            </a:fld>
            <a:endParaRPr lang="en-US"/>
          </a:p>
        </p:txBody>
      </p:sp>
    </p:spTree>
    <p:extLst>
      <p:ext uri="{BB962C8B-B14F-4D97-AF65-F5344CB8AC3E}">
        <p14:creationId xmlns:p14="http://schemas.microsoft.com/office/powerpoint/2010/main" val="6728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1</a:t>
            </a:fld>
            <a:endParaRPr lang="en-US"/>
          </a:p>
        </p:txBody>
      </p:sp>
    </p:spTree>
    <p:extLst>
      <p:ext uri="{BB962C8B-B14F-4D97-AF65-F5344CB8AC3E}">
        <p14:creationId xmlns:p14="http://schemas.microsoft.com/office/powerpoint/2010/main" val="1428042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INICIO">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2A7706E-1D1D-4DE4-96F7-0B5C59F4AC5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42122" b="26022"/>
          <a:stretch/>
        </p:blipFill>
        <p:spPr>
          <a:xfrm>
            <a:off x="294390" y="402357"/>
            <a:ext cx="4407845" cy="1404156"/>
          </a:xfrm>
          <a:prstGeom prst="rect">
            <a:avLst/>
          </a:prstGeom>
        </p:spPr>
      </p:pic>
      <p:grpSp>
        <p:nvGrpSpPr>
          <p:cNvPr id="6" name="Group 4"/>
          <p:cNvGrpSpPr/>
          <p:nvPr userDrawn="1"/>
        </p:nvGrpSpPr>
        <p:grpSpPr>
          <a:xfrm>
            <a:off x="10575022" y="-83640"/>
            <a:ext cx="10539663" cy="10287000"/>
            <a:chOff x="0" y="0"/>
            <a:chExt cx="14052884" cy="13716000"/>
          </a:xfrm>
        </p:grpSpPr>
        <p:pic>
          <p:nvPicPr>
            <p:cNvPr id="7" name="Picture 5"/>
            <p:cNvPicPr>
              <a:picLocks noChangeAspect="1"/>
            </p:cNvPicPr>
            <p:nvPr/>
          </p:nvPicPr>
          <p:blipFill>
            <a:blip r:embed="rId3"/>
            <a:srcRect l="9933" r="32434"/>
            <a:stretch>
              <a:fillRect/>
            </a:stretch>
          </p:blipFill>
          <p:spPr>
            <a:xfrm>
              <a:off x="0" y="0"/>
              <a:ext cx="14052884" cy="13716000"/>
            </a:xfrm>
            <a:prstGeom prst="rect">
              <a:avLst/>
            </a:prstGeom>
          </p:spPr>
        </p:pic>
      </p:grpSp>
      <p:grpSp>
        <p:nvGrpSpPr>
          <p:cNvPr id="8" name="Group 15"/>
          <p:cNvGrpSpPr/>
          <p:nvPr userDrawn="1"/>
        </p:nvGrpSpPr>
        <p:grpSpPr>
          <a:xfrm>
            <a:off x="-2405949" y="-756374"/>
            <a:ext cx="4393457" cy="839228"/>
            <a:chOff x="0" y="0"/>
            <a:chExt cx="1157124" cy="221031"/>
          </a:xfrm>
        </p:grpSpPr>
        <p:sp>
          <p:nvSpPr>
            <p:cNvPr id="9" name="Freeform 16"/>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0" name="TextBox 17"/>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18"/>
          <p:cNvGrpSpPr/>
          <p:nvPr userDrawn="1"/>
        </p:nvGrpSpPr>
        <p:grpSpPr>
          <a:xfrm>
            <a:off x="1111231" y="-945845"/>
            <a:ext cx="2664423" cy="1218172"/>
            <a:chOff x="0" y="0"/>
            <a:chExt cx="483446" cy="221031"/>
          </a:xfrm>
        </p:grpSpPr>
        <p:sp>
          <p:nvSpPr>
            <p:cNvPr id="12" name="Freeform 19"/>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3" name="TextBox 20"/>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4" name="Group 21"/>
          <p:cNvGrpSpPr/>
          <p:nvPr userDrawn="1"/>
        </p:nvGrpSpPr>
        <p:grpSpPr>
          <a:xfrm>
            <a:off x="2721641" y="-945845"/>
            <a:ext cx="2664423" cy="1218172"/>
            <a:chOff x="0" y="0"/>
            <a:chExt cx="483446" cy="221031"/>
          </a:xfrm>
        </p:grpSpPr>
        <p:sp>
          <p:nvSpPr>
            <p:cNvPr id="15" name="Freeform 22"/>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6" name="TextBox 23"/>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pic>
        <p:nvPicPr>
          <p:cNvPr id="18" name="Picture 20"/>
          <p:cNvPicPr>
            <a:picLocks noChangeAspect="1"/>
          </p:cNvPicPr>
          <p:nvPr userDrawn="1"/>
        </p:nvPicPr>
        <p:blipFill>
          <a:blip r:embed="rId4"/>
          <a:srcRect l="27903" t="7707" r="27626" b="7032"/>
          <a:stretch>
            <a:fillRect/>
          </a:stretch>
        </p:blipFill>
        <p:spPr>
          <a:xfrm>
            <a:off x="10914963" y="237422"/>
            <a:ext cx="1506527" cy="162468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grpSp>
        <p:nvGrpSpPr>
          <p:cNvPr id="7" name="Grupo 6"/>
          <p:cNvGrpSpPr/>
          <p:nvPr userDrawn="1"/>
        </p:nvGrpSpPr>
        <p:grpSpPr>
          <a:xfrm>
            <a:off x="-2405949" y="-945846"/>
            <a:ext cx="7792008" cy="1218172"/>
            <a:chOff x="-2405949" y="-945847"/>
            <a:chExt cx="7792008" cy="1218172"/>
          </a:xfrm>
        </p:grpSpPr>
        <p:grpSp>
          <p:nvGrpSpPr>
            <p:cNvPr id="8" name="Group 3"/>
            <p:cNvGrpSpPr/>
            <p:nvPr/>
          </p:nvGrpSpPr>
          <p:grpSpPr>
            <a:xfrm>
              <a:off x="-2405949" y="-756375"/>
              <a:ext cx="4393457" cy="839228"/>
              <a:chOff x="0" y="0"/>
              <a:chExt cx="1157124" cy="221031"/>
            </a:xfrm>
          </p:grpSpPr>
          <p:sp>
            <p:nvSpPr>
              <p:cNvPr id="15"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6"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6"/>
            <p:cNvGrpSpPr/>
            <p:nvPr/>
          </p:nvGrpSpPr>
          <p:grpSpPr>
            <a:xfrm>
              <a:off x="1111228" y="-945847"/>
              <a:ext cx="2664422" cy="1218172"/>
              <a:chOff x="0" y="0"/>
              <a:chExt cx="483446" cy="221031"/>
            </a:xfrm>
          </p:grpSpPr>
          <p:sp>
            <p:nvSpPr>
              <p:cNvPr id="13"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0" name="Group 9"/>
            <p:cNvGrpSpPr/>
            <p:nvPr/>
          </p:nvGrpSpPr>
          <p:grpSpPr>
            <a:xfrm>
              <a:off x="2721637" y="-945847"/>
              <a:ext cx="2664422" cy="1218172"/>
              <a:chOff x="0" y="0"/>
              <a:chExt cx="483446" cy="221031"/>
            </a:xfrm>
          </p:grpSpPr>
          <p:sp>
            <p:nvSpPr>
              <p:cNvPr id="11"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2"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7" name="Group 12"/>
          <p:cNvGrpSpPr/>
          <p:nvPr userDrawn="1"/>
        </p:nvGrpSpPr>
        <p:grpSpPr>
          <a:xfrm rot="-4699802">
            <a:off x="12677283" y="4893040"/>
            <a:ext cx="15009628" cy="4262784"/>
            <a:chOff x="0" y="0"/>
            <a:chExt cx="3953153" cy="1122709"/>
          </a:xfrm>
        </p:grpSpPr>
        <p:sp>
          <p:nvSpPr>
            <p:cNvPr id="18"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9"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0" name="Group 15"/>
          <p:cNvGrpSpPr/>
          <p:nvPr userDrawn="1"/>
        </p:nvGrpSpPr>
        <p:grpSpPr>
          <a:xfrm rot="-4699802">
            <a:off x="10294847" y="6513127"/>
            <a:ext cx="15009628" cy="201024"/>
            <a:chOff x="0" y="0"/>
            <a:chExt cx="3953153" cy="52945"/>
          </a:xfrm>
        </p:grpSpPr>
        <p:sp>
          <p:nvSpPr>
            <p:cNvPr id="21"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2"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3" name="Picture 20"/>
          <p:cNvPicPr>
            <a:picLocks noChangeAspect="1"/>
          </p:cNvPicPr>
          <p:nvPr userDrawn="1"/>
        </p:nvPicPr>
        <p:blipFill>
          <a:blip r:embed="rId2"/>
          <a:srcRect l="27903" t="7707" r="27626" b="7032"/>
          <a:stretch>
            <a:fillRect/>
          </a:stretch>
        </p:blipFill>
        <p:spPr>
          <a:xfrm>
            <a:off x="16054369" y="90474"/>
            <a:ext cx="1506527" cy="1624685"/>
          </a:xfrm>
          <a:prstGeom prst="rect">
            <a:avLst/>
          </a:prstGeom>
        </p:spPr>
      </p:pic>
      <p:pic>
        <p:nvPicPr>
          <p:cNvPr id="24" name="Imagen 23"/>
          <p:cNvPicPr>
            <a:picLocks noChangeAspect="1"/>
          </p:cNvPicPr>
          <p:nvPr userDrawn="1"/>
        </p:nvPicPr>
        <p:blipFill>
          <a:blip r:embed="rId3"/>
          <a:stretch>
            <a:fillRect/>
          </a:stretch>
        </p:blipFill>
        <p:spPr>
          <a:xfrm>
            <a:off x="7620000" y="9388462"/>
            <a:ext cx="2688569" cy="2615411"/>
          </a:xfrm>
          <a:prstGeom prst="rect">
            <a:avLst/>
          </a:prstGeom>
        </p:spPr>
      </p:pic>
      <p:pic>
        <p:nvPicPr>
          <p:cNvPr id="25" name="Imagen 24">
            <a:extLst>
              <a:ext uri="{FF2B5EF4-FFF2-40B4-BE49-F238E27FC236}">
                <a16:creationId xmlns:a16="http://schemas.microsoft.com/office/drawing/2014/main" id="{8C008809-0774-4030-8174-9FFBF69D8895}"/>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42122" b="26022"/>
          <a:stretch/>
        </p:blipFill>
        <p:spPr>
          <a:xfrm>
            <a:off x="294390" y="402357"/>
            <a:ext cx="4407845" cy="1404156"/>
          </a:xfrm>
          <a:prstGeom prst="rect">
            <a:avLst/>
          </a:prstGeom>
        </p:spPr>
      </p:pic>
    </p:spTree>
    <p:extLst>
      <p:ext uri="{BB962C8B-B14F-4D97-AF65-F5344CB8AC3E}">
        <p14:creationId xmlns:p14="http://schemas.microsoft.com/office/powerpoint/2010/main" val="186399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grpSp>
        <p:nvGrpSpPr>
          <p:cNvPr id="9" name="Group 6"/>
          <p:cNvGrpSpPr/>
          <p:nvPr userDrawn="1"/>
        </p:nvGrpSpPr>
        <p:grpSpPr>
          <a:xfrm>
            <a:off x="13865445" y="-783709"/>
            <a:ext cx="2165787" cy="839228"/>
            <a:chOff x="0" y="0"/>
            <a:chExt cx="570413" cy="221031"/>
          </a:xfrm>
        </p:grpSpPr>
        <p:sp>
          <p:nvSpPr>
            <p:cNvPr id="10" name="Freeform 7"/>
            <p:cNvSpPr/>
            <p:nvPr/>
          </p:nvSpPr>
          <p:spPr>
            <a:xfrm>
              <a:off x="0" y="0"/>
              <a:ext cx="570413" cy="221031"/>
            </a:xfrm>
            <a:custGeom>
              <a:avLst/>
              <a:gdLst/>
              <a:ahLst/>
              <a:cxnLst/>
              <a:rect l="l" t="t" r="r" b="b"/>
              <a:pathLst>
                <a:path w="570413" h="221031">
                  <a:moveTo>
                    <a:pt x="203200" y="0"/>
                  </a:moveTo>
                  <a:lnTo>
                    <a:pt x="570413" y="0"/>
                  </a:lnTo>
                  <a:lnTo>
                    <a:pt x="367213" y="221031"/>
                  </a:lnTo>
                  <a:lnTo>
                    <a:pt x="0" y="221031"/>
                  </a:lnTo>
                  <a:lnTo>
                    <a:pt x="203200" y="0"/>
                  </a:lnTo>
                  <a:close/>
                </a:path>
              </a:pathLst>
            </a:custGeom>
            <a:solidFill>
              <a:srgbClr val="168246"/>
            </a:solidFill>
          </p:spPr>
        </p:sp>
        <p:sp>
          <p:nvSpPr>
            <p:cNvPr id="11"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userDrawn="1"/>
        </p:nvGrpSpPr>
        <p:grpSpPr>
          <a:xfrm>
            <a:off x="15154953" y="-973181"/>
            <a:ext cx="2664423"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5" name="Group 12"/>
          <p:cNvGrpSpPr/>
          <p:nvPr userDrawn="1"/>
        </p:nvGrpSpPr>
        <p:grpSpPr>
          <a:xfrm>
            <a:off x="16765363" y="-973181"/>
            <a:ext cx="2664423" cy="1218172"/>
            <a:chOff x="0" y="0"/>
            <a:chExt cx="483446" cy="221031"/>
          </a:xfrm>
        </p:grpSpPr>
        <p:sp>
          <p:nvSpPr>
            <p:cNvPr id="16" name="Freeform 13"/>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7" name="TextBox 14"/>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8" name="Group 15"/>
          <p:cNvGrpSpPr/>
          <p:nvPr userDrawn="1"/>
        </p:nvGrpSpPr>
        <p:grpSpPr>
          <a:xfrm rot="-6383299">
            <a:off x="-9225242" y="5696825"/>
            <a:ext cx="15009628" cy="4583863"/>
            <a:chOff x="0" y="0"/>
            <a:chExt cx="3953153" cy="1207272"/>
          </a:xfrm>
        </p:grpSpPr>
        <p:sp>
          <p:nvSpPr>
            <p:cNvPr id="19" name="Freeform 16"/>
            <p:cNvSpPr/>
            <p:nvPr/>
          </p:nvSpPr>
          <p:spPr>
            <a:xfrm>
              <a:off x="0" y="0"/>
              <a:ext cx="3953153" cy="1207272"/>
            </a:xfrm>
            <a:custGeom>
              <a:avLst/>
              <a:gdLst/>
              <a:ahLst/>
              <a:cxnLst/>
              <a:rect l="l" t="t" r="r" b="b"/>
              <a:pathLst>
                <a:path w="3953153" h="1207272">
                  <a:moveTo>
                    <a:pt x="0" y="0"/>
                  </a:moveTo>
                  <a:lnTo>
                    <a:pt x="3953153" y="0"/>
                  </a:lnTo>
                  <a:lnTo>
                    <a:pt x="3953153" y="1207272"/>
                  </a:lnTo>
                  <a:lnTo>
                    <a:pt x="0" y="1207272"/>
                  </a:lnTo>
                  <a:close/>
                </a:path>
              </a:pathLst>
            </a:custGeom>
            <a:solidFill>
              <a:srgbClr val="168246"/>
            </a:solidFill>
          </p:spPr>
        </p:sp>
        <p:sp>
          <p:nvSpPr>
            <p:cNvPr id="20"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1" name="Group 18"/>
          <p:cNvGrpSpPr/>
          <p:nvPr userDrawn="1"/>
        </p:nvGrpSpPr>
        <p:grpSpPr>
          <a:xfrm rot="-6428272">
            <a:off x="-6476114" y="7855943"/>
            <a:ext cx="15009628" cy="201024"/>
            <a:chOff x="0" y="0"/>
            <a:chExt cx="3953153" cy="52945"/>
          </a:xfrm>
        </p:grpSpPr>
        <p:sp>
          <p:nvSpPr>
            <p:cNvPr id="22" name="Freeform 19"/>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3" name="TextBox 20"/>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4" name="Picture 20"/>
          <p:cNvPicPr>
            <a:picLocks noChangeAspect="1"/>
          </p:cNvPicPr>
          <p:nvPr userDrawn="1"/>
        </p:nvPicPr>
        <p:blipFill>
          <a:blip r:embed="rId2"/>
          <a:srcRect l="27903" t="7707" r="27626" b="7032"/>
          <a:stretch>
            <a:fillRect/>
          </a:stretch>
        </p:blipFill>
        <p:spPr>
          <a:xfrm>
            <a:off x="435838" y="216358"/>
            <a:ext cx="1506527" cy="1624685"/>
          </a:xfrm>
          <a:prstGeom prst="rect">
            <a:avLst/>
          </a:prstGeom>
        </p:spPr>
      </p:pic>
      <p:pic>
        <p:nvPicPr>
          <p:cNvPr id="28" name="Imagen 27"/>
          <p:cNvPicPr>
            <a:picLocks noChangeAspect="1"/>
          </p:cNvPicPr>
          <p:nvPr userDrawn="1"/>
        </p:nvPicPr>
        <p:blipFill>
          <a:blip r:embed="rId3"/>
          <a:stretch>
            <a:fillRect/>
          </a:stretch>
        </p:blipFill>
        <p:spPr>
          <a:xfrm>
            <a:off x="7620000" y="9388462"/>
            <a:ext cx="2688569" cy="2615411"/>
          </a:xfrm>
          <a:prstGeom prst="rect">
            <a:avLst/>
          </a:prstGeom>
        </p:spPr>
      </p:pic>
      <p:pic>
        <p:nvPicPr>
          <p:cNvPr id="25" name="Imagen 24">
            <a:extLst>
              <a:ext uri="{FF2B5EF4-FFF2-40B4-BE49-F238E27FC236}">
                <a16:creationId xmlns:a16="http://schemas.microsoft.com/office/drawing/2014/main" id="{6483A1F1-EBC5-4EBA-8EC2-8E32F49D5584}"/>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42122" b="26022"/>
          <a:stretch/>
        </p:blipFill>
        <p:spPr>
          <a:xfrm>
            <a:off x="13689729" y="389652"/>
            <a:ext cx="4407845" cy="1404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CIAS">
    <p:spTree>
      <p:nvGrpSpPr>
        <p:cNvPr id="1" name=""/>
        <p:cNvGrpSpPr/>
        <p:nvPr/>
      </p:nvGrpSpPr>
      <p:grpSpPr>
        <a:xfrm>
          <a:off x="0" y="0"/>
          <a:ext cx="0" cy="0"/>
          <a:chOff x="0" y="0"/>
          <a:chExt cx="0" cy="0"/>
        </a:xfrm>
      </p:grpSpPr>
      <p:grpSp>
        <p:nvGrpSpPr>
          <p:cNvPr id="9" name="Grupo 8"/>
          <p:cNvGrpSpPr/>
          <p:nvPr userDrawn="1"/>
        </p:nvGrpSpPr>
        <p:grpSpPr>
          <a:xfrm>
            <a:off x="-2405949" y="-945846"/>
            <a:ext cx="7792008" cy="1218172"/>
            <a:chOff x="-2405949" y="-945847"/>
            <a:chExt cx="7792008" cy="1218172"/>
          </a:xfrm>
        </p:grpSpPr>
        <p:grpSp>
          <p:nvGrpSpPr>
            <p:cNvPr id="10" name="Group 3"/>
            <p:cNvGrpSpPr/>
            <p:nvPr/>
          </p:nvGrpSpPr>
          <p:grpSpPr>
            <a:xfrm>
              <a:off x="-2405949" y="-756375"/>
              <a:ext cx="4393457" cy="839228"/>
              <a:chOff x="0" y="0"/>
              <a:chExt cx="1157124" cy="221031"/>
            </a:xfrm>
          </p:grpSpPr>
          <p:sp>
            <p:nvSpPr>
              <p:cNvPr id="17"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8"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6"/>
            <p:cNvGrpSpPr/>
            <p:nvPr/>
          </p:nvGrpSpPr>
          <p:grpSpPr>
            <a:xfrm>
              <a:off x="1111228" y="-945847"/>
              <a:ext cx="2664422" cy="1218172"/>
              <a:chOff x="0" y="0"/>
              <a:chExt cx="483446" cy="221031"/>
            </a:xfrm>
          </p:grpSpPr>
          <p:sp>
            <p:nvSpPr>
              <p:cNvPr id="15"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6"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p:nvGrpSpPr>
          <p:grpSpPr>
            <a:xfrm>
              <a:off x="2721637" y="-945847"/>
              <a:ext cx="2664422"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9" name="Group 12"/>
          <p:cNvGrpSpPr/>
          <p:nvPr userDrawn="1"/>
        </p:nvGrpSpPr>
        <p:grpSpPr>
          <a:xfrm rot="-4699802">
            <a:off x="12677283" y="4893040"/>
            <a:ext cx="15009628" cy="4262784"/>
            <a:chOff x="0" y="0"/>
            <a:chExt cx="3953153" cy="1122709"/>
          </a:xfrm>
        </p:grpSpPr>
        <p:sp>
          <p:nvSpPr>
            <p:cNvPr id="20"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21"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2" name="Group 15"/>
          <p:cNvGrpSpPr/>
          <p:nvPr userDrawn="1"/>
        </p:nvGrpSpPr>
        <p:grpSpPr>
          <a:xfrm rot="-4699802">
            <a:off x="10294847" y="6513127"/>
            <a:ext cx="15009628" cy="201024"/>
            <a:chOff x="0" y="0"/>
            <a:chExt cx="3953153" cy="52945"/>
          </a:xfrm>
        </p:grpSpPr>
        <p:sp>
          <p:nvSpPr>
            <p:cNvPr id="23"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4"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5" name="Picture 20"/>
          <p:cNvPicPr>
            <a:picLocks noChangeAspect="1"/>
          </p:cNvPicPr>
          <p:nvPr userDrawn="1"/>
        </p:nvPicPr>
        <p:blipFill>
          <a:blip r:embed="rId2"/>
          <a:srcRect l="27903" t="7707" r="27626" b="7032"/>
          <a:stretch>
            <a:fillRect/>
          </a:stretch>
        </p:blipFill>
        <p:spPr>
          <a:xfrm>
            <a:off x="16054369" y="90474"/>
            <a:ext cx="1506527" cy="1624685"/>
          </a:xfrm>
          <a:prstGeom prst="rect">
            <a:avLst/>
          </a:prstGeom>
        </p:spPr>
      </p:pic>
      <p:grpSp>
        <p:nvGrpSpPr>
          <p:cNvPr id="26" name="Group 2"/>
          <p:cNvGrpSpPr/>
          <p:nvPr userDrawn="1"/>
        </p:nvGrpSpPr>
        <p:grpSpPr>
          <a:xfrm>
            <a:off x="4" y="3467100"/>
            <a:ext cx="18287997" cy="11161301"/>
            <a:chOff x="-97909" y="-2126800"/>
            <a:chExt cx="5874598" cy="2939600"/>
          </a:xfrm>
        </p:grpSpPr>
        <p:sp>
          <p:nvSpPr>
            <p:cNvPr id="27"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8"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9" name="TextBox 14"/>
          <p:cNvSpPr txBox="1"/>
          <p:nvPr userDrawn="1"/>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pic>
        <p:nvPicPr>
          <p:cNvPr id="30" name="Imagen 29">
            <a:extLst>
              <a:ext uri="{FF2B5EF4-FFF2-40B4-BE49-F238E27FC236}">
                <a16:creationId xmlns:a16="http://schemas.microsoft.com/office/drawing/2014/main" id="{BCDA96D2-BA2A-48A9-AC04-C08729A4E0E8}"/>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42122" b="26022"/>
          <a:stretch/>
        </p:blipFill>
        <p:spPr>
          <a:xfrm>
            <a:off x="294390" y="402357"/>
            <a:ext cx="4407845" cy="1404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9/30/2024</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0" r:id="rId4"/>
    <p:sldLayoutId id="2147483656" r:id="rId5"/>
    <p:sldLayoutId id="2147483657" r:id="rId6"/>
  </p:sldLayoutIdLst>
  <p:txStyles>
    <p:titleStyle>
      <a:lvl1pPr algn="ctr" defTabSz="914332"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9143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4" algn="l" defTabSz="9143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7"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1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51.svg"/><Relationship Id="rId4" Type="http://schemas.openxmlformats.org/officeDocument/2006/relationships/image" Target="../media/image17.png"/><Relationship Id="rId9" Type="http://schemas.openxmlformats.org/officeDocument/2006/relationships/image" Target="../media/image55.svg"/></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51.svg"/><Relationship Id="rId4" Type="http://schemas.openxmlformats.org/officeDocument/2006/relationships/image" Target="../media/image17.png"/><Relationship Id="rId9" Type="http://schemas.openxmlformats.org/officeDocument/2006/relationships/image" Target="../media/image55.sv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9.svg"/><Relationship Id="rId2" Type="http://schemas.openxmlformats.org/officeDocument/2006/relationships/image" Target="../media/image22.png"/><Relationship Id="rId1" Type="http://schemas.openxmlformats.org/officeDocument/2006/relationships/slideLayout" Target="../slideLayouts/slideLayout4.xml"/><Relationship Id="rId5" Type="http://schemas.openxmlformats.org/officeDocument/2006/relationships/image" Target="../media/image61.sv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9.svg"/><Relationship Id="rId7" Type="http://schemas.openxmlformats.org/officeDocument/2006/relationships/image" Target="../media/image43.svg"/><Relationship Id="rId2"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image" Target="../media/image47.svg"/><Relationship Id="rId5" Type="http://schemas.openxmlformats.org/officeDocument/2006/relationships/image" Target="../media/image41.svg"/><Relationship Id="rId10"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45.sv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0 Rectángulo"/>
          <p:cNvSpPr/>
          <p:nvPr/>
        </p:nvSpPr>
        <p:spPr>
          <a:xfrm>
            <a:off x="609600" y="2469410"/>
            <a:ext cx="11506200" cy="7171194"/>
          </a:xfrm>
          <a:prstGeom prst="rect">
            <a:avLst/>
          </a:prstGeom>
        </p:spPr>
        <p:txBody>
          <a:bodyPr wrap="square">
            <a:spAutoFit/>
          </a:bodyPr>
          <a:lstStyle/>
          <a:p>
            <a:pPr algn="ctr"/>
            <a:r>
              <a:rPr lang="es-MX" sz="2000" b="1" dirty="0" smtClean="0">
                <a:solidFill>
                  <a:srgbClr val="168246"/>
                </a:solidFill>
                <a:latin typeface="Arial" pitchFamily="34" charset="0"/>
                <a:cs typeface="Arial" pitchFamily="34" charset="0"/>
              </a:rPr>
              <a:t>ANÁLISIS DEL SISTEMA DE GESTIÓN DE SEGURIDAD Y SALUD EN EL TRABAJO (SG-SST) EN LAS GRANDES Y MEDIANAS EMPRESAS DE AGUACHICA, CESAR</a:t>
            </a:r>
            <a:endParaRPr lang="es-419" sz="2000" b="1" dirty="0" smtClean="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r>
              <a:rPr lang="es-419" sz="2000" b="1" dirty="0">
                <a:solidFill>
                  <a:srgbClr val="168246"/>
                </a:solidFill>
                <a:latin typeface="Arial" pitchFamily="34" charset="0"/>
                <a:cs typeface="Arial" pitchFamily="34" charset="0"/>
              </a:rPr>
              <a:t>PROYECTO DE GRADO</a:t>
            </a:r>
          </a:p>
          <a:p>
            <a:pPr algn="ctr"/>
            <a:endParaRPr lang="es-419" sz="2000" b="1" dirty="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r>
              <a:rPr lang="es-419" sz="2000" b="1" dirty="0">
                <a:solidFill>
                  <a:srgbClr val="168246"/>
                </a:solidFill>
                <a:latin typeface="Arial" pitchFamily="34" charset="0"/>
                <a:cs typeface="Arial" pitchFamily="34" charset="0"/>
              </a:rPr>
              <a:t>ESTUDIANTES</a:t>
            </a:r>
          </a:p>
          <a:p>
            <a:pPr algn="ctr"/>
            <a:r>
              <a:rPr lang="es-419" sz="2000" b="1" dirty="0" smtClean="0">
                <a:solidFill>
                  <a:srgbClr val="168246"/>
                </a:solidFill>
                <a:latin typeface="Arial" pitchFamily="34" charset="0"/>
                <a:cs typeface="Arial" pitchFamily="34" charset="0"/>
              </a:rPr>
              <a:t>AIRIN PAOLA CARRILLO ROA </a:t>
            </a:r>
            <a:endParaRPr lang="es-419" sz="2000" b="1" dirty="0">
              <a:solidFill>
                <a:srgbClr val="168246"/>
              </a:solidFill>
              <a:latin typeface="Arial" pitchFamily="34" charset="0"/>
              <a:cs typeface="Arial" pitchFamily="34" charset="0"/>
            </a:endParaRPr>
          </a:p>
          <a:p>
            <a:pPr algn="ctr"/>
            <a:r>
              <a:rPr lang="es-419" sz="2000" b="1" dirty="0" smtClean="0">
                <a:solidFill>
                  <a:srgbClr val="168246"/>
                </a:solidFill>
                <a:latin typeface="Arial" pitchFamily="34" charset="0"/>
                <a:cs typeface="Arial" pitchFamily="34" charset="0"/>
              </a:rPr>
              <a:t>NAYELI VALDERRAMA TOLOSA </a:t>
            </a:r>
            <a:endParaRPr lang="es-419" sz="2000" b="1" dirty="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r>
              <a:rPr lang="es-419" sz="2000" b="1" dirty="0">
                <a:solidFill>
                  <a:srgbClr val="168246"/>
                </a:solidFill>
                <a:latin typeface="Arial" pitchFamily="34" charset="0"/>
                <a:cs typeface="Arial" pitchFamily="34" charset="0"/>
              </a:rPr>
              <a:t>DIRECTOR DE PROYECTO</a:t>
            </a:r>
          </a:p>
          <a:p>
            <a:pPr algn="ctr"/>
            <a:r>
              <a:rPr lang="es-419" sz="2000" b="1" dirty="0" smtClean="0">
                <a:solidFill>
                  <a:srgbClr val="168246"/>
                </a:solidFill>
                <a:latin typeface="Arial" pitchFamily="34" charset="0"/>
                <a:cs typeface="Arial" pitchFamily="34" charset="0"/>
              </a:rPr>
              <a:t>JAVIER ENRIQUE CRUZ HERRERA </a:t>
            </a:r>
            <a:endParaRPr lang="es-419" sz="2000" b="1" dirty="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endParaRPr lang="es-419" sz="2000" b="1" dirty="0">
              <a:solidFill>
                <a:srgbClr val="168246"/>
              </a:solidFill>
              <a:latin typeface="Arial" pitchFamily="34" charset="0"/>
              <a:cs typeface="Arial" pitchFamily="34" charset="0"/>
            </a:endParaRPr>
          </a:p>
          <a:p>
            <a:pPr algn="ctr"/>
            <a:r>
              <a:rPr lang="es-419" sz="2000" b="1" dirty="0">
                <a:solidFill>
                  <a:srgbClr val="168246"/>
                </a:solidFill>
                <a:latin typeface="Arial" pitchFamily="34" charset="0"/>
                <a:cs typeface="Arial" pitchFamily="34" charset="0"/>
              </a:rPr>
              <a:t>UNIVERSIDAD POPULAR DEL CESAR SECCIONAL AGUACHICA</a:t>
            </a:r>
          </a:p>
          <a:p>
            <a:pPr algn="ctr"/>
            <a:r>
              <a:rPr lang="es-419" sz="2000" b="1" dirty="0">
                <a:solidFill>
                  <a:srgbClr val="168246"/>
                </a:solidFill>
                <a:latin typeface="Arial" pitchFamily="34" charset="0"/>
                <a:cs typeface="Arial" pitchFamily="34" charset="0"/>
              </a:rPr>
              <a:t>CIENCIAS ADMINISTRATIVAS, CONTABLES Y ECONÓMICAS</a:t>
            </a:r>
          </a:p>
          <a:p>
            <a:pPr algn="ctr"/>
            <a:r>
              <a:rPr lang="es-419" sz="2000" b="1" dirty="0">
                <a:solidFill>
                  <a:srgbClr val="168246"/>
                </a:solidFill>
                <a:latin typeface="Arial" pitchFamily="34" charset="0"/>
                <a:cs typeface="Arial" pitchFamily="34" charset="0"/>
              </a:rPr>
              <a:t>ADMINISTRACIÓN DE EMPRESAS</a:t>
            </a:r>
          </a:p>
          <a:p>
            <a:pPr algn="ctr"/>
            <a:r>
              <a:rPr lang="es-419" sz="2000" b="1" dirty="0">
                <a:solidFill>
                  <a:srgbClr val="168246"/>
                </a:solidFill>
                <a:latin typeface="Arial" pitchFamily="34" charset="0"/>
                <a:cs typeface="Arial" pitchFamily="34" charset="0"/>
              </a:rPr>
              <a:t>AGUACHICA</a:t>
            </a:r>
          </a:p>
          <a:p>
            <a:pPr algn="ctr"/>
            <a:r>
              <a:rPr lang="es-419" sz="2000" b="1" dirty="0">
                <a:solidFill>
                  <a:srgbClr val="168246"/>
                </a:solidFill>
                <a:latin typeface="Arial" pitchFamily="34" charset="0"/>
                <a:cs typeface="Arial" pitchFamily="34" charset="0"/>
              </a:rPr>
              <a:t>2024 - 2</a:t>
            </a:r>
          </a:p>
        </p:txBody>
      </p:sp>
    </p:spTree>
    <p:extLst>
      <p:ext uri="{BB962C8B-B14F-4D97-AF65-F5344CB8AC3E}">
        <p14:creationId xmlns:p14="http://schemas.microsoft.com/office/powerpoint/2010/main" val="3615623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514600" y="732591"/>
            <a:ext cx="10591800" cy="1354217"/>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DESARROLLO DE LOS OBJETIVOS ESPECIFICOS</a:t>
            </a:r>
            <a:endParaRPr lang="es-ES" sz="4400" b="1" dirty="0">
              <a:solidFill>
                <a:srgbClr val="168246"/>
              </a:solidFill>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4" name="TextBox 26"/>
          <p:cNvSpPr txBox="1"/>
          <p:nvPr/>
        </p:nvSpPr>
        <p:spPr>
          <a:xfrm>
            <a:off x="1040139" y="2543710"/>
            <a:ext cx="16207722" cy="1292662"/>
          </a:xfrm>
          <a:prstGeom prst="rect">
            <a:avLst/>
          </a:prstGeom>
        </p:spPr>
        <p:txBody>
          <a:bodyPr wrap="square" lIns="0" tIns="0" rIns="0" bIns="0" rtlCol="0" anchor="t">
            <a:spAutoFit/>
          </a:bodyPr>
          <a:lstStyle/>
          <a:p>
            <a:pPr marL="342880" indent="-342880" algn="just">
              <a:buFont typeface="+mj-lt"/>
              <a:buAutoNum type="arabicPeriod"/>
            </a:pPr>
            <a:r>
              <a:rPr lang="es-MX" sz="2800" b="1" dirty="0">
                <a:solidFill>
                  <a:srgbClr val="298D1F"/>
                </a:solidFill>
                <a:latin typeface="Arial" panose="020B0604020202020204" pitchFamily="34" charset="0"/>
                <a:cs typeface="Arial" panose="020B0604020202020204" pitchFamily="34" charset="0"/>
              </a:rPr>
              <a:t>Identificar el grado de cumplimiento de las empresas en Aguachica, Cesar, en el sistema de gestión de seguridad y salud en el trabajo SG-SST de acuerdo a las disposiciones legales en su respectiva implementación. </a:t>
            </a:r>
          </a:p>
        </p:txBody>
      </p:sp>
      <p:sp>
        <p:nvSpPr>
          <p:cNvPr id="7" name="AutoShape 2" descr="Gráfico de respuestas de formularios. Título de la pregunta:   ¿Dispone de un plan anual para la gestión de seguridad y salud en el trabajo (SST)?  &#10;. Número de respuestas: 15 respuestas."/>
          <p:cNvSpPr>
            <a:spLocks noChangeAspect="1" noChangeArrowheads="1"/>
          </p:cNvSpPr>
          <p:nvPr/>
        </p:nvSpPr>
        <p:spPr bwMode="auto">
          <a:xfrm>
            <a:off x="15557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Gráfico de respuestas de formularios. Título de la pregunta:   ¿Dispone de un plan anual para la gestión de seguridad y salud en el trabajo (SST)?  &#10;. Número de respuestas: 15 respuestas."/>
          <p:cNvSpPr>
            <a:spLocks noChangeAspect="1" noChangeArrowheads="1"/>
          </p:cNvSpPr>
          <p:nvPr/>
        </p:nvSpPr>
        <p:spPr bwMode="auto">
          <a:xfrm>
            <a:off x="4114800" y="4152900"/>
            <a:ext cx="5592762" cy="5592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Imagen 8"/>
          <p:cNvPicPr/>
          <p:nvPr/>
        </p:nvPicPr>
        <p:blipFill>
          <a:blip r:embed="rId2"/>
          <a:stretch>
            <a:fillRect/>
          </a:stretch>
        </p:blipFill>
        <p:spPr>
          <a:xfrm>
            <a:off x="4267200" y="4133850"/>
            <a:ext cx="9372600" cy="5359400"/>
          </a:xfrm>
          <a:prstGeom prst="rect">
            <a:avLst/>
          </a:prstGeom>
        </p:spPr>
      </p:pic>
    </p:spTree>
    <p:extLst>
      <p:ext uri="{BB962C8B-B14F-4D97-AF65-F5344CB8AC3E}">
        <p14:creationId xmlns:p14="http://schemas.microsoft.com/office/powerpoint/2010/main" val="10095303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514600" y="732591"/>
            <a:ext cx="10591800" cy="1354217"/>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DESARROLLO DE LOS OBJETIVOS ESPECIFICOS</a:t>
            </a:r>
            <a:endParaRPr lang="es-ES" sz="4400" b="1" dirty="0">
              <a:solidFill>
                <a:srgbClr val="168246"/>
              </a:solidFill>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4" name="TextBox 26"/>
          <p:cNvSpPr txBox="1"/>
          <p:nvPr/>
        </p:nvSpPr>
        <p:spPr>
          <a:xfrm>
            <a:off x="1040139" y="2543710"/>
            <a:ext cx="16207722" cy="1292662"/>
          </a:xfrm>
          <a:prstGeom prst="rect">
            <a:avLst/>
          </a:prstGeom>
        </p:spPr>
        <p:txBody>
          <a:bodyPr wrap="square" lIns="0" tIns="0" rIns="0" bIns="0" rtlCol="0" anchor="t">
            <a:spAutoFit/>
          </a:bodyPr>
          <a:lstStyle/>
          <a:p>
            <a:pPr marL="342880" indent="-342880" algn="just">
              <a:buFont typeface="+mj-lt"/>
              <a:buAutoNum type="arabicPeriod"/>
            </a:pPr>
            <a:r>
              <a:rPr lang="es-MX" sz="2800" b="1" dirty="0">
                <a:solidFill>
                  <a:srgbClr val="298D1F"/>
                </a:solidFill>
                <a:latin typeface="Arial" panose="020B0604020202020204" pitchFamily="34" charset="0"/>
                <a:cs typeface="Arial" panose="020B0604020202020204" pitchFamily="34" charset="0"/>
              </a:rPr>
              <a:t>Identificar el grado de cumplimiento de las empresas en Aguachica, Cesar, en el sistema de gestión de seguridad y salud en el trabajo SG-SST de acuerdo a las disposiciones legales en su respectiva implementación. </a:t>
            </a:r>
          </a:p>
        </p:txBody>
      </p:sp>
      <p:sp>
        <p:nvSpPr>
          <p:cNvPr id="7" name="AutoShape 2" descr="Gráfico de respuestas de formularios. Título de la pregunta:   ¿Dispone de un plan anual para la gestión de seguridad y salud en el trabajo (SST)?  &#10;. Número de respuestas: 15 respuestas."/>
          <p:cNvSpPr>
            <a:spLocks noChangeAspect="1" noChangeArrowheads="1"/>
          </p:cNvSpPr>
          <p:nvPr/>
        </p:nvSpPr>
        <p:spPr bwMode="auto">
          <a:xfrm>
            <a:off x="15557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Gráfico de respuestas de formularios. Título de la pregunta:   ¿Dispone de un plan anual para la gestión de seguridad y salud en el trabajo (SST)?  &#10;. Número de respuestas: 15 respuestas."/>
          <p:cNvSpPr>
            <a:spLocks noChangeAspect="1" noChangeArrowheads="1"/>
          </p:cNvSpPr>
          <p:nvPr/>
        </p:nvSpPr>
        <p:spPr bwMode="auto">
          <a:xfrm>
            <a:off x="4114800" y="4152900"/>
            <a:ext cx="5592762" cy="5592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Imagen 9"/>
          <p:cNvPicPr/>
          <p:nvPr/>
        </p:nvPicPr>
        <p:blipFill>
          <a:blip r:embed="rId2"/>
          <a:stretch>
            <a:fillRect/>
          </a:stretch>
        </p:blipFill>
        <p:spPr>
          <a:xfrm>
            <a:off x="4419600" y="4165600"/>
            <a:ext cx="9220200" cy="5321300"/>
          </a:xfrm>
          <a:prstGeom prst="rect">
            <a:avLst/>
          </a:prstGeom>
        </p:spPr>
      </p:pic>
    </p:spTree>
    <p:extLst>
      <p:ext uri="{BB962C8B-B14F-4D97-AF65-F5344CB8AC3E}">
        <p14:creationId xmlns:p14="http://schemas.microsoft.com/office/powerpoint/2010/main" val="335310868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AE4481C-B638-2FCD-20BA-C4C08A68F77D}"/>
              </a:ext>
            </a:extLst>
          </p:cNvPr>
          <p:cNvSpPr txBox="1"/>
          <p:nvPr/>
        </p:nvSpPr>
        <p:spPr>
          <a:xfrm>
            <a:off x="1143000" y="2086858"/>
            <a:ext cx="16002000" cy="830997"/>
          </a:xfrm>
          <a:prstGeom prst="rect">
            <a:avLst/>
          </a:prstGeom>
          <a:noFill/>
        </p:spPr>
        <p:txBody>
          <a:bodyPr wrap="square">
            <a:spAutoFit/>
          </a:bodyPr>
          <a:lstStyle/>
          <a:p>
            <a:pPr algn="just"/>
            <a:r>
              <a:rPr lang="es-CO" sz="2400" b="1" dirty="0">
                <a:solidFill>
                  <a:srgbClr val="298D1F"/>
                </a:solidFill>
                <a:latin typeface="Arial" panose="020B0604020202020204" pitchFamily="34" charset="0"/>
                <a:cs typeface="Arial" panose="020B0604020202020204" pitchFamily="34" charset="0"/>
              </a:rPr>
              <a:t>2. </a:t>
            </a:r>
            <a:r>
              <a:rPr lang="es-MX" sz="2400" b="1" dirty="0">
                <a:solidFill>
                  <a:srgbClr val="298D1F"/>
                </a:solidFill>
                <a:latin typeface="Arial" panose="020B0604020202020204" pitchFamily="34" charset="0"/>
                <a:cs typeface="Arial" panose="020B0604020202020204" pitchFamily="34" charset="0"/>
              </a:rPr>
              <a:t>Evaluar las principales fortalezas y debilidades en las empresas de Aguachica, Cesar en la implementación de las medidas de seguridad y salud en el trabajo.</a:t>
            </a:r>
          </a:p>
        </p:txBody>
      </p:sp>
      <p:grpSp>
        <p:nvGrpSpPr>
          <p:cNvPr id="4" name="Grupo 3">
            <a:extLst>
              <a:ext uri="{FF2B5EF4-FFF2-40B4-BE49-F238E27FC236}">
                <a16:creationId xmlns:a16="http://schemas.microsoft.com/office/drawing/2014/main" id="{F2CD813B-74E0-4E4A-A806-18680100AA70}"/>
              </a:ext>
            </a:extLst>
          </p:cNvPr>
          <p:cNvGrpSpPr/>
          <p:nvPr/>
        </p:nvGrpSpPr>
        <p:grpSpPr>
          <a:xfrm>
            <a:off x="1143001" y="2917855"/>
            <a:ext cx="15011400" cy="6569046"/>
            <a:chOff x="-1452623" y="602932"/>
            <a:chExt cx="13797024" cy="6327890"/>
          </a:xfrm>
        </p:grpSpPr>
        <p:sp>
          <p:nvSpPr>
            <p:cNvPr id="5" name="Freeform 2">
              <a:extLst>
                <a:ext uri="{FF2B5EF4-FFF2-40B4-BE49-F238E27FC236}">
                  <a16:creationId xmlns:a16="http://schemas.microsoft.com/office/drawing/2014/main" id="{0407F3F1-E996-4347-80B5-D3B373349815}"/>
                </a:ext>
              </a:extLst>
            </p:cNvPr>
            <p:cNvSpPr/>
            <p:nvPr/>
          </p:nvSpPr>
          <p:spPr>
            <a:xfrm>
              <a:off x="4899011" y="2247452"/>
              <a:ext cx="1391098" cy="1391098"/>
            </a:xfrm>
            <a:custGeom>
              <a:avLst/>
              <a:gdLst/>
              <a:ahLst/>
              <a:cxnLst/>
              <a:rect l="l" t="t" r="r" b="b"/>
              <a:pathLst>
                <a:path w="1391098" h="1391098">
                  <a:moveTo>
                    <a:pt x="0" y="0"/>
                  </a:moveTo>
                  <a:lnTo>
                    <a:pt x="1391098" y="0"/>
                  </a:lnTo>
                  <a:lnTo>
                    <a:pt x="1391098" y="1391098"/>
                  </a:lnTo>
                  <a:lnTo>
                    <a:pt x="0" y="139109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7" name="Freeform 3">
              <a:extLst>
                <a:ext uri="{FF2B5EF4-FFF2-40B4-BE49-F238E27FC236}">
                  <a16:creationId xmlns:a16="http://schemas.microsoft.com/office/drawing/2014/main" id="{5934294C-4419-4238-BA54-449A0A961561}"/>
                </a:ext>
              </a:extLst>
            </p:cNvPr>
            <p:cNvSpPr/>
            <p:nvPr/>
          </p:nvSpPr>
          <p:spPr>
            <a:xfrm flipH="1">
              <a:off x="3473016" y="2247452"/>
              <a:ext cx="1391098" cy="1391098"/>
            </a:xfrm>
            <a:custGeom>
              <a:avLst/>
              <a:gdLst/>
              <a:ahLst/>
              <a:cxnLst/>
              <a:rect l="l" t="t" r="r" b="b"/>
              <a:pathLst>
                <a:path w="1391098" h="1391098">
                  <a:moveTo>
                    <a:pt x="1391098" y="0"/>
                  </a:moveTo>
                  <a:lnTo>
                    <a:pt x="0" y="0"/>
                  </a:lnTo>
                  <a:lnTo>
                    <a:pt x="0" y="1391098"/>
                  </a:lnTo>
                  <a:lnTo>
                    <a:pt x="1391098" y="1391098"/>
                  </a:lnTo>
                  <a:lnTo>
                    <a:pt x="1391098"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8" name="Freeform 4">
              <a:extLst>
                <a:ext uri="{FF2B5EF4-FFF2-40B4-BE49-F238E27FC236}">
                  <a16:creationId xmlns:a16="http://schemas.microsoft.com/office/drawing/2014/main" id="{972F0C84-7B5E-45AC-90BA-E35FE1C9584F}"/>
                </a:ext>
              </a:extLst>
            </p:cNvPr>
            <p:cNvSpPr/>
            <p:nvPr/>
          </p:nvSpPr>
          <p:spPr>
            <a:xfrm flipV="1">
              <a:off x="4899011" y="3673730"/>
              <a:ext cx="1391098" cy="1391098"/>
            </a:xfrm>
            <a:custGeom>
              <a:avLst/>
              <a:gdLst/>
              <a:ahLst/>
              <a:cxnLst/>
              <a:rect l="l" t="t" r="r" b="b"/>
              <a:pathLst>
                <a:path w="1391098" h="1391098">
                  <a:moveTo>
                    <a:pt x="0" y="1391098"/>
                  </a:moveTo>
                  <a:lnTo>
                    <a:pt x="1391098" y="1391098"/>
                  </a:lnTo>
                  <a:lnTo>
                    <a:pt x="1391098" y="0"/>
                  </a:lnTo>
                  <a:lnTo>
                    <a:pt x="0" y="0"/>
                  </a:lnTo>
                  <a:lnTo>
                    <a:pt x="0" y="1391098"/>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9" name="Freeform 5">
              <a:extLst>
                <a:ext uri="{FF2B5EF4-FFF2-40B4-BE49-F238E27FC236}">
                  <a16:creationId xmlns:a16="http://schemas.microsoft.com/office/drawing/2014/main" id="{8583EFDE-D433-4710-B945-77AB9E0CC240}"/>
                </a:ext>
              </a:extLst>
            </p:cNvPr>
            <p:cNvSpPr/>
            <p:nvPr/>
          </p:nvSpPr>
          <p:spPr>
            <a:xfrm flipH="1" flipV="1">
              <a:off x="3473016" y="3673730"/>
              <a:ext cx="1391098" cy="1391098"/>
            </a:xfrm>
            <a:custGeom>
              <a:avLst/>
              <a:gdLst/>
              <a:ahLst/>
              <a:cxnLst/>
              <a:rect l="l" t="t" r="r" b="b"/>
              <a:pathLst>
                <a:path w="1391098" h="1391098">
                  <a:moveTo>
                    <a:pt x="1391098" y="1391098"/>
                  </a:moveTo>
                  <a:lnTo>
                    <a:pt x="0" y="1391098"/>
                  </a:lnTo>
                  <a:lnTo>
                    <a:pt x="0" y="0"/>
                  </a:lnTo>
                  <a:lnTo>
                    <a:pt x="1391098" y="0"/>
                  </a:lnTo>
                  <a:lnTo>
                    <a:pt x="1391098" y="1391098"/>
                  </a:lnTo>
                  <a:close/>
                </a:path>
              </a:pathLst>
            </a:custGeom>
            <a:blipFill>
              <a:blip r:embed="rId8">
                <a:extLst>
                  <a:ext uri="{96DAC541-7B7A-43D3-8B79-37D633B846F1}">
                    <asvg:svgBlip xmlns:asvg="http://schemas.microsoft.com/office/drawing/2016/SVG/main" xmlns="" r:embed="rId9"/>
                  </a:ext>
                </a:extLst>
              </a:blip>
              <a:stretch>
                <a:fillRect/>
              </a:stretch>
            </a:blipFill>
          </p:spPr>
        </p:sp>
        <p:grpSp>
          <p:nvGrpSpPr>
            <p:cNvPr id="10" name="Group 9">
              <a:extLst>
                <a:ext uri="{FF2B5EF4-FFF2-40B4-BE49-F238E27FC236}">
                  <a16:creationId xmlns:a16="http://schemas.microsoft.com/office/drawing/2014/main" id="{E4902C05-E482-417A-83C3-98E6DFDE6EA5}"/>
                </a:ext>
              </a:extLst>
            </p:cNvPr>
            <p:cNvGrpSpPr/>
            <p:nvPr/>
          </p:nvGrpSpPr>
          <p:grpSpPr>
            <a:xfrm>
              <a:off x="-1452623" y="5020740"/>
              <a:ext cx="4944692" cy="1910082"/>
              <a:chOff x="-879133" y="-47625"/>
              <a:chExt cx="1831368" cy="707438"/>
            </a:xfrm>
          </p:grpSpPr>
          <p:sp>
            <p:nvSpPr>
              <p:cNvPr id="36" name="Freeform 10">
                <a:extLst>
                  <a:ext uri="{FF2B5EF4-FFF2-40B4-BE49-F238E27FC236}">
                    <a16:creationId xmlns:a16="http://schemas.microsoft.com/office/drawing/2014/main" id="{55016A09-9B1B-4710-8CFE-9621EFA0AC18}"/>
                  </a:ext>
                </a:extLst>
              </p:cNvPr>
              <p:cNvSpPr/>
              <p:nvPr/>
            </p:nvSpPr>
            <p:spPr>
              <a:xfrm>
                <a:off x="-879133" y="0"/>
                <a:ext cx="1831368" cy="659813"/>
              </a:xfrm>
              <a:custGeom>
                <a:avLst/>
                <a:gdLst/>
                <a:ahLst/>
                <a:cxnLst/>
                <a:rect l="l" t="t" r="r" b="b"/>
                <a:pathLst>
                  <a:path w="952234" h="531242">
                    <a:moveTo>
                      <a:pt x="51191" y="0"/>
                    </a:moveTo>
                    <a:lnTo>
                      <a:pt x="901043" y="0"/>
                    </a:lnTo>
                    <a:cubicBezTo>
                      <a:pt x="929315" y="0"/>
                      <a:pt x="952234" y="22919"/>
                      <a:pt x="952234" y="51191"/>
                    </a:cubicBezTo>
                    <a:lnTo>
                      <a:pt x="952234" y="480051"/>
                    </a:lnTo>
                    <a:cubicBezTo>
                      <a:pt x="952234" y="508323"/>
                      <a:pt x="929315" y="531242"/>
                      <a:pt x="901043" y="531242"/>
                    </a:cubicBezTo>
                    <a:lnTo>
                      <a:pt x="51191" y="531242"/>
                    </a:lnTo>
                    <a:cubicBezTo>
                      <a:pt x="22919" y="531242"/>
                      <a:pt x="0" y="508323"/>
                      <a:pt x="0" y="480051"/>
                    </a:cubicBezTo>
                    <a:lnTo>
                      <a:pt x="0" y="51191"/>
                    </a:lnTo>
                    <a:cubicBezTo>
                      <a:pt x="0" y="22919"/>
                      <a:pt x="22919" y="0"/>
                      <a:pt x="51191" y="0"/>
                    </a:cubicBezTo>
                    <a:close/>
                  </a:path>
                </a:pathLst>
              </a:custGeom>
              <a:solidFill>
                <a:srgbClr val="000000">
                  <a:alpha val="0"/>
                </a:srgbClr>
              </a:solidFill>
              <a:ln w="19050" cap="sq">
                <a:solidFill>
                  <a:srgbClr val="B8C5DA"/>
                </a:solidFill>
                <a:prstDash val="solid"/>
                <a:miter/>
              </a:ln>
            </p:spPr>
          </p:sp>
          <p:sp>
            <p:nvSpPr>
              <p:cNvPr id="37" name="TextBox 11">
                <a:extLst>
                  <a:ext uri="{FF2B5EF4-FFF2-40B4-BE49-F238E27FC236}">
                    <a16:creationId xmlns:a16="http://schemas.microsoft.com/office/drawing/2014/main" id="{A920058F-35A8-4B30-AA47-2D0C403E6BAD}"/>
                  </a:ext>
                </a:extLst>
              </p:cNvPr>
              <p:cNvSpPr txBox="1"/>
              <p:nvPr/>
            </p:nvSpPr>
            <p:spPr>
              <a:xfrm>
                <a:off x="0" y="-47625"/>
                <a:ext cx="952234" cy="578867"/>
              </a:xfrm>
              <a:prstGeom prst="rect">
                <a:avLst/>
              </a:prstGeom>
            </p:spPr>
            <p:txBody>
              <a:bodyPr lIns="50800" tIns="50800" rIns="50800" bIns="50800" rtlCol="0" anchor="ctr"/>
              <a:lstStyle/>
              <a:p>
                <a:pPr algn="ctr">
                  <a:lnSpc>
                    <a:spcPts val="1960"/>
                  </a:lnSpc>
                </a:pPr>
                <a:endParaRPr/>
              </a:p>
            </p:txBody>
          </p:sp>
        </p:grpSp>
        <p:grpSp>
          <p:nvGrpSpPr>
            <p:cNvPr id="11" name="Group 12">
              <a:extLst>
                <a:ext uri="{FF2B5EF4-FFF2-40B4-BE49-F238E27FC236}">
                  <a16:creationId xmlns:a16="http://schemas.microsoft.com/office/drawing/2014/main" id="{E974D37F-2A82-4C55-8C79-A6C6744CFEB3}"/>
                </a:ext>
              </a:extLst>
            </p:cNvPr>
            <p:cNvGrpSpPr/>
            <p:nvPr/>
          </p:nvGrpSpPr>
          <p:grpSpPr>
            <a:xfrm>
              <a:off x="921035" y="4545012"/>
              <a:ext cx="2571031" cy="557349"/>
              <a:chOff x="0" y="-47625"/>
              <a:chExt cx="952234" cy="206425"/>
            </a:xfrm>
          </p:grpSpPr>
          <p:sp>
            <p:nvSpPr>
              <p:cNvPr id="34" name="Freeform 13">
                <a:extLst>
                  <a:ext uri="{FF2B5EF4-FFF2-40B4-BE49-F238E27FC236}">
                    <a16:creationId xmlns:a16="http://schemas.microsoft.com/office/drawing/2014/main" id="{A71A82A2-C912-49ED-A5B1-63FCBEB316A6}"/>
                  </a:ext>
                </a:extLst>
              </p:cNvPr>
              <p:cNvSpPr/>
              <p:nvPr/>
            </p:nvSpPr>
            <p:spPr>
              <a:xfrm>
                <a:off x="0" y="0"/>
                <a:ext cx="952234" cy="158800"/>
              </a:xfrm>
              <a:custGeom>
                <a:avLst/>
                <a:gdLst/>
                <a:ahLst/>
                <a:cxnLst/>
                <a:rect l="l" t="t" r="r" b="b"/>
                <a:pathLst>
                  <a:path w="952234" h="158800">
                    <a:moveTo>
                      <a:pt x="51191" y="0"/>
                    </a:moveTo>
                    <a:lnTo>
                      <a:pt x="901043" y="0"/>
                    </a:lnTo>
                    <a:cubicBezTo>
                      <a:pt x="929315" y="0"/>
                      <a:pt x="952234" y="22919"/>
                      <a:pt x="952234" y="51191"/>
                    </a:cubicBezTo>
                    <a:lnTo>
                      <a:pt x="952234" y="107610"/>
                    </a:lnTo>
                    <a:cubicBezTo>
                      <a:pt x="952234" y="135882"/>
                      <a:pt x="929315" y="158800"/>
                      <a:pt x="901043" y="158800"/>
                    </a:cubicBezTo>
                    <a:lnTo>
                      <a:pt x="51191" y="158800"/>
                    </a:lnTo>
                    <a:cubicBezTo>
                      <a:pt x="22919" y="158800"/>
                      <a:pt x="0" y="135882"/>
                      <a:pt x="0" y="107610"/>
                    </a:cubicBezTo>
                    <a:lnTo>
                      <a:pt x="0" y="51191"/>
                    </a:lnTo>
                    <a:cubicBezTo>
                      <a:pt x="0" y="22919"/>
                      <a:pt x="22919" y="0"/>
                      <a:pt x="51191" y="0"/>
                    </a:cubicBezTo>
                    <a:close/>
                  </a:path>
                </a:pathLst>
              </a:custGeom>
              <a:solidFill>
                <a:srgbClr val="B8C5DA"/>
              </a:solidFill>
            </p:spPr>
          </p:sp>
          <p:sp>
            <p:nvSpPr>
              <p:cNvPr id="35" name="TextBox 14">
                <a:extLst>
                  <a:ext uri="{FF2B5EF4-FFF2-40B4-BE49-F238E27FC236}">
                    <a16:creationId xmlns:a16="http://schemas.microsoft.com/office/drawing/2014/main" id="{E76A4C5F-15B2-424C-B0FF-2C8955EBC453}"/>
                  </a:ext>
                </a:extLst>
              </p:cNvPr>
              <p:cNvSpPr txBox="1"/>
              <p:nvPr/>
            </p:nvSpPr>
            <p:spPr>
              <a:xfrm>
                <a:off x="0" y="-47625"/>
                <a:ext cx="952234" cy="206425"/>
              </a:xfrm>
              <a:prstGeom prst="rect">
                <a:avLst/>
              </a:prstGeom>
            </p:spPr>
            <p:txBody>
              <a:bodyPr lIns="50800" tIns="50800" rIns="50800" bIns="50800" rtlCol="0" anchor="ctr"/>
              <a:lstStyle/>
              <a:p>
                <a:pPr algn="ctr">
                  <a:lnSpc>
                    <a:spcPts val="1960"/>
                  </a:lnSpc>
                </a:pPr>
                <a:endParaRPr/>
              </a:p>
            </p:txBody>
          </p:sp>
        </p:grpSp>
        <p:grpSp>
          <p:nvGrpSpPr>
            <p:cNvPr id="12" name="Group 16">
              <a:extLst>
                <a:ext uri="{FF2B5EF4-FFF2-40B4-BE49-F238E27FC236}">
                  <a16:creationId xmlns:a16="http://schemas.microsoft.com/office/drawing/2014/main" id="{0CF3BD94-B319-47EB-A4C9-E0FAA42F0640}"/>
                </a:ext>
              </a:extLst>
            </p:cNvPr>
            <p:cNvGrpSpPr/>
            <p:nvPr/>
          </p:nvGrpSpPr>
          <p:grpSpPr>
            <a:xfrm>
              <a:off x="6274262" y="5020740"/>
              <a:ext cx="6063817" cy="1910082"/>
              <a:chOff x="0" y="-47625"/>
              <a:chExt cx="2245859" cy="707438"/>
            </a:xfrm>
          </p:grpSpPr>
          <p:sp>
            <p:nvSpPr>
              <p:cNvPr id="32" name="Freeform 17">
                <a:extLst>
                  <a:ext uri="{FF2B5EF4-FFF2-40B4-BE49-F238E27FC236}">
                    <a16:creationId xmlns:a16="http://schemas.microsoft.com/office/drawing/2014/main" id="{8642EC27-E7A0-4753-B7EA-45B6A5B1820F}"/>
                  </a:ext>
                </a:extLst>
              </p:cNvPr>
              <p:cNvSpPr/>
              <p:nvPr/>
            </p:nvSpPr>
            <p:spPr>
              <a:xfrm>
                <a:off x="0" y="0"/>
                <a:ext cx="2245859" cy="659813"/>
              </a:xfrm>
              <a:custGeom>
                <a:avLst/>
                <a:gdLst/>
                <a:ahLst/>
                <a:cxnLst/>
                <a:rect l="l" t="t" r="r" b="b"/>
                <a:pathLst>
                  <a:path w="952234" h="531242">
                    <a:moveTo>
                      <a:pt x="51191" y="0"/>
                    </a:moveTo>
                    <a:lnTo>
                      <a:pt x="901043" y="0"/>
                    </a:lnTo>
                    <a:cubicBezTo>
                      <a:pt x="929315" y="0"/>
                      <a:pt x="952234" y="22919"/>
                      <a:pt x="952234" y="51191"/>
                    </a:cubicBezTo>
                    <a:lnTo>
                      <a:pt x="952234" y="480051"/>
                    </a:lnTo>
                    <a:cubicBezTo>
                      <a:pt x="952234" y="508323"/>
                      <a:pt x="929315" y="531242"/>
                      <a:pt x="901043" y="531242"/>
                    </a:cubicBezTo>
                    <a:lnTo>
                      <a:pt x="51191" y="531242"/>
                    </a:lnTo>
                    <a:cubicBezTo>
                      <a:pt x="22919" y="531242"/>
                      <a:pt x="0" y="508323"/>
                      <a:pt x="0" y="480051"/>
                    </a:cubicBezTo>
                    <a:lnTo>
                      <a:pt x="0" y="51191"/>
                    </a:lnTo>
                    <a:cubicBezTo>
                      <a:pt x="0" y="22919"/>
                      <a:pt x="22919" y="0"/>
                      <a:pt x="51191" y="0"/>
                    </a:cubicBezTo>
                    <a:close/>
                  </a:path>
                </a:pathLst>
              </a:custGeom>
              <a:solidFill>
                <a:srgbClr val="000000">
                  <a:alpha val="0"/>
                </a:srgbClr>
              </a:solidFill>
              <a:ln w="19050" cap="sq">
                <a:solidFill>
                  <a:srgbClr val="46C3C5"/>
                </a:solidFill>
                <a:prstDash val="solid"/>
                <a:miter/>
              </a:ln>
            </p:spPr>
          </p:sp>
          <p:sp>
            <p:nvSpPr>
              <p:cNvPr id="33" name="TextBox 18">
                <a:extLst>
                  <a:ext uri="{FF2B5EF4-FFF2-40B4-BE49-F238E27FC236}">
                    <a16:creationId xmlns:a16="http://schemas.microsoft.com/office/drawing/2014/main" id="{6D591CB6-4051-4495-98E5-391D122A06BF}"/>
                  </a:ext>
                </a:extLst>
              </p:cNvPr>
              <p:cNvSpPr txBox="1"/>
              <p:nvPr/>
            </p:nvSpPr>
            <p:spPr>
              <a:xfrm>
                <a:off x="0" y="-47625"/>
                <a:ext cx="952234" cy="578867"/>
              </a:xfrm>
              <a:prstGeom prst="rect">
                <a:avLst/>
              </a:prstGeom>
            </p:spPr>
            <p:txBody>
              <a:bodyPr lIns="50800" tIns="50800" rIns="50800" bIns="50800" rtlCol="0" anchor="ctr"/>
              <a:lstStyle/>
              <a:p>
                <a:pPr algn="ctr">
                  <a:lnSpc>
                    <a:spcPts val="1960"/>
                  </a:lnSpc>
                </a:pPr>
                <a:endParaRPr/>
              </a:p>
            </p:txBody>
          </p:sp>
        </p:grpSp>
        <p:grpSp>
          <p:nvGrpSpPr>
            <p:cNvPr id="13" name="Group 19">
              <a:extLst>
                <a:ext uri="{FF2B5EF4-FFF2-40B4-BE49-F238E27FC236}">
                  <a16:creationId xmlns:a16="http://schemas.microsoft.com/office/drawing/2014/main" id="{5A9E10F8-017C-431D-8CA7-22FF90CC1D33}"/>
                </a:ext>
              </a:extLst>
            </p:cNvPr>
            <p:cNvGrpSpPr/>
            <p:nvPr/>
          </p:nvGrpSpPr>
          <p:grpSpPr>
            <a:xfrm>
              <a:off x="6274262" y="4673600"/>
              <a:ext cx="2571031" cy="428761"/>
              <a:chOff x="0" y="0"/>
              <a:chExt cx="952234" cy="158800"/>
            </a:xfrm>
          </p:grpSpPr>
          <p:sp>
            <p:nvSpPr>
              <p:cNvPr id="30" name="Freeform 20">
                <a:extLst>
                  <a:ext uri="{FF2B5EF4-FFF2-40B4-BE49-F238E27FC236}">
                    <a16:creationId xmlns:a16="http://schemas.microsoft.com/office/drawing/2014/main" id="{B67D8CB1-3D7F-4EC5-B6E8-B282024DDFEB}"/>
                  </a:ext>
                </a:extLst>
              </p:cNvPr>
              <p:cNvSpPr/>
              <p:nvPr/>
            </p:nvSpPr>
            <p:spPr>
              <a:xfrm>
                <a:off x="0" y="0"/>
                <a:ext cx="952234" cy="158800"/>
              </a:xfrm>
              <a:custGeom>
                <a:avLst/>
                <a:gdLst/>
                <a:ahLst/>
                <a:cxnLst/>
                <a:rect l="l" t="t" r="r" b="b"/>
                <a:pathLst>
                  <a:path w="952234" h="158800">
                    <a:moveTo>
                      <a:pt x="51191" y="0"/>
                    </a:moveTo>
                    <a:lnTo>
                      <a:pt x="901043" y="0"/>
                    </a:lnTo>
                    <a:cubicBezTo>
                      <a:pt x="929315" y="0"/>
                      <a:pt x="952234" y="22919"/>
                      <a:pt x="952234" y="51191"/>
                    </a:cubicBezTo>
                    <a:lnTo>
                      <a:pt x="952234" y="107610"/>
                    </a:lnTo>
                    <a:cubicBezTo>
                      <a:pt x="952234" y="135882"/>
                      <a:pt x="929315" y="158800"/>
                      <a:pt x="901043" y="158800"/>
                    </a:cubicBezTo>
                    <a:lnTo>
                      <a:pt x="51191" y="158800"/>
                    </a:lnTo>
                    <a:cubicBezTo>
                      <a:pt x="22919" y="158800"/>
                      <a:pt x="0" y="135882"/>
                      <a:pt x="0" y="107610"/>
                    </a:cubicBezTo>
                    <a:lnTo>
                      <a:pt x="0" y="51191"/>
                    </a:lnTo>
                    <a:cubicBezTo>
                      <a:pt x="0" y="22919"/>
                      <a:pt x="22919" y="0"/>
                      <a:pt x="51191" y="0"/>
                    </a:cubicBezTo>
                    <a:close/>
                  </a:path>
                </a:pathLst>
              </a:custGeom>
              <a:solidFill>
                <a:srgbClr val="46C3C5"/>
              </a:solidFill>
            </p:spPr>
          </p:sp>
          <p:sp>
            <p:nvSpPr>
              <p:cNvPr id="31" name="TextBox 21">
                <a:extLst>
                  <a:ext uri="{FF2B5EF4-FFF2-40B4-BE49-F238E27FC236}">
                    <a16:creationId xmlns:a16="http://schemas.microsoft.com/office/drawing/2014/main" id="{358E5381-B9D6-4C32-B96C-49D82D278D8E}"/>
                  </a:ext>
                </a:extLst>
              </p:cNvPr>
              <p:cNvSpPr txBox="1"/>
              <p:nvPr/>
            </p:nvSpPr>
            <p:spPr>
              <a:xfrm>
                <a:off x="0" y="-47625"/>
                <a:ext cx="952234" cy="206425"/>
              </a:xfrm>
              <a:prstGeom prst="rect">
                <a:avLst/>
              </a:prstGeom>
            </p:spPr>
            <p:txBody>
              <a:bodyPr lIns="50800" tIns="50800" rIns="50800" bIns="50800" rtlCol="0" anchor="ctr"/>
              <a:lstStyle/>
              <a:p>
                <a:pPr algn="ctr">
                  <a:lnSpc>
                    <a:spcPts val="1960"/>
                  </a:lnSpc>
                </a:pPr>
                <a:endParaRPr/>
              </a:p>
            </p:txBody>
          </p:sp>
        </p:grpSp>
        <p:grpSp>
          <p:nvGrpSpPr>
            <p:cNvPr id="14" name="Group 22">
              <a:extLst>
                <a:ext uri="{FF2B5EF4-FFF2-40B4-BE49-F238E27FC236}">
                  <a16:creationId xmlns:a16="http://schemas.microsoft.com/office/drawing/2014/main" id="{D6E0BB55-3D3D-4FAE-9E9D-B7EE3870CF1E}"/>
                </a:ext>
              </a:extLst>
            </p:cNvPr>
            <p:cNvGrpSpPr/>
            <p:nvPr/>
          </p:nvGrpSpPr>
          <p:grpSpPr>
            <a:xfrm>
              <a:off x="6280584" y="1077103"/>
              <a:ext cx="6063817" cy="1951819"/>
              <a:chOff x="0" y="-47625"/>
              <a:chExt cx="2245859" cy="722896"/>
            </a:xfrm>
          </p:grpSpPr>
          <p:sp>
            <p:nvSpPr>
              <p:cNvPr id="28" name="Freeform 23">
                <a:extLst>
                  <a:ext uri="{FF2B5EF4-FFF2-40B4-BE49-F238E27FC236}">
                    <a16:creationId xmlns:a16="http://schemas.microsoft.com/office/drawing/2014/main" id="{6B60A01E-BEB3-493F-9647-2CECEB57C092}"/>
                  </a:ext>
                </a:extLst>
              </p:cNvPr>
              <p:cNvSpPr/>
              <p:nvPr/>
            </p:nvSpPr>
            <p:spPr>
              <a:xfrm>
                <a:off x="0" y="0"/>
                <a:ext cx="2245859" cy="675271"/>
              </a:xfrm>
              <a:custGeom>
                <a:avLst/>
                <a:gdLst/>
                <a:ahLst/>
                <a:cxnLst/>
                <a:rect l="l" t="t" r="r" b="b"/>
                <a:pathLst>
                  <a:path w="952234" h="531242">
                    <a:moveTo>
                      <a:pt x="51191" y="0"/>
                    </a:moveTo>
                    <a:lnTo>
                      <a:pt x="901043" y="0"/>
                    </a:lnTo>
                    <a:cubicBezTo>
                      <a:pt x="929315" y="0"/>
                      <a:pt x="952234" y="22919"/>
                      <a:pt x="952234" y="51191"/>
                    </a:cubicBezTo>
                    <a:lnTo>
                      <a:pt x="952234" y="480051"/>
                    </a:lnTo>
                    <a:cubicBezTo>
                      <a:pt x="952234" y="508323"/>
                      <a:pt x="929315" y="531242"/>
                      <a:pt x="901043" y="531242"/>
                    </a:cubicBezTo>
                    <a:lnTo>
                      <a:pt x="51191" y="531242"/>
                    </a:lnTo>
                    <a:cubicBezTo>
                      <a:pt x="22919" y="531242"/>
                      <a:pt x="0" y="508323"/>
                      <a:pt x="0" y="480051"/>
                    </a:cubicBezTo>
                    <a:lnTo>
                      <a:pt x="0" y="51191"/>
                    </a:lnTo>
                    <a:cubicBezTo>
                      <a:pt x="0" y="22919"/>
                      <a:pt x="22919" y="0"/>
                      <a:pt x="51191" y="0"/>
                    </a:cubicBezTo>
                    <a:close/>
                  </a:path>
                </a:pathLst>
              </a:custGeom>
              <a:solidFill>
                <a:srgbClr val="000000">
                  <a:alpha val="0"/>
                </a:srgbClr>
              </a:solidFill>
              <a:ln w="19050" cap="sq">
                <a:solidFill>
                  <a:srgbClr val="01E0B8"/>
                </a:solidFill>
                <a:prstDash val="solid"/>
                <a:miter/>
              </a:ln>
            </p:spPr>
          </p:sp>
          <p:sp>
            <p:nvSpPr>
              <p:cNvPr id="29" name="TextBox 24">
                <a:extLst>
                  <a:ext uri="{FF2B5EF4-FFF2-40B4-BE49-F238E27FC236}">
                    <a16:creationId xmlns:a16="http://schemas.microsoft.com/office/drawing/2014/main" id="{E3C6C1CC-A28C-466E-9AE1-B1CED73308B7}"/>
                  </a:ext>
                </a:extLst>
              </p:cNvPr>
              <p:cNvSpPr txBox="1"/>
              <p:nvPr/>
            </p:nvSpPr>
            <p:spPr>
              <a:xfrm>
                <a:off x="0" y="-47625"/>
                <a:ext cx="952234" cy="578867"/>
              </a:xfrm>
              <a:prstGeom prst="rect">
                <a:avLst/>
              </a:prstGeom>
            </p:spPr>
            <p:txBody>
              <a:bodyPr lIns="50800" tIns="50800" rIns="50800" bIns="50800" rtlCol="0" anchor="ctr"/>
              <a:lstStyle/>
              <a:p>
                <a:pPr algn="ctr">
                  <a:lnSpc>
                    <a:spcPts val="1960"/>
                  </a:lnSpc>
                </a:pPr>
                <a:endParaRPr/>
              </a:p>
            </p:txBody>
          </p:sp>
        </p:grpSp>
        <p:grpSp>
          <p:nvGrpSpPr>
            <p:cNvPr id="15" name="Group 25">
              <a:extLst>
                <a:ext uri="{FF2B5EF4-FFF2-40B4-BE49-F238E27FC236}">
                  <a16:creationId xmlns:a16="http://schemas.microsoft.com/office/drawing/2014/main" id="{7ECA3A83-D28C-404C-B7F4-08E66B441058}"/>
                </a:ext>
              </a:extLst>
            </p:cNvPr>
            <p:cNvGrpSpPr/>
            <p:nvPr/>
          </p:nvGrpSpPr>
          <p:grpSpPr>
            <a:xfrm>
              <a:off x="6280584" y="602932"/>
              <a:ext cx="3397968" cy="557349"/>
              <a:chOff x="0" y="-47625"/>
              <a:chExt cx="1258507" cy="206425"/>
            </a:xfrm>
          </p:grpSpPr>
          <p:sp>
            <p:nvSpPr>
              <p:cNvPr id="26" name="Freeform 26">
                <a:extLst>
                  <a:ext uri="{FF2B5EF4-FFF2-40B4-BE49-F238E27FC236}">
                    <a16:creationId xmlns:a16="http://schemas.microsoft.com/office/drawing/2014/main" id="{3A075336-2129-442C-8031-77E0A82BF824}"/>
                  </a:ext>
                </a:extLst>
              </p:cNvPr>
              <p:cNvSpPr/>
              <p:nvPr/>
            </p:nvSpPr>
            <p:spPr>
              <a:xfrm>
                <a:off x="0" y="0"/>
                <a:ext cx="1258507" cy="158800"/>
              </a:xfrm>
              <a:custGeom>
                <a:avLst/>
                <a:gdLst/>
                <a:ahLst/>
                <a:cxnLst/>
                <a:rect l="l" t="t" r="r" b="b"/>
                <a:pathLst>
                  <a:path w="952234" h="158800">
                    <a:moveTo>
                      <a:pt x="51191" y="0"/>
                    </a:moveTo>
                    <a:lnTo>
                      <a:pt x="901043" y="0"/>
                    </a:lnTo>
                    <a:cubicBezTo>
                      <a:pt x="929315" y="0"/>
                      <a:pt x="952234" y="22919"/>
                      <a:pt x="952234" y="51191"/>
                    </a:cubicBezTo>
                    <a:lnTo>
                      <a:pt x="952234" y="107610"/>
                    </a:lnTo>
                    <a:cubicBezTo>
                      <a:pt x="952234" y="135882"/>
                      <a:pt x="929315" y="158800"/>
                      <a:pt x="901043" y="158800"/>
                    </a:cubicBezTo>
                    <a:lnTo>
                      <a:pt x="51191" y="158800"/>
                    </a:lnTo>
                    <a:cubicBezTo>
                      <a:pt x="22919" y="158800"/>
                      <a:pt x="0" y="135882"/>
                      <a:pt x="0" y="107610"/>
                    </a:cubicBezTo>
                    <a:lnTo>
                      <a:pt x="0" y="51191"/>
                    </a:lnTo>
                    <a:cubicBezTo>
                      <a:pt x="0" y="22919"/>
                      <a:pt x="22919" y="0"/>
                      <a:pt x="51191" y="0"/>
                    </a:cubicBezTo>
                    <a:close/>
                  </a:path>
                </a:pathLst>
              </a:custGeom>
              <a:solidFill>
                <a:srgbClr val="01E0B8"/>
              </a:solidFill>
            </p:spPr>
          </p:sp>
          <p:sp>
            <p:nvSpPr>
              <p:cNvPr id="27" name="TextBox 27">
                <a:extLst>
                  <a:ext uri="{FF2B5EF4-FFF2-40B4-BE49-F238E27FC236}">
                    <a16:creationId xmlns:a16="http://schemas.microsoft.com/office/drawing/2014/main" id="{32CF9D74-0325-4977-BB1F-CED0BD28ADDB}"/>
                  </a:ext>
                </a:extLst>
              </p:cNvPr>
              <p:cNvSpPr txBox="1"/>
              <p:nvPr/>
            </p:nvSpPr>
            <p:spPr>
              <a:xfrm>
                <a:off x="0" y="-47625"/>
                <a:ext cx="952234" cy="206425"/>
              </a:xfrm>
              <a:prstGeom prst="rect">
                <a:avLst/>
              </a:prstGeom>
            </p:spPr>
            <p:txBody>
              <a:bodyPr lIns="50800" tIns="50800" rIns="50800" bIns="50800" rtlCol="0" anchor="ctr"/>
              <a:lstStyle/>
              <a:p>
                <a:pPr algn="ctr">
                  <a:lnSpc>
                    <a:spcPts val="1960"/>
                  </a:lnSpc>
                </a:pPr>
                <a:endParaRPr/>
              </a:p>
            </p:txBody>
          </p:sp>
        </p:grpSp>
        <p:grpSp>
          <p:nvGrpSpPr>
            <p:cNvPr id="16" name="Group 28">
              <a:extLst>
                <a:ext uri="{FF2B5EF4-FFF2-40B4-BE49-F238E27FC236}">
                  <a16:creationId xmlns:a16="http://schemas.microsoft.com/office/drawing/2014/main" id="{32BB6241-67CB-42BD-B48D-61A503F39B1A}"/>
                </a:ext>
              </a:extLst>
            </p:cNvPr>
            <p:cNvGrpSpPr/>
            <p:nvPr/>
          </p:nvGrpSpPr>
          <p:grpSpPr>
            <a:xfrm>
              <a:off x="-1452622" y="1077103"/>
              <a:ext cx="4925641" cy="1951818"/>
              <a:chOff x="-872077" y="-47625"/>
              <a:chExt cx="1824312" cy="722896"/>
            </a:xfrm>
          </p:grpSpPr>
          <p:sp>
            <p:nvSpPr>
              <p:cNvPr id="24" name="Freeform 29">
                <a:extLst>
                  <a:ext uri="{FF2B5EF4-FFF2-40B4-BE49-F238E27FC236}">
                    <a16:creationId xmlns:a16="http://schemas.microsoft.com/office/drawing/2014/main" id="{E739CF69-A516-4AC8-B9EC-50347D26F1A5}"/>
                  </a:ext>
                </a:extLst>
              </p:cNvPr>
              <p:cNvSpPr/>
              <p:nvPr/>
            </p:nvSpPr>
            <p:spPr>
              <a:xfrm>
                <a:off x="-872077" y="0"/>
                <a:ext cx="1824312" cy="675271"/>
              </a:xfrm>
              <a:custGeom>
                <a:avLst/>
                <a:gdLst/>
                <a:ahLst/>
                <a:cxnLst/>
                <a:rect l="l" t="t" r="r" b="b"/>
                <a:pathLst>
                  <a:path w="952234" h="531242">
                    <a:moveTo>
                      <a:pt x="51191" y="0"/>
                    </a:moveTo>
                    <a:lnTo>
                      <a:pt x="901043" y="0"/>
                    </a:lnTo>
                    <a:cubicBezTo>
                      <a:pt x="929315" y="0"/>
                      <a:pt x="952234" y="22919"/>
                      <a:pt x="952234" y="51191"/>
                    </a:cubicBezTo>
                    <a:lnTo>
                      <a:pt x="952234" y="480051"/>
                    </a:lnTo>
                    <a:cubicBezTo>
                      <a:pt x="952234" y="508323"/>
                      <a:pt x="929315" y="531242"/>
                      <a:pt x="901043" y="531242"/>
                    </a:cubicBezTo>
                    <a:lnTo>
                      <a:pt x="51191" y="531242"/>
                    </a:lnTo>
                    <a:cubicBezTo>
                      <a:pt x="22919" y="531242"/>
                      <a:pt x="0" y="508323"/>
                      <a:pt x="0" y="480051"/>
                    </a:cubicBezTo>
                    <a:lnTo>
                      <a:pt x="0" y="51191"/>
                    </a:lnTo>
                    <a:cubicBezTo>
                      <a:pt x="0" y="22919"/>
                      <a:pt x="22919" y="0"/>
                      <a:pt x="51191" y="0"/>
                    </a:cubicBezTo>
                    <a:close/>
                  </a:path>
                </a:pathLst>
              </a:custGeom>
              <a:solidFill>
                <a:srgbClr val="000000">
                  <a:alpha val="0"/>
                </a:srgbClr>
              </a:solidFill>
              <a:ln w="19050" cap="sq">
                <a:solidFill>
                  <a:srgbClr val="33C725"/>
                </a:solidFill>
                <a:prstDash val="solid"/>
                <a:miter/>
              </a:ln>
            </p:spPr>
          </p:sp>
          <p:sp>
            <p:nvSpPr>
              <p:cNvPr id="25" name="TextBox 30">
                <a:extLst>
                  <a:ext uri="{FF2B5EF4-FFF2-40B4-BE49-F238E27FC236}">
                    <a16:creationId xmlns:a16="http://schemas.microsoft.com/office/drawing/2014/main" id="{D590B30D-E417-49BC-9EC3-68244D71BC71}"/>
                  </a:ext>
                </a:extLst>
              </p:cNvPr>
              <p:cNvSpPr txBox="1"/>
              <p:nvPr/>
            </p:nvSpPr>
            <p:spPr>
              <a:xfrm>
                <a:off x="0" y="-47625"/>
                <a:ext cx="952234" cy="578867"/>
              </a:xfrm>
              <a:prstGeom prst="rect">
                <a:avLst/>
              </a:prstGeom>
            </p:spPr>
            <p:txBody>
              <a:bodyPr lIns="50800" tIns="50800" rIns="50800" bIns="50800" rtlCol="0" anchor="ctr"/>
              <a:lstStyle/>
              <a:p>
                <a:pPr algn="ctr">
                  <a:lnSpc>
                    <a:spcPts val="1960"/>
                  </a:lnSpc>
                </a:pPr>
                <a:endParaRPr/>
              </a:p>
            </p:txBody>
          </p:sp>
        </p:grpSp>
        <p:grpSp>
          <p:nvGrpSpPr>
            <p:cNvPr id="17" name="Group 31">
              <a:extLst>
                <a:ext uri="{FF2B5EF4-FFF2-40B4-BE49-F238E27FC236}">
                  <a16:creationId xmlns:a16="http://schemas.microsoft.com/office/drawing/2014/main" id="{1C44C18A-E211-4DC9-9F39-DD204714D776}"/>
                </a:ext>
              </a:extLst>
            </p:cNvPr>
            <p:cNvGrpSpPr/>
            <p:nvPr/>
          </p:nvGrpSpPr>
          <p:grpSpPr>
            <a:xfrm>
              <a:off x="901985" y="602932"/>
              <a:ext cx="2571031" cy="557349"/>
              <a:chOff x="0" y="-47625"/>
              <a:chExt cx="952234" cy="206425"/>
            </a:xfrm>
          </p:grpSpPr>
          <p:sp>
            <p:nvSpPr>
              <p:cNvPr id="22" name="Freeform 32">
                <a:extLst>
                  <a:ext uri="{FF2B5EF4-FFF2-40B4-BE49-F238E27FC236}">
                    <a16:creationId xmlns:a16="http://schemas.microsoft.com/office/drawing/2014/main" id="{3F8893BA-F9BA-4E69-8BB2-3EFC5388DD5C}"/>
                  </a:ext>
                </a:extLst>
              </p:cNvPr>
              <p:cNvSpPr/>
              <p:nvPr/>
            </p:nvSpPr>
            <p:spPr>
              <a:xfrm>
                <a:off x="0" y="0"/>
                <a:ext cx="952234" cy="158800"/>
              </a:xfrm>
              <a:custGeom>
                <a:avLst/>
                <a:gdLst/>
                <a:ahLst/>
                <a:cxnLst/>
                <a:rect l="l" t="t" r="r" b="b"/>
                <a:pathLst>
                  <a:path w="952234" h="158800">
                    <a:moveTo>
                      <a:pt x="51191" y="0"/>
                    </a:moveTo>
                    <a:lnTo>
                      <a:pt x="901043" y="0"/>
                    </a:lnTo>
                    <a:cubicBezTo>
                      <a:pt x="929315" y="0"/>
                      <a:pt x="952234" y="22919"/>
                      <a:pt x="952234" y="51191"/>
                    </a:cubicBezTo>
                    <a:lnTo>
                      <a:pt x="952234" y="107610"/>
                    </a:lnTo>
                    <a:cubicBezTo>
                      <a:pt x="952234" y="135882"/>
                      <a:pt x="929315" y="158800"/>
                      <a:pt x="901043" y="158800"/>
                    </a:cubicBezTo>
                    <a:lnTo>
                      <a:pt x="51191" y="158800"/>
                    </a:lnTo>
                    <a:cubicBezTo>
                      <a:pt x="22919" y="158800"/>
                      <a:pt x="0" y="135882"/>
                      <a:pt x="0" y="107610"/>
                    </a:cubicBezTo>
                    <a:lnTo>
                      <a:pt x="0" y="51191"/>
                    </a:lnTo>
                    <a:cubicBezTo>
                      <a:pt x="0" y="22919"/>
                      <a:pt x="22919" y="0"/>
                      <a:pt x="51191" y="0"/>
                    </a:cubicBezTo>
                    <a:close/>
                  </a:path>
                </a:pathLst>
              </a:custGeom>
              <a:solidFill>
                <a:srgbClr val="33C725"/>
              </a:solidFill>
            </p:spPr>
          </p:sp>
          <p:sp>
            <p:nvSpPr>
              <p:cNvPr id="23" name="TextBox 33">
                <a:extLst>
                  <a:ext uri="{FF2B5EF4-FFF2-40B4-BE49-F238E27FC236}">
                    <a16:creationId xmlns:a16="http://schemas.microsoft.com/office/drawing/2014/main" id="{76EE1A48-3C4A-494C-8042-83EC36A084FD}"/>
                  </a:ext>
                </a:extLst>
              </p:cNvPr>
              <p:cNvSpPr txBox="1"/>
              <p:nvPr/>
            </p:nvSpPr>
            <p:spPr>
              <a:xfrm>
                <a:off x="0" y="-47625"/>
                <a:ext cx="952234" cy="206425"/>
              </a:xfrm>
              <a:prstGeom prst="rect">
                <a:avLst/>
              </a:prstGeom>
            </p:spPr>
            <p:txBody>
              <a:bodyPr lIns="50800" tIns="50800" rIns="50800" bIns="50800" rtlCol="0" anchor="ctr"/>
              <a:lstStyle/>
              <a:p>
                <a:pPr algn="ctr">
                  <a:lnSpc>
                    <a:spcPts val="1960"/>
                  </a:lnSpc>
                </a:pPr>
                <a:endParaRPr/>
              </a:p>
            </p:txBody>
          </p:sp>
        </p:grpSp>
        <p:cxnSp>
          <p:nvCxnSpPr>
            <p:cNvPr id="18" name="Conector: angular 17">
              <a:extLst>
                <a:ext uri="{FF2B5EF4-FFF2-40B4-BE49-F238E27FC236}">
                  <a16:creationId xmlns:a16="http://schemas.microsoft.com/office/drawing/2014/main" id="{F1B86D26-6183-4B4D-BD56-8B2B70D85750}"/>
                </a:ext>
              </a:extLst>
            </p:cNvPr>
            <p:cNvCxnSpPr>
              <a:endCxn id="29" idx="1"/>
            </p:cNvCxnSpPr>
            <p:nvPr/>
          </p:nvCxnSpPr>
          <p:spPr>
            <a:xfrm flipV="1">
              <a:off x="5562600" y="1858573"/>
              <a:ext cx="717984" cy="579827"/>
            </a:xfrm>
            <a:prstGeom prst="bentConnector3">
              <a:avLst/>
            </a:prstGeom>
            <a:ln>
              <a:solidFill>
                <a:srgbClr val="01E0B8"/>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angular 18">
              <a:extLst>
                <a:ext uri="{FF2B5EF4-FFF2-40B4-BE49-F238E27FC236}">
                  <a16:creationId xmlns:a16="http://schemas.microsoft.com/office/drawing/2014/main" id="{D648B214-6837-44A3-9B99-F14DEEAA2F11}"/>
                </a:ext>
              </a:extLst>
            </p:cNvPr>
            <p:cNvCxnSpPr>
              <a:cxnSpLocks/>
              <a:endCxn id="25" idx="3"/>
            </p:cNvCxnSpPr>
            <p:nvPr/>
          </p:nvCxnSpPr>
          <p:spPr>
            <a:xfrm rot="10800000">
              <a:off x="3473017" y="1858574"/>
              <a:ext cx="695553" cy="579829"/>
            </a:xfrm>
            <a:prstGeom prst="bentConnector3">
              <a:avLst/>
            </a:prstGeom>
            <a:ln>
              <a:solidFill>
                <a:srgbClr val="33C725"/>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angular 19">
              <a:extLst>
                <a:ext uri="{FF2B5EF4-FFF2-40B4-BE49-F238E27FC236}">
                  <a16:creationId xmlns:a16="http://schemas.microsoft.com/office/drawing/2014/main" id="{E9EBFC9E-3851-4339-B63B-04210D58B998}"/>
                </a:ext>
              </a:extLst>
            </p:cNvPr>
            <p:cNvCxnSpPr>
              <a:cxnSpLocks/>
            </p:cNvCxnSpPr>
            <p:nvPr/>
          </p:nvCxnSpPr>
          <p:spPr>
            <a:xfrm rot="10800000" flipV="1">
              <a:off x="3492068" y="5020739"/>
              <a:ext cx="1079933" cy="845763"/>
            </a:xfrm>
            <a:prstGeom prst="bentConnector3">
              <a:avLst/>
            </a:prstGeom>
            <a:ln>
              <a:solidFill>
                <a:srgbClr val="B8C5DA"/>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angular 20">
              <a:extLst>
                <a:ext uri="{FF2B5EF4-FFF2-40B4-BE49-F238E27FC236}">
                  <a16:creationId xmlns:a16="http://schemas.microsoft.com/office/drawing/2014/main" id="{0B808922-B26E-4570-8C60-4B5B6583C043}"/>
                </a:ext>
              </a:extLst>
            </p:cNvPr>
            <p:cNvCxnSpPr>
              <a:cxnSpLocks/>
            </p:cNvCxnSpPr>
            <p:nvPr/>
          </p:nvCxnSpPr>
          <p:spPr>
            <a:xfrm>
              <a:off x="5194327" y="5000379"/>
              <a:ext cx="984849" cy="866124"/>
            </a:xfrm>
            <a:prstGeom prst="bentConnector3">
              <a:avLst/>
            </a:prstGeom>
            <a:ln>
              <a:solidFill>
                <a:srgbClr val="B8C5DA"/>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6">
            <a:extLst>
              <a:ext uri="{FF2B5EF4-FFF2-40B4-BE49-F238E27FC236}">
                <a16:creationId xmlns:a16="http://schemas.microsoft.com/office/drawing/2014/main" id="{DCBC97DF-B9FC-4CA2-8962-ECE95DF74D7E}"/>
              </a:ext>
            </a:extLst>
          </p:cNvPr>
          <p:cNvSpPr txBox="1"/>
          <p:nvPr/>
        </p:nvSpPr>
        <p:spPr>
          <a:xfrm>
            <a:off x="5476699" y="5657981"/>
            <a:ext cx="5078042" cy="738664"/>
          </a:xfrm>
          <a:prstGeom prst="rect">
            <a:avLst/>
          </a:prstGeom>
        </p:spPr>
        <p:txBody>
          <a:bodyPr wrap="square" lIns="0" tIns="0" rIns="0" bIns="0" rtlCol="0" anchor="t">
            <a:spAutoFit/>
          </a:bodyPr>
          <a:lstStyle/>
          <a:p>
            <a:pPr algn="ctr"/>
            <a:r>
              <a:rPr lang="es-MX" sz="4800" dirty="0">
                <a:solidFill>
                  <a:srgbClr val="35B729"/>
                </a:solidFill>
                <a:latin typeface="Arial Black" panose="020B0A04020102020204" pitchFamily="34" charset="0"/>
              </a:rPr>
              <a:t>F</a:t>
            </a:r>
            <a:r>
              <a:rPr lang="es-MX" sz="4800" dirty="0">
                <a:solidFill>
                  <a:srgbClr val="01E0B8"/>
                </a:solidFill>
                <a:latin typeface="Arial Black" panose="020B0A04020102020204" pitchFamily="34" charset="0"/>
              </a:rPr>
              <a:t>O</a:t>
            </a:r>
            <a:r>
              <a:rPr lang="es-MX" sz="4800" dirty="0">
                <a:solidFill>
                  <a:srgbClr val="B8C5DA"/>
                </a:solidFill>
                <a:latin typeface="Arial Black" panose="020B0A04020102020204" pitchFamily="34" charset="0"/>
              </a:rPr>
              <a:t>D</a:t>
            </a:r>
            <a:r>
              <a:rPr lang="es-MX" sz="4800" dirty="0">
                <a:solidFill>
                  <a:srgbClr val="46C3C5"/>
                </a:solidFill>
                <a:latin typeface="Arial Black" panose="020B0A04020102020204" pitchFamily="34" charset="0"/>
              </a:rPr>
              <a:t>A</a:t>
            </a:r>
            <a:endParaRPr lang="en-US" sz="4800" dirty="0">
              <a:solidFill>
                <a:srgbClr val="46C3C5"/>
              </a:solidFill>
              <a:latin typeface="Arial Black" panose="020B0A04020102020204" pitchFamily="34" charset="0"/>
            </a:endParaRPr>
          </a:p>
        </p:txBody>
      </p:sp>
      <p:sp>
        <p:nvSpPr>
          <p:cNvPr id="39" name="CuadroTexto 38">
            <a:extLst>
              <a:ext uri="{FF2B5EF4-FFF2-40B4-BE49-F238E27FC236}">
                <a16:creationId xmlns:a16="http://schemas.microsoft.com/office/drawing/2014/main" id="{90C935AD-3956-4105-A5A3-84397BB44E06}"/>
              </a:ext>
            </a:extLst>
          </p:cNvPr>
          <p:cNvSpPr txBox="1"/>
          <p:nvPr/>
        </p:nvSpPr>
        <p:spPr>
          <a:xfrm>
            <a:off x="3606268" y="3049726"/>
            <a:ext cx="2590799" cy="461665"/>
          </a:xfrm>
          <a:prstGeom prst="rect">
            <a:avLst/>
          </a:prstGeom>
          <a:noFill/>
        </p:spPr>
        <p:txBody>
          <a:bodyPr wrap="square">
            <a:spAutoFit/>
          </a:bodyPr>
          <a:lstStyle/>
          <a:p>
            <a:pPr algn="ctr"/>
            <a:r>
              <a:rPr lang="es-CO"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FORTALEZAS</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0" name="CuadroTexto 39">
            <a:extLst>
              <a:ext uri="{FF2B5EF4-FFF2-40B4-BE49-F238E27FC236}">
                <a16:creationId xmlns:a16="http://schemas.microsoft.com/office/drawing/2014/main" id="{5E2F9917-18DE-4805-AC19-CF3F9C97CD56}"/>
              </a:ext>
            </a:extLst>
          </p:cNvPr>
          <p:cNvSpPr txBox="1"/>
          <p:nvPr/>
        </p:nvSpPr>
        <p:spPr>
          <a:xfrm>
            <a:off x="9690412" y="3043061"/>
            <a:ext cx="3158691" cy="461665"/>
          </a:xfrm>
          <a:prstGeom prst="rect">
            <a:avLst/>
          </a:prstGeom>
          <a:noFill/>
        </p:spPr>
        <p:txBody>
          <a:bodyPr wrap="square">
            <a:spAutoFit/>
          </a:bodyPr>
          <a:lstStyle/>
          <a:p>
            <a:pPr algn="ctr"/>
            <a:r>
              <a:rPr lang="es-CO"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OPORTUNUDADES</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1" name="CuadroTexto 40">
            <a:extLst>
              <a:ext uri="{FF2B5EF4-FFF2-40B4-BE49-F238E27FC236}">
                <a16:creationId xmlns:a16="http://schemas.microsoft.com/office/drawing/2014/main" id="{C474E81D-5187-4292-8FBF-CDEF6394135F}"/>
              </a:ext>
            </a:extLst>
          </p:cNvPr>
          <p:cNvSpPr txBox="1"/>
          <p:nvPr/>
        </p:nvSpPr>
        <p:spPr>
          <a:xfrm>
            <a:off x="3368890" y="7145390"/>
            <a:ext cx="3158691" cy="461665"/>
          </a:xfrm>
          <a:prstGeom prst="rect">
            <a:avLst/>
          </a:prstGeom>
          <a:noFill/>
        </p:spPr>
        <p:txBody>
          <a:bodyPr wrap="square">
            <a:spAutoFit/>
          </a:bodyPr>
          <a:lstStyle/>
          <a:p>
            <a:pPr algn="ctr"/>
            <a:r>
              <a:rPr lang="es-CO"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DEBILIDADES</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2" name="CuadroTexto 41">
            <a:extLst>
              <a:ext uri="{FF2B5EF4-FFF2-40B4-BE49-F238E27FC236}">
                <a16:creationId xmlns:a16="http://schemas.microsoft.com/office/drawing/2014/main" id="{AE85F36B-8528-4146-827B-D25EA6807F4B}"/>
              </a:ext>
            </a:extLst>
          </p:cNvPr>
          <p:cNvSpPr txBox="1"/>
          <p:nvPr/>
        </p:nvSpPr>
        <p:spPr>
          <a:xfrm>
            <a:off x="9174166" y="7165911"/>
            <a:ext cx="3158691" cy="461665"/>
          </a:xfrm>
          <a:prstGeom prst="rect">
            <a:avLst/>
          </a:prstGeom>
          <a:noFill/>
        </p:spPr>
        <p:txBody>
          <a:bodyPr wrap="square">
            <a:spAutoFit/>
          </a:bodyPr>
          <a:lstStyle/>
          <a:p>
            <a:pPr algn="ctr"/>
            <a:r>
              <a:rPr lang="es-CO"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AMENAZAS</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82" name="Rectángulo 81"/>
          <p:cNvSpPr/>
          <p:nvPr/>
        </p:nvSpPr>
        <p:spPr>
          <a:xfrm>
            <a:off x="1458719" y="3709787"/>
            <a:ext cx="5125671" cy="1631216"/>
          </a:xfrm>
          <a:prstGeom prst="rect">
            <a:avLst/>
          </a:prstGeom>
        </p:spPr>
        <p:txBody>
          <a:bodyPr wrap="square">
            <a:spAutoFit/>
          </a:bodyPr>
          <a:lstStyle/>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Alto </a:t>
            </a:r>
            <a:r>
              <a:rPr lang="es-MX" sz="2000" dirty="0">
                <a:latin typeface="Arial" panose="020B0604020202020204" pitchFamily="34" charset="0"/>
                <a:cs typeface="Arial" panose="020B0604020202020204" pitchFamily="34" charset="0"/>
              </a:rPr>
              <a:t>compromiso con las políticas de </a:t>
            </a:r>
            <a:r>
              <a:rPr lang="es-MX" sz="2000" dirty="0" smtClean="0">
                <a:latin typeface="Arial" panose="020B0604020202020204" pitchFamily="34" charset="0"/>
                <a:cs typeface="Arial" panose="020B0604020202020204" pitchFamily="34" charset="0"/>
              </a:rPr>
              <a:t>SST</a:t>
            </a: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Existencia </a:t>
            </a:r>
            <a:r>
              <a:rPr lang="es-MX" sz="2000" dirty="0">
                <a:latin typeface="Arial" panose="020B0604020202020204" pitchFamily="34" charset="0"/>
                <a:cs typeface="Arial" panose="020B0604020202020204" pitchFamily="34" charset="0"/>
              </a:rPr>
              <a:t>de procedimientos de </a:t>
            </a:r>
            <a:r>
              <a:rPr lang="es-MX" sz="2000" dirty="0" smtClean="0">
                <a:latin typeface="Arial" panose="020B0604020202020204" pitchFamily="34" charset="0"/>
                <a:cs typeface="Arial" panose="020B0604020202020204" pitchFamily="34" charset="0"/>
              </a:rPr>
              <a:t>prevención</a:t>
            </a: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Muchos </a:t>
            </a:r>
            <a:r>
              <a:rPr lang="es-MX" sz="2000" dirty="0">
                <a:latin typeface="Arial" panose="020B0604020202020204" pitchFamily="34" charset="0"/>
                <a:cs typeface="Arial" panose="020B0604020202020204" pitchFamily="34" charset="0"/>
              </a:rPr>
              <a:t>COPASST</a:t>
            </a:r>
          </a:p>
        </p:txBody>
      </p:sp>
      <p:sp>
        <p:nvSpPr>
          <p:cNvPr id="85" name="Rectángulo 84"/>
          <p:cNvSpPr/>
          <p:nvPr/>
        </p:nvSpPr>
        <p:spPr>
          <a:xfrm>
            <a:off x="9781940" y="3721736"/>
            <a:ext cx="6208547" cy="1631216"/>
          </a:xfrm>
          <a:prstGeom prst="rect">
            <a:avLst/>
          </a:prstGeom>
        </p:spPr>
        <p:txBody>
          <a:bodyPr wrap="square">
            <a:spAutoFit/>
          </a:bodyPr>
          <a:lstStyle/>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Implementar </a:t>
            </a:r>
            <a:r>
              <a:rPr lang="es-MX" sz="2000" dirty="0">
                <a:latin typeface="Arial" panose="020B0604020202020204" pitchFamily="34" charset="0"/>
                <a:cs typeface="Arial" panose="020B0604020202020204" pitchFamily="34" charset="0"/>
              </a:rPr>
              <a:t>ISO </a:t>
            </a:r>
            <a:r>
              <a:rPr lang="es-MX" sz="2000" dirty="0" smtClean="0">
                <a:latin typeface="Arial" panose="020B0604020202020204" pitchFamily="34" charset="0"/>
                <a:cs typeface="Arial" panose="020B0604020202020204" pitchFamily="34" charset="0"/>
              </a:rPr>
              <a:t>45001</a:t>
            </a:r>
          </a:p>
          <a:p>
            <a:pPr algn="just"/>
            <a:endParaRPr lang="es-MX"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Fortalecer </a:t>
            </a:r>
            <a:r>
              <a:rPr lang="es-MX" sz="2000" dirty="0">
                <a:latin typeface="Arial" panose="020B0604020202020204" pitchFamily="34" charset="0"/>
                <a:cs typeface="Arial" panose="020B0604020202020204" pitchFamily="34" charset="0"/>
              </a:rPr>
              <a:t>la </a:t>
            </a:r>
            <a:r>
              <a:rPr lang="es-MX" sz="2000" dirty="0" smtClean="0">
                <a:latin typeface="Arial" panose="020B0604020202020204" pitchFamily="34" charset="0"/>
                <a:cs typeface="Arial" panose="020B0604020202020204" pitchFamily="34" charset="0"/>
              </a:rPr>
              <a:t>capacitación</a:t>
            </a:r>
          </a:p>
          <a:p>
            <a:pPr marL="285750" indent="-285750" algn="just">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Promover </a:t>
            </a:r>
            <a:r>
              <a:rPr lang="es-MX" sz="2000" dirty="0">
                <a:latin typeface="Arial" panose="020B0604020202020204" pitchFamily="34" charset="0"/>
                <a:cs typeface="Arial" panose="020B0604020202020204" pitchFamily="34" charset="0"/>
              </a:rPr>
              <a:t>la participación de los trabajadores</a:t>
            </a:r>
          </a:p>
        </p:txBody>
      </p:sp>
      <p:sp>
        <p:nvSpPr>
          <p:cNvPr id="88" name="Rectángulo 87"/>
          <p:cNvSpPr/>
          <p:nvPr/>
        </p:nvSpPr>
        <p:spPr>
          <a:xfrm>
            <a:off x="1108199" y="7756426"/>
            <a:ext cx="5476191" cy="1631216"/>
          </a:xfrm>
          <a:prstGeom prst="rect">
            <a:avLst/>
          </a:prstGeom>
        </p:spPr>
        <p:txBody>
          <a:bodyPr wrap="square">
            <a:spAutoFit/>
          </a:bodyPr>
          <a:lstStyle/>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Bajo </a:t>
            </a:r>
            <a:r>
              <a:rPr lang="es-MX" sz="2000" dirty="0">
                <a:latin typeface="Arial" panose="020B0604020202020204" pitchFamily="34" charset="0"/>
                <a:cs typeface="Arial" panose="020B0604020202020204" pitchFamily="34" charset="0"/>
              </a:rPr>
              <a:t>porcentaje de empresas certificadas ISO </a:t>
            </a:r>
            <a:r>
              <a:rPr lang="es-MX" sz="2000" dirty="0" smtClean="0">
                <a:latin typeface="Arial" panose="020B0604020202020204" pitchFamily="34" charset="0"/>
                <a:cs typeface="Arial" panose="020B0604020202020204" pitchFamily="34" charset="0"/>
              </a:rPr>
              <a:t>45001</a:t>
            </a:r>
            <a:endParaRPr lang="es-MX"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Algunas </a:t>
            </a:r>
            <a:r>
              <a:rPr lang="es-MX" sz="2000" dirty="0">
                <a:latin typeface="Arial" panose="020B0604020202020204" pitchFamily="34" charset="0"/>
                <a:cs typeface="Arial" panose="020B0604020202020204" pitchFamily="34" charset="0"/>
              </a:rPr>
              <a:t>empresas sin procedimientos </a:t>
            </a:r>
            <a:r>
              <a:rPr lang="es-MX" sz="2000" dirty="0" smtClean="0">
                <a:latin typeface="Arial" panose="020B0604020202020204" pitchFamily="34" charset="0"/>
                <a:cs typeface="Arial" panose="020B0604020202020204" pitchFamily="34" charset="0"/>
              </a:rPr>
              <a:t>específicos</a:t>
            </a:r>
          </a:p>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Falta de capacitación en algunas áreas </a:t>
            </a:r>
            <a:endParaRPr lang="es-MX" sz="2000" dirty="0">
              <a:latin typeface="Arial" panose="020B0604020202020204" pitchFamily="34" charset="0"/>
              <a:cs typeface="Arial" panose="020B0604020202020204" pitchFamily="34" charset="0"/>
            </a:endParaRPr>
          </a:p>
        </p:txBody>
      </p:sp>
      <p:sp>
        <p:nvSpPr>
          <p:cNvPr id="91" name="Rectángulo 90"/>
          <p:cNvSpPr/>
          <p:nvPr/>
        </p:nvSpPr>
        <p:spPr>
          <a:xfrm>
            <a:off x="9629631" y="7724332"/>
            <a:ext cx="6513163" cy="1631216"/>
          </a:xfrm>
          <a:prstGeom prst="rect">
            <a:avLst/>
          </a:prstGeom>
        </p:spPr>
        <p:txBody>
          <a:bodyPr wrap="square">
            <a:spAutoFit/>
          </a:bodyPr>
          <a:lstStyle/>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Cambios </a:t>
            </a:r>
            <a:r>
              <a:rPr lang="es-MX" sz="2000" dirty="0">
                <a:latin typeface="Arial" panose="020B0604020202020204" pitchFamily="34" charset="0"/>
                <a:cs typeface="Arial" panose="020B0604020202020204" pitchFamily="34" charset="0"/>
              </a:rPr>
              <a:t>en la legislación laboral</a:t>
            </a:r>
          </a:p>
          <a:p>
            <a:pPr marL="285750" indent="-285750" algn="just">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Crisis </a:t>
            </a:r>
            <a:r>
              <a:rPr lang="es-MX" sz="2000" dirty="0">
                <a:latin typeface="Arial" panose="020B0604020202020204" pitchFamily="34" charset="0"/>
                <a:cs typeface="Arial" panose="020B0604020202020204" pitchFamily="34" charset="0"/>
              </a:rPr>
              <a:t>económicas</a:t>
            </a:r>
          </a:p>
          <a:p>
            <a:pPr marL="285750" indent="-285750" algn="just">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dirty="0" smtClean="0">
                <a:latin typeface="Arial" panose="020B0604020202020204" pitchFamily="34" charset="0"/>
                <a:cs typeface="Arial" panose="020B0604020202020204" pitchFamily="34" charset="0"/>
              </a:rPr>
              <a:t>Aumento </a:t>
            </a:r>
            <a:r>
              <a:rPr lang="es-MX" sz="2000" dirty="0">
                <a:latin typeface="Arial" panose="020B0604020202020204" pitchFamily="34" charset="0"/>
                <a:cs typeface="Arial" panose="020B0604020202020204" pitchFamily="34" charset="0"/>
              </a:rPr>
              <a:t>de los accidentes laborales</a:t>
            </a:r>
          </a:p>
        </p:txBody>
      </p:sp>
    </p:spTree>
    <p:extLst>
      <p:ext uri="{BB962C8B-B14F-4D97-AF65-F5344CB8AC3E}">
        <p14:creationId xmlns:p14="http://schemas.microsoft.com/office/powerpoint/2010/main" val="39742755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EA0CA729-3AB8-48CC-8E86-6B7D52BF078F}"/>
              </a:ext>
            </a:extLst>
          </p:cNvPr>
          <p:cNvGrpSpPr/>
          <p:nvPr/>
        </p:nvGrpSpPr>
        <p:grpSpPr>
          <a:xfrm>
            <a:off x="2057400" y="2400300"/>
            <a:ext cx="14727452" cy="6327890"/>
            <a:chOff x="-2075837" y="602932"/>
            <a:chExt cx="14727452" cy="6327890"/>
          </a:xfrm>
        </p:grpSpPr>
        <p:sp>
          <p:nvSpPr>
            <p:cNvPr id="3" name="Freeform 2">
              <a:extLst>
                <a:ext uri="{FF2B5EF4-FFF2-40B4-BE49-F238E27FC236}">
                  <a16:creationId xmlns:a16="http://schemas.microsoft.com/office/drawing/2014/main" id="{45D30978-B854-43D7-BCBC-8330E9702B14}"/>
                </a:ext>
              </a:extLst>
            </p:cNvPr>
            <p:cNvSpPr/>
            <p:nvPr/>
          </p:nvSpPr>
          <p:spPr>
            <a:xfrm>
              <a:off x="4899011" y="2247452"/>
              <a:ext cx="1391098" cy="1391098"/>
            </a:xfrm>
            <a:custGeom>
              <a:avLst/>
              <a:gdLst/>
              <a:ahLst/>
              <a:cxnLst/>
              <a:rect l="l" t="t" r="r" b="b"/>
              <a:pathLst>
                <a:path w="1391098" h="1391098">
                  <a:moveTo>
                    <a:pt x="0" y="0"/>
                  </a:moveTo>
                  <a:lnTo>
                    <a:pt x="1391098" y="0"/>
                  </a:lnTo>
                  <a:lnTo>
                    <a:pt x="1391098" y="1391098"/>
                  </a:lnTo>
                  <a:lnTo>
                    <a:pt x="0" y="139109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 name="Freeform 3">
              <a:extLst>
                <a:ext uri="{FF2B5EF4-FFF2-40B4-BE49-F238E27FC236}">
                  <a16:creationId xmlns:a16="http://schemas.microsoft.com/office/drawing/2014/main" id="{6EAA1B1B-57B5-4171-AF26-12DF908553C4}"/>
                </a:ext>
              </a:extLst>
            </p:cNvPr>
            <p:cNvSpPr/>
            <p:nvPr/>
          </p:nvSpPr>
          <p:spPr>
            <a:xfrm flipH="1">
              <a:off x="3473016" y="2247452"/>
              <a:ext cx="1391098" cy="1391098"/>
            </a:xfrm>
            <a:custGeom>
              <a:avLst/>
              <a:gdLst/>
              <a:ahLst/>
              <a:cxnLst/>
              <a:rect l="l" t="t" r="r" b="b"/>
              <a:pathLst>
                <a:path w="1391098" h="1391098">
                  <a:moveTo>
                    <a:pt x="1391098" y="0"/>
                  </a:moveTo>
                  <a:lnTo>
                    <a:pt x="0" y="0"/>
                  </a:lnTo>
                  <a:lnTo>
                    <a:pt x="0" y="1391098"/>
                  </a:lnTo>
                  <a:lnTo>
                    <a:pt x="1391098" y="1391098"/>
                  </a:lnTo>
                  <a:lnTo>
                    <a:pt x="1391098"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 name="Freeform 4">
              <a:extLst>
                <a:ext uri="{FF2B5EF4-FFF2-40B4-BE49-F238E27FC236}">
                  <a16:creationId xmlns:a16="http://schemas.microsoft.com/office/drawing/2014/main" id="{C1E752C6-FC03-4F65-9CB6-EB862E9CBCCB}"/>
                </a:ext>
              </a:extLst>
            </p:cNvPr>
            <p:cNvSpPr/>
            <p:nvPr/>
          </p:nvSpPr>
          <p:spPr>
            <a:xfrm flipV="1">
              <a:off x="4899011" y="3673730"/>
              <a:ext cx="1391098" cy="1391098"/>
            </a:xfrm>
            <a:custGeom>
              <a:avLst/>
              <a:gdLst/>
              <a:ahLst/>
              <a:cxnLst/>
              <a:rect l="l" t="t" r="r" b="b"/>
              <a:pathLst>
                <a:path w="1391098" h="1391098">
                  <a:moveTo>
                    <a:pt x="0" y="1391098"/>
                  </a:moveTo>
                  <a:lnTo>
                    <a:pt x="1391098" y="1391098"/>
                  </a:lnTo>
                  <a:lnTo>
                    <a:pt x="1391098" y="0"/>
                  </a:lnTo>
                  <a:lnTo>
                    <a:pt x="0" y="0"/>
                  </a:lnTo>
                  <a:lnTo>
                    <a:pt x="0" y="1391098"/>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6" name="Freeform 5">
              <a:extLst>
                <a:ext uri="{FF2B5EF4-FFF2-40B4-BE49-F238E27FC236}">
                  <a16:creationId xmlns:a16="http://schemas.microsoft.com/office/drawing/2014/main" id="{FE202027-5A44-4492-BC38-E7D367298320}"/>
                </a:ext>
              </a:extLst>
            </p:cNvPr>
            <p:cNvSpPr/>
            <p:nvPr/>
          </p:nvSpPr>
          <p:spPr>
            <a:xfrm flipH="1" flipV="1">
              <a:off x="3473016" y="3673730"/>
              <a:ext cx="1391098" cy="1391098"/>
            </a:xfrm>
            <a:custGeom>
              <a:avLst/>
              <a:gdLst/>
              <a:ahLst/>
              <a:cxnLst/>
              <a:rect l="l" t="t" r="r" b="b"/>
              <a:pathLst>
                <a:path w="1391098" h="1391098">
                  <a:moveTo>
                    <a:pt x="1391098" y="1391098"/>
                  </a:moveTo>
                  <a:lnTo>
                    <a:pt x="0" y="1391098"/>
                  </a:lnTo>
                  <a:lnTo>
                    <a:pt x="0" y="0"/>
                  </a:lnTo>
                  <a:lnTo>
                    <a:pt x="1391098" y="0"/>
                  </a:lnTo>
                  <a:lnTo>
                    <a:pt x="1391098" y="1391098"/>
                  </a:lnTo>
                  <a:close/>
                </a:path>
              </a:pathLst>
            </a:custGeom>
            <a:blipFill>
              <a:blip r:embed="rId8">
                <a:extLst>
                  <a:ext uri="{96DAC541-7B7A-43D3-8B79-37D633B846F1}">
                    <asvg:svgBlip xmlns:asvg="http://schemas.microsoft.com/office/drawing/2016/SVG/main" xmlns="" r:embed="rId9"/>
                  </a:ext>
                </a:extLst>
              </a:blip>
              <a:stretch>
                <a:fillRect/>
              </a:stretch>
            </a:blipFill>
          </p:spPr>
        </p:sp>
        <p:grpSp>
          <p:nvGrpSpPr>
            <p:cNvPr id="7" name="Group 9">
              <a:extLst>
                <a:ext uri="{FF2B5EF4-FFF2-40B4-BE49-F238E27FC236}">
                  <a16:creationId xmlns:a16="http://schemas.microsoft.com/office/drawing/2014/main" id="{ADC3F93A-AC41-4580-9009-CA0913D462E4}"/>
                </a:ext>
              </a:extLst>
            </p:cNvPr>
            <p:cNvGrpSpPr/>
            <p:nvPr/>
          </p:nvGrpSpPr>
          <p:grpSpPr>
            <a:xfrm>
              <a:off x="-2075837" y="5020740"/>
              <a:ext cx="5567906" cy="1910082"/>
              <a:chOff x="-1109953" y="-47625"/>
              <a:chExt cx="2062188" cy="707438"/>
            </a:xfrm>
          </p:grpSpPr>
          <p:sp>
            <p:nvSpPr>
              <p:cNvPr id="33" name="Freeform 10">
                <a:extLst>
                  <a:ext uri="{FF2B5EF4-FFF2-40B4-BE49-F238E27FC236}">
                    <a16:creationId xmlns:a16="http://schemas.microsoft.com/office/drawing/2014/main" id="{A19ED841-D454-4968-A902-7134026D8160}"/>
                  </a:ext>
                </a:extLst>
              </p:cNvPr>
              <p:cNvSpPr/>
              <p:nvPr/>
            </p:nvSpPr>
            <p:spPr>
              <a:xfrm>
                <a:off x="-1109953" y="0"/>
                <a:ext cx="2062188" cy="659813"/>
              </a:xfrm>
              <a:custGeom>
                <a:avLst/>
                <a:gdLst/>
                <a:ahLst/>
                <a:cxnLst/>
                <a:rect l="l" t="t" r="r" b="b"/>
                <a:pathLst>
                  <a:path w="952234" h="531242">
                    <a:moveTo>
                      <a:pt x="51191" y="0"/>
                    </a:moveTo>
                    <a:lnTo>
                      <a:pt x="901043" y="0"/>
                    </a:lnTo>
                    <a:cubicBezTo>
                      <a:pt x="929315" y="0"/>
                      <a:pt x="952234" y="22919"/>
                      <a:pt x="952234" y="51191"/>
                    </a:cubicBezTo>
                    <a:lnTo>
                      <a:pt x="952234" y="480051"/>
                    </a:lnTo>
                    <a:cubicBezTo>
                      <a:pt x="952234" y="508323"/>
                      <a:pt x="929315" y="531242"/>
                      <a:pt x="901043" y="531242"/>
                    </a:cubicBezTo>
                    <a:lnTo>
                      <a:pt x="51191" y="531242"/>
                    </a:lnTo>
                    <a:cubicBezTo>
                      <a:pt x="22919" y="531242"/>
                      <a:pt x="0" y="508323"/>
                      <a:pt x="0" y="480051"/>
                    </a:cubicBezTo>
                    <a:lnTo>
                      <a:pt x="0" y="51191"/>
                    </a:lnTo>
                    <a:cubicBezTo>
                      <a:pt x="0" y="22919"/>
                      <a:pt x="22919" y="0"/>
                      <a:pt x="51191" y="0"/>
                    </a:cubicBezTo>
                    <a:close/>
                  </a:path>
                </a:pathLst>
              </a:custGeom>
              <a:solidFill>
                <a:srgbClr val="000000">
                  <a:alpha val="0"/>
                </a:srgbClr>
              </a:solidFill>
              <a:ln w="19050" cap="sq">
                <a:solidFill>
                  <a:srgbClr val="B8C5DA"/>
                </a:solidFill>
                <a:prstDash val="solid"/>
                <a:miter/>
              </a:ln>
            </p:spPr>
          </p:sp>
          <p:sp>
            <p:nvSpPr>
              <p:cNvPr id="34" name="TextBox 11">
                <a:extLst>
                  <a:ext uri="{FF2B5EF4-FFF2-40B4-BE49-F238E27FC236}">
                    <a16:creationId xmlns:a16="http://schemas.microsoft.com/office/drawing/2014/main" id="{BF966C42-0653-4E8F-BC1F-E158CC79FCB5}"/>
                  </a:ext>
                </a:extLst>
              </p:cNvPr>
              <p:cNvSpPr txBox="1"/>
              <p:nvPr/>
            </p:nvSpPr>
            <p:spPr>
              <a:xfrm>
                <a:off x="0" y="-47625"/>
                <a:ext cx="952234" cy="578867"/>
              </a:xfrm>
              <a:prstGeom prst="rect">
                <a:avLst/>
              </a:prstGeom>
            </p:spPr>
            <p:txBody>
              <a:bodyPr lIns="50800" tIns="50800" rIns="50800" bIns="50800" rtlCol="0" anchor="ctr"/>
              <a:lstStyle/>
              <a:p>
                <a:pPr algn="ctr">
                  <a:lnSpc>
                    <a:spcPts val="1960"/>
                  </a:lnSpc>
                </a:pPr>
                <a:endParaRPr/>
              </a:p>
            </p:txBody>
          </p:sp>
        </p:grpSp>
        <p:grpSp>
          <p:nvGrpSpPr>
            <p:cNvPr id="8" name="Group 12">
              <a:extLst>
                <a:ext uri="{FF2B5EF4-FFF2-40B4-BE49-F238E27FC236}">
                  <a16:creationId xmlns:a16="http://schemas.microsoft.com/office/drawing/2014/main" id="{C63ACE45-7328-4C6D-B717-899371F4FDBC}"/>
                </a:ext>
              </a:extLst>
            </p:cNvPr>
            <p:cNvGrpSpPr/>
            <p:nvPr/>
          </p:nvGrpSpPr>
          <p:grpSpPr>
            <a:xfrm>
              <a:off x="363061" y="4545012"/>
              <a:ext cx="3129005" cy="557349"/>
              <a:chOff x="-206657" y="-47625"/>
              <a:chExt cx="1158891" cy="206425"/>
            </a:xfrm>
          </p:grpSpPr>
          <p:sp>
            <p:nvSpPr>
              <p:cNvPr id="31" name="Freeform 13">
                <a:extLst>
                  <a:ext uri="{FF2B5EF4-FFF2-40B4-BE49-F238E27FC236}">
                    <a16:creationId xmlns:a16="http://schemas.microsoft.com/office/drawing/2014/main" id="{283D020B-5F5C-4CB2-B55E-FE79388C289B}"/>
                  </a:ext>
                </a:extLst>
              </p:cNvPr>
              <p:cNvSpPr/>
              <p:nvPr/>
            </p:nvSpPr>
            <p:spPr>
              <a:xfrm>
                <a:off x="-206657" y="0"/>
                <a:ext cx="1158891" cy="158800"/>
              </a:xfrm>
              <a:custGeom>
                <a:avLst/>
                <a:gdLst/>
                <a:ahLst/>
                <a:cxnLst/>
                <a:rect l="l" t="t" r="r" b="b"/>
                <a:pathLst>
                  <a:path w="952234" h="158800">
                    <a:moveTo>
                      <a:pt x="51191" y="0"/>
                    </a:moveTo>
                    <a:lnTo>
                      <a:pt x="901043" y="0"/>
                    </a:lnTo>
                    <a:cubicBezTo>
                      <a:pt x="929315" y="0"/>
                      <a:pt x="952234" y="22919"/>
                      <a:pt x="952234" y="51191"/>
                    </a:cubicBezTo>
                    <a:lnTo>
                      <a:pt x="952234" y="107610"/>
                    </a:lnTo>
                    <a:cubicBezTo>
                      <a:pt x="952234" y="135882"/>
                      <a:pt x="929315" y="158800"/>
                      <a:pt x="901043" y="158800"/>
                    </a:cubicBezTo>
                    <a:lnTo>
                      <a:pt x="51191" y="158800"/>
                    </a:lnTo>
                    <a:cubicBezTo>
                      <a:pt x="22919" y="158800"/>
                      <a:pt x="0" y="135882"/>
                      <a:pt x="0" y="107610"/>
                    </a:cubicBezTo>
                    <a:lnTo>
                      <a:pt x="0" y="51191"/>
                    </a:lnTo>
                    <a:cubicBezTo>
                      <a:pt x="0" y="22919"/>
                      <a:pt x="22919" y="0"/>
                      <a:pt x="51191" y="0"/>
                    </a:cubicBezTo>
                    <a:close/>
                  </a:path>
                </a:pathLst>
              </a:custGeom>
              <a:solidFill>
                <a:srgbClr val="B8C5DA"/>
              </a:solidFill>
            </p:spPr>
          </p:sp>
          <p:sp>
            <p:nvSpPr>
              <p:cNvPr id="32" name="TextBox 14">
                <a:extLst>
                  <a:ext uri="{FF2B5EF4-FFF2-40B4-BE49-F238E27FC236}">
                    <a16:creationId xmlns:a16="http://schemas.microsoft.com/office/drawing/2014/main" id="{773ACADA-547D-48B3-87EA-69CB85529709}"/>
                  </a:ext>
                </a:extLst>
              </p:cNvPr>
              <p:cNvSpPr txBox="1"/>
              <p:nvPr/>
            </p:nvSpPr>
            <p:spPr>
              <a:xfrm>
                <a:off x="0" y="-47625"/>
                <a:ext cx="952234" cy="206425"/>
              </a:xfrm>
              <a:prstGeom prst="rect">
                <a:avLst/>
              </a:prstGeom>
            </p:spPr>
            <p:txBody>
              <a:bodyPr lIns="50800" tIns="50800" rIns="50800" bIns="50800" rtlCol="0" anchor="ctr"/>
              <a:lstStyle/>
              <a:p>
                <a:pPr algn="ctr">
                  <a:lnSpc>
                    <a:spcPts val="1960"/>
                  </a:lnSpc>
                </a:pPr>
                <a:endParaRPr/>
              </a:p>
            </p:txBody>
          </p:sp>
        </p:grpSp>
        <p:grpSp>
          <p:nvGrpSpPr>
            <p:cNvPr id="9" name="Group 16">
              <a:extLst>
                <a:ext uri="{FF2B5EF4-FFF2-40B4-BE49-F238E27FC236}">
                  <a16:creationId xmlns:a16="http://schemas.microsoft.com/office/drawing/2014/main" id="{B6BE4B40-4F99-4983-829A-ACC5531AC4FC}"/>
                </a:ext>
              </a:extLst>
            </p:cNvPr>
            <p:cNvGrpSpPr/>
            <p:nvPr/>
          </p:nvGrpSpPr>
          <p:grpSpPr>
            <a:xfrm>
              <a:off x="6274262" y="5020740"/>
              <a:ext cx="6371031" cy="1910082"/>
              <a:chOff x="0" y="-47625"/>
              <a:chExt cx="2359642" cy="707438"/>
            </a:xfrm>
          </p:grpSpPr>
          <p:sp>
            <p:nvSpPr>
              <p:cNvPr id="29" name="Freeform 17">
                <a:extLst>
                  <a:ext uri="{FF2B5EF4-FFF2-40B4-BE49-F238E27FC236}">
                    <a16:creationId xmlns:a16="http://schemas.microsoft.com/office/drawing/2014/main" id="{2C8C26F7-DD72-48C9-85DF-46C8FE1EACF6}"/>
                  </a:ext>
                </a:extLst>
              </p:cNvPr>
              <p:cNvSpPr/>
              <p:nvPr/>
            </p:nvSpPr>
            <p:spPr>
              <a:xfrm>
                <a:off x="0" y="0"/>
                <a:ext cx="2359642" cy="659813"/>
              </a:xfrm>
              <a:custGeom>
                <a:avLst/>
                <a:gdLst/>
                <a:ahLst/>
                <a:cxnLst/>
                <a:rect l="l" t="t" r="r" b="b"/>
                <a:pathLst>
                  <a:path w="952234" h="531242">
                    <a:moveTo>
                      <a:pt x="51191" y="0"/>
                    </a:moveTo>
                    <a:lnTo>
                      <a:pt x="901043" y="0"/>
                    </a:lnTo>
                    <a:cubicBezTo>
                      <a:pt x="929315" y="0"/>
                      <a:pt x="952234" y="22919"/>
                      <a:pt x="952234" y="51191"/>
                    </a:cubicBezTo>
                    <a:lnTo>
                      <a:pt x="952234" y="480051"/>
                    </a:lnTo>
                    <a:cubicBezTo>
                      <a:pt x="952234" y="508323"/>
                      <a:pt x="929315" y="531242"/>
                      <a:pt x="901043" y="531242"/>
                    </a:cubicBezTo>
                    <a:lnTo>
                      <a:pt x="51191" y="531242"/>
                    </a:lnTo>
                    <a:cubicBezTo>
                      <a:pt x="22919" y="531242"/>
                      <a:pt x="0" y="508323"/>
                      <a:pt x="0" y="480051"/>
                    </a:cubicBezTo>
                    <a:lnTo>
                      <a:pt x="0" y="51191"/>
                    </a:lnTo>
                    <a:cubicBezTo>
                      <a:pt x="0" y="22919"/>
                      <a:pt x="22919" y="0"/>
                      <a:pt x="51191" y="0"/>
                    </a:cubicBezTo>
                    <a:close/>
                  </a:path>
                </a:pathLst>
              </a:custGeom>
              <a:solidFill>
                <a:srgbClr val="000000">
                  <a:alpha val="0"/>
                </a:srgbClr>
              </a:solidFill>
              <a:ln w="19050" cap="sq">
                <a:solidFill>
                  <a:srgbClr val="46C3C5"/>
                </a:solidFill>
                <a:prstDash val="solid"/>
                <a:miter/>
              </a:ln>
            </p:spPr>
          </p:sp>
          <p:sp>
            <p:nvSpPr>
              <p:cNvPr id="30" name="TextBox 18">
                <a:extLst>
                  <a:ext uri="{FF2B5EF4-FFF2-40B4-BE49-F238E27FC236}">
                    <a16:creationId xmlns:a16="http://schemas.microsoft.com/office/drawing/2014/main" id="{09AF9B84-7FB3-444B-89D2-D82323DF5A50}"/>
                  </a:ext>
                </a:extLst>
              </p:cNvPr>
              <p:cNvSpPr txBox="1"/>
              <p:nvPr/>
            </p:nvSpPr>
            <p:spPr>
              <a:xfrm>
                <a:off x="0" y="-47625"/>
                <a:ext cx="952234" cy="578867"/>
              </a:xfrm>
              <a:prstGeom prst="rect">
                <a:avLst/>
              </a:prstGeom>
            </p:spPr>
            <p:txBody>
              <a:bodyPr lIns="50800" tIns="50800" rIns="50800" bIns="50800" rtlCol="0" anchor="ctr"/>
              <a:lstStyle/>
              <a:p>
                <a:pPr algn="ctr">
                  <a:lnSpc>
                    <a:spcPts val="1960"/>
                  </a:lnSpc>
                </a:pPr>
                <a:endParaRPr/>
              </a:p>
            </p:txBody>
          </p:sp>
        </p:grpSp>
        <p:grpSp>
          <p:nvGrpSpPr>
            <p:cNvPr id="10" name="Group 19">
              <a:extLst>
                <a:ext uri="{FF2B5EF4-FFF2-40B4-BE49-F238E27FC236}">
                  <a16:creationId xmlns:a16="http://schemas.microsoft.com/office/drawing/2014/main" id="{7A84BE3A-FF57-4FB9-B7EE-9683A37EC282}"/>
                </a:ext>
              </a:extLst>
            </p:cNvPr>
            <p:cNvGrpSpPr/>
            <p:nvPr/>
          </p:nvGrpSpPr>
          <p:grpSpPr>
            <a:xfrm>
              <a:off x="6274262" y="4545012"/>
              <a:ext cx="3368611" cy="557349"/>
              <a:chOff x="0" y="-47625"/>
              <a:chExt cx="1247634" cy="206425"/>
            </a:xfrm>
          </p:grpSpPr>
          <p:sp>
            <p:nvSpPr>
              <p:cNvPr id="27" name="Freeform 20">
                <a:extLst>
                  <a:ext uri="{FF2B5EF4-FFF2-40B4-BE49-F238E27FC236}">
                    <a16:creationId xmlns:a16="http://schemas.microsoft.com/office/drawing/2014/main" id="{B0AB7928-07CC-4909-B3E0-41F974DF03F3}"/>
                  </a:ext>
                </a:extLst>
              </p:cNvPr>
              <p:cNvSpPr/>
              <p:nvPr/>
            </p:nvSpPr>
            <p:spPr>
              <a:xfrm>
                <a:off x="0" y="0"/>
                <a:ext cx="1247634" cy="158800"/>
              </a:xfrm>
              <a:custGeom>
                <a:avLst/>
                <a:gdLst/>
                <a:ahLst/>
                <a:cxnLst/>
                <a:rect l="l" t="t" r="r" b="b"/>
                <a:pathLst>
                  <a:path w="952234" h="158800">
                    <a:moveTo>
                      <a:pt x="51191" y="0"/>
                    </a:moveTo>
                    <a:lnTo>
                      <a:pt x="901043" y="0"/>
                    </a:lnTo>
                    <a:cubicBezTo>
                      <a:pt x="929315" y="0"/>
                      <a:pt x="952234" y="22919"/>
                      <a:pt x="952234" y="51191"/>
                    </a:cubicBezTo>
                    <a:lnTo>
                      <a:pt x="952234" y="107610"/>
                    </a:lnTo>
                    <a:cubicBezTo>
                      <a:pt x="952234" y="135882"/>
                      <a:pt x="929315" y="158800"/>
                      <a:pt x="901043" y="158800"/>
                    </a:cubicBezTo>
                    <a:lnTo>
                      <a:pt x="51191" y="158800"/>
                    </a:lnTo>
                    <a:cubicBezTo>
                      <a:pt x="22919" y="158800"/>
                      <a:pt x="0" y="135882"/>
                      <a:pt x="0" y="107610"/>
                    </a:cubicBezTo>
                    <a:lnTo>
                      <a:pt x="0" y="51191"/>
                    </a:lnTo>
                    <a:cubicBezTo>
                      <a:pt x="0" y="22919"/>
                      <a:pt x="22919" y="0"/>
                      <a:pt x="51191" y="0"/>
                    </a:cubicBezTo>
                    <a:close/>
                  </a:path>
                </a:pathLst>
              </a:custGeom>
              <a:solidFill>
                <a:srgbClr val="46C3C5"/>
              </a:solidFill>
            </p:spPr>
          </p:sp>
          <p:sp>
            <p:nvSpPr>
              <p:cNvPr id="28" name="TextBox 21">
                <a:extLst>
                  <a:ext uri="{FF2B5EF4-FFF2-40B4-BE49-F238E27FC236}">
                    <a16:creationId xmlns:a16="http://schemas.microsoft.com/office/drawing/2014/main" id="{A80F7DB3-1824-439F-B25B-C5871CD4E80C}"/>
                  </a:ext>
                </a:extLst>
              </p:cNvPr>
              <p:cNvSpPr txBox="1"/>
              <p:nvPr/>
            </p:nvSpPr>
            <p:spPr>
              <a:xfrm>
                <a:off x="0" y="-47625"/>
                <a:ext cx="952234" cy="206425"/>
              </a:xfrm>
              <a:prstGeom prst="rect">
                <a:avLst/>
              </a:prstGeom>
            </p:spPr>
            <p:txBody>
              <a:bodyPr lIns="50800" tIns="50800" rIns="50800" bIns="50800" rtlCol="0" anchor="ctr"/>
              <a:lstStyle/>
              <a:p>
                <a:pPr algn="ctr">
                  <a:lnSpc>
                    <a:spcPts val="1960"/>
                  </a:lnSpc>
                </a:pPr>
                <a:endParaRPr/>
              </a:p>
            </p:txBody>
          </p:sp>
        </p:grpSp>
        <p:grpSp>
          <p:nvGrpSpPr>
            <p:cNvPr id="11" name="Group 22">
              <a:extLst>
                <a:ext uri="{FF2B5EF4-FFF2-40B4-BE49-F238E27FC236}">
                  <a16:creationId xmlns:a16="http://schemas.microsoft.com/office/drawing/2014/main" id="{35216B7D-3959-4537-A73E-F3602ED575BC}"/>
                </a:ext>
              </a:extLst>
            </p:cNvPr>
            <p:cNvGrpSpPr/>
            <p:nvPr/>
          </p:nvGrpSpPr>
          <p:grpSpPr>
            <a:xfrm>
              <a:off x="6280584" y="1077103"/>
              <a:ext cx="6371031" cy="1951819"/>
              <a:chOff x="0" y="-47625"/>
              <a:chExt cx="2359642" cy="722896"/>
            </a:xfrm>
          </p:grpSpPr>
          <p:sp>
            <p:nvSpPr>
              <p:cNvPr id="25" name="Freeform 23">
                <a:extLst>
                  <a:ext uri="{FF2B5EF4-FFF2-40B4-BE49-F238E27FC236}">
                    <a16:creationId xmlns:a16="http://schemas.microsoft.com/office/drawing/2014/main" id="{D59732BE-5DF5-43EC-B0F5-F56525A5E3F8}"/>
                  </a:ext>
                </a:extLst>
              </p:cNvPr>
              <p:cNvSpPr/>
              <p:nvPr/>
            </p:nvSpPr>
            <p:spPr>
              <a:xfrm>
                <a:off x="0" y="0"/>
                <a:ext cx="2359642" cy="675271"/>
              </a:xfrm>
              <a:custGeom>
                <a:avLst/>
                <a:gdLst/>
                <a:ahLst/>
                <a:cxnLst/>
                <a:rect l="l" t="t" r="r" b="b"/>
                <a:pathLst>
                  <a:path w="952234" h="531242">
                    <a:moveTo>
                      <a:pt x="51191" y="0"/>
                    </a:moveTo>
                    <a:lnTo>
                      <a:pt x="901043" y="0"/>
                    </a:lnTo>
                    <a:cubicBezTo>
                      <a:pt x="929315" y="0"/>
                      <a:pt x="952234" y="22919"/>
                      <a:pt x="952234" y="51191"/>
                    </a:cubicBezTo>
                    <a:lnTo>
                      <a:pt x="952234" y="480051"/>
                    </a:lnTo>
                    <a:cubicBezTo>
                      <a:pt x="952234" y="508323"/>
                      <a:pt x="929315" y="531242"/>
                      <a:pt x="901043" y="531242"/>
                    </a:cubicBezTo>
                    <a:lnTo>
                      <a:pt x="51191" y="531242"/>
                    </a:lnTo>
                    <a:cubicBezTo>
                      <a:pt x="22919" y="531242"/>
                      <a:pt x="0" y="508323"/>
                      <a:pt x="0" y="480051"/>
                    </a:cubicBezTo>
                    <a:lnTo>
                      <a:pt x="0" y="51191"/>
                    </a:lnTo>
                    <a:cubicBezTo>
                      <a:pt x="0" y="22919"/>
                      <a:pt x="22919" y="0"/>
                      <a:pt x="51191" y="0"/>
                    </a:cubicBezTo>
                    <a:close/>
                  </a:path>
                </a:pathLst>
              </a:custGeom>
              <a:solidFill>
                <a:srgbClr val="000000">
                  <a:alpha val="0"/>
                </a:srgbClr>
              </a:solidFill>
              <a:ln w="19050" cap="sq">
                <a:solidFill>
                  <a:srgbClr val="01E0B8"/>
                </a:solidFill>
                <a:prstDash val="solid"/>
                <a:miter/>
              </a:ln>
            </p:spPr>
          </p:sp>
          <p:sp>
            <p:nvSpPr>
              <p:cNvPr id="26" name="TextBox 24">
                <a:extLst>
                  <a:ext uri="{FF2B5EF4-FFF2-40B4-BE49-F238E27FC236}">
                    <a16:creationId xmlns:a16="http://schemas.microsoft.com/office/drawing/2014/main" id="{4896FF96-F301-4838-BB3A-502DE6823AB5}"/>
                  </a:ext>
                </a:extLst>
              </p:cNvPr>
              <p:cNvSpPr txBox="1"/>
              <p:nvPr/>
            </p:nvSpPr>
            <p:spPr>
              <a:xfrm>
                <a:off x="0" y="-47625"/>
                <a:ext cx="952234" cy="578867"/>
              </a:xfrm>
              <a:prstGeom prst="rect">
                <a:avLst/>
              </a:prstGeom>
            </p:spPr>
            <p:txBody>
              <a:bodyPr lIns="50800" tIns="50800" rIns="50800" bIns="50800" rtlCol="0" anchor="ctr"/>
              <a:lstStyle/>
              <a:p>
                <a:pPr algn="ctr">
                  <a:lnSpc>
                    <a:spcPts val="1960"/>
                  </a:lnSpc>
                </a:pPr>
                <a:endParaRPr/>
              </a:p>
            </p:txBody>
          </p:sp>
        </p:grpSp>
        <p:grpSp>
          <p:nvGrpSpPr>
            <p:cNvPr id="12" name="Group 25">
              <a:extLst>
                <a:ext uri="{FF2B5EF4-FFF2-40B4-BE49-F238E27FC236}">
                  <a16:creationId xmlns:a16="http://schemas.microsoft.com/office/drawing/2014/main" id="{ED4F0EA0-F663-451B-86BB-4635698F006A}"/>
                </a:ext>
              </a:extLst>
            </p:cNvPr>
            <p:cNvGrpSpPr/>
            <p:nvPr/>
          </p:nvGrpSpPr>
          <p:grpSpPr>
            <a:xfrm>
              <a:off x="6280584" y="602932"/>
              <a:ext cx="3397968" cy="557349"/>
              <a:chOff x="0" y="-47625"/>
              <a:chExt cx="1258507" cy="206425"/>
            </a:xfrm>
          </p:grpSpPr>
          <p:sp>
            <p:nvSpPr>
              <p:cNvPr id="23" name="Freeform 26">
                <a:extLst>
                  <a:ext uri="{FF2B5EF4-FFF2-40B4-BE49-F238E27FC236}">
                    <a16:creationId xmlns:a16="http://schemas.microsoft.com/office/drawing/2014/main" id="{1F74E3C2-4390-4B85-A0FE-61EE0D113570}"/>
                  </a:ext>
                </a:extLst>
              </p:cNvPr>
              <p:cNvSpPr/>
              <p:nvPr/>
            </p:nvSpPr>
            <p:spPr>
              <a:xfrm>
                <a:off x="0" y="0"/>
                <a:ext cx="1258507" cy="158800"/>
              </a:xfrm>
              <a:custGeom>
                <a:avLst/>
                <a:gdLst/>
                <a:ahLst/>
                <a:cxnLst/>
                <a:rect l="l" t="t" r="r" b="b"/>
                <a:pathLst>
                  <a:path w="952234" h="158800">
                    <a:moveTo>
                      <a:pt x="51191" y="0"/>
                    </a:moveTo>
                    <a:lnTo>
                      <a:pt x="901043" y="0"/>
                    </a:lnTo>
                    <a:cubicBezTo>
                      <a:pt x="929315" y="0"/>
                      <a:pt x="952234" y="22919"/>
                      <a:pt x="952234" y="51191"/>
                    </a:cubicBezTo>
                    <a:lnTo>
                      <a:pt x="952234" y="107610"/>
                    </a:lnTo>
                    <a:cubicBezTo>
                      <a:pt x="952234" y="135882"/>
                      <a:pt x="929315" y="158800"/>
                      <a:pt x="901043" y="158800"/>
                    </a:cubicBezTo>
                    <a:lnTo>
                      <a:pt x="51191" y="158800"/>
                    </a:lnTo>
                    <a:cubicBezTo>
                      <a:pt x="22919" y="158800"/>
                      <a:pt x="0" y="135882"/>
                      <a:pt x="0" y="107610"/>
                    </a:cubicBezTo>
                    <a:lnTo>
                      <a:pt x="0" y="51191"/>
                    </a:lnTo>
                    <a:cubicBezTo>
                      <a:pt x="0" y="22919"/>
                      <a:pt x="22919" y="0"/>
                      <a:pt x="51191" y="0"/>
                    </a:cubicBezTo>
                    <a:close/>
                  </a:path>
                </a:pathLst>
              </a:custGeom>
              <a:solidFill>
                <a:srgbClr val="01E0B8"/>
              </a:solidFill>
            </p:spPr>
          </p:sp>
          <p:sp>
            <p:nvSpPr>
              <p:cNvPr id="24" name="TextBox 27">
                <a:extLst>
                  <a:ext uri="{FF2B5EF4-FFF2-40B4-BE49-F238E27FC236}">
                    <a16:creationId xmlns:a16="http://schemas.microsoft.com/office/drawing/2014/main" id="{CB3ED31A-2607-4C87-88B5-E02A18FE600C}"/>
                  </a:ext>
                </a:extLst>
              </p:cNvPr>
              <p:cNvSpPr txBox="1"/>
              <p:nvPr/>
            </p:nvSpPr>
            <p:spPr>
              <a:xfrm>
                <a:off x="0" y="-47625"/>
                <a:ext cx="952234" cy="206425"/>
              </a:xfrm>
              <a:prstGeom prst="rect">
                <a:avLst/>
              </a:prstGeom>
            </p:spPr>
            <p:txBody>
              <a:bodyPr lIns="50800" tIns="50800" rIns="50800" bIns="50800" rtlCol="0" anchor="ctr"/>
              <a:lstStyle/>
              <a:p>
                <a:pPr algn="ctr">
                  <a:lnSpc>
                    <a:spcPts val="1960"/>
                  </a:lnSpc>
                </a:pPr>
                <a:endParaRPr/>
              </a:p>
            </p:txBody>
          </p:sp>
        </p:grpSp>
        <p:grpSp>
          <p:nvGrpSpPr>
            <p:cNvPr id="13" name="Group 28">
              <a:extLst>
                <a:ext uri="{FF2B5EF4-FFF2-40B4-BE49-F238E27FC236}">
                  <a16:creationId xmlns:a16="http://schemas.microsoft.com/office/drawing/2014/main" id="{36B264F0-7E6B-4224-8AE5-EA1F3BE290F9}"/>
                </a:ext>
              </a:extLst>
            </p:cNvPr>
            <p:cNvGrpSpPr/>
            <p:nvPr/>
          </p:nvGrpSpPr>
          <p:grpSpPr>
            <a:xfrm>
              <a:off x="-2071883" y="1077103"/>
              <a:ext cx="5544902" cy="1951818"/>
              <a:chOff x="-1101433" y="-47625"/>
              <a:chExt cx="2053668" cy="722896"/>
            </a:xfrm>
          </p:grpSpPr>
          <p:sp>
            <p:nvSpPr>
              <p:cNvPr id="21" name="Freeform 29">
                <a:extLst>
                  <a:ext uri="{FF2B5EF4-FFF2-40B4-BE49-F238E27FC236}">
                    <a16:creationId xmlns:a16="http://schemas.microsoft.com/office/drawing/2014/main" id="{F28B2DB8-F10F-4EF3-BA98-29199E512106}"/>
                  </a:ext>
                </a:extLst>
              </p:cNvPr>
              <p:cNvSpPr/>
              <p:nvPr/>
            </p:nvSpPr>
            <p:spPr>
              <a:xfrm>
                <a:off x="-1101433" y="0"/>
                <a:ext cx="2053668" cy="675271"/>
              </a:xfrm>
              <a:custGeom>
                <a:avLst/>
                <a:gdLst/>
                <a:ahLst/>
                <a:cxnLst/>
                <a:rect l="l" t="t" r="r" b="b"/>
                <a:pathLst>
                  <a:path w="952234" h="531242">
                    <a:moveTo>
                      <a:pt x="51191" y="0"/>
                    </a:moveTo>
                    <a:lnTo>
                      <a:pt x="901043" y="0"/>
                    </a:lnTo>
                    <a:cubicBezTo>
                      <a:pt x="929315" y="0"/>
                      <a:pt x="952234" y="22919"/>
                      <a:pt x="952234" y="51191"/>
                    </a:cubicBezTo>
                    <a:lnTo>
                      <a:pt x="952234" y="480051"/>
                    </a:lnTo>
                    <a:cubicBezTo>
                      <a:pt x="952234" y="508323"/>
                      <a:pt x="929315" y="531242"/>
                      <a:pt x="901043" y="531242"/>
                    </a:cubicBezTo>
                    <a:lnTo>
                      <a:pt x="51191" y="531242"/>
                    </a:lnTo>
                    <a:cubicBezTo>
                      <a:pt x="22919" y="531242"/>
                      <a:pt x="0" y="508323"/>
                      <a:pt x="0" y="480051"/>
                    </a:cubicBezTo>
                    <a:lnTo>
                      <a:pt x="0" y="51191"/>
                    </a:lnTo>
                    <a:cubicBezTo>
                      <a:pt x="0" y="22919"/>
                      <a:pt x="22919" y="0"/>
                      <a:pt x="51191" y="0"/>
                    </a:cubicBezTo>
                    <a:close/>
                  </a:path>
                </a:pathLst>
              </a:custGeom>
              <a:solidFill>
                <a:srgbClr val="000000">
                  <a:alpha val="0"/>
                </a:srgbClr>
              </a:solidFill>
              <a:ln w="19050" cap="sq">
                <a:solidFill>
                  <a:srgbClr val="33C725"/>
                </a:solidFill>
                <a:prstDash val="solid"/>
                <a:miter/>
              </a:ln>
            </p:spPr>
          </p:sp>
          <p:sp>
            <p:nvSpPr>
              <p:cNvPr id="22" name="TextBox 30">
                <a:extLst>
                  <a:ext uri="{FF2B5EF4-FFF2-40B4-BE49-F238E27FC236}">
                    <a16:creationId xmlns:a16="http://schemas.microsoft.com/office/drawing/2014/main" id="{81FCFBCA-A1FD-4052-BD76-9796B90D364C}"/>
                  </a:ext>
                </a:extLst>
              </p:cNvPr>
              <p:cNvSpPr txBox="1"/>
              <p:nvPr/>
            </p:nvSpPr>
            <p:spPr>
              <a:xfrm>
                <a:off x="0" y="-47625"/>
                <a:ext cx="952234" cy="578867"/>
              </a:xfrm>
              <a:prstGeom prst="rect">
                <a:avLst/>
              </a:prstGeom>
            </p:spPr>
            <p:txBody>
              <a:bodyPr lIns="50800" tIns="50800" rIns="50800" bIns="50800" rtlCol="0" anchor="ctr"/>
              <a:lstStyle/>
              <a:p>
                <a:pPr algn="ctr">
                  <a:lnSpc>
                    <a:spcPts val="1960"/>
                  </a:lnSpc>
                </a:pPr>
                <a:endParaRPr/>
              </a:p>
            </p:txBody>
          </p:sp>
        </p:grpSp>
        <p:grpSp>
          <p:nvGrpSpPr>
            <p:cNvPr id="14" name="Group 31">
              <a:extLst>
                <a:ext uri="{FF2B5EF4-FFF2-40B4-BE49-F238E27FC236}">
                  <a16:creationId xmlns:a16="http://schemas.microsoft.com/office/drawing/2014/main" id="{AD57D8C5-58FA-40B4-95BD-5E3A345EA9F4}"/>
                </a:ext>
              </a:extLst>
            </p:cNvPr>
            <p:cNvGrpSpPr/>
            <p:nvPr/>
          </p:nvGrpSpPr>
          <p:grpSpPr>
            <a:xfrm>
              <a:off x="363060" y="602932"/>
              <a:ext cx="3109956" cy="557349"/>
              <a:chOff x="-199602" y="-47625"/>
              <a:chExt cx="1151836" cy="206425"/>
            </a:xfrm>
          </p:grpSpPr>
          <p:sp>
            <p:nvSpPr>
              <p:cNvPr id="19" name="Freeform 32">
                <a:extLst>
                  <a:ext uri="{FF2B5EF4-FFF2-40B4-BE49-F238E27FC236}">
                    <a16:creationId xmlns:a16="http://schemas.microsoft.com/office/drawing/2014/main" id="{4079ABB2-0D8A-40D8-9AE5-A48A6C26E6B9}"/>
                  </a:ext>
                </a:extLst>
              </p:cNvPr>
              <p:cNvSpPr/>
              <p:nvPr/>
            </p:nvSpPr>
            <p:spPr>
              <a:xfrm>
                <a:off x="-199602" y="0"/>
                <a:ext cx="1151836" cy="158800"/>
              </a:xfrm>
              <a:custGeom>
                <a:avLst/>
                <a:gdLst/>
                <a:ahLst/>
                <a:cxnLst/>
                <a:rect l="l" t="t" r="r" b="b"/>
                <a:pathLst>
                  <a:path w="952234" h="158800">
                    <a:moveTo>
                      <a:pt x="51191" y="0"/>
                    </a:moveTo>
                    <a:lnTo>
                      <a:pt x="901043" y="0"/>
                    </a:lnTo>
                    <a:cubicBezTo>
                      <a:pt x="929315" y="0"/>
                      <a:pt x="952234" y="22919"/>
                      <a:pt x="952234" y="51191"/>
                    </a:cubicBezTo>
                    <a:lnTo>
                      <a:pt x="952234" y="107610"/>
                    </a:lnTo>
                    <a:cubicBezTo>
                      <a:pt x="952234" y="135882"/>
                      <a:pt x="929315" y="158800"/>
                      <a:pt x="901043" y="158800"/>
                    </a:cubicBezTo>
                    <a:lnTo>
                      <a:pt x="51191" y="158800"/>
                    </a:lnTo>
                    <a:cubicBezTo>
                      <a:pt x="22919" y="158800"/>
                      <a:pt x="0" y="135882"/>
                      <a:pt x="0" y="107610"/>
                    </a:cubicBezTo>
                    <a:lnTo>
                      <a:pt x="0" y="51191"/>
                    </a:lnTo>
                    <a:cubicBezTo>
                      <a:pt x="0" y="22919"/>
                      <a:pt x="22919" y="0"/>
                      <a:pt x="51191" y="0"/>
                    </a:cubicBezTo>
                    <a:close/>
                  </a:path>
                </a:pathLst>
              </a:custGeom>
              <a:solidFill>
                <a:srgbClr val="33C725"/>
              </a:solidFill>
            </p:spPr>
          </p:sp>
          <p:sp>
            <p:nvSpPr>
              <p:cNvPr id="20" name="TextBox 33">
                <a:extLst>
                  <a:ext uri="{FF2B5EF4-FFF2-40B4-BE49-F238E27FC236}">
                    <a16:creationId xmlns:a16="http://schemas.microsoft.com/office/drawing/2014/main" id="{1C2DA479-9054-49BF-AF0A-97A01E1D0F84}"/>
                  </a:ext>
                </a:extLst>
              </p:cNvPr>
              <p:cNvSpPr txBox="1"/>
              <p:nvPr/>
            </p:nvSpPr>
            <p:spPr>
              <a:xfrm>
                <a:off x="0" y="-47625"/>
                <a:ext cx="952234" cy="206425"/>
              </a:xfrm>
              <a:prstGeom prst="rect">
                <a:avLst/>
              </a:prstGeom>
            </p:spPr>
            <p:txBody>
              <a:bodyPr lIns="50800" tIns="50800" rIns="50800" bIns="50800" rtlCol="0" anchor="ctr"/>
              <a:lstStyle/>
              <a:p>
                <a:pPr algn="ctr">
                  <a:lnSpc>
                    <a:spcPts val="1960"/>
                  </a:lnSpc>
                </a:pPr>
                <a:endParaRPr/>
              </a:p>
            </p:txBody>
          </p:sp>
        </p:grpSp>
        <p:cxnSp>
          <p:nvCxnSpPr>
            <p:cNvPr id="15" name="Conector: angular 14">
              <a:extLst>
                <a:ext uri="{FF2B5EF4-FFF2-40B4-BE49-F238E27FC236}">
                  <a16:creationId xmlns:a16="http://schemas.microsoft.com/office/drawing/2014/main" id="{A1A328A5-DBEE-4052-AF08-AD7915C3BDB2}"/>
                </a:ext>
              </a:extLst>
            </p:cNvPr>
            <p:cNvCxnSpPr>
              <a:endCxn id="26" idx="1"/>
            </p:cNvCxnSpPr>
            <p:nvPr/>
          </p:nvCxnSpPr>
          <p:spPr>
            <a:xfrm flipV="1">
              <a:off x="5562600" y="1858573"/>
              <a:ext cx="717984" cy="579827"/>
            </a:xfrm>
            <a:prstGeom prst="bentConnector3">
              <a:avLst/>
            </a:prstGeom>
            <a:ln>
              <a:solidFill>
                <a:srgbClr val="01E0B8"/>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angular 15">
              <a:extLst>
                <a:ext uri="{FF2B5EF4-FFF2-40B4-BE49-F238E27FC236}">
                  <a16:creationId xmlns:a16="http://schemas.microsoft.com/office/drawing/2014/main" id="{785AEFA6-AC0E-4B19-8188-3B05AAA4A7D4}"/>
                </a:ext>
              </a:extLst>
            </p:cNvPr>
            <p:cNvCxnSpPr>
              <a:cxnSpLocks/>
              <a:endCxn id="22" idx="3"/>
            </p:cNvCxnSpPr>
            <p:nvPr/>
          </p:nvCxnSpPr>
          <p:spPr>
            <a:xfrm rot="10800000">
              <a:off x="3473017" y="1858574"/>
              <a:ext cx="695553" cy="579829"/>
            </a:xfrm>
            <a:prstGeom prst="bentConnector3">
              <a:avLst/>
            </a:prstGeom>
            <a:ln>
              <a:solidFill>
                <a:srgbClr val="33C725"/>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angular 16">
              <a:extLst>
                <a:ext uri="{FF2B5EF4-FFF2-40B4-BE49-F238E27FC236}">
                  <a16:creationId xmlns:a16="http://schemas.microsoft.com/office/drawing/2014/main" id="{BDDB12F3-C121-4788-BC32-9B5A177EF493}"/>
                </a:ext>
              </a:extLst>
            </p:cNvPr>
            <p:cNvCxnSpPr>
              <a:cxnSpLocks/>
            </p:cNvCxnSpPr>
            <p:nvPr/>
          </p:nvCxnSpPr>
          <p:spPr>
            <a:xfrm rot="10800000" flipV="1">
              <a:off x="3492068" y="5020739"/>
              <a:ext cx="1079933" cy="845763"/>
            </a:xfrm>
            <a:prstGeom prst="bentConnector3">
              <a:avLst/>
            </a:prstGeom>
            <a:ln>
              <a:solidFill>
                <a:srgbClr val="B8C5DA"/>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angular 17">
              <a:extLst>
                <a:ext uri="{FF2B5EF4-FFF2-40B4-BE49-F238E27FC236}">
                  <a16:creationId xmlns:a16="http://schemas.microsoft.com/office/drawing/2014/main" id="{462A73D5-A045-4681-95C9-AA929BAD68E3}"/>
                </a:ext>
              </a:extLst>
            </p:cNvPr>
            <p:cNvCxnSpPr>
              <a:cxnSpLocks/>
            </p:cNvCxnSpPr>
            <p:nvPr/>
          </p:nvCxnSpPr>
          <p:spPr>
            <a:xfrm>
              <a:off x="5194327" y="5000379"/>
              <a:ext cx="984849" cy="866124"/>
            </a:xfrm>
            <a:prstGeom prst="bentConnector3">
              <a:avLst/>
            </a:prstGeom>
            <a:ln>
              <a:solidFill>
                <a:srgbClr val="B8C5DA"/>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TextBox 6">
            <a:extLst>
              <a:ext uri="{FF2B5EF4-FFF2-40B4-BE49-F238E27FC236}">
                <a16:creationId xmlns:a16="http://schemas.microsoft.com/office/drawing/2014/main" id="{1B1DB79E-E89B-4E24-8311-858CB033127A}"/>
              </a:ext>
            </a:extLst>
          </p:cNvPr>
          <p:cNvSpPr txBox="1"/>
          <p:nvPr/>
        </p:nvSpPr>
        <p:spPr>
          <a:xfrm>
            <a:off x="6458330" y="5316456"/>
            <a:ext cx="5078042" cy="738664"/>
          </a:xfrm>
          <a:prstGeom prst="rect">
            <a:avLst/>
          </a:prstGeom>
        </p:spPr>
        <p:txBody>
          <a:bodyPr wrap="square" lIns="0" tIns="0" rIns="0" bIns="0" rtlCol="0" anchor="t">
            <a:spAutoFit/>
          </a:bodyPr>
          <a:lstStyle/>
          <a:p>
            <a:pPr algn="ctr"/>
            <a:r>
              <a:rPr lang="es-MX" sz="4800" dirty="0">
                <a:solidFill>
                  <a:srgbClr val="35B729"/>
                </a:solidFill>
                <a:latin typeface="Arial Black" panose="020B0A04020102020204" pitchFamily="34" charset="0"/>
              </a:rPr>
              <a:t>F</a:t>
            </a:r>
            <a:r>
              <a:rPr lang="es-MX" sz="4800" dirty="0">
                <a:solidFill>
                  <a:srgbClr val="01E0B8"/>
                </a:solidFill>
                <a:latin typeface="Arial Black" panose="020B0A04020102020204" pitchFamily="34" charset="0"/>
              </a:rPr>
              <a:t>O</a:t>
            </a:r>
            <a:r>
              <a:rPr lang="es-MX" sz="4800" dirty="0">
                <a:solidFill>
                  <a:srgbClr val="B8C5DA"/>
                </a:solidFill>
                <a:latin typeface="Arial Black" panose="020B0A04020102020204" pitchFamily="34" charset="0"/>
              </a:rPr>
              <a:t>D</a:t>
            </a:r>
            <a:r>
              <a:rPr lang="es-MX" sz="4800" dirty="0">
                <a:solidFill>
                  <a:srgbClr val="46C3C5"/>
                </a:solidFill>
                <a:latin typeface="Arial Black" panose="020B0A04020102020204" pitchFamily="34" charset="0"/>
              </a:rPr>
              <a:t>A</a:t>
            </a:r>
            <a:endParaRPr lang="en-US" sz="4800" dirty="0">
              <a:solidFill>
                <a:srgbClr val="46C3C5"/>
              </a:solidFill>
              <a:latin typeface="Arial Black" panose="020B0A04020102020204" pitchFamily="34" charset="0"/>
            </a:endParaRPr>
          </a:p>
        </p:txBody>
      </p:sp>
      <p:sp>
        <p:nvSpPr>
          <p:cNvPr id="36" name="CuadroTexto 35">
            <a:extLst>
              <a:ext uri="{FF2B5EF4-FFF2-40B4-BE49-F238E27FC236}">
                <a16:creationId xmlns:a16="http://schemas.microsoft.com/office/drawing/2014/main" id="{D577D8FC-3B6C-4B33-95B6-EA65755BB415}"/>
              </a:ext>
            </a:extLst>
          </p:cNvPr>
          <p:cNvSpPr txBox="1"/>
          <p:nvPr/>
        </p:nvSpPr>
        <p:spPr>
          <a:xfrm>
            <a:off x="4613902" y="2507959"/>
            <a:ext cx="2874746" cy="461665"/>
          </a:xfrm>
          <a:prstGeom prst="rect">
            <a:avLst/>
          </a:prstGeom>
          <a:noFill/>
        </p:spPr>
        <p:txBody>
          <a:bodyPr wrap="square">
            <a:spAutoFit/>
          </a:bodyPr>
          <a:lstStyle/>
          <a:p>
            <a:pPr algn="ctr"/>
            <a:r>
              <a:rPr lang="es-CO"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ESTRATEGIA FO </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7" name="CuadroTexto 36">
            <a:extLst>
              <a:ext uri="{FF2B5EF4-FFF2-40B4-BE49-F238E27FC236}">
                <a16:creationId xmlns:a16="http://schemas.microsoft.com/office/drawing/2014/main" id="{002A1770-AE3B-47F8-8F82-88F88B878061}"/>
              </a:ext>
            </a:extLst>
          </p:cNvPr>
          <p:cNvSpPr txBox="1"/>
          <p:nvPr/>
        </p:nvSpPr>
        <p:spPr>
          <a:xfrm>
            <a:off x="10617420" y="2512435"/>
            <a:ext cx="3158691" cy="461665"/>
          </a:xfrm>
          <a:prstGeom prst="rect">
            <a:avLst/>
          </a:prstGeom>
          <a:noFill/>
        </p:spPr>
        <p:txBody>
          <a:bodyPr wrap="square">
            <a:spAutoFit/>
          </a:bodyPr>
          <a:lstStyle/>
          <a:p>
            <a:pPr algn="ctr"/>
            <a:r>
              <a:rPr lang="es-CO"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ESTRATEGIA DO</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8" name="CuadroTexto 37">
            <a:extLst>
              <a:ext uri="{FF2B5EF4-FFF2-40B4-BE49-F238E27FC236}">
                <a16:creationId xmlns:a16="http://schemas.microsoft.com/office/drawing/2014/main" id="{A31CCC2A-3E98-492A-9F26-D49AB98B299F}"/>
              </a:ext>
            </a:extLst>
          </p:cNvPr>
          <p:cNvSpPr txBox="1"/>
          <p:nvPr/>
        </p:nvSpPr>
        <p:spPr>
          <a:xfrm>
            <a:off x="4375480" y="6442780"/>
            <a:ext cx="3158691" cy="461665"/>
          </a:xfrm>
          <a:prstGeom prst="rect">
            <a:avLst/>
          </a:prstGeom>
          <a:noFill/>
        </p:spPr>
        <p:txBody>
          <a:bodyPr wrap="square">
            <a:spAutoFit/>
          </a:bodyPr>
          <a:lstStyle/>
          <a:p>
            <a:pPr algn="ctr"/>
            <a:r>
              <a:rPr lang="es-CO"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ESTRATEGIA FA</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9" name="CuadroTexto 38">
            <a:extLst>
              <a:ext uri="{FF2B5EF4-FFF2-40B4-BE49-F238E27FC236}">
                <a16:creationId xmlns:a16="http://schemas.microsoft.com/office/drawing/2014/main" id="{E8233771-C920-4092-A7FE-43058B6281B7}"/>
              </a:ext>
            </a:extLst>
          </p:cNvPr>
          <p:cNvSpPr txBox="1"/>
          <p:nvPr/>
        </p:nvSpPr>
        <p:spPr>
          <a:xfrm>
            <a:off x="10533459" y="6426616"/>
            <a:ext cx="3158691" cy="461665"/>
          </a:xfrm>
          <a:prstGeom prst="rect">
            <a:avLst/>
          </a:prstGeom>
          <a:noFill/>
        </p:spPr>
        <p:txBody>
          <a:bodyPr wrap="square">
            <a:spAutoFit/>
          </a:bodyPr>
          <a:lstStyle/>
          <a:p>
            <a:pPr algn="ctr"/>
            <a:r>
              <a:rPr lang="es-CO"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ESTRATEGIA DA</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0" name="CuadroTexto 39">
            <a:extLst>
              <a:ext uri="{FF2B5EF4-FFF2-40B4-BE49-F238E27FC236}">
                <a16:creationId xmlns:a16="http://schemas.microsoft.com/office/drawing/2014/main" id="{4743280A-0703-42E1-BE1A-770397C91A66}"/>
              </a:ext>
            </a:extLst>
          </p:cNvPr>
          <p:cNvSpPr txBox="1"/>
          <p:nvPr/>
        </p:nvSpPr>
        <p:spPr>
          <a:xfrm>
            <a:off x="7997229" y="4570597"/>
            <a:ext cx="1981200" cy="830997"/>
          </a:xfrm>
          <a:prstGeom prst="rect">
            <a:avLst/>
          </a:prstGeom>
          <a:noFill/>
        </p:spPr>
        <p:txBody>
          <a:bodyPr wrap="square">
            <a:spAutoFit/>
          </a:bodyPr>
          <a:lstStyle/>
          <a:p>
            <a:pPr algn="ctr"/>
            <a:r>
              <a:rPr lang="es-CO" sz="2400" b="1" dirty="0">
                <a:solidFill>
                  <a:schemeClr val="tx1">
                    <a:lumMod val="50000"/>
                    <a:lumOff val="50000"/>
                  </a:schemeClr>
                </a:solidFill>
                <a:latin typeface="Arial" panose="020B0604020202020204" pitchFamily="34" charset="0"/>
                <a:cs typeface="Arial" panose="020B0604020202020204" pitchFamily="34" charset="0"/>
              </a:rPr>
              <a:t>Análisis Externo</a:t>
            </a:r>
            <a:endParaRPr lang="es-ES" sz="2400" b="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41" name="CuadroTexto 40">
            <a:extLst>
              <a:ext uri="{FF2B5EF4-FFF2-40B4-BE49-F238E27FC236}">
                <a16:creationId xmlns:a16="http://schemas.microsoft.com/office/drawing/2014/main" id="{83059A97-7E5E-4EF3-B079-9A7CAC9BFAB4}"/>
              </a:ext>
            </a:extLst>
          </p:cNvPr>
          <p:cNvSpPr txBox="1"/>
          <p:nvPr/>
        </p:nvSpPr>
        <p:spPr>
          <a:xfrm>
            <a:off x="2061351" y="3583506"/>
            <a:ext cx="5472820" cy="707886"/>
          </a:xfrm>
          <a:prstGeom prst="rect">
            <a:avLst/>
          </a:prstGeom>
          <a:noFill/>
        </p:spPr>
        <p:txBody>
          <a:bodyPr wrap="square">
            <a:spAutoFit/>
          </a:bodyPr>
          <a:lstStyle/>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Implementar un sistema de gestión de seguridad basado en ISO 45001.</a:t>
            </a:r>
            <a:endParaRPr lang="es-CO" sz="2000" dirty="0">
              <a:latin typeface="Arial" panose="020B0604020202020204" pitchFamily="34" charset="0"/>
              <a:cs typeface="Arial" panose="020B0604020202020204" pitchFamily="34" charset="0"/>
            </a:endParaRPr>
          </a:p>
        </p:txBody>
      </p:sp>
      <p:sp>
        <p:nvSpPr>
          <p:cNvPr id="42" name="CuadroTexto 41">
            <a:extLst>
              <a:ext uri="{FF2B5EF4-FFF2-40B4-BE49-F238E27FC236}">
                <a16:creationId xmlns:a16="http://schemas.microsoft.com/office/drawing/2014/main" id="{DE1D82B0-3762-49A0-8DB4-F973FB12EBAC}"/>
              </a:ext>
            </a:extLst>
          </p:cNvPr>
          <p:cNvSpPr txBox="1"/>
          <p:nvPr/>
        </p:nvSpPr>
        <p:spPr>
          <a:xfrm>
            <a:off x="2082136" y="7170274"/>
            <a:ext cx="5431249" cy="984885"/>
          </a:xfrm>
          <a:prstGeom prst="rect">
            <a:avLst/>
          </a:prstGeom>
          <a:noFill/>
        </p:spPr>
        <p:txBody>
          <a:bodyPr wrap="square">
            <a:spAutoFit/>
          </a:bodyPr>
          <a:lstStyle/>
          <a:p>
            <a:pPr marL="285750" indent="-285750" algn="just">
              <a:buFont typeface="Arial" panose="020B0604020202020204" pitchFamily="34" charset="0"/>
              <a:buChar char="•"/>
            </a:pPr>
            <a:endParaRPr lang="es-MX"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Realizar simulacros de emergencia regularmente</a:t>
            </a:r>
            <a:endParaRPr lang="es-MX" sz="2000" dirty="0">
              <a:latin typeface="Arial" panose="020B0604020202020204" pitchFamily="34" charset="0"/>
              <a:cs typeface="Arial" panose="020B0604020202020204" pitchFamily="34" charset="0"/>
            </a:endParaRPr>
          </a:p>
        </p:txBody>
      </p:sp>
      <p:sp>
        <p:nvSpPr>
          <p:cNvPr id="43" name="CuadroTexto 42">
            <a:extLst>
              <a:ext uri="{FF2B5EF4-FFF2-40B4-BE49-F238E27FC236}">
                <a16:creationId xmlns:a16="http://schemas.microsoft.com/office/drawing/2014/main" id="{5D68442B-C113-4110-8DE1-1BF0C11E9AF0}"/>
              </a:ext>
            </a:extLst>
          </p:cNvPr>
          <p:cNvSpPr txBox="1"/>
          <p:nvPr/>
        </p:nvSpPr>
        <p:spPr>
          <a:xfrm>
            <a:off x="10571106" y="3406841"/>
            <a:ext cx="5913829" cy="1015663"/>
          </a:xfrm>
          <a:prstGeom prst="rect">
            <a:avLst/>
          </a:prstGeom>
          <a:noFill/>
        </p:spPr>
        <p:txBody>
          <a:bodyPr wrap="square">
            <a:spAutoFit/>
          </a:bodyPr>
          <a:lstStyle/>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Desarrollar un programa de capacitación en línea para mejorar el conocimiento en seguridad.</a:t>
            </a:r>
            <a:endParaRPr lang="es-CO" sz="2000" dirty="0">
              <a:latin typeface="Arial" panose="020B0604020202020204" pitchFamily="34" charset="0"/>
              <a:cs typeface="Arial" panose="020B0604020202020204" pitchFamily="34" charset="0"/>
            </a:endParaRPr>
          </a:p>
        </p:txBody>
      </p:sp>
      <p:sp>
        <p:nvSpPr>
          <p:cNvPr id="44" name="CuadroTexto 43">
            <a:extLst>
              <a:ext uri="{FF2B5EF4-FFF2-40B4-BE49-F238E27FC236}">
                <a16:creationId xmlns:a16="http://schemas.microsoft.com/office/drawing/2014/main" id="{667238B3-1D45-47E7-8CFD-C84687576A3F}"/>
              </a:ext>
            </a:extLst>
          </p:cNvPr>
          <p:cNvSpPr txBox="1"/>
          <p:nvPr/>
        </p:nvSpPr>
        <p:spPr>
          <a:xfrm>
            <a:off x="10642626" y="7176616"/>
            <a:ext cx="5913829" cy="1323439"/>
          </a:xfrm>
          <a:prstGeom prst="rect">
            <a:avLst/>
          </a:prstGeom>
          <a:noFill/>
        </p:spPr>
        <p:txBody>
          <a:bodyPr wrap="square">
            <a:spAutoFit/>
          </a:bodyPr>
          <a:lstStyle/>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Realizar capaciones a los empleadores, resaltando la importancia de la implementación del SG-SST bajo las exigencias legales vigentes. </a:t>
            </a:r>
            <a:endParaRPr lang="es-CO"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27666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1C4457D2-1921-0FD5-BB5C-F9E87ED4FC21}"/>
              </a:ext>
            </a:extLst>
          </p:cNvPr>
          <p:cNvSpPr txBox="1"/>
          <p:nvPr/>
        </p:nvSpPr>
        <p:spPr>
          <a:xfrm>
            <a:off x="1066800" y="2019300"/>
            <a:ext cx="16383000" cy="954107"/>
          </a:xfrm>
          <a:prstGeom prst="rect">
            <a:avLst/>
          </a:prstGeom>
          <a:noFill/>
        </p:spPr>
        <p:txBody>
          <a:bodyPr wrap="square">
            <a:spAutoFit/>
          </a:bodyPr>
          <a:lstStyle/>
          <a:p>
            <a:pPr algn="just"/>
            <a:r>
              <a:rPr lang="es-CO" sz="2800" b="1" dirty="0">
                <a:solidFill>
                  <a:srgbClr val="298D1F"/>
                </a:solidFill>
                <a:latin typeface="Arial" panose="020B0604020202020204" pitchFamily="34" charset="0"/>
                <a:cs typeface="Arial" panose="020B0604020202020204" pitchFamily="34" charset="0"/>
              </a:rPr>
              <a:t>3. </a:t>
            </a:r>
            <a:r>
              <a:rPr lang="es-MX" sz="2800" b="1" dirty="0">
                <a:solidFill>
                  <a:srgbClr val="298D1F"/>
                </a:solidFill>
                <a:latin typeface="Arial" panose="020B0604020202020204" pitchFamily="34" charset="0"/>
                <a:cs typeface="Arial" panose="020B0604020202020204" pitchFamily="34" charset="0"/>
              </a:rPr>
              <a:t>Realizar capacitaciones dirigidas a las empresas que presentan deficiencias en la aplicación del Sistema de Gestión de Seguridad y Salud en el Trabajo (SG-SST)</a:t>
            </a:r>
            <a:endParaRPr lang="es-ES" sz="2800" b="1" dirty="0">
              <a:solidFill>
                <a:srgbClr val="298D1F"/>
              </a:solidFill>
              <a:latin typeface="Arial" panose="020B0604020202020204" pitchFamily="34" charset="0"/>
              <a:cs typeface="Arial" panose="020B0604020202020204" pitchFamily="34" charset="0"/>
            </a:endParaRPr>
          </a:p>
        </p:txBody>
      </p:sp>
      <p:pic>
        <p:nvPicPr>
          <p:cNvPr id="2050" name="Picture 2" descr="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8250" y="3543300"/>
            <a:ext cx="8001000" cy="5177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10675" y="3552825"/>
            <a:ext cx="8037724" cy="5202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20068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08</a:t>
            </a:r>
          </a:p>
        </p:txBody>
      </p:sp>
      <p:sp>
        <p:nvSpPr>
          <p:cNvPr id="22" name="CuadroTexto 21"/>
          <p:cNvSpPr txBox="1"/>
          <p:nvPr/>
        </p:nvSpPr>
        <p:spPr>
          <a:xfrm>
            <a:off x="11364008" y="5969523"/>
            <a:ext cx="5649008" cy="646331"/>
          </a:xfrm>
          <a:prstGeom prst="rect">
            <a:avLst/>
          </a:prstGeom>
          <a:noFill/>
        </p:spPr>
        <p:txBody>
          <a:bodyPr wrap="square" rtlCol="0">
            <a:spAutoFit/>
          </a:bodyPr>
          <a:lstStyle/>
          <a:p>
            <a:endParaRPr lang="en-US" dirty="0"/>
          </a:p>
          <a:p>
            <a:endParaRPr lang="en-US" dirty="0"/>
          </a:p>
        </p:txBody>
      </p:sp>
      <p:grpSp>
        <p:nvGrpSpPr>
          <p:cNvPr id="3" name="Grupo 2">
            <a:extLst>
              <a:ext uri="{FF2B5EF4-FFF2-40B4-BE49-F238E27FC236}">
                <a16:creationId xmlns:a16="http://schemas.microsoft.com/office/drawing/2014/main" id="{9BDE134D-611B-4B31-A91B-A688E799F8F9}"/>
              </a:ext>
            </a:extLst>
          </p:cNvPr>
          <p:cNvGrpSpPr/>
          <p:nvPr/>
        </p:nvGrpSpPr>
        <p:grpSpPr>
          <a:xfrm>
            <a:off x="1507581" y="2347049"/>
            <a:ext cx="15882437" cy="1792773"/>
            <a:chOff x="1952205" y="2710405"/>
            <a:chExt cx="15882437" cy="1792773"/>
          </a:xfrm>
        </p:grpSpPr>
        <p:grpSp>
          <p:nvGrpSpPr>
            <p:cNvPr id="5" name="Group 2">
              <a:extLst>
                <a:ext uri="{FF2B5EF4-FFF2-40B4-BE49-F238E27FC236}">
                  <a16:creationId xmlns:a16="http://schemas.microsoft.com/office/drawing/2014/main" id="{C9E12A0D-7B6C-4FCE-96D4-8DEB8EF97449}"/>
                </a:ext>
              </a:extLst>
            </p:cNvPr>
            <p:cNvGrpSpPr/>
            <p:nvPr/>
          </p:nvGrpSpPr>
          <p:grpSpPr>
            <a:xfrm>
              <a:off x="2372703" y="2859515"/>
              <a:ext cx="6209903" cy="1494552"/>
              <a:chOff x="0" y="0"/>
              <a:chExt cx="3323759" cy="799937"/>
            </a:xfrm>
          </p:grpSpPr>
          <p:sp>
            <p:nvSpPr>
              <p:cNvPr id="7" name="Freeform 3">
                <a:extLst>
                  <a:ext uri="{FF2B5EF4-FFF2-40B4-BE49-F238E27FC236}">
                    <a16:creationId xmlns:a16="http://schemas.microsoft.com/office/drawing/2014/main" id="{F88D6760-9237-449B-B661-B90567EA1225}"/>
                  </a:ext>
                </a:extLst>
              </p:cNvPr>
              <p:cNvSpPr/>
              <p:nvPr/>
            </p:nvSpPr>
            <p:spPr>
              <a:xfrm>
                <a:off x="0" y="0"/>
                <a:ext cx="3323759" cy="799937"/>
              </a:xfrm>
              <a:custGeom>
                <a:avLst/>
                <a:gdLst/>
                <a:ahLst/>
                <a:cxnLst/>
                <a:rect l="l" t="t" r="r" b="b"/>
                <a:pathLst>
                  <a:path w="3323759" h="799937">
                    <a:moveTo>
                      <a:pt x="3323759" y="399968"/>
                    </a:moveTo>
                    <a:lnTo>
                      <a:pt x="3120559" y="799937"/>
                    </a:lnTo>
                    <a:lnTo>
                      <a:pt x="203200" y="799937"/>
                    </a:lnTo>
                    <a:lnTo>
                      <a:pt x="0" y="399968"/>
                    </a:lnTo>
                    <a:lnTo>
                      <a:pt x="203200" y="0"/>
                    </a:lnTo>
                    <a:lnTo>
                      <a:pt x="3120559" y="0"/>
                    </a:lnTo>
                    <a:lnTo>
                      <a:pt x="3323759" y="399968"/>
                    </a:lnTo>
                    <a:close/>
                  </a:path>
                </a:pathLst>
              </a:custGeom>
              <a:solidFill>
                <a:srgbClr val="33C725"/>
              </a:solidFill>
            </p:spPr>
          </p:sp>
          <p:sp>
            <p:nvSpPr>
              <p:cNvPr id="8" name="TextBox 4">
                <a:extLst>
                  <a:ext uri="{FF2B5EF4-FFF2-40B4-BE49-F238E27FC236}">
                    <a16:creationId xmlns:a16="http://schemas.microsoft.com/office/drawing/2014/main" id="{B7E9A5F5-961A-42A3-B773-A0EB7085D9C6}"/>
                  </a:ext>
                </a:extLst>
              </p:cNvPr>
              <p:cNvSpPr txBox="1"/>
              <p:nvPr/>
            </p:nvSpPr>
            <p:spPr>
              <a:xfrm>
                <a:off x="114300" y="-47625"/>
                <a:ext cx="3095159" cy="847562"/>
              </a:xfrm>
              <a:prstGeom prst="rect">
                <a:avLst/>
              </a:prstGeom>
            </p:spPr>
            <p:txBody>
              <a:bodyPr lIns="50800" tIns="50800" rIns="50800" bIns="50800" rtlCol="0" anchor="ctr"/>
              <a:lstStyle/>
              <a:p>
                <a:pPr algn="ctr">
                  <a:lnSpc>
                    <a:spcPts val="2399"/>
                  </a:lnSpc>
                </a:pPr>
                <a:endParaRPr/>
              </a:p>
            </p:txBody>
          </p:sp>
        </p:grpSp>
        <p:grpSp>
          <p:nvGrpSpPr>
            <p:cNvPr id="9" name="Group 5">
              <a:extLst>
                <a:ext uri="{FF2B5EF4-FFF2-40B4-BE49-F238E27FC236}">
                  <a16:creationId xmlns:a16="http://schemas.microsoft.com/office/drawing/2014/main" id="{A1106A8D-0915-4B4E-8932-D7FB891CAE6B}"/>
                </a:ext>
              </a:extLst>
            </p:cNvPr>
            <p:cNvGrpSpPr/>
            <p:nvPr/>
          </p:nvGrpSpPr>
          <p:grpSpPr>
            <a:xfrm>
              <a:off x="1952205" y="2710405"/>
              <a:ext cx="2086135" cy="1792773"/>
              <a:chOff x="0" y="0"/>
              <a:chExt cx="812800" cy="698500"/>
            </a:xfrm>
          </p:grpSpPr>
          <p:sp>
            <p:nvSpPr>
              <p:cNvPr id="10" name="Freeform 6">
                <a:extLst>
                  <a:ext uri="{FF2B5EF4-FFF2-40B4-BE49-F238E27FC236}">
                    <a16:creationId xmlns:a16="http://schemas.microsoft.com/office/drawing/2014/main" id="{56E3B1E8-C492-4BE8-BA3F-1283B934C645}"/>
                  </a:ext>
                </a:extLst>
              </p:cNvPr>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D9D9D9"/>
              </a:solidFill>
            </p:spPr>
          </p:sp>
          <p:sp>
            <p:nvSpPr>
              <p:cNvPr id="11" name="TextBox 7">
                <a:extLst>
                  <a:ext uri="{FF2B5EF4-FFF2-40B4-BE49-F238E27FC236}">
                    <a16:creationId xmlns:a16="http://schemas.microsoft.com/office/drawing/2014/main" id="{FAF74CC6-AD65-4538-9C1D-4C847375F261}"/>
                  </a:ext>
                </a:extLst>
              </p:cNvPr>
              <p:cNvSpPr txBox="1"/>
              <p:nvPr/>
            </p:nvSpPr>
            <p:spPr>
              <a:xfrm>
                <a:off x="114300" y="-47625"/>
                <a:ext cx="584200" cy="746125"/>
              </a:xfrm>
              <a:prstGeom prst="rect">
                <a:avLst/>
              </a:prstGeom>
            </p:spPr>
            <p:txBody>
              <a:bodyPr lIns="50800" tIns="50800" rIns="50800" bIns="50800" rtlCol="0" anchor="ctr"/>
              <a:lstStyle/>
              <a:p>
                <a:pPr algn="ctr">
                  <a:lnSpc>
                    <a:spcPts val="2399"/>
                  </a:lnSpc>
                </a:pPr>
                <a:endParaRPr/>
              </a:p>
            </p:txBody>
          </p:sp>
        </p:grpSp>
        <p:grpSp>
          <p:nvGrpSpPr>
            <p:cNvPr id="12" name="Group 8">
              <a:extLst>
                <a:ext uri="{FF2B5EF4-FFF2-40B4-BE49-F238E27FC236}">
                  <a16:creationId xmlns:a16="http://schemas.microsoft.com/office/drawing/2014/main" id="{69ABAE31-A3C7-4ADD-B1B2-6FB6AEC311FA}"/>
                </a:ext>
              </a:extLst>
            </p:cNvPr>
            <p:cNvGrpSpPr/>
            <p:nvPr/>
          </p:nvGrpSpPr>
          <p:grpSpPr>
            <a:xfrm>
              <a:off x="2157672" y="2896591"/>
              <a:ext cx="1681592" cy="1445118"/>
              <a:chOff x="0" y="0"/>
              <a:chExt cx="812800" cy="698500"/>
            </a:xfrm>
          </p:grpSpPr>
          <p:sp>
            <p:nvSpPr>
              <p:cNvPr id="13" name="Freeform 9">
                <a:extLst>
                  <a:ext uri="{FF2B5EF4-FFF2-40B4-BE49-F238E27FC236}">
                    <a16:creationId xmlns:a16="http://schemas.microsoft.com/office/drawing/2014/main" id="{3F27BDE6-65F0-4938-8218-CA2139B5EC91}"/>
                  </a:ext>
                </a:extLst>
              </p:cNvPr>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FFFFFF"/>
              </a:solidFill>
            </p:spPr>
          </p:sp>
          <p:sp>
            <p:nvSpPr>
              <p:cNvPr id="14" name="TextBox 10">
                <a:extLst>
                  <a:ext uri="{FF2B5EF4-FFF2-40B4-BE49-F238E27FC236}">
                    <a16:creationId xmlns:a16="http://schemas.microsoft.com/office/drawing/2014/main" id="{6BD0A267-CFB3-42B2-9265-18A5AF01E591}"/>
                  </a:ext>
                </a:extLst>
              </p:cNvPr>
              <p:cNvSpPr txBox="1"/>
              <p:nvPr/>
            </p:nvSpPr>
            <p:spPr>
              <a:xfrm>
                <a:off x="114300" y="-47625"/>
                <a:ext cx="584200" cy="746125"/>
              </a:xfrm>
              <a:prstGeom prst="rect">
                <a:avLst/>
              </a:prstGeom>
            </p:spPr>
            <p:txBody>
              <a:bodyPr lIns="50800" tIns="50800" rIns="50800" bIns="50800" rtlCol="0" anchor="ctr"/>
              <a:lstStyle/>
              <a:p>
                <a:pPr algn="ctr">
                  <a:lnSpc>
                    <a:spcPts val="2399"/>
                  </a:lnSpc>
                </a:pPr>
                <a:endParaRPr/>
              </a:p>
            </p:txBody>
          </p:sp>
        </p:grpSp>
        <p:grpSp>
          <p:nvGrpSpPr>
            <p:cNvPr id="15" name="Group 11">
              <a:extLst>
                <a:ext uri="{FF2B5EF4-FFF2-40B4-BE49-F238E27FC236}">
                  <a16:creationId xmlns:a16="http://schemas.microsoft.com/office/drawing/2014/main" id="{9DF78BB6-E4E5-4669-91A9-045DE972AE1F}"/>
                </a:ext>
              </a:extLst>
            </p:cNvPr>
            <p:cNvGrpSpPr/>
            <p:nvPr/>
          </p:nvGrpSpPr>
          <p:grpSpPr>
            <a:xfrm>
              <a:off x="2288005" y="3008596"/>
              <a:ext cx="1420925" cy="1221107"/>
              <a:chOff x="0" y="0"/>
              <a:chExt cx="812800" cy="698500"/>
            </a:xfrm>
          </p:grpSpPr>
          <p:sp>
            <p:nvSpPr>
              <p:cNvPr id="16" name="Freeform 12">
                <a:extLst>
                  <a:ext uri="{FF2B5EF4-FFF2-40B4-BE49-F238E27FC236}">
                    <a16:creationId xmlns:a16="http://schemas.microsoft.com/office/drawing/2014/main" id="{FD81C395-94F4-473E-A9CD-ACBE1F4C69DD}"/>
                  </a:ext>
                </a:extLst>
              </p:cNvPr>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33C725"/>
              </a:solidFill>
            </p:spPr>
          </p:sp>
          <p:sp>
            <p:nvSpPr>
              <p:cNvPr id="17" name="TextBox 13">
                <a:extLst>
                  <a:ext uri="{FF2B5EF4-FFF2-40B4-BE49-F238E27FC236}">
                    <a16:creationId xmlns:a16="http://schemas.microsoft.com/office/drawing/2014/main" id="{168EE1C0-0F95-41FB-B731-1B9B084F838C}"/>
                  </a:ext>
                </a:extLst>
              </p:cNvPr>
              <p:cNvSpPr txBox="1"/>
              <p:nvPr/>
            </p:nvSpPr>
            <p:spPr>
              <a:xfrm>
                <a:off x="114300" y="-47625"/>
                <a:ext cx="584200" cy="746125"/>
              </a:xfrm>
              <a:prstGeom prst="rect">
                <a:avLst/>
              </a:prstGeom>
            </p:spPr>
            <p:txBody>
              <a:bodyPr lIns="50800" tIns="50800" rIns="50800" bIns="50800" rtlCol="0" anchor="ctr"/>
              <a:lstStyle/>
              <a:p>
                <a:pPr algn="ctr">
                  <a:lnSpc>
                    <a:spcPts val="2399"/>
                  </a:lnSpc>
                </a:pPr>
                <a:endParaRPr/>
              </a:p>
            </p:txBody>
          </p:sp>
        </p:grpSp>
        <p:grpSp>
          <p:nvGrpSpPr>
            <p:cNvPr id="18" name="Group 14">
              <a:extLst>
                <a:ext uri="{FF2B5EF4-FFF2-40B4-BE49-F238E27FC236}">
                  <a16:creationId xmlns:a16="http://schemas.microsoft.com/office/drawing/2014/main" id="{D28F92C9-ADFA-43E9-A11C-12BA589DEF1D}"/>
                </a:ext>
              </a:extLst>
            </p:cNvPr>
            <p:cNvGrpSpPr/>
            <p:nvPr/>
          </p:nvGrpSpPr>
          <p:grpSpPr>
            <a:xfrm>
              <a:off x="10516871" y="2770535"/>
              <a:ext cx="7317771" cy="1583532"/>
              <a:chOff x="0" y="-47625"/>
              <a:chExt cx="3916729" cy="847562"/>
            </a:xfrm>
          </p:grpSpPr>
          <p:sp>
            <p:nvSpPr>
              <p:cNvPr id="19" name="Freeform 15">
                <a:extLst>
                  <a:ext uri="{FF2B5EF4-FFF2-40B4-BE49-F238E27FC236}">
                    <a16:creationId xmlns:a16="http://schemas.microsoft.com/office/drawing/2014/main" id="{EC53851B-ECAD-4FC2-9459-207974A97E0D}"/>
                  </a:ext>
                </a:extLst>
              </p:cNvPr>
              <p:cNvSpPr/>
              <p:nvPr/>
            </p:nvSpPr>
            <p:spPr>
              <a:xfrm>
                <a:off x="0" y="0"/>
                <a:ext cx="3916729" cy="799937"/>
              </a:xfrm>
              <a:custGeom>
                <a:avLst/>
                <a:gdLst/>
                <a:ahLst/>
                <a:cxnLst/>
                <a:rect l="l" t="t" r="r" b="b"/>
                <a:pathLst>
                  <a:path w="3323759" h="799937">
                    <a:moveTo>
                      <a:pt x="3323759" y="399968"/>
                    </a:moveTo>
                    <a:lnTo>
                      <a:pt x="3120559" y="799937"/>
                    </a:lnTo>
                    <a:lnTo>
                      <a:pt x="203200" y="799937"/>
                    </a:lnTo>
                    <a:lnTo>
                      <a:pt x="0" y="399968"/>
                    </a:lnTo>
                    <a:lnTo>
                      <a:pt x="203200" y="0"/>
                    </a:lnTo>
                    <a:lnTo>
                      <a:pt x="3120559" y="0"/>
                    </a:lnTo>
                    <a:lnTo>
                      <a:pt x="3323759" y="399968"/>
                    </a:lnTo>
                    <a:close/>
                  </a:path>
                </a:pathLst>
              </a:custGeom>
              <a:solidFill>
                <a:srgbClr val="01E0B8"/>
              </a:solidFill>
            </p:spPr>
          </p:sp>
          <p:sp>
            <p:nvSpPr>
              <p:cNvPr id="20" name="TextBox 16">
                <a:extLst>
                  <a:ext uri="{FF2B5EF4-FFF2-40B4-BE49-F238E27FC236}">
                    <a16:creationId xmlns:a16="http://schemas.microsoft.com/office/drawing/2014/main" id="{35641F45-758E-425D-AF7E-F20C36600A2A}"/>
                  </a:ext>
                </a:extLst>
              </p:cNvPr>
              <p:cNvSpPr txBox="1"/>
              <p:nvPr/>
            </p:nvSpPr>
            <p:spPr>
              <a:xfrm>
                <a:off x="114300" y="-47625"/>
                <a:ext cx="3095159" cy="847562"/>
              </a:xfrm>
              <a:prstGeom prst="rect">
                <a:avLst/>
              </a:prstGeom>
            </p:spPr>
            <p:txBody>
              <a:bodyPr lIns="50800" tIns="50800" rIns="50800" bIns="50800" rtlCol="0" anchor="ctr"/>
              <a:lstStyle/>
              <a:p>
                <a:pPr algn="ctr">
                  <a:lnSpc>
                    <a:spcPts val="2399"/>
                  </a:lnSpc>
                </a:pPr>
                <a:endParaRPr/>
              </a:p>
            </p:txBody>
          </p:sp>
        </p:grpSp>
        <p:grpSp>
          <p:nvGrpSpPr>
            <p:cNvPr id="21" name="Group 17">
              <a:extLst>
                <a:ext uri="{FF2B5EF4-FFF2-40B4-BE49-F238E27FC236}">
                  <a16:creationId xmlns:a16="http://schemas.microsoft.com/office/drawing/2014/main" id="{94EA9140-5F46-450D-9649-BA92F41B1284}"/>
                </a:ext>
              </a:extLst>
            </p:cNvPr>
            <p:cNvGrpSpPr/>
            <p:nvPr/>
          </p:nvGrpSpPr>
          <p:grpSpPr>
            <a:xfrm>
              <a:off x="10096374" y="2710405"/>
              <a:ext cx="2086135" cy="1792773"/>
              <a:chOff x="0" y="0"/>
              <a:chExt cx="812800" cy="698500"/>
            </a:xfrm>
          </p:grpSpPr>
          <p:sp>
            <p:nvSpPr>
              <p:cNvPr id="23" name="Freeform 18">
                <a:extLst>
                  <a:ext uri="{FF2B5EF4-FFF2-40B4-BE49-F238E27FC236}">
                    <a16:creationId xmlns:a16="http://schemas.microsoft.com/office/drawing/2014/main" id="{ED139DD8-DCBF-4A38-9928-66E7041E1897}"/>
                  </a:ext>
                </a:extLst>
              </p:cNvPr>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D9D9D9"/>
              </a:solidFill>
            </p:spPr>
          </p:sp>
          <p:sp>
            <p:nvSpPr>
              <p:cNvPr id="24" name="TextBox 19">
                <a:extLst>
                  <a:ext uri="{FF2B5EF4-FFF2-40B4-BE49-F238E27FC236}">
                    <a16:creationId xmlns:a16="http://schemas.microsoft.com/office/drawing/2014/main" id="{3E1E1154-F13D-4AC8-A12E-AB5DD307462B}"/>
                  </a:ext>
                </a:extLst>
              </p:cNvPr>
              <p:cNvSpPr txBox="1"/>
              <p:nvPr/>
            </p:nvSpPr>
            <p:spPr>
              <a:xfrm>
                <a:off x="114300" y="-47625"/>
                <a:ext cx="584200" cy="746125"/>
              </a:xfrm>
              <a:prstGeom prst="rect">
                <a:avLst/>
              </a:prstGeom>
            </p:spPr>
            <p:txBody>
              <a:bodyPr lIns="50800" tIns="50800" rIns="50800" bIns="50800" rtlCol="0" anchor="ctr"/>
              <a:lstStyle/>
              <a:p>
                <a:pPr algn="ctr">
                  <a:lnSpc>
                    <a:spcPts val="2399"/>
                  </a:lnSpc>
                </a:pPr>
                <a:endParaRPr/>
              </a:p>
            </p:txBody>
          </p:sp>
        </p:grpSp>
        <p:grpSp>
          <p:nvGrpSpPr>
            <p:cNvPr id="25" name="Group 20">
              <a:extLst>
                <a:ext uri="{FF2B5EF4-FFF2-40B4-BE49-F238E27FC236}">
                  <a16:creationId xmlns:a16="http://schemas.microsoft.com/office/drawing/2014/main" id="{F507371B-1F4A-4A9D-87FB-D2CF138BC104}"/>
                </a:ext>
              </a:extLst>
            </p:cNvPr>
            <p:cNvGrpSpPr/>
            <p:nvPr/>
          </p:nvGrpSpPr>
          <p:grpSpPr>
            <a:xfrm>
              <a:off x="10298646" y="2884233"/>
              <a:ext cx="1681592" cy="1445118"/>
              <a:chOff x="0" y="0"/>
              <a:chExt cx="812800" cy="698500"/>
            </a:xfrm>
          </p:grpSpPr>
          <p:sp>
            <p:nvSpPr>
              <p:cNvPr id="26" name="Freeform 21">
                <a:extLst>
                  <a:ext uri="{FF2B5EF4-FFF2-40B4-BE49-F238E27FC236}">
                    <a16:creationId xmlns:a16="http://schemas.microsoft.com/office/drawing/2014/main" id="{451ED4FD-B67B-473F-9C1D-CFA3F966EE64}"/>
                  </a:ext>
                </a:extLst>
              </p:cNvPr>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FFFFFF"/>
              </a:solidFill>
            </p:spPr>
          </p:sp>
          <p:sp>
            <p:nvSpPr>
              <p:cNvPr id="27" name="TextBox 22">
                <a:extLst>
                  <a:ext uri="{FF2B5EF4-FFF2-40B4-BE49-F238E27FC236}">
                    <a16:creationId xmlns:a16="http://schemas.microsoft.com/office/drawing/2014/main" id="{FAE98200-4F73-4DAB-8C15-633F8D3D8883}"/>
                  </a:ext>
                </a:extLst>
              </p:cNvPr>
              <p:cNvSpPr txBox="1"/>
              <p:nvPr/>
            </p:nvSpPr>
            <p:spPr>
              <a:xfrm>
                <a:off x="114300" y="-47625"/>
                <a:ext cx="584200" cy="746125"/>
              </a:xfrm>
              <a:prstGeom prst="rect">
                <a:avLst/>
              </a:prstGeom>
            </p:spPr>
            <p:txBody>
              <a:bodyPr lIns="50800" tIns="50800" rIns="50800" bIns="50800" rtlCol="0" anchor="ctr"/>
              <a:lstStyle/>
              <a:p>
                <a:pPr algn="ctr">
                  <a:lnSpc>
                    <a:spcPts val="2399"/>
                  </a:lnSpc>
                </a:pPr>
                <a:endParaRPr/>
              </a:p>
            </p:txBody>
          </p:sp>
        </p:grpSp>
        <p:grpSp>
          <p:nvGrpSpPr>
            <p:cNvPr id="28" name="Group 23">
              <a:extLst>
                <a:ext uri="{FF2B5EF4-FFF2-40B4-BE49-F238E27FC236}">
                  <a16:creationId xmlns:a16="http://schemas.microsoft.com/office/drawing/2014/main" id="{261E358B-06C6-4113-841D-C3B843998049}"/>
                </a:ext>
              </a:extLst>
            </p:cNvPr>
            <p:cNvGrpSpPr/>
            <p:nvPr/>
          </p:nvGrpSpPr>
          <p:grpSpPr>
            <a:xfrm>
              <a:off x="10428979" y="2996238"/>
              <a:ext cx="1420925" cy="1221107"/>
              <a:chOff x="0" y="0"/>
              <a:chExt cx="812800" cy="698500"/>
            </a:xfrm>
          </p:grpSpPr>
          <p:sp>
            <p:nvSpPr>
              <p:cNvPr id="29" name="Freeform 24">
                <a:extLst>
                  <a:ext uri="{FF2B5EF4-FFF2-40B4-BE49-F238E27FC236}">
                    <a16:creationId xmlns:a16="http://schemas.microsoft.com/office/drawing/2014/main" id="{8913DBBD-3EA0-49F0-A9BD-875FF52C90ED}"/>
                  </a:ext>
                </a:extLst>
              </p:cNvPr>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01E0B8"/>
              </a:solidFill>
            </p:spPr>
          </p:sp>
          <p:sp>
            <p:nvSpPr>
              <p:cNvPr id="30" name="TextBox 25">
                <a:extLst>
                  <a:ext uri="{FF2B5EF4-FFF2-40B4-BE49-F238E27FC236}">
                    <a16:creationId xmlns:a16="http://schemas.microsoft.com/office/drawing/2014/main" id="{9C125F98-827C-4B29-BDD4-34EB76D53F6A}"/>
                  </a:ext>
                </a:extLst>
              </p:cNvPr>
              <p:cNvSpPr txBox="1"/>
              <p:nvPr/>
            </p:nvSpPr>
            <p:spPr>
              <a:xfrm>
                <a:off x="114300" y="-47625"/>
                <a:ext cx="584200" cy="746125"/>
              </a:xfrm>
              <a:prstGeom prst="rect">
                <a:avLst/>
              </a:prstGeom>
            </p:spPr>
            <p:txBody>
              <a:bodyPr lIns="50800" tIns="50800" rIns="50800" bIns="50800" rtlCol="0" anchor="ctr"/>
              <a:lstStyle/>
              <a:p>
                <a:pPr algn="ctr">
                  <a:lnSpc>
                    <a:spcPts val="2399"/>
                  </a:lnSpc>
                </a:pPr>
                <a:endParaRPr/>
              </a:p>
            </p:txBody>
          </p:sp>
        </p:grpSp>
        <p:sp>
          <p:nvSpPr>
            <p:cNvPr id="31" name="Freeform 26">
              <a:extLst>
                <a:ext uri="{FF2B5EF4-FFF2-40B4-BE49-F238E27FC236}">
                  <a16:creationId xmlns:a16="http://schemas.microsoft.com/office/drawing/2014/main" id="{7176E093-8897-4CB8-8402-96592E4558A8}"/>
                </a:ext>
              </a:extLst>
            </p:cNvPr>
            <p:cNvSpPr/>
            <p:nvPr/>
          </p:nvSpPr>
          <p:spPr>
            <a:xfrm>
              <a:off x="10756051" y="3206906"/>
              <a:ext cx="766780" cy="799771"/>
            </a:xfrm>
            <a:custGeom>
              <a:avLst/>
              <a:gdLst/>
              <a:ahLst/>
              <a:cxnLst/>
              <a:rect l="l" t="t" r="r" b="b"/>
              <a:pathLst>
                <a:path w="766780" h="799771">
                  <a:moveTo>
                    <a:pt x="0" y="0"/>
                  </a:moveTo>
                  <a:lnTo>
                    <a:pt x="766780" y="0"/>
                  </a:lnTo>
                  <a:lnTo>
                    <a:pt x="766780" y="799771"/>
                  </a:lnTo>
                  <a:lnTo>
                    <a:pt x="0" y="79977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2" name="Freeform 27">
              <a:extLst>
                <a:ext uri="{FF2B5EF4-FFF2-40B4-BE49-F238E27FC236}">
                  <a16:creationId xmlns:a16="http://schemas.microsoft.com/office/drawing/2014/main" id="{B9668293-6284-4B91-8211-8AEEDF8367C7}"/>
                </a:ext>
              </a:extLst>
            </p:cNvPr>
            <p:cNvSpPr/>
            <p:nvPr/>
          </p:nvSpPr>
          <p:spPr>
            <a:xfrm>
              <a:off x="2485738" y="3106421"/>
              <a:ext cx="1025458" cy="1025458"/>
            </a:xfrm>
            <a:custGeom>
              <a:avLst/>
              <a:gdLst/>
              <a:ahLst/>
              <a:cxnLst/>
              <a:rect l="l" t="t" r="r" b="b"/>
              <a:pathLst>
                <a:path w="1025458" h="1025458">
                  <a:moveTo>
                    <a:pt x="0" y="0"/>
                  </a:moveTo>
                  <a:lnTo>
                    <a:pt x="1025458" y="0"/>
                  </a:lnTo>
                  <a:lnTo>
                    <a:pt x="1025458" y="1025458"/>
                  </a:lnTo>
                  <a:lnTo>
                    <a:pt x="0" y="1025458"/>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grpSp>
      <p:sp>
        <p:nvSpPr>
          <p:cNvPr id="33" name="TextBox 6">
            <a:extLst>
              <a:ext uri="{FF2B5EF4-FFF2-40B4-BE49-F238E27FC236}">
                <a16:creationId xmlns:a16="http://schemas.microsoft.com/office/drawing/2014/main" id="{74BC2EC3-018A-40F6-91A1-E4A72546B189}"/>
              </a:ext>
            </a:extLst>
          </p:cNvPr>
          <p:cNvSpPr txBox="1"/>
          <p:nvPr/>
        </p:nvSpPr>
        <p:spPr>
          <a:xfrm>
            <a:off x="3539315" y="3043598"/>
            <a:ext cx="4513162" cy="553998"/>
          </a:xfrm>
          <a:prstGeom prst="rect">
            <a:avLst/>
          </a:prstGeom>
        </p:spPr>
        <p:txBody>
          <a:bodyPr wrap="square" lIns="0" tIns="0" rIns="0" bIns="0" rtlCol="0" anchor="t">
            <a:spAutoFit/>
          </a:bodyPr>
          <a:lstStyle/>
          <a:p>
            <a:pPr algn="ctr"/>
            <a:r>
              <a:rPr lang="es-MX" sz="3600" dirty="0">
                <a:solidFill>
                  <a:schemeClr val="bg1"/>
                </a:solidFill>
                <a:latin typeface="Arial Black" panose="020B0A04020102020204" pitchFamily="34" charset="0"/>
              </a:rPr>
              <a:t>CONCLUSIONES</a:t>
            </a:r>
            <a:endParaRPr lang="en-US" sz="3600" dirty="0">
              <a:solidFill>
                <a:schemeClr val="bg1"/>
              </a:solidFill>
              <a:latin typeface="Arial Black" panose="020B0A04020102020204" pitchFamily="34" charset="0"/>
            </a:endParaRPr>
          </a:p>
        </p:txBody>
      </p:sp>
      <p:sp>
        <p:nvSpPr>
          <p:cNvPr id="34" name="TextBox 6">
            <a:extLst>
              <a:ext uri="{FF2B5EF4-FFF2-40B4-BE49-F238E27FC236}">
                <a16:creationId xmlns:a16="http://schemas.microsoft.com/office/drawing/2014/main" id="{A8B69B56-3084-4C4B-92EF-3607F3D4EB7D}"/>
              </a:ext>
            </a:extLst>
          </p:cNvPr>
          <p:cNvSpPr txBox="1"/>
          <p:nvPr/>
        </p:nvSpPr>
        <p:spPr>
          <a:xfrm>
            <a:off x="11626705" y="2953874"/>
            <a:ext cx="5649007" cy="553998"/>
          </a:xfrm>
          <a:prstGeom prst="rect">
            <a:avLst/>
          </a:prstGeom>
        </p:spPr>
        <p:txBody>
          <a:bodyPr wrap="square" lIns="0" tIns="0" rIns="0" bIns="0" rtlCol="0" anchor="t">
            <a:spAutoFit/>
          </a:bodyPr>
          <a:lstStyle/>
          <a:p>
            <a:pPr algn="ctr"/>
            <a:r>
              <a:rPr lang="es-MX" sz="3600" dirty="0">
                <a:solidFill>
                  <a:schemeClr val="bg1"/>
                </a:solidFill>
                <a:latin typeface="Arial Black" panose="020B0A04020102020204" pitchFamily="34" charset="0"/>
              </a:rPr>
              <a:t>RECOMENDACIONES</a:t>
            </a:r>
            <a:endParaRPr lang="en-US" sz="3600" dirty="0">
              <a:solidFill>
                <a:schemeClr val="bg1"/>
              </a:solidFill>
              <a:latin typeface="Arial Black" panose="020B0A04020102020204" pitchFamily="34" charset="0"/>
            </a:endParaRPr>
          </a:p>
        </p:txBody>
      </p:sp>
      <p:sp>
        <p:nvSpPr>
          <p:cNvPr id="35" name="TextBox 6">
            <a:extLst>
              <a:ext uri="{FF2B5EF4-FFF2-40B4-BE49-F238E27FC236}">
                <a16:creationId xmlns:a16="http://schemas.microsoft.com/office/drawing/2014/main" id="{3DF7EBA1-293B-450A-B38E-3AA1E46A3E6C}"/>
              </a:ext>
            </a:extLst>
          </p:cNvPr>
          <p:cNvSpPr txBox="1"/>
          <p:nvPr/>
        </p:nvSpPr>
        <p:spPr>
          <a:xfrm>
            <a:off x="1000808" y="4610100"/>
            <a:ext cx="7392401" cy="4431983"/>
          </a:xfrm>
          <a:prstGeom prst="rect">
            <a:avLst/>
          </a:prstGeom>
        </p:spPr>
        <p:txBody>
          <a:bodyPr wrap="square" lIns="0" tIns="0" rIns="0" bIns="0" rtlCol="0" anchor="t">
            <a:spAutoFit/>
          </a:bodyPr>
          <a:lstStyle/>
          <a:p>
            <a:pPr algn="just"/>
            <a:r>
              <a:rPr lang="es-MX" sz="2400" dirty="0" smtClean="0">
                <a:latin typeface="Arial" panose="020B0604020202020204" pitchFamily="34" charset="0"/>
                <a:cs typeface="Arial" panose="020B0604020202020204" pitchFamily="34" charset="0"/>
              </a:rPr>
              <a:t>El presente estudio </a:t>
            </a:r>
            <a:r>
              <a:rPr lang="es-MX" sz="2400" dirty="0">
                <a:latin typeface="Arial" panose="020B0604020202020204" pitchFamily="34" charset="0"/>
                <a:cs typeface="Arial" panose="020B0604020202020204" pitchFamily="34" charset="0"/>
              </a:rPr>
              <a:t>sobre la implementación del </a:t>
            </a:r>
            <a:r>
              <a:rPr lang="es-MX" sz="2400" dirty="0" smtClean="0">
                <a:latin typeface="Arial" panose="020B0604020202020204" pitchFamily="34" charset="0"/>
                <a:cs typeface="Arial" panose="020B0604020202020204" pitchFamily="34" charset="0"/>
              </a:rPr>
              <a:t>SG-SST </a:t>
            </a:r>
            <a:r>
              <a:rPr lang="es-MX" sz="2400" dirty="0">
                <a:latin typeface="Arial" panose="020B0604020202020204" pitchFamily="34" charset="0"/>
                <a:cs typeface="Arial" panose="020B0604020202020204" pitchFamily="34" charset="0"/>
              </a:rPr>
              <a:t>en las empresas de </a:t>
            </a:r>
            <a:r>
              <a:rPr lang="es-MX" sz="2400" dirty="0" smtClean="0">
                <a:latin typeface="Arial" panose="020B0604020202020204" pitchFamily="34" charset="0"/>
                <a:cs typeface="Arial" panose="020B0604020202020204" pitchFamily="34" charset="0"/>
              </a:rPr>
              <a:t>Aguachica</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Cesar, </a:t>
            </a:r>
            <a:r>
              <a:rPr lang="es-MX" sz="2400" dirty="0">
                <a:latin typeface="Arial" panose="020B0604020202020204" pitchFamily="34" charset="0"/>
                <a:cs typeface="Arial" panose="020B0604020202020204" pitchFamily="34" charset="0"/>
              </a:rPr>
              <a:t>confirma que es un pilar esencial tanto para cumplir con normativas como para mejorar el bienestar de los trabajadores. </a:t>
            </a:r>
            <a:r>
              <a:rPr lang="es-MX" sz="2400" dirty="0" smtClean="0">
                <a:latin typeface="Arial" panose="020B0604020202020204" pitchFamily="34" charset="0"/>
                <a:cs typeface="Arial" panose="020B0604020202020204" pitchFamily="34" charset="0"/>
              </a:rPr>
              <a:t>Aunque se destaca su eficacia en fortalecer las prácticas seguras, se identifican deficiencias importantes en su aplicación en algunas empresas, lo que representa un desafío urgente. Las estrategias clave propuestas incluyen capacitaciones y la difusión de buenas prácticas para mejorar la preparación del personal y optimizar la seguridad laboral.</a:t>
            </a:r>
            <a:endParaRPr lang="en-US" sz="2400" dirty="0">
              <a:latin typeface="Arial" panose="020B0604020202020204" pitchFamily="34" charset="0"/>
              <a:cs typeface="Arial" panose="020B0604020202020204" pitchFamily="34" charset="0"/>
            </a:endParaRPr>
          </a:p>
        </p:txBody>
      </p:sp>
      <p:sp>
        <p:nvSpPr>
          <p:cNvPr id="36" name="TextBox 6">
            <a:extLst>
              <a:ext uri="{FF2B5EF4-FFF2-40B4-BE49-F238E27FC236}">
                <a16:creationId xmlns:a16="http://schemas.microsoft.com/office/drawing/2014/main" id="{8209F265-BF46-48E8-B7E0-3116526FC784}"/>
              </a:ext>
            </a:extLst>
          </p:cNvPr>
          <p:cNvSpPr txBox="1"/>
          <p:nvPr/>
        </p:nvSpPr>
        <p:spPr>
          <a:xfrm>
            <a:off x="9312818" y="4473826"/>
            <a:ext cx="8077200" cy="4431983"/>
          </a:xfrm>
          <a:prstGeom prst="rect">
            <a:avLst/>
          </a:prstGeom>
        </p:spPr>
        <p:txBody>
          <a:bodyPr wrap="square" lIns="0" tIns="0" rIns="0" bIns="0" rtlCol="0" anchor="t">
            <a:spAutoFit/>
          </a:bodyPr>
          <a:lstStyle/>
          <a:p>
            <a:pPr marL="457200" indent="-4572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Se recomienda fortalecer el SG-SST mediante una revisión periódica de políticas y procedimientos para asegurar su cumplimiento con normativas. Además, es clave implementar programas de capacitación enfocados en la prevención de riesgos, junto con el desarrollo de políticas claras y bien comunicadas.</a:t>
            </a:r>
          </a:p>
          <a:p>
            <a:pPr marL="457200" indent="-457200" algn="just">
              <a:buFont typeface="Arial" panose="020B0604020202020204" pitchFamily="34" charset="0"/>
              <a:buChar char="•"/>
            </a:pPr>
            <a:endParaRPr lang="es-MX" sz="2400" dirty="0" smtClean="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 Fomentar la participación activa de los empleados en la identificación de riesgos, establecer sistemas de monitoreo continuo y evaluaciones periódicas, así como incentivar el cumplimiento mediante reconocimientos, contribuirán a mejorar la seguridad.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95802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10</a:t>
            </a: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a:solidFill>
                  <a:srgbClr val="168246"/>
                </a:solidFill>
                <a:latin typeface="Arial Black" panose="020B0A04020102020204" pitchFamily="34" charset="0"/>
                <a:cs typeface="Arial" pitchFamily="34" charset="0"/>
              </a:rPr>
              <a:t>BIBLIOGRAFIA</a:t>
            </a:r>
            <a:endParaRPr lang="es-ES" sz="5400" b="1" dirty="0">
              <a:solidFill>
                <a:srgbClr val="168246"/>
              </a:solidFill>
              <a:latin typeface="Arial Black" panose="020B0A04020102020204" pitchFamily="34" charset="0"/>
              <a:cs typeface="Arial" pitchFamily="34" charset="0"/>
            </a:endParaRPr>
          </a:p>
        </p:txBody>
      </p:sp>
      <p:sp>
        <p:nvSpPr>
          <p:cNvPr id="4" name="TextBox 26"/>
          <p:cNvSpPr txBox="1"/>
          <p:nvPr/>
        </p:nvSpPr>
        <p:spPr>
          <a:xfrm>
            <a:off x="1111228" y="3856584"/>
            <a:ext cx="8992881" cy="527260"/>
          </a:xfrm>
          <a:prstGeom prst="rect">
            <a:avLst/>
          </a:prstGeom>
        </p:spPr>
        <p:txBody>
          <a:bodyPr lIns="0" tIns="0" rIns="0" bIns="0" rtlCol="0" anchor="t">
            <a:spAutoFit/>
          </a:bodyPr>
          <a:lstStyle/>
          <a:p>
            <a:pPr algn="just">
              <a:lnSpc>
                <a:spcPts val="4529"/>
              </a:lnSpc>
            </a:pPr>
            <a:r>
              <a:rPr lang="es-ES" sz="3200" dirty="0">
                <a:solidFill>
                  <a:srgbClr val="000000"/>
                </a:solidFill>
                <a:latin typeface="Arial   "/>
              </a:rPr>
              <a:t>.</a:t>
            </a:r>
            <a:endParaRPr lang="en-US" sz="3200" dirty="0">
              <a:solidFill>
                <a:srgbClr val="000000"/>
              </a:solidFill>
              <a:latin typeface="Arial   "/>
            </a:endParaRPr>
          </a:p>
        </p:txBody>
      </p:sp>
      <p:sp>
        <p:nvSpPr>
          <p:cNvPr id="5" name="Rectángulo 4"/>
          <p:cNvSpPr/>
          <p:nvPr/>
        </p:nvSpPr>
        <p:spPr>
          <a:xfrm>
            <a:off x="1616198" y="3083659"/>
            <a:ext cx="14173200" cy="6555641"/>
          </a:xfrm>
          <a:prstGeom prst="rect">
            <a:avLst/>
          </a:prstGeom>
        </p:spPr>
        <p:txBody>
          <a:bodyPr wrap="square">
            <a:spAutoFit/>
          </a:bodyPr>
          <a:lstStyle/>
          <a:p>
            <a:r>
              <a:rPr lang="es-MX" sz="2800" i="1" dirty="0">
                <a:latin typeface="Times New Roman" panose="02020603050405020304" pitchFamily="18" charset="0"/>
                <a:cs typeface="Times New Roman" panose="02020603050405020304" pitchFamily="18" charset="0"/>
              </a:rPr>
              <a:t>Hernández Sampieri, R</a:t>
            </a:r>
            <a:r>
              <a:rPr lang="es-MX" sz="2800" i="1" dirty="0" smtClean="0">
                <a:latin typeface="Times New Roman" panose="02020603050405020304" pitchFamily="18" charset="0"/>
                <a:cs typeface="Times New Roman" panose="02020603050405020304" pitchFamily="18" charset="0"/>
              </a:rPr>
              <a:t>., </a:t>
            </a:r>
            <a:r>
              <a:rPr lang="es-MX" sz="2800" i="1" dirty="0">
                <a:latin typeface="Times New Roman" panose="02020603050405020304" pitchFamily="18" charset="0"/>
                <a:cs typeface="Times New Roman" panose="02020603050405020304" pitchFamily="18" charset="0"/>
              </a:rPr>
              <a:t>Fernández Collado, C., &amp; Baptista Lucio, P. (2014). </a:t>
            </a:r>
            <a:r>
              <a:rPr lang="es-MX" sz="2800" i="1" dirty="0" smtClean="0">
                <a:latin typeface="Times New Roman" panose="02020603050405020304" pitchFamily="18" charset="0"/>
                <a:cs typeface="Times New Roman" panose="02020603050405020304" pitchFamily="18" charset="0"/>
              </a:rPr>
              <a:t>Metodología </a:t>
            </a:r>
            <a:r>
              <a:rPr lang="es-MX" sz="2800" i="1" dirty="0">
                <a:latin typeface="Times New Roman" panose="02020603050405020304" pitchFamily="18" charset="0"/>
                <a:cs typeface="Times New Roman" panose="02020603050405020304" pitchFamily="18" charset="0"/>
              </a:rPr>
              <a:t>de la </a:t>
            </a:r>
            <a:r>
              <a:rPr lang="es-MX" sz="2800" i="1" dirty="0" smtClean="0">
                <a:latin typeface="Times New Roman" panose="02020603050405020304" pitchFamily="18" charset="0"/>
                <a:cs typeface="Times New Roman" panose="02020603050405020304" pitchFamily="18" charset="0"/>
              </a:rPr>
              <a:t>investigación </a:t>
            </a:r>
            <a:r>
              <a:rPr lang="es-MX" sz="2800" i="1" dirty="0">
                <a:latin typeface="Times New Roman" panose="02020603050405020304" pitchFamily="18" charset="0"/>
                <a:cs typeface="Times New Roman" panose="02020603050405020304" pitchFamily="18" charset="0"/>
              </a:rPr>
              <a:t>(6ª ed.). McGraw-Hill. ISBN: 978-607-15-1005-6</a:t>
            </a:r>
            <a:r>
              <a:rPr lang="es-MX" sz="2800" i="1" dirty="0" smtClean="0">
                <a:latin typeface="Times New Roman" panose="02020603050405020304" pitchFamily="18" charset="0"/>
                <a:cs typeface="Times New Roman" panose="02020603050405020304" pitchFamily="18" charset="0"/>
              </a:rPr>
              <a:t>.</a:t>
            </a:r>
          </a:p>
          <a:p>
            <a:endParaRPr lang="es-MX" sz="2800" i="1" dirty="0" smtClean="0">
              <a:latin typeface="Times New Roman" panose="02020603050405020304" pitchFamily="18" charset="0"/>
              <a:cs typeface="Times New Roman" panose="02020603050405020304" pitchFamily="18" charset="0"/>
            </a:endParaRPr>
          </a:p>
          <a:p>
            <a:r>
              <a:rPr lang="es-MX" sz="2800" i="1" dirty="0">
                <a:latin typeface="Times New Roman" panose="02020603050405020304" pitchFamily="18" charset="0"/>
                <a:cs typeface="Times New Roman" panose="02020603050405020304" pitchFamily="18" charset="0"/>
              </a:rPr>
              <a:t>Rodríguez, A. (2017). Métodos Cuantitativos en Investigación Social. Editorial Académica.</a:t>
            </a:r>
            <a:endParaRPr lang="es-ES" sz="2800" i="1" dirty="0">
              <a:latin typeface="Times New Roman" panose="02020603050405020304" pitchFamily="18" charset="0"/>
              <a:cs typeface="Times New Roman" panose="02020603050405020304" pitchFamily="18" charset="0"/>
            </a:endParaRPr>
          </a:p>
          <a:p>
            <a:endParaRPr lang="es-ES" sz="2800" i="1" dirty="0">
              <a:latin typeface="Times New Roman" panose="02020603050405020304" pitchFamily="18" charset="0"/>
              <a:cs typeface="Times New Roman" panose="02020603050405020304" pitchFamily="18" charset="0"/>
            </a:endParaRPr>
          </a:p>
          <a:p>
            <a:r>
              <a:rPr lang="es-MX" sz="2800" i="1" dirty="0">
                <a:latin typeface="Times New Roman" panose="02020603050405020304" pitchFamily="18" charset="0"/>
                <a:cs typeface="Times New Roman" panose="02020603050405020304" pitchFamily="18" charset="0"/>
              </a:rPr>
              <a:t>Ministerio de Trabajo. (2021). Guía para la implementación del Sistema de Gestión de Seguridad y Salud en el Trabajo. Ministerio de Trabajo. ISBN: </a:t>
            </a:r>
            <a:r>
              <a:rPr lang="es-MX" sz="2800" i="1" dirty="0" smtClean="0">
                <a:latin typeface="Times New Roman" panose="02020603050405020304" pitchFamily="18" charset="0"/>
                <a:cs typeface="Times New Roman" panose="02020603050405020304" pitchFamily="18" charset="0"/>
              </a:rPr>
              <a:t>978-958-754-215-5</a:t>
            </a:r>
          </a:p>
          <a:p>
            <a:endParaRPr lang="es-ES" sz="2800" i="1" dirty="0">
              <a:latin typeface="Times New Roman" panose="02020603050405020304" pitchFamily="18" charset="0"/>
              <a:cs typeface="Times New Roman" panose="02020603050405020304" pitchFamily="18" charset="0"/>
            </a:endParaRPr>
          </a:p>
          <a:p>
            <a:r>
              <a:rPr lang="es-ES" sz="2800" i="1" dirty="0" err="1">
                <a:latin typeface="Times New Roman" panose="02020603050405020304" pitchFamily="18" charset="0"/>
                <a:cs typeface="Times New Roman" panose="02020603050405020304" pitchFamily="18" charset="0"/>
              </a:rPr>
              <a:t>Safetya</a:t>
            </a:r>
            <a:r>
              <a:rPr lang="es-ES" sz="2800" i="1" dirty="0">
                <a:latin typeface="Times New Roman" panose="02020603050405020304" pitchFamily="18" charset="0"/>
                <a:cs typeface="Times New Roman" panose="02020603050405020304" pitchFamily="18" charset="0"/>
              </a:rPr>
              <a:t>. (12 de Agosto de 2024). Obtenido de https://safetya.co/normatividad-en-seguridad-y-salud-en-el-trabajo/#:~:</a:t>
            </a:r>
            <a:r>
              <a:rPr lang="es-ES" sz="2800" i="1" dirty="0" smtClean="0">
                <a:latin typeface="Times New Roman" panose="02020603050405020304" pitchFamily="18" charset="0"/>
                <a:cs typeface="Times New Roman" panose="02020603050405020304" pitchFamily="18" charset="0"/>
              </a:rPr>
              <a:t>text=En%20la%20normatividad%20vigente%20hay%20leyes%20que</a:t>
            </a:r>
          </a:p>
          <a:p>
            <a:endParaRPr lang="es-ES" sz="2800" i="1" dirty="0">
              <a:latin typeface="Times New Roman" panose="02020603050405020304" pitchFamily="18" charset="0"/>
              <a:cs typeface="Times New Roman" panose="02020603050405020304" pitchFamily="18" charset="0"/>
            </a:endParaRPr>
          </a:p>
          <a:p>
            <a:r>
              <a:rPr lang="es-MX" sz="2800" i="1" dirty="0" smtClean="0">
                <a:latin typeface="Times New Roman" panose="02020603050405020304" pitchFamily="18" charset="0"/>
                <a:cs typeface="Times New Roman" panose="02020603050405020304" pitchFamily="18" charset="0"/>
              </a:rPr>
              <a:t>Smith</a:t>
            </a:r>
            <a:r>
              <a:rPr lang="es-MX" sz="2800" i="1" dirty="0">
                <a:latin typeface="Times New Roman" panose="02020603050405020304" pitchFamily="18" charset="0"/>
                <a:cs typeface="Times New Roman" panose="02020603050405020304" pitchFamily="18" charset="0"/>
              </a:rPr>
              <a:t>, J. (2018). Seguridad en la construcción: Estrategias para la prevención de accidentes laborales. Editorial Seguridad Laboral</a:t>
            </a:r>
            <a:r>
              <a:rPr lang="es-MX" sz="2800" i="1" dirty="0" smtClean="0">
                <a:latin typeface="Times New Roman" panose="02020603050405020304" pitchFamily="18" charset="0"/>
                <a:cs typeface="Times New Roman" panose="02020603050405020304" pitchFamily="18" charset="0"/>
              </a:rPr>
              <a:t>.</a:t>
            </a:r>
          </a:p>
          <a:p>
            <a:endParaRPr lang="es-MX" sz="2800" i="1" dirty="0">
              <a:latin typeface="Times New Roman" panose="02020603050405020304" pitchFamily="18" charset="0"/>
              <a:cs typeface="Times New Roman" panose="02020603050405020304" pitchFamily="18" charset="0"/>
            </a:endParaRPr>
          </a:p>
          <a:p>
            <a:endParaRPr lang="en-US"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96795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67000" y="1562100"/>
            <a:ext cx="12725400" cy="830997"/>
          </a:xfrm>
          <a:prstGeom prst="rect">
            <a:avLst/>
          </a:prstGeom>
        </p:spPr>
        <p:txBody>
          <a:bodyPr wrap="square" lIns="0" tIns="0" rIns="0" bIns="0" rtlCol="0" anchor="t">
            <a:spAutoFit/>
          </a:bodyPr>
          <a:lstStyle/>
          <a:p>
            <a:pPr algn="ctr"/>
            <a:r>
              <a:rPr lang="es-MX" sz="5400" b="1" dirty="0">
                <a:solidFill>
                  <a:srgbClr val="168246"/>
                </a:solidFill>
                <a:latin typeface="Arial Black" panose="020B0A04020102020204" pitchFamily="34" charset="0"/>
                <a:cs typeface="Arial" pitchFamily="34" charset="0"/>
              </a:rPr>
              <a:t>APÉNDICES</a:t>
            </a:r>
            <a:endParaRPr lang="es-ES" sz="5400" b="1" dirty="0">
              <a:solidFill>
                <a:srgbClr val="168246"/>
              </a:solidFill>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1628898" y="2933700"/>
            <a:ext cx="7086600" cy="6079557"/>
          </a:xfrm>
          <a:prstGeom prst="rect">
            <a:avLst/>
          </a:prstGeom>
        </p:spPr>
      </p:pic>
      <p:pic>
        <p:nvPicPr>
          <p:cNvPr id="11" name="Imagen 10"/>
          <p:cNvPicPr>
            <a:picLocks noChangeAspect="1"/>
          </p:cNvPicPr>
          <p:nvPr/>
        </p:nvPicPr>
        <p:blipFill>
          <a:blip r:embed="rId3"/>
          <a:stretch>
            <a:fillRect/>
          </a:stretch>
        </p:blipFill>
        <p:spPr>
          <a:xfrm>
            <a:off x="9448800" y="2933700"/>
            <a:ext cx="8536200" cy="6096000"/>
          </a:xfrm>
          <a:prstGeom prst="rect">
            <a:avLst/>
          </a:prstGeom>
        </p:spPr>
      </p:pic>
    </p:spTree>
    <p:extLst>
      <p:ext uri="{BB962C8B-B14F-4D97-AF65-F5344CB8AC3E}">
        <p14:creationId xmlns:p14="http://schemas.microsoft.com/office/powerpoint/2010/main" val="6985608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67000" y="1562100"/>
            <a:ext cx="12725400" cy="830997"/>
          </a:xfrm>
          <a:prstGeom prst="rect">
            <a:avLst/>
          </a:prstGeom>
        </p:spPr>
        <p:txBody>
          <a:bodyPr wrap="square" lIns="0" tIns="0" rIns="0" bIns="0" rtlCol="0" anchor="t">
            <a:spAutoFit/>
          </a:bodyPr>
          <a:lstStyle/>
          <a:p>
            <a:pPr algn="ctr"/>
            <a:r>
              <a:rPr lang="es-MX" sz="5400" b="1" dirty="0">
                <a:solidFill>
                  <a:srgbClr val="168246"/>
                </a:solidFill>
                <a:latin typeface="Arial Black" panose="020B0A04020102020204" pitchFamily="34" charset="0"/>
                <a:cs typeface="Arial" pitchFamily="34" charset="0"/>
              </a:rPr>
              <a:t>APÉNDICES</a:t>
            </a:r>
            <a:endParaRPr lang="es-ES" sz="5400" b="1" dirty="0">
              <a:solidFill>
                <a:srgbClr val="168246"/>
              </a:solidFill>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9890050" y="2628900"/>
            <a:ext cx="7172653" cy="6192163"/>
          </a:xfrm>
          <a:prstGeom prst="rect">
            <a:avLst/>
          </a:prstGeom>
        </p:spPr>
      </p:pic>
      <p:pic>
        <p:nvPicPr>
          <p:cNvPr id="8" name="Imagen 7"/>
          <p:cNvPicPr>
            <a:picLocks noChangeAspect="1"/>
          </p:cNvPicPr>
          <p:nvPr/>
        </p:nvPicPr>
        <p:blipFill>
          <a:blip r:embed="rId3"/>
          <a:stretch>
            <a:fillRect/>
          </a:stretch>
        </p:blipFill>
        <p:spPr>
          <a:xfrm>
            <a:off x="1905000" y="2628900"/>
            <a:ext cx="6959600" cy="6192163"/>
          </a:xfrm>
          <a:prstGeom prst="rect">
            <a:avLst/>
          </a:prstGeom>
        </p:spPr>
      </p:pic>
    </p:spTree>
    <p:extLst>
      <p:ext uri="{BB962C8B-B14F-4D97-AF65-F5344CB8AC3E}">
        <p14:creationId xmlns:p14="http://schemas.microsoft.com/office/powerpoint/2010/main" val="387301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67000" y="1562100"/>
            <a:ext cx="12725400" cy="830997"/>
          </a:xfrm>
          <a:prstGeom prst="rect">
            <a:avLst/>
          </a:prstGeom>
        </p:spPr>
        <p:txBody>
          <a:bodyPr wrap="square" lIns="0" tIns="0" rIns="0" bIns="0" rtlCol="0" anchor="t">
            <a:spAutoFit/>
          </a:bodyPr>
          <a:lstStyle/>
          <a:p>
            <a:pPr algn="ctr"/>
            <a:r>
              <a:rPr lang="es-MX" sz="5400" b="1" dirty="0">
                <a:solidFill>
                  <a:srgbClr val="168246"/>
                </a:solidFill>
                <a:latin typeface="Arial Black" panose="020B0A04020102020204" pitchFamily="34" charset="0"/>
                <a:cs typeface="Arial" pitchFamily="34" charset="0"/>
              </a:rPr>
              <a:t>APÉNDICES</a:t>
            </a:r>
            <a:endParaRPr lang="es-ES" sz="5400" b="1" dirty="0">
              <a:solidFill>
                <a:srgbClr val="168246"/>
              </a:solidFill>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87162" y="3238500"/>
            <a:ext cx="3829050" cy="5105400"/>
          </a:xfrm>
          <a:prstGeom prst="rect">
            <a:avLst/>
          </a:prstGeom>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1762" y="3199590"/>
            <a:ext cx="3840373" cy="5120497"/>
          </a:xfrm>
          <a:prstGeom prst="rect">
            <a:avLst/>
          </a:prstGeom>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78475" y="3374598"/>
            <a:ext cx="3962400" cy="5283200"/>
          </a:xfrm>
          <a:prstGeom prst="rect">
            <a:avLst/>
          </a:prstGeom>
        </p:spPr>
      </p:pic>
    </p:spTree>
    <p:extLst>
      <p:ext uri="{BB962C8B-B14F-4D97-AF65-F5344CB8AC3E}">
        <p14:creationId xmlns:p14="http://schemas.microsoft.com/office/powerpoint/2010/main" val="18837072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6"/>
          <p:cNvSpPr txBox="1"/>
          <p:nvPr/>
        </p:nvSpPr>
        <p:spPr>
          <a:xfrm>
            <a:off x="4214075" y="753376"/>
            <a:ext cx="9491199" cy="1240404"/>
          </a:xfrm>
          <a:prstGeom prst="rect">
            <a:avLst/>
          </a:prstGeom>
        </p:spPr>
        <p:txBody>
          <a:bodyPr wrap="square" lIns="0" tIns="0" rIns="0" bIns="0" rtlCol="0" anchor="t">
            <a:spAutoFit/>
          </a:bodyPr>
          <a:lstStyle/>
          <a:p>
            <a:pPr algn="ctr">
              <a:lnSpc>
                <a:spcPts val="11000"/>
              </a:lnSpc>
            </a:pPr>
            <a:r>
              <a:rPr lang="es-MX" sz="4400" dirty="0">
                <a:solidFill>
                  <a:srgbClr val="168246"/>
                </a:solidFill>
                <a:latin typeface="Arial Black" panose="020B0A04020102020204" pitchFamily="34" charset="0"/>
              </a:rPr>
              <a:t>INTRODUCCIÓN</a:t>
            </a:r>
            <a:endParaRPr lang="en-US" sz="4400" dirty="0">
              <a:solidFill>
                <a:srgbClr val="168246"/>
              </a:solidFill>
              <a:latin typeface="Arial Black" panose="020B0A04020102020204" pitchFamily="34" charset="0"/>
            </a:endParaRPr>
          </a:p>
        </p:txBody>
      </p:sp>
      <p:sp>
        <p:nvSpPr>
          <p:cNvPr id="32" name="TextBox 26"/>
          <p:cNvSpPr txBox="1"/>
          <p:nvPr/>
        </p:nvSpPr>
        <p:spPr>
          <a:xfrm>
            <a:off x="2057400" y="2492114"/>
            <a:ext cx="14173200" cy="1969770"/>
          </a:xfrm>
          <a:prstGeom prst="rect">
            <a:avLst/>
          </a:prstGeom>
        </p:spPr>
        <p:txBody>
          <a:bodyPr wrap="square" lIns="0" tIns="0" rIns="0" bIns="0" rtlCol="0" anchor="t">
            <a:spAutoFit/>
          </a:bodyPr>
          <a:lstStyle/>
          <a:p>
            <a:pPr algn="just"/>
            <a:r>
              <a:rPr lang="es-MX" sz="3200" dirty="0" smtClean="0">
                <a:solidFill>
                  <a:srgbClr val="000000"/>
                </a:solidFill>
                <a:latin typeface="Arial   "/>
              </a:rPr>
              <a:t>Este </a:t>
            </a:r>
            <a:r>
              <a:rPr lang="es-MX" sz="3200" dirty="0">
                <a:solidFill>
                  <a:srgbClr val="000000"/>
                </a:solidFill>
                <a:latin typeface="Arial   "/>
              </a:rPr>
              <a:t>estudio aborda la implementación del </a:t>
            </a:r>
            <a:r>
              <a:rPr lang="es-MX" sz="3200" dirty="0" smtClean="0">
                <a:solidFill>
                  <a:srgbClr val="000000"/>
                </a:solidFill>
                <a:latin typeface="Arial   "/>
              </a:rPr>
              <a:t>Sistema </a:t>
            </a:r>
            <a:r>
              <a:rPr lang="es-MX" sz="3200" dirty="0">
                <a:solidFill>
                  <a:srgbClr val="000000"/>
                </a:solidFill>
                <a:latin typeface="Arial   "/>
              </a:rPr>
              <a:t>de Gestión de Seguridad y Salud en el Trabajo (</a:t>
            </a:r>
            <a:r>
              <a:rPr lang="es-MX" sz="3200" dirty="0" smtClean="0">
                <a:solidFill>
                  <a:srgbClr val="000000"/>
                </a:solidFill>
                <a:latin typeface="Arial   "/>
              </a:rPr>
              <a:t>SG-SST) en </a:t>
            </a:r>
            <a:r>
              <a:rPr lang="es-MX" sz="3200" dirty="0">
                <a:solidFill>
                  <a:srgbClr val="000000"/>
                </a:solidFill>
                <a:latin typeface="Arial   "/>
              </a:rPr>
              <a:t>las empresas de Aguachica, Cesar, en cumplimiento con normativas como el </a:t>
            </a:r>
            <a:r>
              <a:rPr lang="es-MX" sz="3200" dirty="0" smtClean="0">
                <a:solidFill>
                  <a:srgbClr val="000000"/>
                </a:solidFill>
                <a:latin typeface="Arial   "/>
              </a:rPr>
              <a:t>Decreto </a:t>
            </a:r>
            <a:r>
              <a:rPr lang="es-MX" sz="3200" dirty="0">
                <a:solidFill>
                  <a:srgbClr val="000000"/>
                </a:solidFill>
                <a:latin typeface="Arial   "/>
              </a:rPr>
              <a:t>1072 de </a:t>
            </a:r>
            <a:r>
              <a:rPr lang="es-MX" sz="3200" dirty="0" smtClean="0">
                <a:solidFill>
                  <a:srgbClr val="000000"/>
                </a:solidFill>
                <a:latin typeface="Arial   "/>
              </a:rPr>
              <a:t>2015, y </a:t>
            </a:r>
            <a:r>
              <a:rPr lang="es-MX" sz="3200" dirty="0">
                <a:solidFill>
                  <a:srgbClr val="000000"/>
                </a:solidFill>
                <a:latin typeface="Arial   "/>
              </a:rPr>
              <a:t>la </a:t>
            </a:r>
            <a:r>
              <a:rPr lang="es-MX" sz="3200" dirty="0" smtClean="0">
                <a:solidFill>
                  <a:srgbClr val="000000"/>
                </a:solidFill>
                <a:latin typeface="Arial   "/>
              </a:rPr>
              <a:t>Resolución </a:t>
            </a:r>
            <a:r>
              <a:rPr lang="es-MX" sz="3200" dirty="0">
                <a:solidFill>
                  <a:srgbClr val="000000"/>
                </a:solidFill>
                <a:latin typeface="Arial   "/>
              </a:rPr>
              <a:t>0312 de </a:t>
            </a:r>
            <a:r>
              <a:rPr lang="es-MX" sz="3200" dirty="0" smtClean="0">
                <a:solidFill>
                  <a:srgbClr val="000000"/>
                </a:solidFill>
                <a:latin typeface="Arial   "/>
              </a:rPr>
              <a:t>2019. </a:t>
            </a:r>
            <a:endParaRPr lang="en-US" sz="3200" dirty="0">
              <a:solidFill>
                <a:srgbClr val="000000"/>
              </a:solidFill>
              <a:latin typeface="Arial   "/>
            </a:endParaRPr>
          </a:p>
        </p:txBody>
      </p:sp>
      <p:sp>
        <p:nvSpPr>
          <p:cNvPr id="39"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pic>
        <p:nvPicPr>
          <p:cNvPr id="2" name="Imagen 1"/>
          <p:cNvPicPr>
            <a:picLocks noChangeAspect="1"/>
          </p:cNvPicPr>
          <p:nvPr/>
        </p:nvPicPr>
        <p:blipFill>
          <a:blip r:embed="rId2"/>
          <a:stretch>
            <a:fillRect/>
          </a:stretch>
        </p:blipFill>
        <p:spPr>
          <a:xfrm>
            <a:off x="6172200" y="4762500"/>
            <a:ext cx="5943600" cy="3603772"/>
          </a:xfrm>
          <a:prstGeom prst="rect">
            <a:avLst/>
          </a:prstGeom>
        </p:spPr>
      </p:pic>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67000" y="1562100"/>
            <a:ext cx="12725400" cy="830997"/>
          </a:xfrm>
          <a:prstGeom prst="rect">
            <a:avLst/>
          </a:prstGeom>
        </p:spPr>
        <p:txBody>
          <a:bodyPr wrap="square" lIns="0" tIns="0" rIns="0" bIns="0" rtlCol="0" anchor="t">
            <a:spAutoFit/>
          </a:bodyPr>
          <a:lstStyle/>
          <a:p>
            <a:pPr algn="ctr"/>
            <a:r>
              <a:rPr lang="es-MX" sz="5400" b="1" dirty="0">
                <a:solidFill>
                  <a:srgbClr val="168246"/>
                </a:solidFill>
                <a:latin typeface="Arial Black" panose="020B0A04020102020204" pitchFamily="34" charset="0"/>
                <a:cs typeface="Arial" pitchFamily="34" charset="0"/>
              </a:rPr>
              <a:t>APÉNDICES</a:t>
            </a:r>
            <a:endParaRPr lang="es-ES" sz="5400" b="1" dirty="0">
              <a:solidFill>
                <a:srgbClr val="168246"/>
              </a:solidFill>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2400" y="3059925"/>
            <a:ext cx="4630950" cy="6174600"/>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5000" y="3064687"/>
            <a:ext cx="4630950" cy="6174600"/>
          </a:xfrm>
          <a:prstGeom prst="rect">
            <a:avLst/>
          </a:prstGeom>
        </p:spPr>
      </p:pic>
    </p:spTree>
    <p:extLst>
      <p:ext uri="{BB962C8B-B14F-4D97-AF65-F5344CB8AC3E}">
        <p14:creationId xmlns:p14="http://schemas.microsoft.com/office/powerpoint/2010/main" val="23694306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grpSp>
        <p:nvGrpSpPr>
          <p:cNvPr id="19" name="Grupo 18"/>
          <p:cNvGrpSpPr/>
          <p:nvPr/>
        </p:nvGrpSpPr>
        <p:grpSpPr>
          <a:xfrm>
            <a:off x="-2405949" y="-945846"/>
            <a:ext cx="7792008" cy="1218172"/>
            <a:chOff x="-2405949" y="-945847"/>
            <a:chExt cx="7792008" cy="1218172"/>
          </a:xfrm>
        </p:grpSpPr>
        <p:grpSp>
          <p:nvGrpSpPr>
            <p:cNvPr id="3" name="Group 3"/>
            <p:cNvGrpSpPr/>
            <p:nvPr/>
          </p:nvGrpSpPr>
          <p:grpSpPr>
            <a:xfrm>
              <a:off x="-2405949" y="-756375"/>
              <a:ext cx="4393457" cy="839228"/>
              <a:chOff x="0" y="0"/>
              <a:chExt cx="1157124" cy="221031"/>
            </a:xfrm>
          </p:grpSpPr>
          <p:sp>
            <p:nvSpPr>
              <p:cNvPr id="4"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txBody>
              <a:bodyPr/>
              <a:lstStyle/>
              <a:p>
                <a:endParaRPr lang="es-CO"/>
              </a:p>
            </p:txBody>
          </p:sp>
          <p:sp>
            <p:nvSpPr>
              <p:cNvPr id="5"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11228" y="-945847"/>
              <a:ext cx="2664422" cy="1218172"/>
              <a:chOff x="0" y="0"/>
              <a:chExt cx="483446" cy="221031"/>
            </a:xfrm>
          </p:grpSpPr>
          <p:sp>
            <p:nvSpPr>
              <p:cNvPr id="7"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txBody>
              <a:bodyPr/>
              <a:lstStyle/>
              <a:p>
                <a:endParaRPr lang="es-CO"/>
              </a:p>
            </p:txBody>
          </p:sp>
          <p:sp>
            <p:nvSpPr>
              <p:cNvPr id="8"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2721637" y="-945847"/>
              <a:ext cx="2664422" cy="1218172"/>
              <a:chOff x="0" y="0"/>
              <a:chExt cx="483446" cy="221031"/>
            </a:xfrm>
          </p:grpSpPr>
          <p:sp>
            <p:nvSpPr>
              <p:cNvPr id="10"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txBody>
              <a:bodyPr/>
              <a:lstStyle/>
              <a:p>
                <a:endParaRPr lang="es-CO"/>
              </a:p>
            </p:txBody>
          </p:sp>
          <p:sp>
            <p:nvSpPr>
              <p:cNvPr id="11"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2" name="Group 12"/>
          <p:cNvGrpSpPr/>
          <p:nvPr/>
        </p:nvGrpSpPr>
        <p:grpSpPr>
          <a:xfrm rot="-4699802">
            <a:off x="12677283" y="4893040"/>
            <a:ext cx="15009628" cy="4262784"/>
            <a:chOff x="0" y="0"/>
            <a:chExt cx="3953153" cy="1122709"/>
          </a:xfrm>
        </p:grpSpPr>
        <p:sp>
          <p:nvSpPr>
            <p:cNvPr id="13"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txBody>
            <a:bodyPr/>
            <a:lstStyle/>
            <a:p>
              <a:endParaRPr lang="es-CO"/>
            </a:p>
          </p:txBody>
        </p:sp>
        <p:sp>
          <p:nvSpPr>
            <p:cNvPr id="14"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15" name="Group 15"/>
          <p:cNvGrpSpPr/>
          <p:nvPr/>
        </p:nvGrpSpPr>
        <p:grpSpPr>
          <a:xfrm rot="-4699802">
            <a:off x="10294847" y="6513127"/>
            <a:ext cx="15009628" cy="201024"/>
            <a:chOff x="0" y="0"/>
            <a:chExt cx="3953153" cy="52945"/>
          </a:xfrm>
        </p:grpSpPr>
        <p:sp>
          <p:nvSpPr>
            <p:cNvPr id="16"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txBody>
            <a:bodyPr/>
            <a:lstStyle/>
            <a:p>
              <a:endParaRPr lang="es-CO"/>
            </a:p>
          </p:txBody>
        </p:sp>
        <p:sp>
          <p:nvSpPr>
            <p:cNvPr id="17"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33" name="Picture 20"/>
          <p:cNvPicPr>
            <a:picLocks noChangeAspect="1"/>
          </p:cNvPicPr>
          <p:nvPr/>
        </p:nvPicPr>
        <p:blipFill>
          <a:blip r:embed="rId3"/>
          <a:srcRect l="27903" t="7707" r="27626" b="7032"/>
          <a:stretch>
            <a:fillRect/>
          </a:stretch>
        </p:blipFill>
        <p:spPr>
          <a:xfrm>
            <a:off x="16054369" y="90474"/>
            <a:ext cx="1506527" cy="1624685"/>
          </a:xfrm>
          <a:prstGeom prst="rect">
            <a:avLst/>
          </a:prstGeom>
        </p:spPr>
      </p:pic>
      <p:grpSp>
        <p:nvGrpSpPr>
          <p:cNvPr id="23" name="Group 2"/>
          <p:cNvGrpSpPr/>
          <p:nvPr/>
        </p:nvGrpSpPr>
        <p:grpSpPr>
          <a:xfrm>
            <a:off x="4" y="3467100"/>
            <a:ext cx="18287997" cy="11161301"/>
            <a:chOff x="-97909" y="-2126800"/>
            <a:chExt cx="5874598" cy="2939600"/>
          </a:xfrm>
        </p:grpSpPr>
        <p:sp>
          <p:nvSpPr>
            <p:cNvPr id="24"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txBody>
            <a:bodyPr/>
            <a:lstStyle/>
            <a:p>
              <a:endParaRPr lang="es-CO" dirty="0"/>
            </a:p>
          </p:txBody>
        </p:sp>
        <p:sp>
          <p:nvSpPr>
            <p:cNvPr id="25"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6" name="TextBox 14"/>
          <p:cNvSpPr txBox="1"/>
          <p:nvPr/>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extLst>
      <p:ext uri="{BB962C8B-B14F-4D97-AF65-F5344CB8AC3E}">
        <p14:creationId xmlns:p14="http://schemas.microsoft.com/office/powerpoint/2010/main" val="418431346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
        <p:nvSpPr>
          <p:cNvPr id="3" name="TextBox 6"/>
          <p:cNvSpPr txBox="1"/>
          <p:nvPr/>
        </p:nvSpPr>
        <p:spPr>
          <a:xfrm>
            <a:off x="2123889" y="1104900"/>
            <a:ext cx="12581950" cy="677108"/>
          </a:xfrm>
          <a:prstGeom prst="rect">
            <a:avLst/>
          </a:prstGeom>
        </p:spPr>
        <p:txBody>
          <a:bodyPr wrap="square" lIns="0" tIns="0" rIns="0" bIns="0" rtlCol="0" anchor="t">
            <a:spAutoFit/>
          </a:bodyPr>
          <a:lstStyle/>
          <a:p>
            <a:pPr algn="ctr"/>
            <a:r>
              <a:rPr lang="es-MX" sz="4400" b="1" dirty="0" smtClean="0">
                <a:solidFill>
                  <a:srgbClr val="168246"/>
                </a:solidFill>
                <a:latin typeface="Arial Black" panose="020B0A04020102020204" pitchFamily="34" charset="0"/>
                <a:cs typeface="Arial" pitchFamily="34" charset="0"/>
              </a:rPr>
              <a:t>DESCRIPCIÓN DEL </a:t>
            </a:r>
            <a:r>
              <a:rPr lang="es-MX" sz="4400" b="1" dirty="0">
                <a:solidFill>
                  <a:srgbClr val="168246"/>
                </a:solidFill>
                <a:latin typeface="Arial Black" panose="020B0A04020102020204" pitchFamily="34" charset="0"/>
                <a:cs typeface="Arial" pitchFamily="34" charset="0"/>
              </a:rPr>
              <a:t>PROBLEMA</a:t>
            </a:r>
            <a:endParaRPr lang="es-ES" sz="4400" b="1" dirty="0">
              <a:solidFill>
                <a:srgbClr val="168246"/>
              </a:solidFill>
              <a:latin typeface="Arial Black" panose="020B0A04020102020204" pitchFamily="34" charset="0"/>
              <a:cs typeface="Arial" pitchFamily="34" charset="0"/>
            </a:endParaRPr>
          </a:p>
        </p:txBody>
      </p:sp>
      <p:pic>
        <p:nvPicPr>
          <p:cNvPr id="42" name="Imagen 41"/>
          <p:cNvPicPr>
            <a:picLocks noChangeAspect="1"/>
          </p:cNvPicPr>
          <p:nvPr/>
        </p:nvPicPr>
        <p:blipFill>
          <a:blip r:embed="rId2"/>
          <a:stretch>
            <a:fillRect/>
          </a:stretch>
        </p:blipFill>
        <p:spPr>
          <a:xfrm>
            <a:off x="4419600" y="1782008"/>
            <a:ext cx="10439401" cy="7559040"/>
          </a:xfrm>
          <a:prstGeom prst="rect">
            <a:avLst/>
          </a:prstGeom>
        </p:spPr>
      </p:pic>
      <p:sp>
        <p:nvSpPr>
          <p:cNvPr id="43" name="Rectángulo 42"/>
          <p:cNvSpPr/>
          <p:nvPr/>
        </p:nvSpPr>
        <p:spPr>
          <a:xfrm>
            <a:off x="5486400" y="4927897"/>
            <a:ext cx="2895600" cy="646331"/>
          </a:xfrm>
          <a:prstGeom prst="rect">
            <a:avLst/>
          </a:prstGeom>
        </p:spPr>
        <p:txBody>
          <a:bodyPr wrap="square">
            <a:spAutoFit/>
          </a:bodyPr>
          <a:lstStyle/>
          <a:p>
            <a:r>
              <a:rPr lang="es-MX" b="1" dirty="0"/>
              <a:t>Desafíos en la Implementación del SG-SST</a:t>
            </a:r>
            <a:endParaRPr lang="en-US" b="1" dirty="0"/>
          </a:p>
        </p:txBody>
      </p:sp>
      <p:sp>
        <p:nvSpPr>
          <p:cNvPr id="44" name="Rectángulo 43"/>
          <p:cNvSpPr/>
          <p:nvPr/>
        </p:nvSpPr>
        <p:spPr>
          <a:xfrm>
            <a:off x="5486400" y="5829300"/>
            <a:ext cx="2764924" cy="369332"/>
          </a:xfrm>
          <a:prstGeom prst="rect">
            <a:avLst/>
          </a:prstGeom>
        </p:spPr>
        <p:txBody>
          <a:bodyPr wrap="none">
            <a:spAutoFit/>
          </a:bodyPr>
          <a:lstStyle/>
          <a:p>
            <a:r>
              <a:rPr lang="en-US" b="1" dirty="0"/>
              <a:t>I</a:t>
            </a:r>
            <a:r>
              <a:rPr lang="en-US" b="1" dirty="0" smtClean="0"/>
              <a:t>ncumplimiento </a:t>
            </a:r>
            <a:r>
              <a:rPr lang="en-US" b="1" dirty="0"/>
              <a:t>Normativo</a:t>
            </a:r>
          </a:p>
        </p:txBody>
      </p:sp>
      <p:sp>
        <p:nvSpPr>
          <p:cNvPr id="45" name="Rectángulo 44"/>
          <p:cNvSpPr/>
          <p:nvPr/>
        </p:nvSpPr>
        <p:spPr>
          <a:xfrm>
            <a:off x="5511800" y="6453704"/>
            <a:ext cx="2300667" cy="646331"/>
          </a:xfrm>
          <a:prstGeom prst="rect">
            <a:avLst/>
          </a:prstGeom>
        </p:spPr>
        <p:txBody>
          <a:bodyPr wrap="square">
            <a:spAutoFit/>
          </a:bodyPr>
          <a:lstStyle/>
          <a:p>
            <a:r>
              <a:rPr lang="es-MX" b="1" dirty="0"/>
              <a:t>Falta de Conocimiento y Formación</a:t>
            </a:r>
            <a:endParaRPr lang="en-US" b="1" dirty="0"/>
          </a:p>
        </p:txBody>
      </p:sp>
      <p:sp>
        <p:nvSpPr>
          <p:cNvPr id="46" name="Rectángulo 45"/>
          <p:cNvSpPr/>
          <p:nvPr/>
        </p:nvSpPr>
        <p:spPr>
          <a:xfrm>
            <a:off x="5486400" y="7251045"/>
            <a:ext cx="2744876" cy="646331"/>
          </a:xfrm>
          <a:prstGeom prst="rect">
            <a:avLst/>
          </a:prstGeom>
        </p:spPr>
        <p:txBody>
          <a:bodyPr wrap="square">
            <a:spAutoFit/>
          </a:bodyPr>
          <a:lstStyle/>
          <a:p>
            <a:r>
              <a:rPr lang="es-MX" b="1" dirty="0"/>
              <a:t>Consecuencias de la Mala Gestión</a:t>
            </a:r>
            <a:endParaRPr lang="en-US" b="1" dirty="0"/>
          </a:p>
        </p:txBody>
      </p:sp>
      <p:sp>
        <p:nvSpPr>
          <p:cNvPr id="47" name="Rectángulo 46"/>
          <p:cNvSpPr/>
          <p:nvPr/>
        </p:nvSpPr>
        <p:spPr>
          <a:xfrm>
            <a:off x="5473700" y="7928153"/>
            <a:ext cx="2373569" cy="646331"/>
          </a:xfrm>
          <a:prstGeom prst="rect">
            <a:avLst/>
          </a:prstGeom>
        </p:spPr>
        <p:txBody>
          <a:bodyPr wrap="square">
            <a:spAutoFit/>
          </a:bodyPr>
          <a:lstStyle/>
          <a:p>
            <a:r>
              <a:rPr lang="en-US" b="1" dirty="0"/>
              <a:t>Ausencia de Cultura Preventiva</a:t>
            </a:r>
          </a:p>
        </p:txBody>
      </p:sp>
    </p:spTree>
    <p:extLst>
      <p:ext uri="{BB962C8B-B14F-4D97-AF65-F5344CB8AC3E}">
        <p14:creationId xmlns:p14="http://schemas.microsoft.com/office/powerpoint/2010/main" val="3263819923"/>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6"/>
          <p:cNvSpPr txBox="1"/>
          <p:nvPr/>
        </p:nvSpPr>
        <p:spPr>
          <a:xfrm>
            <a:off x="5772978" y="1104900"/>
            <a:ext cx="6887148" cy="677108"/>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JUSTIFICACIÓN</a:t>
            </a:r>
            <a:endParaRPr lang="es-ES" sz="4400" b="1" dirty="0">
              <a:solidFill>
                <a:srgbClr val="168246"/>
              </a:solidFill>
              <a:latin typeface="Arial Black" panose="020B0A04020102020204" pitchFamily="34" charset="0"/>
              <a:cs typeface="Arial" pitchFamily="34" charset="0"/>
            </a:endParaRPr>
          </a:p>
        </p:txBody>
      </p:sp>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
        <p:nvSpPr>
          <p:cNvPr id="27" name="TextBox 26"/>
          <p:cNvSpPr txBox="1"/>
          <p:nvPr/>
        </p:nvSpPr>
        <p:spPr>
          <a:xfrm>
            <a:off x="1851014" y="2500045"/>
            <a:ext cx="14585972" cy="1292662"/>
          </a:xfrm>
          <a:prstGeom prst="rect">
            <a:avLst/>
          </a:prstGeom>
        </p:spPr>
        <p:txBody>
          <a:bodyPr wrap="square" lIns="0" tIns="0" rIns="0" bIns="0" rtlCol="0" anchor="t">
            <a:spAutoFit/>
          </a:bodyPr>
          <a:lstStyle/>
          <a:p>
            <a:pPr algn="just"/>
            <a:r>
              <a:rPr lang="es-MX" sz="2800" dirty="0" smtClean="0">
                <a:solidFill>
                  <a:srgbClr val="000000"/>
                </a:solidFill>
                <a:latin typeface="Arial   "/>
              </a:rPr>
              <a:t>Este </a:t>
            </a:r>
            <a:r>
              <a:rPr lang="es-MX" sz="2800" dirty="0">
                <a:solidFill>
                  <a:srgbClr val="000000"/>
                </a:solidFill>
                <a:latin typeface="Arial   "/>
              </a:rPr>
              <a:t>estudio analiza la implementación del </a:t>
            </a:r>
            <a:r>
              <a:rPr lang="es-MX" sz="2800" dirty="0" smtClean="0">
                <a:solidFill>
                  <a:srgbClr val="000000"/>
                </a:solidFill>
                <a:latin typeface="Arial   "/>
              </a:rPr>
              <a:t>SG-SST </a:t>
            </a:r>
            <a:r>
              <a:rPr lang="es-MX" sz="2800" dirty="0">
                <a:solidFill>
                  <a:srgbClr val="000000"/>
                </a:solidFill>
                <a:latin typeface="Arial   "/>
              </a:rPr>
              <a:t>en las empresas de </a:t>
            </a:r>
            <a:r>
              <a:rPr lang="es-MX" sz="2800" dirty="0" smtClean="0">
                <a:solidFill>
                  <a:srgbClr val="000000"/>
                </a:solidFill>
                <a:latin typeface="Arial   "/>
              </a:rPr>
              <a:t>Aguachica</a:t>
            </a:r>
            <a:r>
              <a:rPr lang="es-MX" sz="2800" dirty="0">
                <a:solidFill>
                  <a:srgbClr val="000000"/>
                </a:solidFill>
                <a:latin typeface="Arial   "/>
              </a:rPr>
              <a:t>, </a:t>
            </a:r>
            <a:r>
              <a:rPr lang="es-MX" sz="2800" dirty="0" smtClean="0">
                <a:solidFill>
                  <a:srgbClr val="000000"/>
                </a:solidFill>
                <a:latin typeface="Arial   "/>
              </a:rPr>
              <a:t>Cesar, </a:t>
            </a:r>
            <a:r>
              <a:rPr lang="es-MX" sz="2800" dirty="0">
                <a:solidFill>
                  <a:srgbClr val="000000"/>
                </a:solidFill>
                <a:latin typeface="Arial   "/>
              </a:rPr>
              <a:t>enfocándose en mejorar la seguridad laboral y cumplir con normativas como el </a:t>
            </a:r>
            <a:r>
              <a:rPr lang="es-MX" sz="2800" dirty="0" smtClean="0">
                <a:solidFill>
                  <a:srgbClr val="000000"/>
                </a:solidFill>
                <a:latin typeface="Arial   "/>
              </a:rPr>
              <a:t>Decreto </a:t>
            </a:r>
            <a:r>
              <a:rPr lang="es-MX" sz="2800" dirty="0">
                <a:solidFill>
                  <a:srgbClr val="000000"/>
                </a:solidFill>
                <a:latin typeface="Arial   "/>
              </a:rPr>
              <a:t>1072 de </a:t>
            </a:r>
            <a:r>
              <a:rPr lang="es-MX" sz="2800" dirty="0" smtClean="0">
                <a:solidFill>
                  <a:srgbClr val="000000"/>
                </a:solidFill>
                <a:latin typeface="Arial   "/>
              </a:rPr>
              <a:t>2015 </a:t>
            </a:r>
            <a:r>
              <a:rPr lang="es-MX" sz="2800" dirty="0">
                <a:solidFill>
                  <a:srgbClr val="000000"/>
                </a:solidFill>
                <a:latin typeface="Arial   "/>
              </a:rPr>
              <a:t>y la </a:t>
            </a:r>
            <a:r>
              <a:rPr lang="es-MX" sz="2800" dirty="0" smtClean="0">
                <a:solidFill>
                  <a:srgbClr val="000000"/>
                </a:solidFill>
                <a:latin typeface="Arial   "/>
              </a:rPr>
              <a:t>Resolución </a:t>
            </a:r>
            <a:r>
              <a:rPr lang="es-MX" sz="2800" dirty="0">
                <a:solidFill>
                  <a:srgbClr val="000000"/>
                </a:solidFill>
                <a:latin typeface="Arial   "/>
              </a:rPr>
              <a:t>0312 de </a:t>
            </a:r>
            <a:r>
              <a:rPr lang="es-MX" sz="2800" dirty="0" smtClean="0">
                <a:solidFill>
                  <a:srgbClr val="000000"/>
                </a:solidFill>
                <a:latin typeface="Arial   "/>
              </a:rPr>
              <a:t>2019. </a:t>
            </a:r>
            <a:endParaRPr lang="en-US" sz="2800" dirty="0">
              <a:solidFill>
                <a:srgbClr val="000000"/>
              </a:solidFill>
              <a:latin typeface="Arial   "/>
            </a:endParaRPr>
          </a:p>
        </p:txBody>
      </p:sp>
      <p:pic>
        <p:nvPicPr>
          <p:cNvPr id="7170" name="Picture 2" descr="Importancia Del Sg Sst - Image to 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017085"/>
            <a:ext cx="9677400" cy="6060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9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AB8D80C4-501A-4B95-8883-1BF47DE7C5D6}"/>
              </a:ext>
            </a:extLst>
          </p:cNvPr>
          <p:cNvSpPr txBox="1"/>
          <p:nvPr/>
        </p:nvSpPr>
        <p:spPr>
          <a:xfrm>
            <a:off x="2781300" y="1340703"/>
            <a:ext cx="12725400" cy="1661993"/>
          </a:xfrm>
          <a:prstGeom prst="rect">
            <a:avLst/>
          </a:prstGeom>
        </p:spPr>
        <p:txBody>
          <a:bodyPr wrap="square" lIns="0" tIns="0" rIns="0" bIns="0" rtlCol="0" anchor="t">
            <a:spAutoFit/>
          </a:bodyPr>
          <a:lstStyle/>
          <a:p>
            <a:pPr algn="ctr"/>
            <a:r>
              <a:rPr lang="es-MX" sz="5400" b="1" dirty="0" smtClean="0">
                <a:solidFill>
                  <a:srgbClr val="168246"/>
                </a:solidFill>
                <a:latin typeface="Arial Black" panose="020B0A04020102020204" pitchFamily="34" charset="0"/>
                <a:cs typeface="Arial" pitchFamily="34" charset="0"/>
              </a:rPr>
              <a:t>ESTADO DEL ARTE</a:t>
            </a:r>
          </a:p>
          <a:p>
            <a:pPr algn="ctr"/>
            <a:endParaRPr lang="es-ES" sz="5400" b="1" dirty="0">
              <a:solidFill>
                <a:srgbClr val="168246"/>
              </a:solidFill>
              <a:latin typeface="Arial Black" panose="020B0A04020102020204" pitchFamily="34" charset="0"/>
              <a:cs typeface="Arial" pitchFamily="34" charset="0"/>
            </a:endParaRPr>
          </a:p>
        </p:txBody>
      </p:sp>
      <p:sp>
        <p:nvSpPr>
          <p:cNvPr id="3" name="Rectángulo 2"/>
          <p:cNvSpPr/>
          <p:nvPr/>
        </p:nvSpPr>
        <p:spPr>
          <a:xfrm>
            <a:off x="1752600" y="4762500"/>
            <a:ext cx="3276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dirty="0" smtClean="0"/>
              <a:t>ANTECEDENTES </a:t>
            </a:r>
            <a:endParaRPr lang="en-US" sz="2800" dirty="0"/>
          </a:p>
        </p:txBody>
      </p:sp>
      <p:cxnSp>
        <p:nvCxnSpPr>
          <p:cNvPr id="5" name="Conector recto 4"/>
          <p:cNvCxnSpPr>
            <a:stCxn id="3" idx="3"/>
          </p:cNvCxnSpPr>
          <p:nvPr/>
        </p:nvCxnSpPr>
        <p:spPr>
          <a:xfrm>
            <a:off x="5029200" y="5295900"/>
            <a:ext cx="7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flipH="1">
            <a:off x="5791200" y="3162300"/>
            <a:ext cx="23812" cy="5334000"/>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ángulo 8"/>
          <p:cNvSpPr/>
          <p:nvPr/>
        </p:nvSpPr>
        <p:spPr>
          <a:xfrm>
            <a:off x="6038850" y="2628900"/>
            <a:ext cx="3581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INTERNACIONAL </a:t>
            </a:r>
            <a:endParaRPr lang="en-US" dirty="0"/>
          </a:p>
        </p:txBody>
      </p:sp>
      <p:sp>
        <p:nvSpPr>
          <p:cNvPr id="10" name="Rectángulo 9"/>
          <p:cNvSpPr/>
          <p:nvPr/>
        </p:nvSpPr>
        <p:spPr>
          <a:xfrm>
            <a:off x="6038850" y="4907697"/>
            <a:ext cx="3581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NACIONAL</a:t>
            </a:r>
            <a:endParaRPr lang="en-US" dirty="0"/>
          </a:p>
        </p:txBody>
      </p:sp>
      <p:sp>
        <p:nvSpPr>
          <p:cNvPr id="11" name="Rectángulo 10"/>
          <p:cNvSpPr/>
          <p:nvPr/>
        </p:nvSpPr>
        <p:spPr>
          <a:xfrm>
            <a:off x="6019800" y="7581900"/>
            <a:ext cx="3581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REGIONAL O LOCAL</a:t>
            </a:r>
            <a:endParaRPr lang="en-US" dirty="0"/>
          </a:p>
        </p:txBody>
      </p:sp>
      <p:sp>
        <p:nvSpPr>
          <p:cNvPr id="12" name="Rectángulo 11"/>
          <p:cNvSpPr/>
          <p:nvPr/>
        </p:nvSpPr>
        <p:spPr>
          <a:xfrm>
            <a:off x="10325100" y="2195511"/>
            <a:ext cx="6667500" cy="2209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s-CO" dirty="0"/>
              <a:t>La tesis de Luis Eduardo </a:t>
            </a:r>
            <a:r>
              <a:rPr lang="es-CO" dirty="0" err="1"/>
              <a:t>Panez</a:t>
            </a:r>
            <a:r>
              <a:rPr lang="es-CO" dirty="0"/>
              <a:t> Alva (2021) se enfoca en el diseño de un Sistema de Gestión de Seguridad y Salud en el Trabajo (SG-SST) basado en la norma ISO 45001:2018 para la empresa </a:t>
            </a:r>
            <a:r>
              <a:rPr lang="es-CO" dirty="0" err="1"/>
              <a:t>Barsa</a:t>
            </a:r>
            <a:r>
              <a:rPr lang="es-CO" dirty="0"/>
              <a:t> Constructores &amp; Servicios Múltiples S.R.L. Su objetivo fue minimizar los riesgos laborales mediante la implementación de estándares internacionales, proporcionando un marco sólido para mejorar la seguridad y salud ocupacional en la empresa.</a:t>
            </a:r>
            <a:endParaRPr lang="en-US" dirty="0"/>
          </a:p>
        </p:txBody>
      </p:sp>
      <p:sp>
        <p:nvSpPr>
          <p:cNvPr id="13" name="Rectángulo 12"/>
          <p:cNvSpPr/>
          <p:nvPr/>
        </p:nvSpPr>
        <p:spPr>
          <a:xfrm>
            <a:off x="10325100" y="7010400"/>
            <a:ext cx="6667500" cy="2209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s-MX" dirty="0" smtClean="0"/>
              <a:t>La </a:t>
            </a:r>
            <a:r>
              <a:rPr lang="es-MX" dirty="0"/>
              <a:t>investigación de Luis Hernando Robles </a:t>
            </a:r>
            <a:r>
              <a:rPr lang="es-MX" dirty="0" err="1"/>
              <a:t>Otálvarez</a:t>
            </a:r>
            <a:r>
              <a:rPr lang="es-MX" dirty="0"/>
              <a:t> y Sergio Andrés Solano Vidales (2023) analizó el nivel de prevención de riesgos laborales en las empresas del sector de la construcción en Aguachica, Cesar. El estudio resaltó la necesidad de mejorar la capacitación y promover una cultura de seguridad laboral, destacando la importancia del cumplimiento de normativas de seguridad para reducir riesgos en este sector de alto peligro.</a:t>
            </a:r>
            <a:endParaRPr lang="en-US" dirty="0"/>
          </a:p>
        </p:txBody>
      </p:sp>
      <p:sp>
        <p:nvSpPr>
          <p:cNvPr id="14" name="Rectángulo 13"/>
          <p:cNvSpPr/>
          <p:nvPr/>
        </p:nvSpPr>
        <p:spPr>
          <a:xfrm>
            <a:off x="10325100" y="4557711"/>
            <a:ext cx="6667500" cy="2209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s-MX" dirty="0" smtClean="0"/>
              <a:t>La </a:t>
            </a:r>
            <a:r>
              <a:rPr lang="es-MX" dirty="0"/>
              <a:t>investigación de Valeria Terán Núñez (2017) en la Universidad de Cartagena se centró en el diseño de un Sistema de Gestión de Seguridad y Salud en el Trabajo (SG-SST) para la empresa Inversiones BBK, basado en el Decreto 1072 de 2015. Este estudio proporcionó una hoja de ruta clara para implementar un SG-SST en cumplimiento con la normativa colombiana, siendo un ejemplo práctico de cómo abordar los desafíos legales en el contexto empresarial del país.</a:t>
            </a:r>
            <a:endParaRPr lang="en-US" dirty="0"/>
          </a:p>
        </p:txBody>
      </p:sp>
    </p:spTree>
    <p:extLst>
      <p:ext uri="{BB962C8B-B14F-4D97-AF65-F5344CB8AC3E}">
        <p14:creationId xmlns:p14="http://schemas.microsoft.com/office/powerpoint/2010/main" val="1799825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4AE5C3B6-4910-DEDD-A59F-62D12EC05DA1}"/>
              </a:ext>
            </a:extLst>
          </p:cNvPr>
          <p:cNvSpPr txBox="1"/>
          <p:nvPr/>
        </p:nvSpPr>
        <p:spPr>
          <a:xfrm>
            <a:off x="5528793" y="3811071"/>
            <a:ext cx="5422944" cy="1446550"/>
          </a:xfrm>
          <a:prstGeom prst="rect">
            <a:avLst/>
          </a:prstGeom>
          <a:noFill/>
        </p:spPr>
        <p:txBody>
          <a:bodyPr wrap="square" rtlCol="0">
            <a:spAutoFit/>
          </a:bodyPr>
          <a:lstStyle/>
          <a:p>
            <a:endParaRPr lang="es-CO" sz="2400" dirty="0">
              <a:effectLst/>
              <a:latin typeface="Arial" panose="020B0604020202020204" pitchFamily="34" charset="0"/>
              <a:ea typeface="Calibri" panose="020F0502020204030204" pitchFamily="34" charset="0"/>
              <a:cs typeface="Arial" panose="020B0604020202020204" pitchFamily="34" charset="0"/>
            </a:endParaRPr>
          </a:p>
          <a:p>
            <a:endParaRPr lang="es-CO" sz="2400" dirty="0">
              <a:latin typeface="Arial" panose="020B0604020202020204" pitchFamily="34" charset="0"/>
              <a:ea typeface="Calibri" panose="020F0502020204030204" pitchFamily="34" charset="0"/>
              <a:cs typeface="Arial" panose="020B0604020202020204" pitchFamily="34" charset="0"/>
            </a:endParaRPr>
          </a:p>
          <a:p>
            <a:r>
              <a:rPr lang="es-CO" sz="4000" b="1" dirty="0">
                <a:effectLst/>
                <a:latin typeface="Arial" panose="020B0604020202020204" pitchFamily="34" charset="0"/>
                <a:ea typeface="Calibri" panose="020F0502020204030204" pitchFamily="34" charset="0"/>
                <a:cs typeface="Arial" panose="020B0604020202020204" pitchFamily="34" charset="0"/>
              </a:rPr>
              <a:t>  </a:t>
            </a:r>
            <a:endParaRPr lang="es-CO" sz="2400" dirty="0">
              <a:latin typeface="Arial" panose="020B0604020202020204" pitchFamily="34" charset="0"/>
              <a:ea typeface="Calibri" panose="020F0502020204030204" pitchFamily="34" charset="0"/>
              <a:cs typeface="Arial" panose="020B0604020202020204" pitchFamily="34" charset="0"/>
            </a:endParaRPr>
          </a:p>
        </p:txBody>
      </p:sp>
      <p:sp>
        <p:nvSpPr>
          <p:cNvPr id="4" name="TextBox 6">
            <a:extLst>
              <a:ext uri="{FF2B5EF4-FFF2-40B4-BE49-F238E27FC236}">
                <a16:creationId xmlns:a16="http://schemas.microsoft.com/office/drawing/2014/main" id="{AB8D80C4-501A-4B95-8883-1BF47DE7C5D6}"/>
              </a:ext>
            </a:extLst>
          </p:cNvPr>
          <p:cNvSpPr txBox="1"/>
          <p:nvPr/>
        </p:nvSpPr>
        <p:spPr>
          <a:xfrm>
            <a:off x="2781300" y="1340703"/>
            <a:ext cx="12725400" cy="1661993"/>
          </a:xfrm>
          <a:prstGeom prst="rect">
            <a:avLst/>
          </a:prstGeom>
        </p:spPr>
        <p:txBody>
          <a:bodyPr wrap="square" lIns="0" tIns="0" rIns="0" bIns="0" rtlCol="0" anchor="t">
            <a:spAutoFit/>
          </a:bodyPr>
          <a:lstStyle/>
          <a:p>
            <a:pPr algn="ctr"/>
            <a:r>
              <a:rPr lang="es-MX" sz="5400" b="1" dirty="0" smtClean="0">
                <a:solidFill>
                  <a:srgbClr val="168246"/>
                </a:solidFill>
                <a:latin typeface="Arial Black" panose="020B0A04020102020204" pitchFamily="34" charset="0"/>
                <a:cs typeface="Arial" pitchFamily="34" charset="0"/>
              </a:rPr>
              <a:t>MARCO TEORICO</a:t>
            </a:r>
          </a:p>
          <a:p>
            <a:pPr algn="ctr"/>
            <a:endParaRPr lang="es-ES" sz="5400" b="1" dirty="0">
              <a:solidFill>
                <a:srgbClr val="168246"/>
              </a:solidFill>
              <a:latin typeface="Arial Black" panose="020B0A04020102020204" pitchFamily="34" charset="0"/>
              <a:cs typeface="Arial" pitchFamily="34" charset="0"/>
            </a:endParaRPr>
          </a:p>
        </p:txBody>
      </p:sp>
      <p:cxnSp>
        <p:nvCxnSpPr>
          <p:cNvPr id="11" name="Conector recto 10"/>
          <p:cNvCxnSpPr/>
          <p:nvPr/>
        </p:nvCxnSpPr>
        <p:spPr>
          <a:xfrm>
            <a:off x="9029700" y="4268271"/>
            <a:ext cx="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21" name="Rectángulo 20"/>
          <p:cNvSpPr/>
          <p:nvPr/>
        </p:nvSpPr>
        <p:spPr>
          <a:xfrm>
            <a:off x="609600" y="2460163"/>
            <a:ext cx="14401800" cy="4678204"/>
          </a:xfrm>
          <a:prstGeom prst="rect">
            <a:avLst/>
          </a:prstGeom>
        </p:spPr>
        <p:txBody>
          <a:bodyPr wrap="square">
            <a:spAutoFit/>
          </a:bodyPr>
          <a:lstStyle/>
          <a:p>
            <a:r>
              <a:rPr lang="es-MX" sz="2800" dirty="0" smtClean="0">
                <a:latin typeface="Times New Roman" panose="02020603050405020304" pitchFamily="18" charset="0"/>
                <a:cs typeface="Times New Roman" panose="02020603050405020304" pitchFamily="18" charset="0"/>
              </a:rPr>
              <a:t>Las Trinormas: son </a:t>
            </a:r>
            <a:r>
              <a:rPr lang="es-MX" sz="2800" dirty="0">
                <a:latin typeface="Times New Roman" panose="02020603050405020304" pitchFamily="18" charset="0"/>
                <a:cs typeface="Times New Roman" panose="02020603050405020304" pitchFamily="18" charset="0"/>
              </a:rPr>
              <a:t>tres normas internacionales clave para la gestión empresarial que promueven la calidad, la sostenibilidad ambiental y la seguridad laboral:</a:t>
            </a:r>
          </a:p>
          <a:p>
            <a:endParaRPr lang="es-MX" sz="2800" dirty="0">
              <a:latin typeface="Times New Roman" panose="02020603050405020304" pitchFamily="18" charset="0"/>
              <a:cs typeface="Times New Roman" panose="02020603050405020304" pitchFamily="18" charset="0"/>
            </a:endParaRPr>
          </a:p>
          <a:p>
            <a:r>
              <a:rPr lang="es-MX" sz="2800" b="1" dirty="0">
                <a:latin typeface="Times New Roman" panose="02020603050405020304" pitchFamily="18" charset="0"/>
                <a:cs typeface="Times New Roman" panose="02020603050405020304" pitchFamily="18" charset="0"/>
              </a:rPr>
              <a:t>1. </a:t>
            </a:r>
            <a:r>
              <a:rPr lang="es-MX" sz="2800" b="1" dirty="0" smtClean="0">
                <a:latin typeface="Times New Roman" panose="02020603050405020304" pitchFamily="18" charset="0"/>
                <a:cs typeface="Times New Roman" panose="02020603050405020304" pitchFamily="18" charset="0"/>
              </a:rPr>
              <a:t>ISO </a:t>
            </a:r>
            <a:r>
              <a:rPr lang="es-MX" sz="2800" b="1" dirty="0">
                <a:latin typeface="Times New Roman" panose="02020603050405020304" pitchFamily="18" charset="0"/>
                <a:cs typeface="Times New Roman" panose="02020603050405020304" pitchFamily="18" charset="0"/>
              </a:rPr>
              <a:t>9001:2015 (Gestión de Calidad</a:t>
            </a:r>
            <a:r>
              <a:rPr lang="es-MX" sz="2800" b="1" dirty="0" smtClean="0">
                <a:latin typeface="Times New Roman" panose="02020603050405020304" pitchFamily="18" charset="0"/>
                <a:cs typeface="Times New Roman" panose="02020603050405020304" pitchFamily="18" charset="0"/>
              </a:rPr>
              <a:t>): </a:t>
            </a:r>
            <a:r>
              <a:rPr lang="es-MX" sz="2800" dirty="0">
                <a:latin typeface="Times New Roman" panose="02020603050405020304" pitchFamily="18" charset="0"/>
                <a:cs typeface="Times New Roman" panose="02020603050405020304" pitchFamily="18" charset="0"/>
              </a:rPr>
              <a:t>Establece requisitos para un sistema de gestión de calidad, mejorando la satisfacción del cliente a través de procesos eficientes y productos de calidad</a:t>
            </a:r>
            <a:r>
              <a:rPr lang="es-MX" sz="2800" dirty="0" smtClean="0">
                <a:latin typeface="Times New Roman" panose="02020603050405020304" pitchFamily="18" charset="0"/>
                <a:cs typeface="Times New Roman" panose="02020603050405020304" pitchFamily="18" charset="0"/>
              </a:rPr>
              <a:t>.</a:t>
            </a:r>
            <a:endParaRPr lang="es-MX" sz="2800" dirty="0">
              <a:latin typeface="Times New Roman" panose="02020603050405020304" pitchFamily="18" charset="0"/>
              <a:cs typeface="Times New Roman" panose="02020603050405020304" pitchFamily="18" charset="0"/>
            </a:endParaRPr>
          </a:p>
          <a:p>
            <a:r>
              <a:rPr lang="es-MX" sz="2800" b="1" dirty="0">
                <a:latin typeface="Times New Roman" panose="02020603050405020304" pitchFamily="18" charset="0"/>
                <a:cs typeface="Times New Roman" panose="02020603050405020304" pitchFamily="18" charset="0"/>
              </a:rPr>
              <a:t>2. </a:t>
            </a:r>
            <a:r>
              <a:rPr lang="es-MX" sz="2800" b="1" dirty="0" smtClean="0">
                <a:latin typeface="Times New Roman" panose="02020603050405020304" pitchFamily="18" charset="0"/>
                <a:cs typeface="Times New Roman" panose="02020603050405020304" pitchFamily="18" charset="0"/>
              </a:rPr>
              <a:t>ISO </a:t>
            </a:r>
            <a:r>
              <a:rPr lang="es-MX" sz="2800" b="1" dirty="0">
                <a:latin typeface="Times New Roman" panose="02020603050405020304" pitchFamily="18" charset="0"/>
                <a:cs typeface="Times New Roman" panose="02020603050405020304" pitchFamily="18" charset="0"/>
              </a:rPr>
              <a:t>14001:2015 (Gestión Ambiental</a:t>
            </a:r>
            <a:r>
              <a:rPr lang="es-MX" sz="2800" b="1" dirty="0" smtClean="0">
                <a:latin typeface="Times New Roman" panose="02020603050405020304" pitchFamily="18" charset="0"/>
                <a:cs typeface="Times New Roman" panose="02020603050405020304" pitchFamily="18" charset="0"/>
              </a:rPr>
              <a:t>): </a:t>
            </a:r>
            <a:r>
              <a:rPr lang="es-MX" sz="2800" dirty="0">
                <a:latin typeface="Times New Roman" panose="02020603050405020304" pitchFamily="18" charset="0"/>
                <a:cs typeface="Times New Roman" panose="02020603050405020304" pitchFamily="18" charset="0"/>
              </a:rPr>
              <a:t>Se centra en la gestión ambiental, ayudando a las empresas a minimizar su impacto ambiental y cumplir con regulaciones mediante prácticas sostenibles</a:t>
            </a:r>
            <a:r>
              <a:rPr lang="es-MX" sz="2800" dirty="0" smtClean="0">
                <a:latin typeface="Times New Roman" panose="02020603050405020304" pitchFamily="18" charset="0"/>
                <a:cs typeface="Times New Roman" panose="02020603050405020304" pitchFamily="18" charset="0"/>
              </a:rPr>
              <a:t>.</a:t>
            </a:r>
            <a:endParaRPr lang="es-MX" sz="2800" dirty="0">
              <a:latin typeface="Times New Roman" panose="02020603050405020304" pitchFamily="18" charset="0"/>
              <a:cs typeface="Times New Roman" panose="02020603050405020304" pitchFamily="18" charset="0"/>
            </a:endParaRPr>
          </a:p>
          <a:p>
            <a:r>
              <a:rPr lang="es-MX" sz="2800" b="1" dirty="0">
                <a:latin typeface="Times New Roman" panose="02020603050405020304" pitchFamily="18" charset="0"/>
                <a:cs typeface="Times New Roman" panose="02020603050405020304" pitchFamily="18" charset="0"/>
              </a:rPr>
              <a:t>3. </a:t>
            </a:r>
            <a:r>
              <a:rPr lang="es-MX" sz="2800" b="1" dirty="0" smtClean="0">
                <a:latin typeface="Times New Roman" panose="02020603050405020304" pitchFamily="18" charset="0"/>
                <a:cs typeface="Times New Roman" panose="02020603050405020304" pitchFamily="18" charset="0"/>
              </a:rPr>
              <a:t>ISO </a:t>
            </a:r>
            <a:r>
              <a:rPr lang="es-MX" sz="2800" b="1" dirty="0">
                <a:latin typeface="Times New Roman" panose="02020603050405020304" pitchFamily="18" charset="0"/>
                <a:cs typeface="Times New Roman" panose="02020603050405020304" pitchFamily="18" charset="0"/>
              </a:rPr>
              <a:t>45001:2018 (Seguridad y Salud en el Trabajo</a:t>
            </a:r>
            <a:r>
              <a:rPr lang="es-MX" sz="2800" b="1" dirty="0" smtClean="0">
                <a:latin typeface="Times New Roman" panose="02020603050405020304" pitchFamily="18" charset="0"/>
                <a:cs typeface="Times New Roman" panose="02020603050405020304" pitchFamily="18" charset="0"/>
              </a:rPr>
              <a:t>): </a:t>
            </a:r>
            <a:r>
              <a:rPr lang="es-MX" sz="2800" dirty="0">
                <a:latin typeface="Times New Roman" panose="02020603050405020304" pitchFamily="18" charset="0"/>
                <a:cs typeface="Times New Roman" panose="02020603050405020304" pitchFamily="18" charset="0"/>
              </a:rPr>
              <a:t>Busca reducir accidentes y enfermedades laborales, promoviendo un entorno seguro al identificar y controlar riesgos laborales.</a:t>
            </a:r>
          </a:p>
          <a:p>
            <a:endParaRPr lang="es-MX" dirty="0"/>
          </a:p>
        </p:txBody>
      </p:sp>
      <p:sp>
        <p:nvSpPr>
          <p:cNvPr id="22" name="Rectángulo 21"/>
          <p:cNvSpPr/>
          <p:nvPr/>
        </p:nvSpPr>
        <p:spPr>
          <a:xfrm>
            <a:off x="590550" y="6978528"/>
            <a:ext cx="15106650" cy="1936428"/>
          </a:xfrm>
          <a:prstGeom prst="rect">
            <a:avLst/>
          </a:prstGeom>
        </p:spPr>
        <p:txBody>
          <a:bodyPr wrap="square">
            <a:spAutoFit/>
          </a:bodyPr>
          <a:lstStyle/>
          <a:p>
            <a:pPr>
              <a:lnSpc>
                <a:spcPct val="107000"/>
              </a:lnSpc>
              <a:spcAft>
                <a:spcPts val="800"/>
              </a:spcAft>
            </a:pPr>
            <a:r>
              <a:rPr lang="es-CO" sz="2800" b="1" dirty="0" smtClean="0">
                <a:latin typeface="Times New Roman" panose="02020603050405020304" pitchFamily="18" charset="0"/>
                <a:ea typeface="Calibri" panose="020F0502020204030204" pitchFamily="34" charset="0"/>
                <a:cs typeface="Times New Roman" panose="02020603050405020304" pitchFamily="18" charset="0"/>
              </a:rPr>
              <a:t>El Ministerio </a:t>
            </a:r>
            <a:r>
              <a:rPr lang="es-CO" sz="2800" b="1" dirty="0">
                <a:latin typeface="Times New Roman" panose="02020603050405020304" pitchFamily="18" charset="0"/>
                <a:ea typeface="Calibri" panose="020F0502020204030204" pitchFamily="34" charset="0"/>
                <a:cs typeface="Times New Roman" panose="02020603050405020304" pitchFamily="18" charset="0"/>
              </a:rPr>
              <a:t>de </a:t>
            </a:r>
            <a:r>
              <a:rPr lang="es-CO" sz="2800" b="1" dirty="0" smtClean="0">
                <a:latin typeface="Times New Roman" panose="02020603050405020304" pitchFamily="18" charset="0"/>
                <a:ea typeface="Calibri" panose="020F0502020204030204" pitchFamily="34" charset="0"/>
                <a:cs typeface="Times New Roman" panose="02020603050405020304" pitchFamily="18" charset="0"/>
              </a:rPr>
              <a:t>Trabajo</a:t>
            </a:r>
            <a:r>
              <a:rPr lang="es-CO" sz="2800" b="1" dirty="0">
                <a:latin typeface="Times New Roman" panose="02020603050405020304" pitchFamily="18" charset="0"/>
                <a:ea typeface="Calibri" panose="020F0502020204030204" pitchFamily="34" charset="0"/>
                <a:cs typeface="Times New Roman" panose="02020603050405020304" pitchFamily="18" charset="0"/>
              </a:rPr>
              <a:t>:</a:t>
            </a:r>
            <a:r>
              <a:rPr lang="es-CO" sz="2800" b="1" dirty="0" smtClean="0">
                <a:latin typeface="Times New Roman" panose="02020603050405020304" pitchFamily="18" charset="0"/>
                <a:ea typeface="Calibri" panose="020F0502020204030204" pitchFamily="34" charset="0"/>
                <a:cs typeface="Times New Roman" panose="02020603050405020304" pitchFamily="18" charset="0"/>
              </a:rPr>
              <a:t> </a:t>
            </a:r>
            <a:r>
              <a:rPr lang="es-CO" sz="2800" dirty="0">
                <a:latin typeface="Times New Roman" panose="02020603050405020304" pitchFamily="18" charset="0"/>
                <a:ea typeface="Calibri" panose="020F0502020204030204" pitchFamily="34" charset="0"/>
                <a:cs typeface="Times New Roman" panose="02020603050405020304" pitchFamily="18" charset="0"/>
              </a:rPr>
              <a:t>regula el SG-SST mediante el </a:t>
            </a:r>
            <a:r>
              <a:rPr lang="es-CO" sz="2800" dirty="0" smtClean="0">
                <a:latin typeface="Times New Roman" panose="02020603050405020304" pitchFamily="18" charset="0"/>
                <a:ea typeface="Calibri" panose="020F0502020204030204" pitchFamily="34" charset="0"/>
                <a:cs typeface="Times New Roman" panose="02020603050405020304" pitchFamily="18" charset="0"/>
              </a:rPr>
              <a:t>Decreto </a:t>
            </a:r>
            <a:r>
              <a:rPr lang="es-CO" sz="2800" dirty="0">
                <a:latin typeface="Times New Roman" panose="02020603050405020304" pitchFamily="18" charset="0"/>
                <a:ea typeface="Calibri" panose="020F0502020204030204" pitchFamily="34" charset="0"/>
                <a:cs typeface="Times New Roman" panose="02020603050405020304" pitchFamily="18" charset="0"/>
              </a:rPr>
              <a:t>1072 de </a:t>
            </a:r>
            <a:r>
              <a:rPr lang="es-CO" sz="2800" dirty="0" smtClean="0">
                <a:latin typeface="Times New Roman" panose="02020603050405020304" pitchFamily="18" charset="0"/>
                <a:ea typeface="Calibri" panose="020F0502020204030204" pitchFamily="34" charset="0"/>
                <a:cs typeface="Times New Roman" panose="02020603050405020304" pitchFamily="18" charset="0"/>
              </a:rPr>
              <a:t>2015 y </a:t>
            </a:r>
            <a:r>
              <a:rPr lang="es-CO" sz="2800" dirty="0">
                <a:latin typeface="Times New Roman" panose="02020603050405020304" pitchFamily="18" charset="0"/>
                <a:ea typeface="Calibri" panose="020F0502020204030204" pitchFamily="34" charset="0"/>
                <a:cs typeface="Times New Roman" panose="02020603050405020304" pitchFamily="18" charset="0"/>
              </a:rPr>
              <a:t>la </a:t>
            </a:r>
            <a:r>
              <a:rPr lang="es-CO" sz="2800" dirty="0" smtClean="0">
                <a:latin typeface="Times New Roman" panose="02020603050405020304" pitchFamily="18" charset="0"/>
                <a:ea typeface="Calibri" panose="020F0502020204030204" pitchFamily="34" charset="0"/>
                <a:cs typeface="Times New Roman" panose="02020603050405020304" pitchFamily="18" charset="0"/>
              </a:rPr>
              <a:t>Resolución </a:t>
            </a:r>
            <a:r>
              <a:rPr lang="es-CO" sz="2800" dirty="0">
                <a:latin typeface="Times New Roman" panose="02020603050405020304" pitchFamily="18" charset="0"/>
                <a:ea typeface="Calibri" panose="020F0502020204030204" pitchFamily="34" charset="0"/>
                <a:cs typeface="Times New Roman" panose="02020603050405020304" pitchFamily="18" charset="0"/>
              </a:rPr>
              <a:t>0312 de </a:t>
            </a:r>
            <a:r>
              <a:rPr lang="es-CO" sz="2800" dirty="0" smtClean="0">
                <a:latin typeface="Times New Roman" panose="02020603050405020304" pitchFamily="18" charset="0"/>
                <a:ea typeface="Calibri" panose="020F0502020204030204" pitchFamily="34" charset="0"/>
                <a:cs typeface="Times New Roman" panose="02020603050405020304" pitchFamily="18" charset="0"/>
              </a:rPr>
              <a:t>2019, </a:t>
            </a:r>
            <a:r>
              <a:rPr lang="es-CO" sz="2800" dirty="0">
                <a:latin typeface="Times New Roman" panose="02020603050405020304" pitchFamily="18" charset="0"/>
                <a:ea typeface="Calibri" panose="020F0502020204030204" pitchFamily="34" charset="0"/>
                <a:cs typeface="Times New Roman" panose="02020603050405020304" pitchFamily="18" charset="0"/>
              </a:rPr>
              <a:t>que exigen el cumplimiento de mínimos estándares de seguridad laboral. La combinación de estas normas internacionales y locales permite a las empresas crear entornos laborales seguros, cumpliendo con las mejores prácticas y las leyes nacionales para proteger la salud de sus empleados.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72321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6"/>
          <p:cNvSpPr txBox="1"/>
          <p:nvPr/>
        </p:nvSpPr>
        <p:spPr>
          <a:xfrm>
            <a:off x="6604979" y="527032"/>
            <a:ext cx="5078042" cy="1240404"/>
          </a:xfrm>
          <a:prstGeom prst="rect">
            <a:avLst/>
          </a:prstGeom>
        </p:spPr>
        <p:txBody>
          <a:bodyPr wrap="square" lIns="0" tIns="0" rIns="0" bIns="0" rtlCol="0" anchor="t">
            <a:spAutoFit/>
          </a:bodyPr>
          <a:lstStyle/>
          <a:p>
            <a:pPr algn="ctr">
              <a:lnSpc>
                <a:spcPts val="11000"/>
              </a:lnSpc>
            </a:pPr>
            <a:r>
              <a:rPr lang="es-MX" sz="4800" dirty="0">
                <a:solidFill>
                  <a:srgbClr val="168246"/>
                </a:solidFill>
                <a:latin typeface="Arial Black" panose="020B0A04020102020204" pitchFamily="34" charset="0"/>
              </a:rPr>
              <a:t>OBJETIVOS</a:t>
            </a:r>
            <a:endParaRPr lang="en-US" sz="4800" dirty="0">
              <a:solidFill>
                <a:srgbClr val="168246"/>
              </a:solidFill>
              <a:latin typeface="Arial Black" panose="020B0A04020102020204" pitchFamily="34" charset="0"/>
            </a:endParaRPr>
          </a:p>
        </p:txBody>
      </p:sp>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
        <p:nvSpPr>
          <p:cNvPr id="56" name="Rectángulo 12"/>
          <p:cNvSpPr>
            <a:spLocks noChangeArrowheads="1"/>
          </p:cNvSpPr>
          <p:nvPr/>
        </p:nvSpPr>
        <p:spPr bwMode="auto">
          <a:xfrm>
            <a:off x="1521804" y="2103635"/>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indent="-342900" algn="just">
              <a:spcBef>
                <a:spcPct val="0"/>
              </a:spcBef>
            </a:pPr>
            <a:r>
              <a:rPr lang="es-ES" altLang="en-US" sz="2000" dirty="0">
                <a:solidFill>
                  <a:srgbClr val="168246"/>
                </a:solidFill>
                <a:latin typeface="Arial Black" panose="020B0A04020102020204" pitchFamily="34" charset="0"/>
              </a:rPr>
              <a:t> </a:t>
            </a:r>
            <a:r>
              <a:rPr lang="es-ES" altLang="en-US" b="1" dirty="0">
                <a:solidFill>
                  <a:srgbClr val="168246"/>
                </a:solidFill>
                <a:latin typeface="Arial Black" panose="020B0A04020102020204" pitchFamily="34" charset="0"/>
              </a:rPr>
              <a:t>OBJETIVO GENERAL</a:t>
            </a:r>
          </a:p>
        </p:txBody>
      </p:sp>
      <p:sp>
        <p:nvSpPr>
          <p:cNvPr id="57" name="Rectángulo 12"/>
          <p:cNvSpPr>
            <a:spLocks noChangeArrowheads="1"/>
          </p:cNvSpPr>
          <p:nvPr/>
        </p:nvSpPr>
        <p:spPr bwMode="auto">
          <a:xfrm>
            <a:off x="11353800" y="4350540"/>
            <a:ext cx="587081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solidFill>
                  <a:srgbClr val="168246"/>
                </a:solidFill>
                <a:latin typeface="Arial Black" panose="020B0A04020102020204" pitchFamily="34" charset="0"/>
              </a:rPr>
              <a:t> </a:t>
            </a:r>
            <a:r>
              <a:rPr lang="es-ES" altLang="en-US" b="1" dirty="0">
                <a:solidFill>
                  <a:srgbClr val="168246"/>
                </a:solidFill>
                <a:latin typeface="Arial Black" panose="020B0A04020102020204" pitchFamily="34" charset="0"/>
              </a:rPr>
              <a:t>OBJETIVO ESPECIFICOS</a:t>
            </a:r>
          </a:p>
        </p:txBody>
      </p:sp>
      <p:sp>
        <p:nvSpPr>
          <p:cNvPr id="58" name="TextBox 26"/>
          <p:cNvSpPr txBox="1"/>
          <p:nvPr/>
        </p:nvSpPr>
        <p:spPr>
          <a:xfrm>
            <a:off x="1530949" y="2877333"/>
            <a:ext cx="15693661" cy="861774"/>
          </a:xfrm>
          <a:prstGeom prst="rect">
            <a:avLst/>
          </a:prstGeom>
        </p:spPr>
        <p:txBody>
          <a:bodyPr wrap="square" lIns="0" tIns="0" rIns="0" bIns="0" rtlCol="0" anchor="t">
            <a:spAutoFit/>
          </a:bodyPr>
          <a:lstStyle/>
          <a:p>
            <a:pPr algn="just"/>
            <a:r>
              <a:rPr lang="es-MX" sz="2800" dirty="0">
                <a:solidFill>
                  <a:srgbClr val="000000"/>
                </a:solidFill>
                <a:latin typeface="Arial   "/>
              </a:rPr>
              <a:t> Analizar el sistema de gestión de seguridad y salud en el trabajo (SG-SST) en las empresas de Aguachica Cesar de acuerdo a la normatividad vigente.</a:t>
            </a:r>
            <a:endParaRPr lang="es-CO" sz="2800" dirty="0">
              <a:solidFill>
                <a:srgbClr val="000000"/>
              </a:solidFill>
              <a:latin typeface="Arial   "/>
            </a:endParaRPr>
          </a:p>
        </p:txBody>
      </p:sp>
      <p:sp>
        <p:nvSpPr>
          <p:cNvPr id="59" name="TextBox 26"/>
          <p:cNvSpPr txBox="1"/>
          <p:nvPr/>
        </p:nvSpPr>
        <p:spPr>
          <a:xfrm>
            <a:off x="1530949" y="5149386"/>
            <a:ext cx="15693661" cy="3877985"/>
          </a:xfrm>
          <a:prstGeom prst="rect">
            <a:avLst/>
          </a:prstGeom>
        </p:spPr>
        <p:txBody>
          <a:bodyPr wrap="square" lIns="0" tIns="0" rIns="0" bIns="0" rtlCol="0" anchor="t">
            <a:spAutoFit/>
          </a:bodyPr>
          <a:lstStyle/>
          <a:p>
            <a:pPr algn="just"/>
            <a:r>
              <a:rPr lang="es-MX" sz="2800" dirty="0">
                <a:solidFill>
                  <a:srgbClr val="000000"/>
                </a:solidFill>
                <a:latin typeface="Arial   "/>
              </a:rPr>
              <a:t>✔	Identificar el grado de cumplimiento de las empresas en Aguachica, Cesar, en el sistema de gestión de seguridad y salud en el trabajo SG-SST de acuerdo a las disposiciones legales en su respectiva implementación. </a:t>
            </a:r>
            <a:endParaRPr lang="es-MX" sz="2800" dirty="0" smtClean="0">
              <a:solidFill>
                <a:srgbClr val="000000"/>
              </a:solidFill>
              <a:latin typeface="Arial   "/>
            </a:endParaRPr>
          </a:p>
          <a:p>
            <a:pPr algn="just"/>
            <a:endParaRPr lang="es-MX" sz="2800" dirty="0">
              <a:solidFill>
                <a:srgbClr val="000000"/>
              </a:solidFill>
              <a:latin typeface="Arial   "/>
            </a:endParaRPr>
          </a:p>
          <a:p>
            <a:pPr algn="just"/>
            <a:r>
              <a:rPr lang="es-MX" sz="2800" dirty="0">
                <a:solidFill>
                  <a:srgbClr val="000000"/>
                </a:solidFill>
                <a:latin typeface="Arial   "/>
              </a:rPr>
              <a:t>✔	Evaluar las principales fortalezas y debilidades en las empresas de Aguachica, Cesar en la implementación de las medidas de seguridad y salud en el trabajo</a:t>
            </a:r>
            <a:r>
              <a:rPr lang="es-MX" sz="2800" dirty="0" smtClean="0">
                <a:solidFill>
                  <a:srgbClr val="000000"/>
                </a:solidFill>
                <a:latin typeface="Arial   "/>
              </a:rPr>
              <a:t>.</a:t>
            </a:r>
          </a:p>
          <a:p>
            <a:pPr algn="just"/>
            <a:endParaRPr lang="es-MX" sz="2800" dirty="0">
              <a:solidFill>
                <a:srgbClr val="000000"/>
              </a:solidFill>
              <a:latin typeface="Arial   "/>
            </a:endParaRPr>
          </a:p>
          <a:p>
            <a:pPr algn="just"/>
            <a:r>
              <a:rPr lang="es-MX" sz="2800" dirty="0">
                <a:solidFill>
                  <a:srgbClr val="000000"/>
                </a:solidFill>
                <a:latin typeface="Arial   "/>
              </a:rPr>
              <a:t>✔	Realizar capacitaciones dirigidas a las empresas que presentan deficiencias en la aplicación del Sistema de Gestión de Seguridad y Salud en el Trabajo (SG-SST)</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sp>
        <p:nvSpPr>
          <p:cNvPr id="5" name="TextBox 6">
            <a:extLst>
              <a:ext uri="{FF2B5EF4-FFF2-40B4-BE49-F238E27FC236}">
                <a16:creationId xmlns:a16="http://schemas.microsoft.com/office/drawing/2014/main" id="{C402C8A8-76B0-4D65-975B-100FCE53449A}"/>
              </a:ext>
            </a:extLst>
          </p:cNvPr>
          <p:cNvSpPr txBox="1"/>
          <p:nvPr/>
        </p:nvSpPr>
        <p:spPr>
          <a:xfrm>
            <a:off x="5486400" y="876300"/>
            <a:ext cx="9168421" cy="1477328"/>
          </a:xfrm>
          <a:prstGeom prst="rect">
            <a:avLst/>
          </a:prstGeom>
        </p:spPr>
        <p:txBody>
          <a:bodyPr wrap="square" lIns="0" tIns="0" rIns="0" bIns="0" rtlCol="0" anchor="t">
            <a:spAutoFit/>
          </a:bodyPr>
          <a:lstStyle/>
          <a:p>
            <a:pPr algn="ctr"/>
            <a:r>
              <a:rPr lang="es-MX" sz="4800" dirty="0">
                <a:solidFill>
                  <a:srgbClr val="168246"/>
                </a:solidFill>
                <a:latin typeface="Arial Black" panose="020B0A04020102020204" pitchFamily="34" charset="0"/>
              </a:rPr>
              <a:t>TIPO DE INVESTIGACIÓN, POBLACIÓN Y MUESTRA </a:t>
            </a:r>
            <a:endParaRPr lang="en-US" sz="4800" dirty="0">
              <a:solidFill>
                <a:srgbClr val="168246"/>
              </a:solidFill>
              <a:latin typeface="Arial Black" panose="020B0A04020102020204" pitchFamily="34" charset="0"/>
            </a:endParaRPr>
          </a:p>
        </p:txBody>
      </p:sp>
      <p:grpSp>
        <p:nvGrpSpPr>
          <p:cNvPr id="6" name="Grupo 5">
            <a:extLst>
              <a:ext uri="{FF2B5EF4-FFF2-40B4-BE49-F238E27FC236}">
                <a16:creationId xmlns:a16="http://schemas.microsoft.com/office/drawing/2014/main" id="{421ED18F-D3A1-46C7-B197-1F0D58D4C250}"/>
              </a:ext>
            </a:extLst>
          </p:cNvPr>
          <p:cNvGrpSpPr/>
          <p:nvPr/>
        </p:nvGrpSpPr>
        <p:grpSpPr>
          <a:xfrm>
            <a:off x="3276600" y="2861596"/>
            <a:ext cx="12725400" cy="6248400"/>
            <a:chOff x="2632810" y="2242275"/>
            <a:chExt cx="13022379" cy="6498212"/>
          </a:xfrm>
        </p:grpSpPr>
        <p:grpSp>
          <p:nvGrpSpPr>
            <p:cNvPr id="7" name="Group 2">
              <a:extLst>
                <a:ext uri="{FF2B5EF4-FFF2-40B4-BE49-F238E27FC236}">
                  <a16:creationId xmlns:a16="http://schemas.microsoft.com/office/drawing/2014/main" id="{C7E40C72-FC06-4BB6-B28A-0348C5BD9219}"/>
                </a:ext>
              </a:extLst>
            </p:cNvPr>
            <p:cNvGrpSpPr/>
            <p:nvPr/>
          </p:nvGrpSpPr>
          <p:grpSpPr>
            <a:xfrm>
              <a:off x="2632810" y="2242275"/>
              <a:ext cx="13022379" cy="6498212"/>
              <a:chOff x="0" y="0"/>
              <a:chExt cx="17363172" cy="8664282"/>
            </a:xfrm>
          </p:grpSpPr>
          <p:sp>
            <p:nvSpPr>
              <p:cNvPr id="11" name="Freeform 3">
                <a:extLst>
                  <a:ext uri="{FF2B5EF4-FFF2-40B4-BE49-F238E27FC236}">
                    <a16:creationId xmlns:a16="http://schemas.microsoft.com/office/drawing/2014/main" id="{75D646E0-6415-4D44-85D1-A7E9622A0008}"/>
                  </a:ext>
                </a:extLst>
              </p:cNvPr>
              <p:cNvSpPr/>
              <p:nvPr/>
            </p:nvSpPr>
            <p:spPr>
              <a:xfrm>
                <a:off x="4122978" y="1067749"/>
                <a:ext cx="2773559" cy="359254"/>
              </a:xfrm>
              <a:custGeom>
                <a:avLst/>
                <a:gdLst/>
                <a:ahLst/>
                <a:cxnLst/>
                <a:rect l="l" t="t" r="r" b="b"/>
                <a:pathLst>
                  <a:path w="2773559" h="359254">
                    <a:moveTo>
                      <a:pt x="0" y="0"/>
                    </a:moveTo>
                    <a:lnTo>
                      <a:pt x="2773559" y="0"/>
                    </a:lnTo>
                    <a:lnTo>
                      <a:pt x="2773559" y="359253"/>
                    </a:lnTo>
                    <a:lnTo>
                      <a:pt x="0" y="359253"/>
                    </a:lnTo>
                    <a:lnTo>
                      <a:pt x="0" y="0"/>
                    </a:lnTo>
                    <a:close/>
                  </a:path>
                </a:pathLst>
              </a:custGeom>
              <a:blipFill>
                <a:blip r:embed="rId2">
                  <a:extLst>
                    <a:ext uri="{96DAC541-7B7A-43D3-8B79-37D633B846F1}">
                      <asvg:svgBlip xmlns:asvg="http://schemas.microsoft.com/office/drawing/2016/SVG/main" xmlns="" r:embed="rId3"/>
                    </a:ext>
                  </a:extLst>
                </a:blip>
                <a:stretch>
                  <a:fillRect l="-36345"/>
                </a:stretch>
              </a:blipFill>
            </p:spPr>
          </p:sp>
          <p:sp>
            <p:nvSpPr>
              <p:cNvPr id="12" name="Freeform 4">
                <a:extLst>
                  <a:ext uri="{FF2B5EF4-FFF2-40B4-BE49-F238E27FC236}">
                    <a16:creationId xmlns:a16="http://schemas.microsoft.com/office/drawing/2014/main" id="{7F79B756-7967-4CC4-9B08-9EE3B66D9E2F}"/>
                  </a:ext>
                </a:extLst>
              </p:cNvPr>
              <p:cNvSpPr/>
              <p:nvPr/>
            </p:nvSpPr>
            <p:spPr>
              <a:xfrm>
                <a:off x="10358179" y="1067749"/>
                <a:ext cx="2773559" cy="359254"/>
              </a:xfrm>
              <a:custGeom>
                <a:avLst/>
                <a:gdLst/>
                <a:ahLst/>
                <a:cxnLst/>
                <a:rect l="l" t="t" r="r" b="b"/>
                <a:pathLst>
                  <a:path w="2773559" h="359254">
                    <a:moveTo>
                      <a:pt x="0" y="0"/>
                    </a:moveTo>
                    <a:lnTo>
                      <a:pt x="2773558" y="0"/>
                    </a:lnTo>
                    <a:lnTo>
                      <a:pt x="2773558" y="359253"/>
                    </a:lnTo>
                    <a:lnTo>
                      <a:pt x="0" y="359253"/>
                    </a:lnTo>
                    <a:lnTo>
                      <a:pt x="0" y="0"/>
                    </a:lnTo>
                    <a:close/>
                  </a:path>
                </a:pathLst>
              </a:custGeom>
              <a:blipFill>
                <a:blip r:embed="rId4">
                  <a:extLst>
                    <a:ext uri="{96DAC541-7B7A-43D3-8B79-37D633B846F1}">
                      <asvg:svgBlip xmlns:asvg="http://schemas.microsoft.com/office/drawing/2016/SVG/main" xmlns="" r:embed="rId5"/>
                    </a:ext>
                  </a:extLst>
                </a:blip>
                <a:stretch>
                  <a:fillRect l="-36345"/>
                </a:stretch>
              </a:blipFill>
            </p:spPr>
          </p:sp>
          <p:grpSp>
            <p:nvGrpSpPr>
              <p:cNvPr id="13" name="Group 5">
                <a:extLst>
                  <a:ext uri="{FF2B5EF4-FFF2-40B4-BE49-F238E27FC236}">
                    <a16:creationId xmlns:a16="http://schemas.microsoft.com/office/drawing/2014/main" id="{AB63300E-FDD1-4E86-98FE-5F35EAA85E10}"/>
                  </a:ext>
                </a:extLst>
              </p:cNvPr>
              <p:cNvGrpSpPr/>
              <p:nvPr/>
            </p:nvGrpSpPr>
            <p:grpSpPr>
              <a:xfrm rot="-10800000">
                <a:off x="6321516" y="2650678"/>
                <a:ext cx="4720141" cy="6013605"/>
                <a:chOff x="0" y="0"/>
                <a:chExt cx="753534" cy="960026"/>
              </a:xfrm>
            </p:grpSpPr>
            <p:sp>
              <p:nvSpPr>
                <p:cNvPr id="39" name="Freeform 6">
                  <a:extLst>
                    <a:ext uri="{FF2B5EF4-FFF2-40B4-BE49-F238E27FC236}">
                      <a16:creationId xmlns:a16="http://schemas.microsoft.com/office/drawing/2014/main" id="{97B1C169-6999-4046-B447-2B0790180016}"/>
                    </a:ext>
                  </a:extLst>
                </p:cNvPr>
                <p:cNvSpPr/>
                <p:nvPr/>
              </p:nvSpPr>
              <p:spPr>
                <a:xfrm>
                  <a:off x="0" y="0"/>
                  <a:ext cx="753534" cy="956919"/>
                </a:xfrm>
                <a:custGeom>
                  <a:avLst/>
                  <a:gdLst/>
                  <a:ahLst/>
                  <a:cxnLst/>
                  <a:rect l="l" t="t" r="r" b="b"/>
                  <a:pathLst>
                    <a:path w="753534" h="956919">
                      <a:moveTo>
                        <a:pt x="753534" y="30754"/>
                      </a:moveTo>
                      <a:lnTo>
                        <a:pt x="753534" y="814972"/>
                      </a:lnTo>
                      <a:cubicBezTo>
                        <a:pt x="753534" y="833237"/>
                        <a:pt x="741583" y="849351"/>
                        <a:pt x="724105" y="854654"/>
                      </a:cubicBezTo>
                      <a:lnTo>
                        <a:pt x="406196" y="951098"/>
                      </a:lnTo>
                      <a:cubicBezTo>
                        <a:pt x="387008" y="956919"/>
                        <a:pt x="366526" y="956919"/>
                        <a:pt x="347338" y="951098"/>
                      </a:cubicBezTo>
                      <a:lnTo>
                        <a:pt x="29429" y="854654"/>
                      </a:lnTo>
                      <a:cubicBezTo>
                        <a:pt x="11951" y="849351"/>
                        <a:pt x="0" y="833237"/>
                        <a:pt x="0" y="814972"/>
                      </a:cubicBezTo>
                      <a:lnTo>
                        <a:pt x="0" y="30754"/>
                      </a:lnTo>
                      <a:cubicBezTo>
                        <a:pt x="0" y="13769"/>
                        <a:pt x="13769" y="0"/>
                        <a:pt x="30754" y="0"/>
                      </a:cubicBezTo>
                      <a:lnTo>
                        <a:pt x="722780" y="0"/>
                      </a:lnTo>
                      <a:cubicBezTo>
                        <a:pt x="739765" y="0"/>
                        <a:pt x="753534" y="13769"/>
                        <a:pt x="753534" y="30754"/>
                      </a:cubicBezTo>
                      <a:close/>
                    </a:path>
                  </a:pathLst>
                </a:custGeom>
                <a:solidFill>
                  <a:srgbClr val="000000">
                    <a:alpha val="0"/>
                  </a:srgbClr>
                </a:solidFill>
                <a:ln w="76200" cap="sq">
                  <a:solidFill>
                    <a:srgbClr val="EAE9E9"/>
                  </a:solidFill>
                  <a:prstDash val="solid"/>
                  <a:miter/>
                </a:ln>
              </p:spPr>
            </p:sp>
            <p:sp>
              <p:nvSpPr>
                <p:cNvPr id="40" name="TextBox 7">
                  <a:extLst>
                    <a:ext uri="{FF2B5EF4-FFF2-40B4-BE49-F238E27FC236}">
                      <a16:creationId xmlns:a16="http://schemas.microsoft.com/office/drawing/2014/main" id="{8C2EC631-729F-49B6-BE2B-A2EE48FAEB0F}"/>
                    </a:ext>
                  </a:extLst>
                </p:cNvPr>
                <p:cNvSpPr txBox="1"/>
                <p:nvPr/>
              </p:nvSpPr>
              <p:spPr>
                <a:xfrm>
                  <a:off x="0" y="-47625"/>
                  <a:ext cx="753534" cy="893351"/>
                </a:xfrm>
                <a:prstGeom prst="rect">
                  <a:avLst/>
                </a:prstGeom>
              </p:spPr>
              <p:txBody>
                <a:bodyPr lIns="50800" tIns="50800" rIns="50800" bIns="50800" rtlCol="0" anchor="ctr"/>
                <a:lstStyle/>
                <a:p>
                  <a:pPr algn="ctr">
                    <a:lnSpc>
                      <a:spcPts val="2399"/>
                    </a:lnSpc>
                  </a:pPr>
                  <a:endParaRPr/>
                </a:p>
              </p:txBody>
            </p:sp>
          </p:grpSp>
          <p:grpSp>
            <p:nvGrpSpPr>
              <p:cNvPr id="15" name="Group 8">
                <a:extLst>
                  <a:ext uri="{FF2B5EF4-FFF2-40B4-BE49-F238E27FC236}">
                    <a16:creationId xmlns:a16="http://schemas.microsoft.com/office/drawing/2014/main" id="{B149A5B8-9E25-487E-BEDA-5246A61C108B}"/>
                  </a:ext>
                </a:extLst>
              </p:cNvPr>
              <p:cNvGrpSpPr/>
              <p:nvPr/>
            </p:nvGrpSpPr>
            <p:grpSpPr>
              <a:xfrm>
                <a:off x="6713723" y="3658519"/>
                <a:ext cx="3935726" cy="1537850"/>
                <a:chOff x="0" y="0"/>
                <a:chExt cx="664484" cy="259641"/>
              </a:xfrm>
            </p:grpSpPr>
            <p:sp>
              <p:nvSpPr>
                <p:cNvPr id="37" name="Freeform 9">
                  <a:extLst>
                    <a:ext uri="{FF2B5EF4-FFF2-40B4-BE49-F238E27FC236}">
                      <a16:creationId xmlns:a16="http://schemas.microsoft.com/office/drawing/2014/main" id="{EC95F3B1-CD96-4071-8358-063E1BD3944C}"/>
                    </a:ext>
                  </a:extLst>
                </p:cNvPr>
                <p:cNvSpPr/>
                <p:nvPr/>
              </p:nvSpPr>
              <p:spPr>
                <a:xfrm>
                  <a:off x="0" y="0"/>
                  <a:ext cx="664484" cy="259641"/>
                </a:xfrm>
                <a:custGeom>
                  <a:avLst/>
                  <a:gdLst/>
                  <a:ahLst/>
                  <a:cxnLst/>
                  <a:rect l="l" t="t" r="r" b="b"/>
                  <a:pathLst>
                    <a:path w="664484" h="259641">
                      <a:moveTo>
                        <a:pt x="47210" y="0"/>
                      </a:moveTo>
                      <a:lnTo>
                        <a:pt x="617273" y="0"/>
                      </a:lnTo>
                      <a:cubicBezTo>
                        <a:pt x="643347" y="0"/>
                        <a:pt x="664484" y="21137"/>
                        <a:pt x="664484" y="47210"/>
                      </a:cubicBezTo>
                      <a:lnTo>
                        <a:pt x="664484" y="212431"/>
                      </a:lnTo>
                      <a:cubicBezTo>
                        <a:pt x="664484" y="238504"/>
                        <a:pt x="643347" y="259641"/>
                        <a:pt x="617273" y="259641"/>
                      </a:cubicBezTo>
                      <a:lnTo>
                        <a:pt x="47210" y="259641"/>
                      </a:lnTo>
                      <a:cubicBezTo>
                        <a:pt x="21137" y="259641"/>
                        <a:pt x="0" y="238504"/>
                        <a:pt x="0" y="212431"/>
                      </a:cubicBezTo>
                      <a:lnTo>
                        <a:pt x="0" y="47210"/>
                      </a:lnTo>
                      <a:cubicBezTo>
                        <a:pt x="0" y="21137"/>
                        <a:pt x="21137" y="0"/>
                        <a:pt x="47210" y="0"/>
                      </a:cubicBezTo>
                      <a:close/>
                    </a:path>
                  </a:pathLst>
                </a:custGeom>
                <a:solidFill>
                  <a:srgbClr val="01E0B8"/>
                </a:solidFill>
              </p:spPr>
            </p:sp>
            <p:sp>
              <p:nvSpPr>
                <p:cNvPr id="38" name="TextBox 10">
                  <a:extLst>
                    <a:ext uri="{FF2B5EF4-FFF2-40B4-BE49-F238E27FC236}">
                      <a16:creationId xmlns:a16="http://schemas.microsoft.com/office/drawing/2014/main" id="{A4364B60-DF45-4F84-831F-4A04488FC21E}"/>
                    </a:ext>
                  </a:extLst>
                </p:cNvPr>
                <p:cNvSpPr txBox="1"/>
                <p:nvPr/>
              </p:nvSpPr>
              <p:spPr>
                <a:xfrm>
                  <a:off x="0" y="-47625"/>
                  <a:ext cx="664484" cy="307266"/>
                </a:xfrm>
                <a:prstGeom prst="rect">
                  <a:avLst/>
                </a:prstGeom>
              </p:spPr>
              <p:txBody>
                <a:bodyPr lIns="50800" tIns="50800" rIns="50800" bIns="50800" rtlCol="0" anchor="ctr"/>
                <a:lstStyle/>
                <a:p>
                  <a:pPr algn="ctr">
                    <a:lnSpc>
                      <a:spcPts val="2399"/>
                    </a:lnSpc>
                  </a:pPr>
                  <a:endParaRPr/>
                </a:p>
              </p:txBody>
            </p:sp>
          </p:grpSp>
          <p:grpSp>
            <p:nvGrpSpPr>
              <p:cNvPr id="16" name="Group 11">
                <a:extLst>
                  <a:ext uri="{FF2B5EF4-FFF2-40B4-BE49-F238E27FC236}">
                    <a16:creationId xmlns:a16="http://schemas.microsoft.com/office/drawing/2014/main" id="{6D11A291-F7AD-454F-8830-CA59E5BCD18E}"/>
                  </a:ext>
                </a:extLst>
              </p:cNvPr>
              <p:cNvGrpSpPr/>
              <p:nvPr/>
            </p:nvGrpSpPr>
            <p:grpSpPr>
              <a:xfrm>
                <a:off x="7525553" y="0"/>
                <a:ext cx="2315124" cy="2315124"/>
                <a:chOff x="0" y="0"/>
                <a:chExt cx="812800" cy="812800"/>
              </a:xfrm>
            </p:grpSpPr>
            <p:sp>
              <p:nvSpPr>
                <p:cNvPr id="35" name="Freeform 12">
                  <a:extLst>
                    <a:ext uri="{FF2B5EF4-FFF2-40B4-BE49-F238E27FC236}">
                      <a16:creationId xmlns:a16="http://schemas.microsoft.com/office/drawing/2014/main" id="{190106B9-F191-4E7F-9179-99A588F7C479}"/>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1E0B8"/>
                </a:solidFill>
              </p:spPr>
            </p:sp>
            <p:sp>
              <p:nvSpPr>
                <p:cNvPr id="36" name="TextBox 13">
                  <a:extLst>
                    <a:ext uri="{FF2B5EF4-FFF2-40B4-BE49-F238E27FC236}">
                      <a16:creationId xmlns:a16="http://schemas.microsoft.com/office/drawing/2014/main" id="{DFFCAC29-00FF-4306-B925-7A4AE485B1ED}"/>
                    </a:ext>
                  </a:extLst>
                </p:cNvPr>
                <p:cNvSpPr txBox="1"/>
                <p:nvPr/>
              </p:nvSpPr>
              <p:spPr>
                <a:xfrm>
                  <a:off x="76200" y="28575"/>
                  <a:ext cx="660400" cy="708025"/>
                </a:xfrm>
                <a:prstGeom prst="rect">
                  <a:avLst/>
                </a:prstGeom>
              </p:spPr>
              <p:txBody>
                <a:bodyPr lIns="50800" tIns="50800" rIns="50800" bIns="50800" rtlCol="0" anchor="ctr"/>
                <a:lstStyle/>
                <a:p>
                  <a:pPr algn="ctr">
                    <a:lnSpc>
                      <a:spcPts val="2399"/>
                    </a:lnSpc>
                  </a:pPr>
                  <a:endParaRPr/>
                </a:p>
              </p:txBody>
            </p:sp>
          </p:grpSp>
          <p:grpSp>
            <p:nvGrpSpPr>
              <p:cNvPr id="17" name="Group 14">
                <a:extLst>
                  <a:ext uri="{FF2B5EF4-FFF2-40B4-BE49-F238E27FC236}">
                    <a16:creationId xmlns:a16="http://schemas.microsoft.com/office/drawing/2014/main" id="{5291D76E-5992-4018-9990-86EEB4A42838}"/>
                  </a:ext>
                </a:extLst>
              </p:cNvPr>
              <p:cNvGrpSpPr/>
              <p:nvPr/>
            </p:nvGrpSpPr>
            <p:grpSpPr>
              <a:xfrm rot="-10800000">
                <a:off x="0" y="2650678"/>
                <a:ext cx="4720141" cy="6013605"/>
                <a:chOff x="0" y="0"/>
                <a:chExt cx="753534" cy="960026"/>
              </a:xfrm>
            </p:grpSpPr>
            <p:sp>
              <p:nvSpPr>
                <p:cNvPr id="33" name="Freeform 15">
                  <a:extLst>
                    <a:ext uri="{FF2B5EF4-FFF2-40B4-BE49-F238E27FC236}">
                      <a16:creationId xmlns:a16="http://schemas.microsoft.com/office/drawing/2014/main" id="{C07ECBCE-1448-4C98-8708-F71BD0D34BFA}"/>
                    </a:ext>
                  </a:extLst>
                </p:cNvPr>
                <p:cNvSpPr/>
                <p:nvPr/>
              </p:nvSpPr>
              <p:spPr>
                <a:xfrm>
                  <a:off x="0" y="0"/>
                  <a:ext cx="753534" cy="956919"/>
                </a:xfrm>
                <a:custGeom>
                  <a:avLst/>
                  <a:gdLst/>
                  <a:ahLst/>
                  <a:cxnLst/>
                  <a:rect l="l" t="t" r="r" b="b"/>
                  <a:pathLst>
                    <a:path w="753534" h="956919">
                      <a:moveTo>
                        <a:pt x="753534" y="30754"/>
                      </a:moveTo>
                      <a:lnTo>
                        <a:pt x="753534" y="814972"/>
                      </a:lnTo>
                      <a:cubicBezTo>
                        <a:pt x="753534" y="833237"/>
                        <a:pt x="741583" y="849351"/>
                        <a:pt x="724105" y="854654"/>
                      </a:cubicBezTo>
                      <a:lnTo>
                        <a:pt x="406196" y="951098"/>
                      </a:lnTo>
                      <a:cubicBezTo>
                        <a:pt x="387008" y="956919"/>
                        <a:pt x="366526" y="956919"/>
                        <a:pt x="347338" y="951098"/>
                      </a:cubicBezTo>
                      <a:lnTo>
                        <a:pt x="29429" y="854654"/>
                      </a:lnTo>
                      <a:cubicBezTo>
                        <a:pt x="11951" y="849351"/>
                        <a:pt x="0" y="833237"/>
                        <a:pt x="0" y="814972"/>
                      </a:cubicBezTo>
                      <a:lnTo>
                        <a:pt x="0" y="30754"/>
                      </a:lnTo>
                      <a:cubicBezTo>
                        <a:pt x="0" y="13769"/>
                        <a:pt x="13769" y="0"/>
                        <a:pt x="30754" y="0"/>
                      </a:cubicBezTo>
                      <a:lnTo>
                        <a:pt x="722780" y="0"/>
                      </a:lnTo>
                      <a:cubicBezTo>
                        <a:pt x="739765" y="0"/>
                        <a:pt x="753534" y="13769"/>
                        <a:pt x="753534" y="30754"/>
                      </a:cubicBezTo>
                      <a:close/>
                    </a:path>
                  </a:pathLst>
                </a:custGeom>
                <a:solidFill>
                  <a:srgbClr val="000000">
                    <a:alpha val="0"/>
                  </a:srgbClr>
                </a:solidFill>
                <a:ln w="76200" cap="sq">
                  <a:solidFill>
                    <a:srgbClr val="EAE9E9"/>
                  </a:solidFill>
                  <a:prstDash val="solid"/>
                  <a:miter/>
                </a:ln>
              </p:spPr>
            </p:sp>
            <p:sp>
              <p:nvSpPr>
                <p:cNvPr id="34" name="TextBox 16">
                  <a:extLst>
                    <a:ext uri="{FF2B5EF4-FFF2-40B4-BE49-F238E27FC236}">
                      <a16:creationId xmlns:a16="http://schemas.microsoft.com/office/drawing/2014/main" id="{4DD57914-F19A-4014-92A4-FE176FA18026}"/>
                    </a:ext>
                  </a:extLst>
                </p:cNvPr>
                <p:cNvSpPr txBox="1"/>
                <p:nvPr/>
              </p:nvSpPr>
              <p:spPr>
                <a:xfrm>
                  <a:off x="0" y="-47625"/>
                  <a:ext cx="753534" cy="893351"/>
                </a:xfrm>
                <a:prstGeom prst="rect">
                  <a:avLst/>
                </a:prstGeom>
              </p:spPr>
              <p:txBody>
                <a:bodyPr lIns="50800" tIns="50800" rIns="50800" bIns="50800" rtlCol="0" anchor="ctr"/>
                <a:lstStyle/>
                <a:p>
                  <a:pPr algn="ctr">
                    <a:lnSpc>
                      <a:spcPts val="2399"/>
                    </a:lnSpc>
                  </a:pPr>
                  <a:endParaRPr/>
                </a:p>
              </p:txBody>
            </p:sp>
          </p:grpSp>
          <p:grpSp>
            <p:nvGrpSpPr>
              <p:cNvPr id="18" name="Group 17">
                <a:extLst>
                  <a:ext uri="{FF2B5EF4-FFF2-40B4-BE49-F238E27FC236}">
                    <a16:creationId xmlns:a16="http://schemas.microsoft.com/office/drawing/2014/main" id="{DE9C6CEA-60D5-46A9-BC7C-16B2FF9B50AF}"/>
                  </a:ext>
                </a:extLst>
              </p:cNvPr>
              <p:cNvGrpSpPr/>
              <p:nvPr/>
            </p:nvGrpSpPr>
            <p:grpSpPr>
              <a:xfrm>
                <a:off x="392207" y="3658519"/>
                <a:ext cx="3935726" cy="1537850"/>
                <a:chOff x="0" y="0"/>
                <a:chExt cx="664484" cy="259641"/>
              </a:xfrm>
            </p:grpSpPr>
            <p:sp>
              <p:nvSpPr>
                <p:cNvPr id="31" name="Freeform 18">
                  <a:extLst>
                    <a:ext uri="{FF2B5EF4-FFF2-40B4-BE49-F238E27FC236}">
                      <a16:creationId xmlns:a16="http://schemas.microsoft.com/office/drawing/2014/main" id="{B12A5F31-1C1F-40B4-A4E4-645EE9F1F8D2}"/>
                    </a:ext>
                  </a:extLst>
                </p:cNvPr>
                <p:cNvSpPr/>
                <p:nvPr/>
              </p:nvSpPr>
              <p:spPr>
                <a:xfrm>
                  <a:off x="0" y="0"/>
                  <a:ext cx="664484" cy="259641"/>
                </a:xfrm>
                <a:custGeom>
                  <a:avLst/>
                  <a:gdLst/>
                  <a:ahLst/>
                  <a:cxnLst/>
                  <a:rect l="l" t="t" r="r" b="b"/>
                  <a:pathLst>
                    <a:path w="664484" h="259641">
                      <a:moveTo>
                        <a:pt x="47210" y="0"/>
                      </a:moveTo>
                      <a:lnTo>
                        <a:pt x="617273" y="0"/>
                      </a:lnTo>
                      <a:cubicBezTo>
                        <a:pt x="643347" y="0"/>
                        <a:pt x="664484" y="21137"/>
                        <a:pt x="664484" y="47210"/>
                      </a:cubicBezTo>
                      <a:lnTo>
                        <a:pt x="664484" y="212431"/>
                      </a:lnTo>
                      <a:cubicBezTo>
                        <a:pt x="664484" y="238504"/>
                        <a:pt x="643347" y="259641"/>
                        <a:pt x="617273" y="259641"/>
                      </a:cubicBezTo>
                      <a:lnTo>
                        <a:pt x="47210" y="259641"/>
                      </a:lnTo>
                      <a:cubicBezTo>
                        <a:pt x="21137" y="259641"/>
                        <a:pt x="0" y="238504"/>
                        <a:pt x="0" y="212431"/>
                      </a:cubicBezTo>
                      <a:lnTo>
                        <a:pt x="0" y="47210"/>
                      </a:lnTo>
                      <a:cubicBezTo>
                        <a:pt x="0" y="21137"/>
                        <a:pt x="21137" y="0"/>
                        <a:pt x="47210" y="0"/>
                      </a:cubicBezTo>
                      <a:close/>
                    </a:path>
                  </a:pathLst>
                </a:custGeom>
                <a:solidFill>
                  <a:srgbClr val="1A92A7"/>
                </a:solidFill>
              </p:spPr>
            </p:sp>
            <p:sp>
              <p:nvSpPr>
                <p:cNvPr id="32" name="TextBox 19">
                  <a:extLst>
                    <a:ext uri="{FF2B5EF4-FFF2-40B4-BE49-F238E27FC236}">
                      <a16:creationId xmlns:a16="http://schemas.microsoft.com/office/drawing/2014/main" id="{72FD0A26-A770-40AF-9A8A-7677F08266DB}"/>
                    </a:ext>
                  </a:extLst>
                </p:cNvPr>
                <p:cNvSpPr txBox="1"/>
                <p:nvPr/>
              </p:nvSpPr>
              <p:spPr>
                <a:xfrm>
                  <a:off x="0" y="-47625"/>
                  <a:ext cx="664484" cy="307266"/>
                </a:xfrm>
                <a:prstGeom prst="rect">
                  <a:avLst/>
                </a:prstGeom>
              </p:spPr>
              <p:txBody>
                <a:bodyPr lIns="50800" tIns="50800" rIns="50800" bIns="50800" rtlCol="0" anchor="ctr"/>
                <a:lstStyle/>
                <a:p>
                  <a:pPr algn="ctr">
                    <a:lnSpc>
                      <a:spcPts val="2399"/>
                    </a:lnSpc>
                  </a:pPr>
                  <a:endParaRPr/>
                </a:p>
              </p:txBody>
            </p:sp>
          </p:grpSp>
          <p:grpSp>
            <p:nvGrpSpPr>
              <p:cNvPr id="19" name="Group 20">
                <a:extLst>
                  <a:ext uri="{FF2B5EF4-FFF2-40B4-BE49-F238E27FC236}">
                    <a16:creationId xmlns:a16="http://schemas.microsoft.com/office/drawing/2014/main" id="{C89C6ADE-BD02-4FBA-B340-609E1EE1FA35}"/>
                  </a:ext>
                </a:extLst>
              </p:cNvPr>
              <p:cNvGrpSpPr/>
              <p:nvPr/>
            </p:nvGrpSpPr>
            <p:grpSpPr>
              <a:xfrm>
                <a:off x="1202508" y="0"/>
                <a:ext cx="2315124" cy="2315124"/>
                <a:chOff x="0" y="0"/>
                <a:chExt cx="812800" cy="812800"/>
              </a:xfrm>
            </p:grpSpPr>
            <p:sp>
              <p:nvSpPr>
                <p:cNvPr id="29" name="Freeform 21">
                  <a:extLst>
                    <a:ext uri="{FF2B5EF4-FFF2-40B4-BE49-F238E27FC236}">
                      <a16:creationId xmlns:a16="http://schemas.microsoft.com/office/drawing/2014/main" id="{B4D29DB7-E41C-43DC-8EB8-EF3501C15201}"/>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A92A7"/>
                </a:solidFill>
              </p:spPr>
            </p:sp>
            <p:sp>
              <p:nvSpPr>
                <p:cNvPr id="30" name="TextBox 22">
                  <a:extLst>
                    <a:ext uri="{FF2B5EF4-FFF2-40B4-BE49-F238E27FC236}">
                      <a16:creationId xmlns:a16="http://schemas.microsoft.com/office/drawing/2014/main" id="{51382C4D-5F29-449D-B54F-0CE9CAC1C1B6}"/>
                    </a:ext>
                  </a:extLst>
                </p:cNvPr>
                <p:cNvSpPr txBox="1"/>
                <p:nvPr/>
              </p:nvSpPr>
              <p:spPr>
                <a:xfrm>
                  <a:off x="76200" y="28575"/>
                  <a:ext cx="660400" cy="708025"/>
                </a:xfrm>
                <a:prstGeom prst="rect">
                  <a:avLst/>
                </a:prstGeom>
              </p:spPr>
              <p:txBody>
                <a:bodyPr lIns="50800" tIns="50800" rIns="50800" bIns="50800" rtlCol="0" anchor="ctr"/>
                <a:lstStyle/>
                <a:p>
                  <a:pPr algn="ctr">
                    <a:lnSpc>
                      <a:spcPts val="2399"/>
                    </a:lnSpc>
                  </a:pPr>
                  <a:endParaRPr/>
                </a:p>
              </p:txBody>
            </p:sp>
          </p:grpSp>
          <p:grpSp>
            <p:nvGrpSpPr>
              <p:cNvPr id="20" name="Group 23">
                <a:extLst>
                  <a:ext uri="{FF2B5EF4-FFF2-40B4-BE49-F238E27FC236}">
                    <a16:creationId xmlns:a16="http://schemas.microsoft.com/office/drawing/2014/main" id="{52FAD426-4FDD-41EE-B6D1-0C24610342F0}"/>
                  </a:ext>
                </a:extLst>
              </p:cNvPr>
              <p:cNvGrpSpPr/>
              <p:nvPr/>
            </p:nvGrpSpPr>
            <p:grpSpPr>
              <a:xfrm rot="-10800000">
                <a:off x="12643032" y="2650678"/>
                <a:ext cx="4720141" cy="6013605"/>
                <a:chOff x="0" y="0"/>
                <a:chExt cx="753534" cy="960026"/>
              </a:xfrm>
            </p:grpSpPr>
            <p:sp>
              <p:nvSpPr>
                <p:cNvPr id="27" name="Freeform 24">
                  <a:extLst>
                    <a:ext uri="{FF2B5EF4-FFF2-40B4-BE49-F238E27FC236}">
                      <a16:creationId xmlns:a16="http://schemas.microsoft.com/office/drawing/2014/main" id="{1578FFC9-57DD-49A2-97EC-2661841188E8}"/>
                    </a:ext>
                  </a:extLst>
                </p:cNvPr>
                <p:cNvSpPr/>
                <p:nvPr/>
              </p:nvSpPr>
              <p:spPr>
                <a:xfrm>
                  <a:off x="0" y="0"/>
                  <a:ext cx="753534" cy="956919"/>
                </a:xfrm>
                <a:custGeom>
                  <a:avLst/>
                  <a:gdLst/>
                  <a:ahLst/>
                  <a:cxnLst/>
                  <a:rect l="l" t="t" r="r" b="b"/>
                  <a:pathLst>
                    <a:path w="753534" h="956919">
                      <a:moveTo>
                        <a:pt x="753534" y="30754"/>
                      </a:moveTo>
                      <a:lnTo>
                        <a:pt x="753534" y="814972"/>
                      </a:lnTo>
                      <a:cubicBezTo>
                        <a:pt x="753534" y="833237"/>
                        <a:pt x="741583" y="849351"/>
                        <a:pt x="724105" y="854654"/>
                      </a:cubicBezTo>
                      <a:lnTo>
                        <a:pt x="406196" y="951098"/>
                      </a:lnTo>
                      <a:cubicBezTo>
                        <a:pt x="387008" y="956919"/>
                        <a:pt x="366526" y="956919"/>
                        <a:pt x="347338" y="951098"/>
                      </a:cubicBezTo>
                      <a:lnTo>
                        <a:pt x="29429" y="854654"/>
                      </a:lnTo>
                      <a:cubicBezTo>
                        <a:pt x="11951" y="849351"/>
                        <a:pt x="0" y="833237"/>
                        <a:pt x="0" y="814972"/>
                      </a:cubicBezTo>
                      <a:lnTo>
                        <a:pt x="0" y="30754"/>
                      </a:lnTo>
                      <a:cubicBezTo>
                        <a:pt x="0" y="13769"/>
                        <a:pt x="13769" y="0"/>
                        <a:pt x="30754" y="0"/>
                      </a:cubicBezTo>
                      <a:lnTo>
                        <a:pt x="722780" y="0"/>
                      </a:lnTo>
                      <a:cubicBezTo>
                        <a:pt x="739765" y="0"/>
                        <a:pt x="753534" y="13769"/>
                        <a:pt x="753534" y="30754"/>
                      </a:cubicBezTo>
                      <a:close/>
                    </a:path>
                  </a:pathLst>
                </a:custGeom>
                <a:solidFill>
                  <a:srgbClr val="000000">
                    <a:alpha val="0"/>
                  </a:srgbClr>
                </a:solidFill>
                <a:ln w="76200" cap="sq">
                  <a:solidFill>
                    <a:srgbClr val="EAE9E9"/>
                  </a:solidFill>
                  <a:prstDash val="solid"/>
                  <a:miter/>
                </a:ln>
              </p:spPr>
            </p:sp>
            <p:sp>
              <p:nvSpPr>
                <p:cNvPr id="28" name="TextBox 25">
                  <a:extLst>
                    <a:ext uri="{FF2B5EF4-FFF2-40B4-BE49-F238E27FC236}">
                      <a16:creationId xmlns:a16="http://schemas.microsoft.com/office/drawing/2014/main" id="{C8FECB64-8C81-4B52-A62E-212980F2E224}"/>
                    </a:ext>
                  </a:extLst>
                </p:cNvPr>
                <p:cNvSpPr txBox="1"/>
                <p:nvPr/>
              </p:nvSpPr>
              <p:spPr>
                <a:xfrm>
                  <a:off x="0" y="-47625"/>
                  <a:ext cx="753534" cy="893351"/>
                </a:xfrm>
                <a:prstGeom prst="rect">
                  <a:avLst/>
                </a:prstGeom>
              </p:spPr>
              <p:txBody>
                <a:bodyPr lIns="50800" tIns="50800" rIns="50800" bIns="50800" rtlCol="0" anchor="ctr"/>
                <a:lstStyle/>
                <a:p>
                  <a:pPr algn="ctr">
                    <a:lnSpc>
                      <a:spcPts val="2399"/>
                    </a:lnSpc>
                  </a:pPr>
                  <a:endParaRPr/>
                </a:p>
              </p:txBody>
            </p:sp>
          </p:grpSp>
          <p:grpSp>
            <p:nvGrpSpPr>
              <p:cNvPr id="21" name="Group 26">
                <a:extLst>
                  <a:ext uri="{FF2B5EF4-FFF2-40B4-BE49-F238E27FC236}">
                    <a16:creationId xmlns:a16="http://schemas.microsoft.com/office/drawing/2014/main" id="{4BC8981B-2890-4B6E-950C-E0EA23C0FE9D}"/>
                  </a:ext>
                </a:extLst>
              </p:cNvPr>
              <p:cNvGrpSpPr/>
              <p:nvPr/>
            </p:nvGrpSpPr>
            <p:grpSpPr>
              <a:xfrm>
                <a:off x="13035239" y="3658519"/>
                <a:ext cx="3935726" cy="1537850"/>
                <a:chOff x="0" y="0"/>
                <a:chExt cx="664484" cy="259641"/>
              </a:xfrm>
            </p:grpSpPr>
            <p:sp>
              <p:nvSpPr>
                <p:cNvPr id="25" name="Freeform 27">
                  <a:extLst>
                    <a:ext uri="{FF2B5EF4-FFF2-40B4-BE49-F238E27FC236}">
                      <a16:creationId xmlns:a16="http://schemas.microsoft.com/office/drawing/2014/main" id="{4795F20E-600C-4942-9DC1-557C6862FAB6}"/>
                    </a:ext>
                  </a:extLst>
                </p:cNvPr>
                <p:cNvSpPr/>
                <p:nvPr/>
              </p:nvSpPr>
              <p:spPr>
                <a:xfrm>
                  <a:off x="0" y="0"/>
                  <a:ext cx="664484" cy="259641"/>
                </a:xfrm>
                <a:custGeom>
                  <a:avLst/>
                  <a:gdLst/>
                  <a:ahLst/>
                  <a:cxnLst/>
                  <a:rect l="l" t="t" r="r" b="b"/>
                  <a:pathLst>
                    <a:path w="664484" h="259641">
                      <a:moveTo>
                        <a:pt x="47210" y="0"/>
                      </a:moveTo>
                      <a:lnTo>
                        <a:pt x="617273" y="0"/>
                      </a:lnTo>
                      <a:cubicBezTo>
                        <a:pt x="643347" y="0"/>
                        <a:pt x="664484" y="21137"/>
                        <a:pt x="664484" y="47210"/>
                      </a:cubicBezTo>
                      <a:lnTo>
                        <a:pt x="664484" y="212431"/>
                      </a:lnTo>
                      <a:cubicBezTo>
                        <a:pt x="664484" y="238504"/>
                        <a:pt x="643347" y="259641"/>
                        <a:pt x="617273" y="259641"/>
                      </a:cubicBezTo>
                      <a:lnTo>
                        <a:pt x="47210" y="259641"/>
                      </a:lnTo>
                      <a:cubicBezTo>
                        <a:pt x="21137" y="259641"/>
                        <a:pt x="0" y="238504"/>
                        <a:pt x="0" y="212431"/>
                      </a:cubicBezTo>
                      <a:lnTo>
                        <a:pt x="0" y="47210"/>
                      </a:lnTo>
                      <a:cubicBezTo>
                        <a:pt x="0" y="21137"/>
                        <a:pt x="21137" y="0"/>
                        <a:pt x="47210" y="0"/>
                      </a:cubicBezTo>
                      <a:close/>
                    </a:path>
                  </a:pathLst>
                </a:custGeom>
                <a:solidFill>
                  <a:srgbClr val="33C725"/>
                </a:solidFill>
              </p:spPr>
            </p:sp>
            <p:sp>
              <p:nvSpPr>
                <p:cNvPr id="26" name="TextBox 28">
                  <a:extLst>
                    <a:ext uri="{FF2B5EF4-FFF2-40B4-BE49-F238E27FC236}">
                      <a16:creationId xmlns:a16="http://schemas.microsoft.com/office/drawing/2014/main" id="{810C5114-6F77-4B0B-8E7E-554F0C3FD850}"/>
                    </a:ext>
                  </a:extLst>
                </p:cNvPr>
                <p:cNvSpPr txBox="1"/>
                <p:nvPr/>
              </p:nvSpPr>
              <p:spPr>
                <a:xfrm>
                  <a:off x="0" y="-47625"/>
                  <a:ext cx="664484" cy="307266"/>
                </a:xfrm>
                <a:prstGeom prst="rect">
                  <a:avLst/>
                </a:prstGeom>
              </p:spPr>
              <p:txBody>
                <a:bodyPr lIns="50800" tIns="50800" rIns="50800" bIns="50800" rtlCol="0" anchor="ctr"/>
                <a:lstStyle/>
                <a:p>
                  <a:pPr algn="ctr">
                    <a:lnSpc>
                      <a:spcPts val="2399"/>
                    </a:lnSpc>
                  </a:pPr>
                  <a:endParaRPr/>
                </a:p>
              </p:txBody>
            </p:sp>
          </p:grpSp>
          <p:grpSp>
            <p:nvGrpSpPr>
              <p:cNvPr id="22" name="Group 29">
                <a:extLst>
                  <a:ext uri="{FF2B5EF4-FFF2-40B4-BE49-F238E27FC236}">
                    <a16:creationId xmlns:a16="http://schemas.microsoft.com/office/drawing/2014/main" id="{8F6CC662-1B3C-42FA-92C6-68077A120E88}"/>
                  </a:ext>
                </a:extLst>
              </p:cNvPr>
              <p:cNvGrpSpPr/>
              <p:nvPr/>
            </p:nvGrpSpPr>
            <p:grpSpPr>
              <a:xfrm>
                <a:off x="13848597" y="0"/>
                <a:ext cx="2315124" cy="2315124"/>
                <a:chOff x="0" y="0"/>
                <a:chExt cx="812800" cy="812800"/>
              </a:xfrm>
            </p:grpSpPr>
            <p:sp>
              <p:nvSpPr>
                <p:cNvPr id="23" name="Freeform 30">
                  <a:extLst>
                    <a:ext uri="{FF2B5EF4-FFF2-40B4-BE49-F238E27FC236}">
                      <a16:creationId xmlns:a16="http://schemas.microsoft.com/office/drawing/2014/main" id="{E7AD5EF7-871A-4691-94C5-421F565EA7EE}"/>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3C725"/>
                </a:solidFill>
              </p:spPr>
            </p:sp>
            <p:sp>
              <p:nvSpPr>
                <p:cNvPr id="24" name="TextBox 31">
                  <a:extLst>
                    <a:ext uri="{FF2B5EF4-FFF2-40B4-BE49-F238E27FC236}">
                      <a16:creationId xmlns:a16="http://schemas.microsoft.com/office/drawing/2014/main" id="{BDD9C7CC-BC6C-4188-BEC4-856CCA613611}"/>
                    </a:ext>
                  </a:extLst>
                </p:cNvPr>
                <p:cNvSpPr txBox="1"/>
                <p:nvPr/>
              </p:nvSpPr>
              <p:spPr>
                <a:xfrm>
                  <a:off x="76200" y="28575"/>
                  <a:ext cx="660400" cy="708025"/>
                </a:xfrm>
                <a:prstGeom prst="rect">
                  <a:avLst/>
                </a:prstGeom>
              </p:spPr>
              <p:txBody>
                <a:bodyPr lIns="50800" tIns="50800" rIns="50800" bIns="50800" rtlCol="0" anchor="ctr"/>
                <a:lstStyle/>
                <a:p>
                  <a:pPr algn="ctr">
                    <a:lnSpc>
                      <a:spcPts val="2399"/>
                    </a:lnSpc>
                  </a:pPr>
                  <a:endParaRPr/>
                </a:p>
              </p:txBody>
            </p:sp>
          </p:grpSp>
        </p:grpSp>
        <p:sp>
          <p:nvSpPr>
            <p:cNvPr id="8" name="Freeform 32">
              <a:extLst>
                <a:ext uri="{FF2B5EF4-FFF2-40B4-BE49-F238E27FC236}">
                  <a16:creationId xmlns:a16="http://schemas.microsoft.com/office/drawing/2014/main" id="{DC86D4CC-B9D9-4958-A3DD-D16E335244DB}"/>
                </a:ext>
              </a:extLst>
            </p:cNvPr>
            <p:cNvSpPr/>
            <p:nvPr/>
          </p:nvSpPr>
          <p:spPr>
            <a:xfrm>
              <a:off x="13422427" y="2655828"/>
              <a:ext cx="961001" cy="997148"/>
            </a:xfrm>
            <a:custGeom>
              <a:avLst/>
              <a:gdLst/>
              <a:ahLst/>
              <a:cxnLst/>
              <a:rect l="l" t="t" r="r" b="b"/>
              <a:pathLst>
                <a:path w="961001" h="997148">
                  <a:moveTo>
                    <a:pt x="0" y="0"/>
                  </a:moveTo>
                  <a:lnTo>
                    <a:pt x="961002" y="0"/>
                  </a:lnTo>
                  <a:lnTo>
                    <a:pt x="961002" y="997148"/>
                  </a:lnTo>
                  <a:lnTo>
                    <a:pt x="0" y="997148"/>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9" name="Freeform 33">
              <a:extLst>
                <a:ext uri="{FF2B5EF4-FFF2-40B4-BE49-F238E27FC236}">
                  <a16:creationId xmlns:a16="http://schemas.microsoft.com/office/drawing/2014/main" id="{AEF66AFC-B288-49F9-9FF9-57CE7DA09EA7}"/>
                </a:ext>
              </a:extLst>
            </p:cNvPr>
            <p:cNvSpPr/>
            <p:nvPr/>
          </p:nvSpPr>
          <p:spPr>
            <a:xfrm>
              <a:off x="8449320" y="2674878"/>
              <a:ext cx="1389360" cy="833616"/>
            </a:xfrm>
            <a:custGeom>
              <a:avLst/>
              <a:gdLst/>
              <a:ahLst/>
              <a:cxnLst/>
              <a:rect l="l" t="t" r="r" b="b"/>
              <a:pathLst>
                <a:path w="1389360" h="833616">
                  <a:moveTo>
                    <a:pt x="0" y="0"/>
                  </a:moveTo>
                  <a:lnTo>
                    <a:pt x="1389360" y="0"/>
                  </a:lnTo>
                  <a:lnTo>
                    <a:pt x="1389360" y="833616"/>
                  </a:lnTo>
                  <a:lnTo>
                    <a:pt x="0" y="833616"/>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sp>
        <p:sp>
          <p:nvSpPr>
            <p:cNvPr id="10" name="Freeform 34">
              <a:extLst>
                <a:ext uri="{FF2B5EF4-FFF2-40B4-BE49-F238E27FC236}">
                  <a16:creationId xmlns:a16="http://schemas.microsoft.com/office/drawing/2014/main" id="{E0383D31-5B50-4B39-AF11-C5E26D76CAF7}"/>
                </a:ext>
              </a:extLst>
            </p:cNvPr>
            <p:cNvSpPr/>
            <p:nvPr/>
          </p:nvSpPr>
          <p:spPr>
            <a:xfrm>
              <a:off x="3949974" y="2534755"/>
              <a:ext cx="1116655" cy="1113863"/>
            </a:xfrm>
            <a:custGeom>
              <a:avLst/>
              <a:gdLst/>
              <a:ahLst/>
              <a:cxnLst/>
              <a:rect l="l" t="t" r="r" b="b"/>
              <a:pathLst>
                <a:path w="1116655" h="1113863">
                  <a:moveTo>
                    <a:pt x="0" y="0"/>
                  </a:moveTo>
                  <a:lnTo>
                    <a:pt x="1116654" y="0"/>
                  </a:lnTo>
                  <a:lnTo>
                    <a:pt x="1116654" y="1113863"/>
                  </a:lnTo>
                  <a:lnTo>
                    <a:pt x="0" y="1113863"/>
                  </a:lnTo>
                  <a:lnTo>
                    <a:pt x="0" y="0"/>
                  </a:lnTo>
                  <a:close/>
                </a:path>
              </a:pathLst>
            </a:custGeom>
            <a:blipFill>
              <a:blip r:embed="rId10">
                <a:extLst>
                  <a:ext uri="{96DAC541-7B7A-43D3-8B79-37D633B846F1}">
                    <asvg:svgBlip xmlns:asvg="http://schemas.microsoft.com/office/drawing/2016/SVG/main" xmlns="" r:embed="rId11"/>
                  </a:ext>
                </a:extLst>
              </a:blip>
              <a:stretch>
                <a:fillRect/>
              </a:stretch>
            </a:blipFill>
          </p:spPr>
        </p:sp>
      </p:grpSp>
      <p:sp>
        <p:nvSpPr>
          <p:cNvPr id="41" name="TextBox 6">
            <a:extLst>
              <a:ext uri="{FF2B5EF4-FFF2-40B4-BE49-F238E27FC236}">
                <a16:creationId xmlns:a16="http://schemas.microsoft.com/office/drawing/2014/main" id="{40BA501F-B0C7-4EBE-B517-072610940192}"/>
              </a:ext>
            </a:extLst>
          </p:cNvPr>
          <p:cNvSpPr txBox="1"/>
          <p:nvPr/>
        </p:nvSpPr>
        <p:spPr>
          <a:xfrm>
            <a:off x="3442002" y="5628437"/>
            <a:ext cx="3006524" cy="738664"/>
          </a:xfrm>
          <a:prstGeom prst="rect">
            <a:avLst/>
          </a:prstGeom>
        </p:spPr>
        <p:txBody>
          <a:bodyPr wrap="square" lIns="0" tIns="0" rIns="0" bIns="0" rtlCol="0" anchor="t">
            <a:spAutoFit/>
          </a:bodyPr>
          <a:lstStyle/>
          <a:p>
            <a:pPr algn="ctr"/>
            <a:r>
              <a:rPr lang="es-MX" sz="2400" dirty="0">
                <a:solidFill>
                  <a:schemeClr val="bg1"/>
                </a:solidFill>
                <a:latin typeface="Arial Black" panose="020B0A04020102020204" pitchFamily="34" charset="0"/>
              </a:rPr>
              <a:t>TIPO DE INVESTIGACIÓN </a:t>
            </a:r>
            <a:endParaRPr lang="en-US" sz="2400" dirty="0">
              <a:solidFill>
                <a:schemeClr val="bg1"/>
              </a:solidFill>
              <a:latin typeface="Arial Black" panose="020B0A04020102020204" pitchFamily="34" charset="0"/>
            </a:endParaRPr>
          </a:p>
        </p:txBody>
      </p:sp>
      <p:sp>
        <p:nvSpPr>
          <p:cNvPr id="42" name="TextBox 6">
            <a:extLst>
              <a:ext uri="{FF2B5EF4-FFF2-40B4-BE49-F238E27FC236}">
                <a16:creationId xmlns:a16="http://schemas.microsoft.com/office/drawing/2014/main" id="{4D83C36E-C927-4816-9BDA-D4E1B79EC97D}"/>
              </a:ext>
            </a:extLst>
          </p:cNvPr>
          <p:cNvSpPr txBox="1"/>
          <p:nvPr/>
        </p:nvSpPr>
        <p:spPr>
          <a:xfrm>
            <a:off x="8136038" y="5905500"/>
            <a:ext cx="3006524" cy="430887"/>
          </a:xfrm>
          <a:prstGeom prst="rect">
            <a:avLst/>
          </a:prstGeom>
        </p:spPr>
        <p:txBody>
          <a:bodyPr wrap="square" lIns="0" tIns="0" rIns="0" bIns="0" rtlCol="0" anchor="t">
            <a:spAutoFit/>
          </a:bodyPr>
          <a:lstStyle/>
          <a:p>
            <a:pPr algn="ctr"/>
            <a:r>
              <a:rPr lang="es-MX" sz="2800" dirty="0">
                <a:solidFill>
                  <a:schemeClr val="bg1"/>
                </a:solidFill>
                <a:latin typeface="Arial Black" panose="020B0A04020102020204" pitchFamily="34" charset="0"/>
              </a:rPr>
              <a:t>POBLACIÓN</a:t>
            </a:r>
            <a:endParaRPr lang="en-US" sz="2800" dirty="0">
              <a:solidFill>
                <a:schemeClr val="bg1"/>
              </a:solidFill>
              <a:latin typeface="Arial Black" panose="020B0A04020102020204" pitchFamily="34" charset="0"/>
            </a:endParaRPr>
          </a:p>
        </p:txBody>
      </p:sp>
      <p:sp>
        <p:nvSpPr>
          <p:cNvPr id="44" name="TextBox 6">
            <a:extLst>
              <a:ext uri="{FF2B5EF4-FFF2-40B4-BE49-F238E27FC236}">
                <a16:creationId xmlns:a16="http://schemas.microsoft.com/office/drawing/2014/main" id="{A0A4E8A1-1F33-4C7E-90CE-94BC63ADABA0}"/>
              </a:ext>
            </a:extLst>
          </p:cNvPr>
          <p:cNvSpPr txBox="1"/>
          <p:nvPr/>
        </p:nvSpPr>
        <p:spPr>
          <a:xfrm>
            <a:off x="12830075" y="5792131"/>
            <a:ext cx="3006524" cy="430887"/>
          </a:xfrm>
          <a:prstGeom prst="rect">
            <a:avLst/>
          </a:prstGeom>
        </p:spPr>
        <p:txBody>
          <a:bodyPr wrap="square" lIns="0" tIns="0" rIns="0" bIns="0" rtlCol="0" anchor="t">
            <a:spAutoFit/>
          </a:bodyPr>
          <a:lstStyle/>
          <a:p>
            <a:pPr algn="ctr"/>
            <a:r>
              <a:rPr lang="es-MX" sz="2800" dirty="0">
                <a:solidFill>
                  <a:schemeClr val="bg1"/>
                </a:solidFill>
                <a:latin typeface="Arial Black" panose="020B0A04020102020204" pitchFamily="34" charset="0"/>
              </a:rPr>
              <a:t>MUESTRA</a:t>
            </a:r>
            <a:endParaRPr lang="en-US" sz="2800" dirty="0">
              <a:solidFill>
                <a:schemeClr val="bg1"/>
              </a:solidFill>
              <a:latin typeface="Arial Black" panose="020B0A04020102020204" pitchFamily="34" charset="0"/>
            </a:endParaRPr>
          </a:p>
        </p:txBody>
      </p:sp>
      <p:sp>
        <p:nvSpPr>
          <p:cNvPr id="45" name="TextBox 6">
            <a:extLst>
              <a:ext uri="{FF2B5EF4-FFF2-40B4-BE49-F238E27FC236}">
                <a16:creationId xmlns:a16="http://schemas.microsoft.com/office/drawing/2014/main" id="{BD9DB338-ABBA-4918-81E1-65B66864B75B}"/>
              </a:ext>
            </a:extLst>
          </p:cNvPr>
          <p:cNvSpPr txBox="1"/>
          <p:nvPr/>
        </p:nvSpPr>
        <p:spPr>
          <a:xfrm>
            <a:off x="3442001" y="6953449"/>
            <a:ext cx="3006524" cy="492443"/>
          </a:xfrm>
          <a:prstGeom prst="rect">
            <a:avLst/>
          </a:prstGeom>
        </p:spPr>
        <p:txBody>
          <a:bodyPr wrap="square" lIns="0" tIns="0" rIns="0" bIns="0" rtlCol="0" anchor="t">
            <a:spAutoFit/>
          </a:bodyPr>
          <a:lstStyle/>
          <a:p>
            <a:pPr algn="ctr"/>
            <a:r>
              <a:rPr lang="es-MX" sz="3200" dirty="0">
                <a:latin typeface="Arial" panose="020B0604020202020204" pitchFamily="34" charset="0"/>
                <a:cs typeface="Arial" panose="020B0604020202020204" pitchFamily="34" charset="0"/>
              </a:rPr>
              <a:t>Descriptivo</a:t>
            </a:r>
            <a:endParaRPr lang="en-US" sz="3200" dirty="0">
              <a:latin typeface="Arial" panose="020B0604020202020204" pitchFamily="34" charset="0"/>
              <a:cs typeface="Arial" panose="020B0604020202020204" pitchFamily="34" charset="0"/>
            </a:endParaRPr>
          </a:p>
        </p:txBody>
      </p:sp>
      <p:sp>
        <p:nvSpPr>
          <p:cNvPr id="46" name="TextBox 6">
            <a:extLst>
              <a:ext uri="{FF2B5EF4-FFF2-40B4-BE49-F238E27FC236}">
                <a16:creationId xmlns:a16="http://schemas.microsoft.com/office/drawing/2014/main" id="{66BA013E-322F-4CC7-91D1-6BCF589FC56A}"/>
              </a:ext>
            </a:extLst>
          </p:cNvPr>
          <p:cNvSpPr txBox="1"/>
          <p:nvPr/>
        </p:nvSpPr>
        <p:spPr>
          <a:xfrm>
            <a:off x="3503023" y="8387430"/>
            <a:ext cx="3006524" cy="492443"/>
          </a:xfrm>
          <a:prstGeom prst="rect">
            <a:avLst/>
          </a:prstGeom>
        </p:spPr>
        <p:txBody>
          <a:bodyPr wrap="square" lIns="0" tIns="0" rIns="0" bIns="0" rtlCol="0" anchor="t">
            <a:spAutoFit/>
          </a:bodyPr>
          <a:lstStyle/>
          <a:p>
            <a:pPr algn="ctr"/>
            <a:r>
              <a:rPr lang="es-MX" sz="3200" dirty="0" smtClean="0">
                <a:latin typeface="Arial" panose="020B0604020202020204" pitchFamily="34" charset="0"/>
                <a:cs typeface="Arial" panose="020B0604020202020204" pitchFamily="34" charset="0"/>
              </a:rPr>
              <a:t>Cuantitativo </a:t>
            </a:r>
            <a:endParaRPr lang="en-US" sz="3200" dirty="0">
              <a:latin typeface="Arial" panose="020B0604020202020204" pitchFamily="34" charset="0"/>
              <a:cs typeface="Arial" panose="020B0604020202020204" pitchFamily="34" charset="0"/>
            </a:endParaRPr>
          </a:p>
        </p:txBody>
      </p:sp>
      <p:sp>
        <p:nvSpPr>
          <p:cNvPr id="47" name="TextBox 6">
            <a:extLst>
              <a:ext uri="{FF2B5EF4-FFF2-40B4-BE49-F238E27FC236}">
                <a16:creationId xmlns:a16="http://schemas.microsoft.com/office/drawing/2014/main" id="{495044D3-1119-4DAF-A151-3318BF76CBA6}"/>
              </a:ext>
            </a:extLst>
          </p:cNvPr>
          <p:cNvSpPr txBox="1"/>
          <p:nvPr/>
        </p:nvSpPr>
        <p:spPr>
          <a:xfrm>
            <a:off x="3442001" y="7878576"/>
            <a:ext cx="3006524" cy="492443"/>
          </a:xfrm>
          <a:prstGeom prst="rect">
            <a:avLst/>
          </a:prstGeom>
        </p:spPr>
        <p:txBody>
          <a:bodyPr wrap="square" lIns="0" tIns="0" rIns="0" bIns="0" rtlCol="0" anchor="t">
            <a:spAutoFit/>
          </a:bodyPr>
          <a:lstStyle/>
          <a:p>
            <a:pPr algn="ctr"/>
            <a:r>
              <a:rPr lang="es-MX" sz="3200" dirty="0">
                <a:solidFill>
                  <a:srgbClr val="1A92A7"/>
                </a:solidFill>
                <a:latin typeface="Arial Black" panose="020B0A04020102020204" pitchFamily="34" charset="0"/>
                <a:cs typeface="Arial" panose="020B0604020202020204" pitchFamily="34" charset="0"/>
              </a:rPr>
              <a:t>ENFOQUE</a:t>
            </a:r>
            <a:endParaRPr lang="en-US" sz="3200" dirty="0">
              <a:solidFill>
                <a:srgbClr val="1A92A7"/>
              </a:solidFill>
              <a:latin typeface="Arial Black" panose="020B0A04020102020204" pitchFamily="34" charset="0"/>
              <a:cs typeface="Arial" panose="020B0604020202020204" pitchFamily="34" charset="0"/>
            </a:endParaRPr>
          </a:p>
        </p:txBody>
      </p:sp>
      <p:sp>
        <p:nvSpPr>
          <p:cNvPr id="48" name="TextBox 6">
            <a:extLst>
              <a:ext uri="{FF2B5EF4-FFF2-40B4-BE49-F238E27FC236}">
                <a16:creationId xmlns:a16="http://schemas.microsoft.com/office/drawing/2014/main" id="{5B40E12D-0CA0-4F2E-ABBD-724ABBE1D71B}"/>
              </a:ext>
            </a:extLst>
          </p:cNvPr>
          <p:cNvSpPr txBox="1"/>
          <p:nvPr/>
        </p:nvSpPr>
        <p:spPr>
          <a:xfrm>
            <a:off x="8139648" y="6987345"/>
            <a:ext cx="3006524" cy="1846659"/>
          </a:xfrm>
          <a:prstGeom prst="rect">
            <a:avLst/>
          </a:prstGeom>
        </p:spPr>
        <p:txBody>
          <a:bodyPr wrap="square" lIns="0" tIns="0" rIns="0" bIns="0" rtlCol="0" anchor="t">
            <a:spAutoFit/>
          </a:bodyPr>
          <a:lstStyle/>
          <a:p>
            <a:pPr algn="ctr"/>
            <a:r>
              <a:rPr lang="es-MX" sz="2400" dirty="0" smtClean="0">
                <a:latin typeface="Arial" panose="020B0604020202020204" pitchFamily="34" charset="0"/>
                <a:cs typeface="Arial" panose="020B0604020202020204" pitchFamily="34" charset="0"/>
              </a:rPr>
              <a:t>Grandes y medianas empresas </a:t>
            </a:r>
            <a:r>
              <a:rPr lang="es-MX" sz="2400" dirty="0" smtClean="0">
                <a:latin typeface="Arial" panose="020B0604020202020204" pitchFamily="34" charset="0"/>
                <a:cs typeface="Arial" panose="020B0604020202020204" pitchFamily="34" charset="0"/>
              </a:rPr>
              <a:t>legalmente constituidas en la Cámara de Comercio de Aguachica</a:t>
            </a:r>
            <a:endParaRPr lang="en-US" sz="2400" dirty="0">
              <a:latin typeface="Arial" panose="020B0604020202020204" pitchFamily="34" charset="0"/>
              <a:cs typeface="Arial" panose="020B0604020202020204" pitchFamily="34" charset="0"/>
            </a:endParaRPr>
          </a:p>
        </p:txBody>
      </p:sp>
      <p:sp>
        <p:nvSpPr>
          <p:cNvPr id="49" name="TextBox 6">
            <a:extLst>
              <a:ext uri="{FF2B5EF4-FFF2-40B4-BE49-F238E27FC236}">
                <a16:creationId xmlns:a16="http://schemas.microsoft.com/office/drawing/2014/main" id="{8AF88757-7D26-4293-8495-11B7B85E0F25}"/>
              </a:ext>
            </a:extLst>
          </p:cNvPr>
          <p:cNvSpPr txBox="1"/>
          <p:nvPr/>
        </p:nvSpPr>
        <p:spPr>
          <a:xfrm>
            <a:off x="12603650" y="6566862"/>
            <a:ext cx="3459374" cy="1354217"/>
          </a:xfrm>
          <a:prstGeom prst="rect">
            <a:avLst/>
          </a:prstGeom>
        </p:spPr>
        <p:txBody>
          <a:bodyPr wrap="square" lIns="0" tIns="0" rIns="0" bIns="0" rtlCol="0" anchor="t">
            <a:spAutoFit/>
          </a:bodyPr>
          <a:lstStyle/>
          <a:p>
            <a:pPr algn="ctr"/>
            <a:r>
              <a:rPr lang="es-MX" sz="4000" dirty="0" smtClean="0">
                <a:solidFill>
                  <a:srgbClr val="35B729"/>
                </a:solidFill>
                <a:latin typeface="Arial Black" panose="020B0A04020102020204" pitchFamily="34" charset="0"/>
                <a:cs typeface="Arial" panose="020B0604020202020204" pitchFamily="34" charset="0"/>
              </a:rPr>
              <a:t>15 </a:t>
            </a:r>
            <a:endParaRPr lang="es-MX" sz="4000" dirty="0">
              <a:solidFill>
                <a:srgbClr val="35B729"/>
              </a:solidFill>
              <a:latin typeface="Arial Black" panose="020B0A04020102020204" pitchFamily="34" charset="0"/>
              <a:cs typeface="Arial" panose="020B0604020202020204" pitchFamily="34" charset="0"/>
            </a:endParaRPr>
          </a:p>
          <a:p>
            <a:pPr algn="ctr"/>
            <a:r>
              <a:rPr lang="es-MX" sz="2400" dirty="0" smtClean="0">
                <a:latin typeface="Arial" panose="020B0604020202020204" pitchFamily="34" charset="0"/>
                <a:cs typeface="Arial" panose="020B0604020202020204" pitchFamily="34" charset="0"/>
              </a:rPr>
              <a:t>11 medianas empresas </a:t>
            </a:r>
          </a:p>
          <a:p>
            <a:pPr algn="ctr"/>
            <a:r>
              <a:rPr lang="es-MX" sz="2400" dirty="0" smtClean="0">
                <a:latin typeface="Arial" panose="020B0604020202020204" pitchFamily="34" charset="0"/>
                <a:cs typeface="Arial" panose="020B0604020202020204" pitchFamily="34" charset="0"/>
              </a:rPr>
              <a:t>4 grandes empresas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1323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514600" y="732591"/>
            <a:ext cx="10591800" cy="1354217"/>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DESARROLLO DE LOS OBJETIVOS ESPECIFICOS</a:t>
            </a:r>
            <a:endParaRPr lang="es-ES" sz="4400" b="1" dirty="0">
              <a:solidFill>
                <a:srgbClr val="168246"/>
              </a:solidFill>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4" name="TextBox 26"/>
          <p:cNvSpPr txBox="1"/>
          <p:nvPr/>
        </p:nvSpPr>
        <p:spPr>
          <a:xfrm>
            <a:off x="1040139" y="2543710"/>
            <a:ext cx="16207722" cy="1292662"/>
          </a:xfrm>
          <a:prstGeom prst="rect">
            <a:avLst/>
          </a:prstGeom>
        </p:spPr>
        <p:txBody>
          <a:bodyPr wrap="square" lIns="0" tIns="0" rIns="0" bIns="0" rtlCol="0" anchor="t">
            <a:spAutoFit/>
          </a:bodyPr>
          <a:lstStyle/>
          <a:p>
            <a:pPr marL="342880" indent="-342880" algn="just">
              <a:buFont typeface="+mj-lt"/>
              <a:buAutoNum type="arabicPeriod"/>
            </a:pPr>
            <a:r>
              <a:rPr lang="es-MX" sz="2800" b="1" dirty="0">
                <a:solidFill>
                  <a:srgbClr val="298D1F"/>
                </a:solidFill>
                <a:latin typeface="Arial" panose="020B0604020202020204" pitchFamily="34" charset="0"/>
                <a:cs typeface="Arial" panose="020B0604020202020204" pitchFamily="34" charset="0"/>
              </a:rPr>
              <a:t>Identificar el grado de cumplimiento de las empresas en Aguachica, Cesar, en el sistema de gestión de seguridad y salud en el trabajo SG-SST de acuerdo a las disposiciones legales en su respectiva implementación. </a:t>
            </a:r>
          </a:p>
        </p:txBody>
      </p:sp>
      <p:sp>
        <p:nvSpPr>
          <p:cNvPr id="7" name="AutoShape 2" descr="Gráfico de respuestas de formularios. Título de la pregunta:   ¿Dispone de un plan anual para la gestión de seguridad y salud en el trabajo (SST)?  &#10;. Número de respuestas: 15 respuestas."/>
          <p:cNvSpPr>
            <a:spLocks noChangeAspect="1" noChangeArrowheads="1"/>
          </p:cNvSpPr>
          <p:nvPr/>
        </p:nvSpPr>
        <p:spPr bwMode="auto">
          <a:xfrm>
            <a:off x="15557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Gráfico de respuestas de formularios. Título de la pregunta:   ¿Dispone de un plan anual para la gestión de seguridad y salud en el trabajo (SST)?  &#10;. Número de respuestas: 15 respuestas."/>
          <p:cNvSpPr>
            <a:spLocks noChangeAspect="1" noChangeArrowheads="1"/>
          </p:cNvSpPr>
          <p:nvPr/>
        </p:nvSpPr>
        <p:spPr bwMode="auto">
          <a:xfrm>
            <a:off x="4114800" y="4152900"/>
            <a:ext cx="5592762" cy="5592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Imagen 10"/>
          <p:cNvPicPr/>
          <p:nvPr/>
        </p:nvPicPr>
        <p:blipFill>
          <a:blip r:embed="rId2">
            <a:extLst>
              <a:ext uri="{28A0092B-C50C-407E-A947-70E740481C1C}">
                <a14:useLocalDpi xmlns:a14="http://schemas.microsoft.com/office/drawing/2010/main" val="0"/>
              </a:ext>
            </a:extLst>
          </a:blip>
          <a:stretch>
            <a:fillRect/>
          </a:stretch>
        </p:blipFill>
        <p:spPr>
          <a:xfrm>
            <a:off x="3810000" y="4239785"/>
            <a:ext cx="9067800" cy="4953000"/>
          </a:xfrm>
          <a:prstGeom prst="rect">
            <a:avLst/>
          </a:prstGeom>
        </p:spPr>
      </p:pic>
    </p:spTree>
    <p:extLst>
      <p:ext uri="{BB962C8B-B14F-4D97-AF65-F5344CB8AC3E}">
        <p14:creationId xmlns:p14="http://schemas.microsoft.com/office/powerpoint/2010/main" val="10827204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16655</TotalTime>
  <Words>1297</Words>
  <Application>Microsoft Office PowerPoint</Application>
  <PresentationFormat>Personalizado</PresentationFormat>
  <Paragraphs>147</Paragraphs>
  <Slides>21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21</vt:i4>
      </vt:variant>
    </vt:vector>
  </HeadingPairs>
  <TitlesOfParts>
    <vt:vector size="28" baseType="lpstr">
      <vt:lpstr>Arial</vt:lpstr>
      <vt:lpstr>Agrandir Bold</vt:lpstr>
      <vt:lpstr>Calibri</vt:lpstr>
      <vt:lpstr>Times New Roman</vt:lpstr>
      <vt:lpstr>Arial   </vt:lpstr>
      <vt:lpstr>Arial Black</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dc:title>
  <dc:creator>Yazmin</dc:creator>
  <cp:lastModifiedBy>ASUS</cp:lastModifiedBy>
  <cp:revision>95</cp:revision>
  <dcterms:created xsi:type="dcterms:W3CDTF">2006-08-16T00:00:00Z</dcterms:created>
  <dcterms:modified xsi:type="dcterms:W3CDTF">2024-10-11T18:55:47Z</dcterms:modified>
  <dc:identifier>DAFTPQDkLDU</dc:identifier>
</cp:coreProperties>
</file>