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2" r:id="rId2"/>
    <p:sldId id="257" r:id="rId3"/>
    <p:sldId id="263" r:id="rId4"/>
    <p:sldId id="264" r:id="rId5"/>
    <p:sldId id="258" r:id="rId6"/>
    <p:sldId id="265" r:id="rId7"/>
    <p:sldId id="272" r:id="rId8"/>
    <p:sldId id="266" r:id="rId9"/>
    <p:sldId id="270" r:id="rId10"/>
    <p:sldId id="273" r:id="rId11"/>
    <p:sldId id="274" r:id="rId12"/>
    <p:sldId id="277" r:id="rId13"/>
    <p:sldId id="271" r:id="rId14"/>
    <p:sldId id="275" r:id="rId15"/>
    <p:sldId id="267" r:id="rId16"/>
    <p:sldId id="276" r:id="rId17"/>
    <p:sldId id="268" r:id="rId18"/>
    <p:sldId id="269" r:id="rId19"/>
    <p:sldId id="261" r:id="rId20"/>
  </p:sldIdLst>
  <p:sldSz cx="18288000" cy="10287000"/>
  <p:notesSz cx="6858000" cy="9144000"/>
  <p:embeddedFontLst>
    <p:embeddedFont>
      <p:font typeface="Arial Black" panose="020B0A04020102020204" pitchFamily="34" charset="0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Agrandir Bold" panose="020B0604020202020204" charset="0"/>
      <p:regular r:id="rId28"/>
    </p:embeddedFont>
  </p:embeddedFontLst>
  <p:defaultTextStyle>
    <a:defPPr>
      <a:defRPr lang="en-US"/>
    </a:defPPr>
    <a:lvl1pPr marL="0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9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8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7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37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96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55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14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73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5" autoAdjust="0"/>
    <p:restoredTop sz="94622" autoAdjust="0"/>
  </p:normalViewPr>
  <p:slideViewPr>
    <p:cSldViewPr>
      <p:cViewPr>
        <p:scale>
          <a:sx n="66" d="100"/>
          <a:sy n="66" d="100"/>
        </p:scale>
        <p:origin x="-288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403040244969377"/>
          <c:y val="0.11663342238917158"/>
          <c:w val="0.80289852970988773"/>
          <c:h val="0.8833664922034215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930-4C4C-B85B-8D463B90E9CF}"/>
              </c:ext>
            </c:extLst>
          </c:dPt>
          <c:dPt>
            <c:idx val="1"/>
            <c:bubble3D val="0"/>
            <c:explosion val="1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930-4C4C-B85B-8D463B90E9CF}"/>
              </c:ext>
            </c:extLst>
          </c:dPt>
          <c:dPt>
            <c:idx val="2"/>
            <c:bubble3D val="0"/>
            <c:spPr>
              <a:solidFill>
                <a:schemeClr val="accent3">
                  <a:tint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930-4C4C-B85B-8D463B90E9CF}"/>
              </c:ext>
            </c:extLst>
          </c:dPt>
          <c:dLbls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B1D5487-91EF-4768-8547-8C4D02A8C98A}" type="PERCENTAGE">
                      <a:rPr lang="en-US" sz="1600" dirty="0"/>
                      <a:pPr>
                        <a:defRPr/>
                      </a:pPr>
                      <a:t>[PORCENTAJE]</a:t>
                    </a:fld>
                    <a:endParaRPr lang="es-CO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28763440860215"/>
                      <c:h val="0.1435545556805399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930-4C4C-B85B-8D463B90E9CF}"/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8350D7B-367C-43C2-92C7-06E41A5AB12D}" type="PERCENTAGE">
                      <a:rPr lang="en-US" sz="1600"/>
                      <a:pPr>
                        <a:defRPr/>
                      </a:pPr>
                      <a:t>[PORCENTAJE]</a:t>
                    </a:fld>
                    <a:endParaRPr lang="es-CO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137096774193549"/>
                      <c:h val="0.146955916224757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930-4C4C-B85B-8D463B90E9CF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¿Sabe qué es marketing digital?</c:v>
                </c:pt>
                <c:pt idx="1">
                  <c:v>SI</c:v>
                </c:pt>
                <c:pt idx="2">
                  <c:v>NO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1">
                  <c:v>48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930-4C4C-B85B-8D463B90E9C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legendEntry>
      <c:layout>
        <c:manualLayout>
          <c:xMode val="edge"/>
          <c:yMode val="edge"/>
          <c:x val="0.80443713371445003"/>
          <c:y val="0.62967646901280205"/>
          <c:w val="0.19099665623988787"/>
          <c:h val="0.3256810755798382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363068945650083"/>
          <c:y val="0.10614585025937101"/>
          <c:w val="0.81540120917721104"/>
          <c:h val="0.879781420765027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6D9-475D-8E74-DC43143D83C5}"/>
              </c:ext>
            </c:extLst>
          </c:dPt>
          <c:dPt>
            <c:idx val="1"/>
            <c:bubble3D val="0"/>
            <c:explosion val="22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6D9-475D-8E74-DC43143D83C5}"/>
              </c:ext>
            </c:extLst>
          </c:dPt>
          <c:dPt>
            <c:idx val="2"/>
            <c:bubble3D val="0"/>
            <c:spPr>
              <a:solidFill>
                <a:schemeClr val="accent3">
                  <a:tint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26D9-475D-8E74-DC43143D83C5}"/>
              </c:ext>
            </c:extLst>
          </c:dPt>
          <c:dLbls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02F5491-FAB8-483D-A107-D1F34D2C4FF5}" type="PERCENTAGE">
                      <a:rPr lang="en-US" sz="1800"/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[PORCENTAJE]</a:t>
                    </a:fld>
                    <a:endParaRPr lang="es-CO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6D9-475D-8E74-DC43143D83C5}"/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4938413-2358-466D-ACDB-4E14279BB709}" type="PERCENTAGE">
                      <a:rPr lang="en-US" sz="1400"/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[PORCENTAJE]</a:t>
                    </a:fld>
                    <a:endParaRPr lang="es-CO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007246376811595"/>
                      <c:h val="0.1373700291557731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6D9-475D-8E74-DC43143D83C5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Hoja1!$D$2:$D$4</c:f>
              <c:strCache>
                <c:ptCount val="3"/>
                <c:pt idx="0">
                  <c:v>¿Utiliza redes sociales como WhatsApp, Facebook, Instagram?
</c:v>
                </c:pt>
                <c:pt idx="1">
                  <c:v>SI</c:v>
                </c:pt>
                <c:pt idx="2">
                  <c:v>NO</c:v>
                </c:pt>
              </c:strCache>
            </c:strRef>
          </c:cat>
          <c:val>
            <c:numRef>
              <c:f>Hoja1!$E$2:$E$4</c:f>
              <c:numCache>
                <c:formatCode>General</c:formatCode>
                <c:ptCount val="3"/>
                <c:pt idx="1">
                  <c:v>59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6D9-475D-8E74-DC43143D83C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84140933470272739"/>
          <c:y val="0.43597187255111969"/>
          <c:w val="0.14409791167408423"/>
          <c:h val="0.200146212064855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6.2432937848256174E-2"/>
          <c:w val="0.84684060014886198"/>
          <c:h val="0.9084316911558909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179E-441E-A140-051A87650BAB}"/>
              </c:ext>
            </c:extLst>
          </c:dPt>
          <c:dPt>
            <c:idx val="1"/>
            <c:bubble3D val="0"/>
            <c:explosion val="42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179E-441E-A140-051A87650BAB}"/>
              </c:ext>
            </c:extLst>
          </c:dPt>
          <c:dPt>
            <c:idx val="2"/>
            <c:bubble3D val="0"/>
            <c:spPr>
              <a:solidFill>
                <a:schemeClr val="accent3">
                  <a:tint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179E-441E-A140-051A87650BAB}"/>
              </c:ext>
            </c:extLst>
          </c:dPt>
          <c:dLbls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9E2F2E9-4D6C-4335-B52B-50A0DAE9D688}" type="PERCENTAGE">
                      <a:rPr lang="en-US" sz="1100"/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[PORCENTAJE]</a:t>
                    </a:fld>
                    <a:endParaRPr lang="es-CO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79E-441E-A140-051A87650BAB}"/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3204306-A1F2-4D3E-A2DB-91F2429D1ABF}" type="PERCENTAGE">
                      <a:rPr lang="en-US" sz="1100"/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[PORCENTAJE]</a:t>
                    </a:fld>
                    <a:endParaRPr lang="es-CO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79E-441E-A140-051A87650BAB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Hoja1!$G$2:$G$4</c:f>
              <c:strCache>
                <c:ptCount val="3"/>
                <c:pt idx="0">
                  <c:v>¿Invierte en publicidad?</c:v>
                </c:pt>
                <c:pt idx="1">
                  <c:v>SI</c:v>
                </c:pt>
                <c:pt idx="2">
                  <c:v>NO</c:v>
                </c:pt>
              </c:strCache>
            </c:strRef>
          </c:cat>
          <c:val>
            <c:numRef>
              <c:f>Hoja1!$H$2:$H$4</c:f>
              <c:numCache>
                <c:formatCode>General</c:formatCode>
                <c:ptCount val="3"/>
                <c:pt idx="1">
                  <c:v>58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9E-441E-A140-051A87650BA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legendEntry>
      <c:layout>
        <c:manualLayout>
          <c:xMode val="edge"/>
          <c:yMode val="edge"/>
          <c:x val="0.82675888915014228"/>
          <c:y val="0.42029324003723612"/>
          <c:w val="0.15941644677830899"/>
          <c:h val="0.2633261764505704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4F6C-4A5D-AD7E-D82A0EEACE6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4F6C-4A5D-AD7E-D82A0EEACE6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4F6C-4A5D-AD7E-D82A0EEACE66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4F6C-4A5D-AD7E-D82A0EEACE66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4F6C-4A5D-AD7E-D82A0EEACE66}"/>
              </c:ext>
            </c:extLst>
          </c:dPt>
          <c:dLbls>
            <c:dLbl>
              <c:idx val="4"/>
              <c:layout>
                <c:manualLayout>
                  <c:x val="6.9167760279964949E-2"/>
                  <c:y val="8.558654126567510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F6C-4A5D-AD7E-D82A0EEACE66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Hoja1!$D$8:$D$12</c:f>
              <c:strCache>
                <c:ptCount val="5"/>
                <c:pt idx="0">
                  <c:v>Que tan importante es el Marketing en su establecimiento?</c:v>
                </c:pt>
                <c:pt idx="1">
                  <c:v>MUCHO</c:v>
                </c:pt>
                <c:pt idx="2">
                  <c:v>POCO</c:v>
                </c:pt>
                <c:pt idx="3">
                  <c:v>CASI NADA</c:v>
                </c:pt>
                <c:pt idx="4">
                  <c:v>NADA</c:v>
                </c:pt>
              </c:strCache>
            </c:strRef>
          </c:cat>
          <c:val>
            <c:numRef>
              <c:f>Hoja1!$E$8:$E$12</c:f>
              <c:numCache>
                <c:formatCode>General</c:formatCode>
                <c:ptCount val="5"/>
                <c:pt idx="1">
                  <c:v>49</c:v>
                </c:pt>
                <c:pt idx="2">
                  <c:v>17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F6C-4A5D-AD7E-D82A0EEACE6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1695612833581315E-2"/>
          <c:y val="0"/>
          <c:w val="0.84529110979494515"/>
          <c:h val="0.8726927845423342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142-476C-A072-4903D0E2A685}"/>
              </c:ext>
            </c:extLst>
          </c:dPt>
          <c:dPt>
            <c:idx val="1"/>
            <c:bubble3D val="0"/>
            <c:explosion val="2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142-476C-A072-4903D0E2A685}"/>
              </c:ext>
            </c:extLst>
          </c:dPt>
          <c:dPt>
            <c:idx val="2"/>
            <c:bubble3D val="0"/>
            <c:spPr>
              <a:solidFill>
                <a:schemeClr val="accent3">
                  <a:tint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142-476C-A072-4903D0E2A685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Hoja1!$A$8:$A$10</c:f>
              <c:strCache>
                <c:ptCount val="3"/>
                <c:pt idx="0">
                  <c:v>¿Conoce WhatsApp Business?</c:v>
                </c:pt>
                <c:pt idx="1">
                  <c:v>SI</c:v>
                </c:pt>
                <c:pt idx="2">
                  <c:v>NO</c:v>
                </c:pt>
              </c:strCache>
            </c:strRef>
          </c:cat>
          <c:val>
            <c:numRef>
              <c:f>Hoja1!$B$8:$B$10</c:f>
              <c:numCache>
                <c:formatCode>General</c:formatCode>
                <c:ptCount val="3"/>
                <c:pt idx="1">
                  <c:v>42</c:v>
                </c:pt>
                <c:pt idx="2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142-476C-A072-4903D0E2A68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800"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9" algn="l" defTabSz="9143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8" algn="l" defTabSz="9143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7" algn="l" defTabSz="9143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37" algn="l" defTabSz="9143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96" algn="l" defTabSz="9143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55" algn="l" defTabSz="9143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14" algn="l" defTabSz="9143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73" algn="l" defTabSz="9143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5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1" indent="0">
              <a:buNone/>
              <a:defRPr sz="2000" b="1"/>
            </a:lvl2pPr>
            <a:lvl3pPr marL="914279" indent="0">
              <a:buNone/>
              <a:defRPr sz="1800" b="1"/>
            </a:lvl3pPr>
            <a:lvl4pPr marL="1371418" indent="0">
              <a:buNone/>
              <a:defRPr sz="1600" b="1"/>
            </a:lvl4pPr>
            <a:lvl5pPr marL="1828558" indent="0">
              <a:buNone/>
              <a:defRPr sz="1600" b="1"/>
            </a:lvl5pPr>
            <a:lvl6pPr marL="2285698" indent="0">
              <a:buNone/>
              <a:defRPr sz="1600" b="1"/>
            </a:lvl6pPr>
            <a:lvl7pPr marL="2742835" indent="0">
              <a:buNone/>
              <a:defRPr sz="1600" b="1"/>
            </a:lvl7pPr>
            <a:lvl8pPr marL="3199974" indent="0">
              <a:buNone/>
              <a:defRPr sz="1600" b="1"/>
            </a:lvl8pPr>
            <a:lvl9pPr marL="365711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5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1" indent="0">
              <a:buNone/>
              <a:defRPr sz="2000" b="1"/>
            </a:lvl2pPr>
            <a:lvl3pPr marL="914279" indent="0">
              <a:buNone/>
              <a:defRPr sz="1800" b="1"/>
            </a:lvl3pPr>
            <a:lvl4pPr marL="1371418" indent="0">
              <a:buNone/>
              <a:defRPr sz="1600" b="1"/>
            </a:lvl4pPr>
            <a:lvl5pPr marL="1828558" indent="0">
              <a:buNone/>
              <a:defRPr sz="1600" b="1"/>
            </a:lvl5pPr>
            <a:lvl6pPr marL="2285698" indent="0">
              <a:buNone/>
              <a:defRPr sz="1600" b="1"/>
            </a:lvl6pPr>
            <a:lvl7pPr marL="2742835" indent="0">
              <a:buNone/>
              <a:defRPr sz="1600" b="1"/>
            </a:lvl7pPr>
            <a:lvl8pPr marL="3199974" indent="0">
              <a:buNone/>
              <a:defRPr sz="1600" b="1"/>
            </a:lvl8pPr>
            <a:lvl9pPr marL="365711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5" y="328584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39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8" y="-756373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8"/>
                </a:lnSpc>
              </a:pPr>
              <a:endParaRPr sz="1870"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4" y="-945843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8"/>
                </a:lnSpc>
              </a:pPr>
              <a:endParaRPr sz="1870"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4" y="-945843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8"/>
                </a:lnSpc>
              </a:pPr>
              <a:endParaRPr sz="1870"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4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5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4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8"/>
                  </a:lnSpc>
                </a:pPr>
                <a:endParaRPr sz="1870"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8"/>
                  </a:lnSpc>
                </a:pPr>
                <a:endParaRPr sz="187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8"/>
                  </a:lnSpc>
                </a:pPr>
                <a:endParaRPr sz="1870"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6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 sz="1870"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9" y="6513128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 sz="1870"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5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3" y="9388464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7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6" y="-783708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8"/>
                </a:lnSpc>
              </a:pPr>
              <a:endParaRPr sz="1870"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6" y="-973180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8"/>
                </a:lnSpc>
              </a:pPr>
              <a:endParaRPr sz="1870"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6" y="-973180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8"/>
                </a:lnSpc>
              </a:pPr>
              <a:endParaRPr sz="1870"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7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 sz="1870"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4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 sz="1870"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9" y="216360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3" y="9388464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5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4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8"/>
                  </a:lnSpc>
                </a:pPr>
                <a:endParaRPr sz="1870"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8"/>
                  </a:lnSpc>
                </a:pPr>
                <a:endParaRPr sz="1870"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8"/>
                  </a:lnSpc>
                </a:pPr>
                <a:endParaRPr sz="1870"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6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 sz="1870"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9" y="6513128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 sz="1870"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5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7" y="3467101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8"/>
                </a:lnSpc>
                <a:spcBef>
                  <a:spcPct val="0"/>
                </a:spcBef>
              </a:pPr>
              <a:endParaRPr sz="1870"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41" y="4908092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7999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2" y="635635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3" y="635635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3" y="635635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27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4" indent="-342854" algn="l" defTabSz="91427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2" indent="-285714" algn="l" defTabSz="914279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848" indent="-228570" algn="l" defTabSz="91427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88" indent="-228570" algn="l" defTabSz="91427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28" indent="-228570" algn="l" defTabSz="91427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66" indent="-228570" algn="l" defTabSz="91427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06" indent="-228570" algn="l" defTabSz="91427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46" indent="-228570" algn="l" defTabSz="91427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85" indent="-228570" algn="l" defTabSz="91427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1" algn="l" defTabSz="9142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9" algn="l" defTabSz="9142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18" algn="l" defTabSz="9142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58" algn="l" defTabSz="9142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98" algn="l" defTabSz="9142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35" algn="l" defTabSz="9142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74" algn="l" defTabSz="9142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15" algn="l" defTabSz="9142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1676400" y="1675789"/>
            <a:ext cx="9632847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INFLUENCIA DEL MARKETING DIGITAL EN EL SECTOR DE RESTAURANTES DE AGUACHICA CESAR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ESTUDIANTES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 MAIRA ALEJANDRA  LOBO RANGEL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ANYI CAROLINA MARÍN CANTILLO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DIRECTOR DE </a:t>
            </a:r>
            <a:r>
              <a:rPr lang="es-419" sz="2400" b="1" dirty="0" smtClean="0">
                <a:latin typeface="Arial" pitchFamily="34" charset="0"/>
                <a:cs typeface="Arial" pitchFamily="34" charset="0"/>
              </a:rPr>
              <a:t>PROYECTO</a:t>
            </a:r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YESID RAMOS PERÉZ </a:t>
            </a:r>
            <a:endParaRPr lang="es-419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2023 - 2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850713"/>
              </p:ext>
            </p:extLst>
          </p:nvPr>
        </p:nvGraphicFramePr>
        <p:xfrm>
          <a:off x="2209802" y="1813516"/>
          <a:ext cx="7162800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81400">
                  <a:extLst>
                    <a:ext uri="{9D8B030D-6E8A-4147-A177-3AD203B41FA5}">
                      <a16:colId xmlns:a16="http://schemas.microsoft.com/office/drawing/2014/main" val="1411218002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166191547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¿Sabe</a:t>
                      </a:r>
                      <a:r>
                        <a:rPr lang="es-ES" sz="1800" baseline="0" dirty="0" smtClean="0"/>
                        <a:t> qué es marketing digital?</a:t>
                      </a:r>
                      <a:endParaRPr lang="es-CO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033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SI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48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440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NO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23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020469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327309"/>
              </p:ext>
            </p:extLst>
          </p:nvPr>
        </p:nvGraphicFramePr>
        <p:xfrm>
          <a:off x="2209802" y="4909895"/>
          <a:ext cx="7162800" cy="126851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81400">
                  <a:extLst>
                    <a:ext uri="{9D8B030D-6E8A-4147-A177-3AD203B41FA5}">
                      <a16:colId xmlns:a16="http://schemas.microsoft.com/office/drawing/2014/main" val="1411218002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1661915478"/>
                    </a:ext>
                  </a:extLst>
                </a:gridCol>
              </a:tblGrid>
              <a:tr h="365760">
                <a:tc gridSpan="2">
                  <a:txBody>
                    <a:bodyPr/>
                    <a:lstStyle/>
                    <a:p>
                      <a:r>
                        <a:rPr lang="es-ES" sz="1800" dirty="0" smtClean="0"/>
                        <a:t>¿Utiliza</a:t>
                      </a:r>
                      <a:r>
                        <a:rPr lang="es-ES" sz="1800" baseline="0" dirty="0" smtClean="0"/>
                        <a:t> redes sociales como WhatsApp, Facebook, Instagram?</a:t>
                      </a:r>
                      <a:endParaRPr lang="es-CO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0338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SI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59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440058"/>
                  </a:ext>
                </a:extLst>
              </a:tr>
              <a:tr h="536994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NO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12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020469"/>
                  </a:ext>
                </a:extLst>
              </a:tr>
            </a:tbl>
          </a:graphicData>
        </a:graphic>
      </p:graphicFrame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5366600"/>
              </p:ext>
            </p:extLst>
          </p:nvPr>
        </p:nvGraphicFramePr>
        <p:xfrm>
          <a:off x="9753600" y="721372"/>
          <a:ext cx="4572000" cy="3296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1378752"/>
              </p:ext>
            </p:extLst>
          </p:nvPr>
        </p:nvGraphicFramePr>
        <p:xfrm>
          <a:off x="8458200" y="4032213"/>
          <a:ext cx="6248400" cy="3834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ángulo 14"/>
          <p:cNvSpPr/>
          <p:nvPr/>
        </p:nvSpPr>
        <p:spPr>
          <a:xfrm>
            <a:off x="2209802" y="3447022"/>
            <a:ext cx="7162800" cy="838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870" dirty="0"/>
              <a:t>ENCONTRAMOS QUE EL 68% DE ESTABLECIMIENTOS ESTUDIADOS SI SABE QUE ES MARKETING DIGITAL MIENTRAS EL 32% DICE NO SABER.</a:t>
            </a:r>
            <a:endParaRPr lang="es-CO" sz="1870" dirty="0"/>
          </a:p>
        </p:txBody>
      </p:sp>
      <p:sp>
        <p:nvSpPr>
          <p:cNvPr id="18" name="Rectángulo 17"/>
          <p:cNvSpPr/>
          <p:nvPr/>
        </p:nvSpPr>
        <p:spPr>
          <a:xfrm>
            <a:off x="2762252" y="6383982"/>
            <a:ext cx="6057900" cy="838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870" dirty="0"/>
              <a:t>SE EVIDENCIO QUE EL 83% DE RESTAURANTES UTILIZA LAS REDES SOCIALES COMO WHATSAPP, FACEBOOK O INSTAGRAM MIENTRAS EL 17% DICE NO UTILIZARLOS</a:t>
            </a:r>
            <a:endParaRPr lang="es-CO" sz="1870" dirty="0"/>
          </a:p>
        </p:txBody>
      </p:sp>
      <p:sp>
        <p:nvSpPr>
          <p:cNvPr id="19" name="TextBox 25"/>
          <p:cNvSpPr txBox="1"/>
          <p:nvPr/>
        </p:nvSpPr>
        <p:spPr>
          <a:xfrm>
            <a:off x="8702799" y="9639302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90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476037"/>
              </p:ext>
            </p:extLst>
          </p:nvPr>
        </p:nvGraphicFramePr>
        <p:xfrm>
          <a:off x="2340078" y="3599817"/>
          <a:ext cx="5992762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96381">
                  <a:extLst>
                    <a:ext uri="{9D8B030D-6E8A-4147-A177-3AD203B41FA5}">
                      <a16:colId xmlns:a16="http://schemas.microsoft.com/office/drawing/2014/main" val="1411218002"/>
                    </a:ext>
                  </a:extLst>
                </a:gridCol>
                <a:gridCol w="2996381">
                  <a:extLst>
                    <a:ext uri="{9D8B030D-6E8A-4147-A177-3AD203B41FA5}">
                      <a16:colId xmlns:a16="http://schemas.microsoft.com/office/drawing/2014/main" val="166191547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¿</a:t>
                      </a:r>
                      <a:r>
                        <a:rPr lang="es-ES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Cómo respondes a las reseñas y comentarios en línea</a:t>
                      </a:r>
                      <a:r>
                        <a:rPr lang="es-ES" sz="1800" baseline="0" dirty="0" smtClean="0"/>
                        <a:t>s?</a:t>
                      </a:r>
                      <a:endParaRPr lang="es-CO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033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CON</a:t>
                      </a:r>
                      <a:r>
                        <a:rPr lang="es-ES" sz="1800" baseline="0" dirty="0" smtClean="0"/>
                        <a:t> IMPORTANCIA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42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440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NO LOS REVISO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29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020469"/>
                  </a:ext>
                </a:extLst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679857"/>
              </p:ext>
            </p:extLst>
          </p:nvPr>
        </p:nvGraphicFramePr>
        <p:xfrm>
          <a:off x="2438400" y="800100"/>
          <a:ext cx="5894440" cy="1381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47220">
                  <a:extLst>
                    <a:ext uri="{9D8B030D-6E8A-4147-A177-3AD203B41FA5}">
                      <a16:colId xmlns:a16="http://schemas.microsoft.com/office/drawing/2014/main" val="1411218002"/>
                    </a:ext>
                  </a:extLst>
                </a:gridCol>
                <a:gridCol w="2947220">
                  <a:extLst>
                    <a:ext uri="{9D8B030D-6E8A-4147-A177-3AD203B41FA5}">
                      <a16:colId xmlns:a16="http://schemas.microsoft.com/office/drawing/2014/main" val="1661915478"/>
                    </a:ext>
                  </a:extLst>
                </a:gridCol>
              </a:tblGrid>
              <a:tr h="64008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¿Conoce</a:t>
                      </a:r>
                      <a:r>
                        <a:rPr lang="es-ES" sz="1800" baseline="0" dirty="0" smtClean="0"/>
                        <a:t> estrategias de marketing digital y las implementa en su establecimiento?</a:t>
                      </a:r>
                      <a:endParaRPr lang="es-CO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033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SI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58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440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NO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13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020469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717468"/>
              </p:ext>
            </p:extLst>
          </p:nvPr>
        </p:nvGraphicFramePr>
        <p:xfrm>
          <a:off x="2336801" y="6130294"/>
          <a:ext cx="5940120" cy="2123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70060">
                  <a:extLst>
                    <a:ext uri="{9D8B030D-6E8A-4147-A177-3AD203B41FA5}">
                      <a16:colId xmlns:a16="http://schemas.microsoft.com/office/drawing/2014/main" val="1411218002"/>
                    </a:ext>
                  </a:extLst>
                </a:gridCol>
                <a:gridCol w="2970060">
                  <a:extLst>
                    <a:ext uri="{9D8B030D-6E8A-4147-A177-3AD203B41FA5}">
                      <a16:colId xmlns:a16="http://schemas.microsoft.com/office/drawing/2014/main" val="1661915478"/>
                    </a:ext>
                  </a:extLst>
                </a:gridCol>
              </a:tblGrid>
              <a:tr h="64008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¿Qué tan importante es el Marketing Digital en</a:t>
                      </a:r>
                      <a:r>
                        <a:rPr lang="es-ES" sz="1800" baseline="0" dirty="0" smtClean="0"/>
                        <a:t> su establecimiento?</a:t>
                      </a:r>
                      <a:endParaRPr lang="es-CO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033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Nada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3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440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Poco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17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5678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Mucho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49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264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Casi nada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2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020469"/>
                  </a:ext>
                </a:extLst>
              </a:tr>
            </a:tbl>
          </a:graphicData>
        </a:graphic>
      </p:graphicFrame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5784774"/>
              </p:ext>
            </p:extLst>
          </p:nvPr>
        </p:nvGraphicFramePr>
        <p:xfrm>
          <a:off x="8382000" y="-78193"/>
          <a:ext cx="5105400" cy="3051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925976"/>
              </p:ext>
            </p:extLst>
          </p:nvPr>
        </p:nvGraphicFramePr>
        <p:xfrm>
          <a:off x="9216554" y="646036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ángulo 9"/>
          <p:cNvSpPr/>
          <p:nvPr/>
        </p:nvSpPr>
        <p:spPr>
          <a:xfrm>
            <a:off x="2340077" y="2371093"/>
            <a:ext cx="5936843" cy="838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870" dirty="0"/>
              <a:t>EL 82% DE ESTABLECIMIENTOS CONOCE ESTRATEGIAS DE MARKETING DIGITAL Y LAS IMPLEMENTA, MIENTRAS EL 18% NO LO CONOCE. </a:t>
            </a:r>
            <a:endParaRPr lang="es-CO" sz="1870" dirty="0"/>
          </a:p>
        </p:txBody>
      </p:sp>
      <p:sp>
        <p:nvSpPr>
          <p:cNvPr id="11" name="Rectángulo 10"/>
          <p:cNvSpPr/>
          <p:nvPr/>
        </p:nvSpPr>
        <p:spPr>
          <a:xfrm>
            <a:off x="2340076" y="5102861"/>
            <a:ext cx="5936844" cy="838200"/>
          </a:xfrm>
          <a:prstGeom prst="rect">
            <a:avLst/>
          </a:prstGeom>
          <a:gradFill>
            <a:gsLst>
              <a:gs pos="7000">
                <a:schemeClr val="accent3">
                  <a:tint val="50000"/>
                  <a:satMod val="300000"/>
                </a:schemeClr>
              </a:gs>
              <a:gs pos="24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870" dirty="0"/>
              <a:t>El </a:t>
            </a:r>
            <a:r>
              <a:rPr lang="es-ES" sz="1870" dirty="0" smtClean="0"/>
              <a:t>59% </a:t>
            </a:r>
            <a:r>
              <a:rPr lang="es-ES" sz="1870" dirty="0"/>
              <a:t>DICE </a:t>
            </a:r>
            <a:r>
              <a:rPr lang="es-ES" sz="1870" dirty="0" smtClean="0"/>
              <a:t>RESPONDER A LAS RESEÑAS Y COMENTARIOS </a:t>
            </a:r>
            <a:r>
              <a:rPr lang="es-ES" sz="1870" dirty="0"/>
              <a:t>MIENTRAS EL </a:t>
            </a:r>
            <a:r>
              <a:rPr lang="es-ES" sz="1870" dirty="0" smtClean="0"/>
              <a:t>41% </a:t>
            </a:r>
            <a:r>
              <a:rPr lang="es-ES" sz="1870" dirty="0"/>
              <a:t>NIEGA </a:t>
            </a:r>
            <a:r>
              <a:rPr lang="es-ES" sz="1870" dirty="0" smtClean="0"/>
              <a:t>HACERLO.</a:t>
            </a:r>
            <a:endParaRPr lang="es-CO" sz="1870" dirty="0"/>
          </a:p>
        </p:txBody>
      </p:sp>
      <p:sp>
        <p:nvSpPr>
          <p:cNvPr id="12" name="Rectángulo 11"/>
          <p:cNvSpPr/>
          <p:nvPr/>
        </p:nvSpPr>
        <p:spPr>
          <a:xfrm>
            <a:off x="2336801" y="8534714"/>
            <a:ext cx="5996039" cy="9906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s-ES" sz="1400" dirty="0"/>
              <a:t>SE EVIDENCIO QUE EL 69% DICE QUE ES IMPORTANTE EL MARKETING DIGITAL EN SU ESTABLECIMIENTO, EL 24% DICE QUE POCO, EL 4% DICE QUE ES NADA IMPORTANTE Y EL 3% RESPONDE QUE ES CASI NADA IMPORTANTE EL MARKETING DIGITAL EN SU ESTABLECIMIENTO</a:t>
            </a:r>
            <a:endParaRPr lang="es-CO" sz="1400" dirty="0"/>
          </a:p>
        </p:txBody>
      </p:sp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2205994"/>
              </p:ext>
            </p:extLst>
          </p:nvPr>
        </p:nvGraphicFramePr>
        <p:xfrm>
          <a:off x="8496300" y="2978524"/>
          <a:ext cx="4876800" cy="3178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25"/>
          <p:cNvSpPr txBox="1"/>
          <p:nvPr/>
        </p:nvSpPr>
        <p:spPr>
          <a:xfrm>
            <a:off x="8790039" y="9639303"/>
            <a:ext cx="426515" cy="4567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64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057400" y="645973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9" y="9639302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752600" y="2504516"/>
            <a:ext cx="11995172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es-CO" sz="3200" dirty="0"/>
              <a:t>3. Elaborar estrategias de marketing digital al sector restaurantes Aguachica, Cesar con base a investigaciones realizadas a nivel nacional</a:t>
            </a:r>
            <a:r>
              <a:rPr lang="es-CO" sz="3200" dirty="0" smtClean="0"/>
              <a:t>.</a:t>
            </a:r>
          </a:p>
          <a:p>
            <a:pPr lvl="0"/>
            <a:endParaRPr lang="es-ES" sz="3200" dirty="0" smtClean="0"/>
          </a:p>
        </p:txBody>
      </p:sp>
      <p:sp>
        <p:nvSpPr>
          <p:cNvPr id="6" name="Rectángulo 5"/>
          <p:cNvSpPr/>
          <p:nvPr/>
        </p:nvSpPr>
        <p:spPr>
          <a:xfrm>
            <a:off x="762000" y="3981844"/>
            <a:ext cx="13563600" cy="1295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ES" sz="2800" dirty="0" smtClean="0"/>
              <a:t>PRIMERA REFERENCIA: UNIVERSIDAD COOPERATIVA DE COLOMBIA</a:t>
            </a:r>
            <a:br>
              <a:rPr lang="es-ES" sz="2800" dirty="0" smtClean="0"/>
            </a:br>
            <a:r>
              <a:rPr lang="es-ES" sz="2800" b="1" dirty="0" smtClean="0"/>
              <a:t>PROPUESTA </a:t>
            </a:r>
            <a:r>
              <a:rPr lang="es-ES" sz="2800" b="1" dirty="0"/>
              <a:t>DE UN PLAN DE MARKETING DIGITAL PARA LA EMPRESA ALUMITEX DE LA CIUDAD DE MONTERIA</a:t>
            </a:r>
            <a:r>
              <a:rPr lang="es-ES" sz="2800" b="1" dirty="0" smtClean="0"/>
              <a:t>. (</a:t>
            </a:r>
            <a:r>
              <a:rPr lang="es-ES" sz="2800" dirty="0"/>
              <a:t>Carlos Andrés Muñoz </a:t>
            </a:r>
            <a:r>
              <a:rPr lang="es-ES" sz="2800" dirty="0" smtClean="0"/>
              <a:t>León Y Camilo </a:t>
            </a:r>
            <a:r>
              <a:rPr lang="es-ES" sz="2800" dirty="0"/>
              <a:t>Alfonso Cuervo Carvajal</a:t>
            </a:r>
            <a:r>
              <a:rPr lang="es-ES" sz="2800" dirty="0" smtClean="0"/>
              <a:t>.)</a:t>
            </a:r>
            <a:endParaRPr lang="es-CO" sz="2800" b="1" dirty="0"/>
          </a:p>
        </p:txBody>
      </p:sp>
      <p:sp>
        <p:nvSpPr>
          <p:cNvPr id="7" name="Rectángulo 6"/>
          <p:cNvSpPr/>
          <p:nvPr/>
        </p:nvSpPr>
        <p:spPr>
          <a:xfrm>
            <a:off x="3962400" y="5571488"/>
            <a:ext cx="12801600" cy="1295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ES" sz="2800" dirty="0" smtClean="0"/>
              <a:t>SEGUNDA REFERENCIA: UNIVERSIDAD JAVERIANA</a:t>
            </a:r>
            <a:r>
              <a:rPr lang="es-ES" sz="2800" dirty="0"/>
              <a:t/>
            </a:r>
            <a:br>
              <a:rPr lang="es-ES" sz="2800" dirty="0"/>
            </a:br>
            <a:r>
              <a:rPr lang="es-ES" sz="2800" b="1" dirty="0" smtClean="0"/>
              <a:t>PLAN DE COMUNICACIÓN Y MARKETING DIGITAL PARA EL REPOSICIONAMIENTO DE MARCA DE LA EMPRESA AMERIKAN CASH EN BOGOTÁ  (</a:t>
            </a:r>
            <a:r>
              <a:rPr lang="es-CO" sz="2800" dirty="0"/>
              <a:t>Kimberlin Castiblanco </a:t>
            </a:r>
            <a:r>
              <a:rPr lang="es-CO" sz="2800" dirty="0" smtClean="0"/>
              <a:t>)</a:t>
            </a:r>
            <a:endParaRPr lang="es-CO" sz="2800" b="1" dirty="0"/>
          </a:p>
        </p:txBody>
      </p:sp>
      <p:sp>
        <p:nvSpPr>
          <p:cNvPr id="9" name="Rectángulo 8"/>
          <p:cNvSpPr/>
          <p:nvPr/>
        </p:nvSpPr>
        <p:spPr>
          <a:xfrm>
            <a:off x="1349386" y="7245366"/>
            <a:ext cx="12801600" cy="1295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ES" sz="2800" dirty="0" smtClean="0"/>
              <a:t>TERCERA REFERENCIA: UNIVERSIDAD DEL PACÍFICO</a:t>
            </a:r>
            <a:r>
              <a:rPr lang="es-ES" sz="2800" dirty="0"/>
              <a:t/>
            </a:r>
            <a:br>
              <a:rPr lang="es-ES" sz="2800" dirty="0"/>
            </a:br>
            <a:r>
              <a:rPr lang="es-ES" sz="2800" b="1" dirty="0"/>
              <a:t>PLAN DE MARKETING DIGITAL Y PROPUESTA DE ESTRATEGIAS DE DESARROLLO E-COMMERCE PARA TIENDAS LA </a:t>
            </a:r>
            <a:r>
              <a:rPr lang="es-ES" sz="2800" b="1" dirty="0" smtClean="0"/>
              <a:t>CURACAO (</a:t>
            </a:r>
            <a:r>
              <a:rPr lang="es-CO" sz="2800" dirty="0"/>
              <a:t>Enrique Espinoza Solís)</a:t>
            </a:r>
            <a:endParaRPr lang="es-CO" sz="2800" b="1" dirty="0"/>
          </a:p>
        </p:txBody>
      </p:sp>
    </p:spTree>
    <p:extLst>
      <p:ext uri="{BB962C8B-B14F-4D97-AF65-F5344CB8AC3E}">
        <p14:creationId xmlns:p14="http://schemas.microsoft.com/office/powerpoint/2010/main" val="22895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057400" y="645973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61637" y="10020708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752600" y="2504516"/>
            <a:ext cx="11995172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es-CO" sz="3200" dirty="0"/>
              <a:t>3. Elaborar estrategias de marketing digital al sector restaurantes Aguachica, Cesar con base a investigaciones realizadas a nivel nacional.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280972"/>
              </p:ext>
            </p:extLst>
          </p:nvPr>
        </p:nvGraphicFramePr>
        <p:xfrm>
          <a:off x="1589180" y="3685951"/>
          <a:ext cx="15403420" cy="6105749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353988">
                  <a:extLst>
                    <a:ext uri="{9D8B030D-6E8A-4147-A177-3AD203B41FA5}">
                      <a16:colId xmlns:a16="http://schemas.microsoft.com/office/drawing/2014/main" val="3006457129"/>
                    </a:ext>
                  </a:extLst>
                </a:gridCol>
                <a:gridCol w="6296800">
                  <a:extLst>
                    <a:ext uri="{9D8B030D-6E8A-4147-A177-3AD203B41FA5}">
                      <a16:colId xmlns:a16="http://schemas.microsoft.com/office/drawing/2014/main" val="1162463097"/>
                    </a:ext>
                  </a:extLst>
                </a:gridCol>
                <a:gridCol w="3109531">
                  <a:extLst>
                    <a:ext uri="{9D8B030D-6E8A-4147-A177-3AD203B41FA5}">
                      <a16:colId xmlns:a16="http://schemas.microsoft.com/office/drawing/2014/main" val="1319780737"/>
                    </a:ext>
                  </a:extLst>
                </a:gridCol>
                <a:gridCol w="2643101">
                  <a:extLst>
                    <a:ext uri="{9D8B030D-6E8A-4147-A177-3AD203B41FA5}">
                      <a16:colId xmlns:a16="http://schemas.microsoft.com/office/drawing/2014/main" val="2696082025"/>
                    </a:ext>
                  </a:extLst>
                </a:gridCol>
              </a:tblGrid>
              <a:tr h="413024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NOMBRE DE LA ESTRATEGIA</a:t>
                      </a:r>
                      <a:endParaRPr lang="es-CO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OBJETIVO</a:t>
                      </a:r>
                      <a:endParaRPr lang="es-CO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RECURSOS</a:t>
                      </a:r>
                      <a:endParaRPr lang="es-CO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RESPONSABLE</a:t>
                      </a:r>
                      <a:endParaRPr lang="es-CO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4412136"/>
                  </a:ext>
                </a:extLst>
              </a:tr>
              <a:tr h="1810952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CREACIÓN</a:t>
                      </a:r>
                      <a:r>
                        <a:rPr lang="es-ES" sz="1800" b="1" baseline="0" dirty="0" smtClean="0"/>
                        <a:t> DE CONTENIDO DE VALOR</a:t>
                      </a:r>
                      <a:endParaRPr lang="es-CO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800" kern="1200" dirty="0" smtClean="0">
                          <a:effectLst/>
                        </a:rPr>
                        <a:t>Actividad en redes sociales, ser recurrente en las publicaciones, comentarios e imagines compartidas, de esta forma se conocerá la opinión de los usuarios sobre el servicio y producto. </a:t>
                      </a:r>
                      <a:endParaRPr lang="es-CO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Cámara de calidad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Trípode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Iluminación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Fondos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Accesorios</a:t>
                      </a:r>
                      <a:r>
                        <a:rPr lang="es-ES" sz="1800" baseline="0" dirty="0" smtClean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Editor o sitio web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Especialista</a:t>
                      </a:r>
                      <a:r>
                        <a:rPr lang="es-ES" sz="1800" baseline="0" dirty="0" smtClean="0"/>
                        <a:t> en marketing o empleado que tenga capacidades de realizar esta tarea.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revisado por el gerente del establecimiento.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538504"/>
                  </a:ext>
                </a:extLst>
              </a:tr>
              <a:tr h="2096893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VIDEOMARKETING</a:t>
                      </a:r>
                      <a:endParaRPr lang="es-CO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800" kern="1200" dirty="0" smtClean="0">
                          <a:effectLst/>
                        </a:rPr>
                        <a:t>Genera un gran alcance, búsquedas y es atractivo al momento de compartir un video de preparación de alguna</a:t>
                      </a:r>
                      <a:r>
                        <a:rPr lang="es-CO" sz="1800" kern="1200" baseline="0" dirty="0" smtClean="0">
                          <a:effectLst/>
                        </a:rPr>
                        <a:t> receta</a:t>
                      </a:r>
                      <a:r>
                        <a:rPr lang="es-CO" sz="1800" kern="1200" dirty="0" smtClean="0">
                          <a:effectLst/>
                        </a:rPr>
                        <a:t>, el establecimiento y los clientes.</a:t>
                      </a:r>
                      <a:endParaRPr lang="es-CO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Cámara de alta calidad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Micrófonos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Iluminación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Accesorios para Smartphone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Grabadora de sonidos externa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Productor de  contenido audiovisual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E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Revisado por el gerente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042131"/>
                  </a:ext>
                </a:extLst>
              </a:tr>
              <a:tr h="178488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CONTENIDO DE USUARIOS</a:t>
                      </a:r>
                      <a:endParaRPr lang="es-CO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800" kern="1200" dirty="0" smtClean="0">
                          <a:effectLst/>
                        </a:rPr>
                        <a:t>Ayuda a la promoción de contenido, teniendo un gran impacto en las decisiones de compra de las personas que están al otro lado de la pantalla observando la publicación o historia del usuario en el establecimiento o que recibió su pedido en casa.</a:t>
                      </a:r>
                      <a:endParaRPr lang="es-CO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Ambiente atractivo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Presentación de productos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Concursos</a:t>
                      </a:r>
                      <a:r>
                        <a:rPr lang="es-ES" sz="1800" baseline="0" dirty="0" smtClean="0"/>
                        <a:t> y sorteos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Señalización y recordatorios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Excelente servicio</a:t>
                      </a:r>
                      <a:endParaRPr lang="es-CO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Encargado</a:t>
                      </a:r>
                      <a:r>
                        <a:rPr lang="es-ES" sz="1800" baseline="0" dirty="0" smtClean="0"/>
                        <a:t> de manejar la pagina web y redes sociales del establecimiento.</a:t>
                      </a:r>
                      <a:endParaRPr lang="es-CO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7503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48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057400" y="645973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686800" y="10234499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752600" y="2504516"/>
            <a:ext cx="11995172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es-CO" sz="3200" dirty="0"/>
              <a:t>3. Elaborar estrategias de marketing digital al sector restaurantes Aguachica, Cesar con base a investigaciones realizadas a nivel nacional.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782450"/>
              </p:ext>
            </p:extLst>
          </p:nvPr>
        </p:nvGraphicFramePr>
        <p:xfrm>
          <a:off x="856655" y="3706845"/>
          <a:ext cx="16687799" cy="56083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633653">
                  <a:extLst>
                    <a:ext uri="{9D8B030D-6E8A-4147-A177-3AD203B41FA5}">
                      <a16:colId xmlns:a16="http://schemas.microsoft.com/office/drawing/2014/main" val="3006457129"/>
                    </a:ext>
                  </a:extLst>
                </a:gridCol>
                <a:gridCol w="6821844">
                  <a:extLst>
                    <a:ext uri="{9D8B030D-6E8A-4147-A177-3AD203B41FA5}">
                      <a16:colId xmlns:a16="http://schemas.microsoft.com/office/drawing/2014/main" val="1162463097"/>
                    </a:ext>
                  </a:extLst>
                </a:gridCol>
                <a:gridCol w="3368811">
                  <a:extLst>
                    <a:ext uri="{9D8B030D-6E8A-4147-A177-3AD203B41FA5}">
                      <a16:colId xmlns:a16="http://schemas.microsoft.com/office/drawing/2014/main" val="1319780737"/>
                    </a:ext>
                  </a:extLst>
                </a:gridCol>
                <a:gridCol w="2863491">
                  <a:extLst>
                    <a:ext uri="{9D8B030D-6E8A-4147-A177-3AD203B41FA5}">
                      <a16:colId xmlns:a16="http://schemas.microsoft.com/office/drawing/2014/main" val="2696082025"/>
                    </a:ext>
                  </a:extLst>
                </a:gridCol>
              </a:tblGrid>
              <a:tr h="271308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NOMBRE DE LA ESTRATEGIA</a:t>
                      </a:r>
                      <a:endParaRPr lang="es-CO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OBJETIVO</a:t>
                      </a:r>
                      <a:endParaRPr lang="es-CO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RECURSOS</a:t>
                      </a:r>
                      <a:endParaRPr lang="es-CO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RESPONSABLE</a:t>
                      </a:r>
                      <a:endParaRPr lang="es-CO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4412136"/>
                  </a:ext>
                </a:extLst>
              </a:tr>
              <a:tr h="1377411">
                <a:tc>
                  <a:txBody>
                    <a:bodyPr/>
                    <a:lstStyle/>
                    <a:p>
                      <a:r>
                        <a:rPr lang="es-CO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PROGRAMAS DE FIDELIZACIÓN DE CLIENTES</a:t>
                      </a:r>
                      <a:endParaRPr lang="es-CO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Retener a los clientes existentes. Si puede alentar a los clientes a que sigan regresando por más, no necesitará llegar a tantos clientes nuevos como sea posible para obtener el mismo valor a lo largo del tiempo.</a:t>
                      </a:r>
                      <a:endParaRPr lang="es-CO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Tarjetas de fidelidad o membresía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Experiencia del cliente (servicio)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Contenido exclusivo,</a:t>
                      </a:r>
                      <a:r>
                        <a:rPr lang="es-ES" sz="1800" baseline="0" dirty="0" smtClean="0"/>
                        <a:t> promociones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Sistema de reservas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Gerente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Personal en</a:t>
                      </a:r>
                      <a:r>
                        <a:rPr lang="es-ES" sz="1800" baseline="0" dirty="0" smtClean="0"/>
                        <a:t> servicio al cliente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Equipo de gestión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Equipo de cocina</a:t>
                      </a:r>
                      <a:endParaRPr lang="es-CO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538504"/>
                  </a:ext>
                </a:extLst>
              </a:tr>
              <a:tr h="1377411">
                <a:tc>
                  <a:txBody>
                    <a:bodyPr/>
                    <a:lstStyle/>
                    <a:p>
                      <a:r>
                        <a:rPr lang="es-CO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PEDIDOS Y</a:t>
                      </a:r>
                      <a:r>
                        <a:rPr lang="es-CO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PAGOS EN LÍNEA</a:t>
                      </a:r>
                      <a:endParaRPr lang="es-CO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Permite a los clientes seleccionar alimentos para recoger o planificar sus pedidos antes de que lleguen a sus instalaciones. Permitir que los clientes pidan </a:t>
                      </a:r>
                      <a:r>
                        <a:rPr lang="es-CO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cancelen</a:t>
                      </a:r>
                      <a:r>
                        <a:rPr lang="es-CO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través de sus teléfonos desde sus mesas ahorra tiempo y reduce los errores y las decepciones,</a:t>
                      </a:r>
                      <a:r>
                        <a:rPr lang="es-CO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contando con las herramientas necesarias como datafono y apps de cuentas.</a:t>
                      </a:r>
                      <a:endParaRPr lang="es-CO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CO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Plataformas de terceros ej.:</a:t>
                      </a:r>
                      <a:r>
                        <a:rPr lang="es-ES" sz="1800" baseline="0" dirty="0" smtClean="0"/>
                        <a:t> Daviplata, Nequi, Bancolombia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Sistema de pedidos y pagos en línea del sitio web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Equipo de revisión de pagos y dudas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Mesero</a:t>
                      </a:r>
                      <a:r>
                        <a:rPr lang="es-ES" sz="1800" baseline="0" dirty="0" smtClean="0"/>
                        <a:t> en Línea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Encargado de revisar pagos virtuales, gerente o cajero</a:t>
                      </a:r>
                      <a:endParaRPr lang="es-CO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6042131"/>
                  </a:ext>
                </a:extLst>
              </a:tr>
              <a:tr h="1327018">
                <a:tc>
                  <a:txBody>
                    <a:bodyPr/>
                    <a:lstStyle/>
                    <a:p>
                      <a:r>
                        <a:rPr lang="es-CO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MENÚS QR: </a:t>
                      </a:r>
                      <a:endParaRPr lang="es-CO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Alternativamente, pueden codificar una URL para leer un menú en línea. Los comensales pueden escanear estos códigos con sus teléfonos móviles, abrir inmediatamente un menú y ver qué hay disponible. Son una excelente opción para el marketing, ya que se pueden mostrar en cualquier lugar. </a:t>
                      </a:r>
                      <a:endParaRPr lang="es-CO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Digitalización</a:t>
                      </a:r>
                      <a:r>
                        <a:rPr lang="es-ES" sz="1800" baseline="0" dirty="0" smtClean="0"/>
                        <a:t> del menú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Generación del código QR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Impresión del código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Compatibilidad con dispositivo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/>
                        <a:t>Cajero</a:t>
                      </a:r>
                      <a:r>
                        <a:rPr lang="es-ES" sz="1800" baseline="0" dirty="0" smtClean="0"/>
                        <a:t> del establecimiento</a:t>
                      </a:r>
                      <a:endParaRPr lang="es-CO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ES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baseline="0" dirty="0" smtClean="0"/>
                        <a:t>Contador del establecimiento</a:t>
                      </a:r>
                      <a:endParaRPr lang="es-CO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7503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8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9" y="9639302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1828800" y="1688142"/>
            <a:ext cx="1523830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000" b="1" dirty="0">
                <a:latin typeface="Arial Black" panose="020B0A04020102020204" pitchFamily="34" charset="0"/>
                <a:cs typeface="Arial" pitchFamily="34" charset="0"/>
              </a:rPr>
              <a:t>CONCLUSIONES Y RECOMENDACIONES</a:t>
            </a:r>
            <a:endParaRPr lang="es-ES" sz="40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008701" y="7366370"/>
            <a:ext cx="10058400" cy="17454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s-ES" b="1" dirty="0" smtClean="0"/>
              <a:t>TERCER OBJETIVO</a:t>
            </a:r>
            <a:endParaRPr lang="es-ES" b="1" dirty="0"/>
          </a:p>
          <a:p>
            <a:pPr algn="just"/>
            <a:r>
              <a:rPr lang="es-ES" dirty="0" smtClean="0"/>
              <a:t>El </a:t>
            </a:r>
            <a:r>
              <a:rPr lang="es-ES" dirty="0"/>
              <a:t>marketing digital desempeña un papel fundamental en la industria </a:t>
            </a:r>
            <a:r>
              <a:rPr lang="es-ES" dirty="0" smtClean="0"/>
              <a:t>de los restaurantes al </a:t>
            </a:r>
            <a:r>
              <a:rPr lang="es-ES" dirty="0"/>
              <a:t>promover la captación y fidelización de clientes</a:t>
            </a:r>
            <a:r>
              <a:rPr lang="es-ES" dirty="0" smtClean="0"/>
              <a:t>. Estas estrategias ajustan y optimizan la interacción con los clientes, ayudan a generar posicionamiento, compitiendo y prosperando en constante evolución.</a:t>
            </a:r>
            <a:endParaRPr lang="es-CO" dirty="0"/>
          </a:p>
        </p:txBody>
      </p:sp>
      <p:sp>
        <p:nvSpPr>
          <p:cNvPr id="8" name="Rectángulo 7"/>
          <p:cNvSpPr/>
          <p:nvPr/>
        </p:nvSpPr>
        <p:spPr>
          <a:xfrm>
            <a:off x="6997814" y="5275986"/>
            <a:ext cx="10286999" cy="160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b="1" dirty="0" smtClean="0"/>
              <a:t>SEGUNDO OBJETIVO </a:t>
            </a:r>
          </a:p>
          <a:p>
            <a:pPr algn="just"/>
            <a:r>
              <a:rPr lang="es-ES" dirty="0" smtClean="0"/>
              <a:t>Se evidenció por medio de la encuesta </a:t>
            </a:r>
            <a:r>
              <a:rPr lang="es-ES" dirty="0"/>
              <a:t>realizada </a:t>
            </a:r>
            <a:r>
              <a:rPr lang="es-ES" dirty="0" smtClean="0"/>
              <a:t> </a:t>
            </a:r>
            <a:r>
              <a:rPr lang="es-ES" dirty="0"/>
              <a:t>de marketing digital para restaurantes </a:t>
            </a:r>
            <a:r>
              <a:rPr lang="es-ES" dirty="0" smtClean="0"/>
              <a:t> reveló </a:t>
            </a:r>
            <a:r>
              <a:rPr lang="es-ES" dirty="0"/>
              <a:t>aspectos clave como las preferencias y comportamientos de los clientes en redes sociales, sus </a:t>
            </a:r>
            <a:r>
              <a:rPr lang="es-ES" dirty="0" smtClean="0"/>
              <a:t>intereses, </a:t>
            </a:r>
            <a:r>
              <a:rPr lang="es-ES" dirty="0"/>
              <a:t>la frecuencia de uso de servicios en </a:t>
            </a:r>
            <a:r>
              <a:rPr lang="es-ES" dirty="0" smtClean="0"/>
              <a:t>línea, </a:t>
            </a:r>
            <a:r>
              <a:rPr lang="es-ES" dirty="0"/>
              <a:t>el conocimiento sobre </a:t>
            </a:r>
            <a:r>
              <a:rPr lang="es-ES" dirty="0" smtClean="0"/>
              <a:t>estrategias, proporcionando </a:t>
            </a:r>
            <a:r>
              <a:rPr lang="es-ES" dirty="0"/>
              <a:t>información esencial para ajustar estrategias y mejorar la presencia en línea </a:t>
            </a:r>
            <a:r>
              <a:rPr lang="es-ES" dirty="0" smtClean="0"/>
              <a:t>de los </a:t>
            </a:r>
            <a:r>
              <a:rPr lang="es-ES" dirty="0"/>
              <a:t>restaurante. </a:t>
            </a:r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7008701" y="3047998"/>
            <a:ext cx="10277813" cy="189581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b="1" dirty="0" smtClean="0"/>
              <a:t>PRIMER OBJETIVO</a:t>
            </a:r>
          </a:p>
          <a:p>
            <a:pPr algn="just"/>
            <a:r>
              <a:rPr lang="es-ES" dirty="0" smtClean="0"/>
              <a:t>Se logró evidenciar según la base de datos proporcionada por la Cámara de Comercio , que existen 265   establecimientos legalmente constituidos que hacen parte del sector de restaurantes de Aguachica. </a:t>
            </a:r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847263" y="3068062"/>
            <a:ext cx="5290457" cy="188119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b="1" dirty="0" smtClean="0"/>
              <a:t>PRIMER OBJETIVO</a:t>
            </a:r>
          </a:p>
          <a:p>
            <a:pPr algn="just"/>
            <a:r>
              <a:rPr lang="es-CO" dirty="0"/>
              <a:t> Conocer los establecimientos que hacen parte del sector de restaurantes en Aguachica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814607" y="5135490"/>
            <a:ext cx="5323114" cy="188119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b="1" dirty="0" smtClean="0"/>
              <a:t>SEGUNDO OBJETIVO</a:t>
            </a:r>
          </a:p>
          <a:p>
            <a:pPr algn="just"/>
            <a:r>
              <a:rPr lang="es-CO" dirty="0"/>
              <a:t> Diagnosticar la influencia del marketing digital en el sector restaurante en Aguachica.  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847263" y="7230634"/>
            <a:ext cx="5290457" cy="188119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b="1" dirty="0" smtClean="0"/>
              <a:t>TERCER OBJETIVO</a:t>
            </a:r>
          </a:p>
          <a:p>
            <a:pPr algn="just"/>
            <a:r>
              <a:rPr lang="es-CO" dirty="0" smtClean="0"/>
              <a:t> </a:t>
            </a:r>
            <a:r>
              <a:rPr lang="es-CO" dirty="0"/>
              <a:t>Elaborar estrategias de marketing digital al sector restaurantes Aguachica, Cesar con base a investigaciones realizadas a nivel nacional.</a:t>
            </a:r>
          </a:p>
        </p:txBody>
      </p:sp>
      <p:cxnSp>
        <p:nvCxnSpPr>
          <p:cNvPr id="13" name="Conector recto de flecha 12"/>
          <p:cNvCxnSpPr>
            <a:stCxn id="10" idx="3"/>
          </p:cNvCxnSpPr>
          <p:nvPr/>
        </p:nvCxnSpPr>
        <p:spPr>
          <a:xfrm flipV="1">
            <a:off x="6137720" y="4008658"/>
            <a:ext cx="720280" cy="1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V="1">
            <a:off x="6137720" y="6076920"/>
            <a:ext cx="720280" cy="1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V="1">
            <a:off x="6137720" y="8143514"/>
            <a:ext cx="720280" cy="1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Rectángulo 16"/>
          <p:cNvSpPr/>
          <p:nvPr/>
        </p:nvSpPr>
        <p:spPr>
          <a:xfrm>
            <a:off x="7008702" y="2519194"/>
            <a:ext cx="10276112" cy="54886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CONCLUSIONES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9" y="9639302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3"/>
            <a:ext cx="15238300" cy="8310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CONCLUSIONES Y RECOMENDACIONES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343400" y="3009900"/>
            <a:ext cx="8261524" cy="56459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lvl="0" algn="ctr"/>
            <a:r>
              <a:rPr lang="es-CO" sz="2400" b="1" dirty="0" smtClean="0"/>
              <a:t>RECOMENDACIONES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2400" dirty="0" smtClean="0"/>
              <a:t>Crear </a:t>
            </a:r>
            <a:r>
              <a:rPr lang="es-CO" sz="2400" dirty="0"/>
              <a:t>una presencia sólida en el mundo web o </a:t>
            </a:r>
            <a:r>
              <a:rPr lang="es-CO" sz="2400" dirty="0" smtClean="0"/>
              <a:t>internet Incorporación </a:t>
            </a:r>
            <a:r>
              <a:rPr lang="es-CO" sz="2400" dirty="0"/>
              <a:t>de redes sociales, actualmente Facebook, Instagram, Twitter, las mencionadas son ideales para promocionar el restaurante, con ayuda de videomarketing, imágenes que capten la atracción de los </a:t>
            </a:r>
            <a:r>
              <a:rPr lang="es-CO" sz="2400" dirty="0" smtClean="0"/>
              <a:t>usuarios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2400" dirty="0" smtClean="0"/>
              <a:t>Conocer </a:t>
            </a:r>
            <a:r>
              <a:rPr lang="es-CO" sz="2400" dirty="0"/>
              <a:t>las opiniones, saber que piensa el cliente generará un cambio o mejora en el producto o servicio </a:t>
            </a:r>
            <a:r>
              <a:rPr lang="es-CO" sz="2400" dirty="0" smtClean="0"/>
              <a:t>entregado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2400" dirty="0"/>
              <a:t>Creación de contenido de calidad, como videos, publicaciones que sean relevantes y posicionen al establecimiento, aportando valor y contribuyendo a la marca.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2400" dirty="0"/>
              <a:t>Manejar muy bien la publicidad en línea, el uso de anuncios o seguimiento por algoritmos llegará a un público más </a:t>
            </a:r>
            <a:r>
              <a:rPr lang="es-CO" sz="2400" dirty="0" smtClean="0"/>
              <a:t>amplio. 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98828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1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9" y="9639302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012" y="2362372"/>
            <a:ext cx="3108388" cy="279891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89" y="2705100"/>
            <a:ext cx="3318852" cy="282009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2089" y="5819310"/>
            <a:ext cx="3318852" cy="302505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2213" y="5961557"/>
            <a:ext cx="3151187" cy="2882804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842112" y="9175337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FORMATO ENCUESTA REALIZADA Y COMPARTIDA VIRTUAL</a:t>
            </a:r>
            <a:endParaRPr lang="es-CO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246363" y="6245629"/>
            <a:ext cx="3410556" cy="255791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600" y="2947224"/>
            <a:ext cx="2301732" cy="306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9" y="9639302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1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524000" y="2781300"/>
            <a:ext cx="14662171" cy="59554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i="1" dirty="0" smtClean="0"/>
              <a:t>Conjunto </a:t>
            </a:r>
            <a:r>
              <a:rPr lang="es-CO" i="1" dirty="0"/>
              <a:t>de técnicas y estudios que tienen como objeto mejorar la comercialización de un producto</a:t>
            </a:r>
            <a:r>
              <a:rPr lang="es-CO" dirty="0"/>
              <a:t>. (s/f). </a:t>
            </a:r>
            <a:r>
              <a:rPr lang="es-CO" dirty="0" err="1"/>
              <a:t>Studocu</a:t>
            </a:r>
            <a:r>
              <a:rPr lang="es-CO" dirty="0"/>
              <a:t>. Recuperado el 21 de octubre de 2023, de https://</a:t>
            </a:r>
            <a:r>
              <a:rPr lang="es-CO" dirty="0" smtClean="0"/>
              <a:t>www.studocu.com/row/document/xian-jiaotong </a:t>
            </a:r>
            <a:r>
              <a:rPr lang="es-CO" dirty="0" err="1" smtClean="0"/>
              <a:t>university</a:t>
            </a:r>
            <a:r>
              <a:rPr lang="es-CO" dirty="0"/>
              <a:t>/%E6%AF%95%E4%B8%9A%E8%AE%BA%E6%96%87%E4%B8%8E%E7%AD%94/conjunto-de-tecnicas-y-estudios-que-tienen-como-objeto-mejorar-la-comercializacion-de-un-producto-los-estudios-de-marketing-son-fundamentales-para-el-lanzamiento-comercial-de-un-producto/20086170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dirty="0"/>
              <a:t>Delgado, I. (2013, septiembre 23). </a:t>
            </a:r>
            <a:r>
              <a:rPr lang="es-CO" i="1" dirty="0"/>
              <a:t>Qué es la Comunicación</a:t>
            </a:r>
            <a:r>
              <a:rPr lang="es-CO" dirty="0"/>
              <a:t>. Significados. https://www.significados.com/comunicacion/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i="1" dirty="0"/>
              <a:t>Estrategia: Serie de acciones muy meditadas, encaminadas </a:t>
            </a:r>
            <a:r>
              <a:rPr lang="es-CO" i="1" dirty="0" err="1"/>
              <a:t>hac</a:t>
            </a:r>
            <a:r>
              <a:rPr lang="es-CO" dirty="0"/>
              <a:t>. (s/f). Prezi.com. Recuperado el 21 de octubre de 2023, de https://prezi.com/gvwhbk53fpgp/estrategia-serie-de-acciones-muy-meditadas-encaminadas-hac/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i="1" dirty="0"/>
              <a:t>Marketing Digital</a:t>
            </a:r>
            <a:r>
              <a:rPr lang="es-CO" dirty="0"/>
              <a:t>. (s/f). RD </a:t>
            </a:r>
            <a:r>
              <a:rPr lang="es-CO" dirty="0" err="1"/>
              <a:t>Station</a:t>
            </a:r>
            <a:r>
              <a:rPr lang="es-CO" dirty="0"/>
              <a:t>. Recuperado el 21 de octubre de 2023, de https://www.rdstation.com/co/marketing-digital/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i="1" dirty="0"/>
              <a:t>Redes Sociales</a:t>
            </a:r>
            <a:r>
              <a:rPr lang="es-CO" dirty="0"/>
              <a:t>. (s/f). RD </a:t>
            </a:r>
            <a:r>
              <a:rPr lang="es-CO" dirty="0" err="1"/>
              <a:t>Station</a:t>
            </a:r>
            <a:r>
              <a:rPr lang="es-CO" dirty="0"/>
              <a:t>. Recuperado el 21 de octubre de 2023, de https://www.rdstation.com/co/redes-sociales</a:t>
            </a:r>
            <a:r>
              <a:rPr lang="es-CO" dirty="0" smtClean="0"/>
              <a:t>/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i="1" dirty="0" smtClean="0"/>
              <a:t>plan de marketing digital y propuesta de estrategias de desarrollo e-</a:t>
            </a:r>
            <a:r>
              <a:rPr lang="es-ES" i="1" dirty="0" err="1" smtClean="0"/>
              <a:t>commerce</a:t>
            </a:r>
            <a:r>
              <a:rPr lang="es-ES" i="1" dirty="0" smtClean="0"/>
              <a:t> para tiendas la </a:t>
            </a:r>
            <a:r>
              <a:rPr lang="es-ES" i="1" dirty="0" err="1" smtClean="0"/>
              <a:t>curacao</a:t>
            </a:r>
            <a:r>
              <a:rPr lang="es-ES" i="1" dirty="0" smtClean="0"/>
              <a:t> </a:t>
            </a:r>
            <a:r>
              <a:rPr lang="es-CO" dirty="0" smtClean="0"/>
              <a:t>https</a:t>
            </a:r>
            <a:r>
              <a:rPr lang="es-CO" dirty="0"/>
              <a:t>://</a:t>
            </a:r>
            <a:r>
              <a:rPr lang="es-CO" dirty="0" smtClean="0"/>
              <a:t>repositorio.up.edu.pe/bitstream/handle/11354/2615/EspinozaEnrique_Tesis_Licenciatura_2019.pdf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/>
              <a:t>SEO avanzado: casi todo lo que sé sobre posicionamiento </a:t>
            </a:r>
            <a:r>
              <a:rPr lang="es-ES" dirty="0" smtClean="0"/>
              <a:t>Web por Fernando </a:t>
            </a:r>
            <a:r>
              <a:rPr lang="es-ES" dirty="0" err="1" smtClean="0"/>
              <a:t>Maciá</a:t>
            </a:r>
            <a:r>
              <a:rPr lang="es-ES" dirty="0" smtClean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6" y="400962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 sz="1870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8"/>
                  </a:lnSpc>
                </a:pPr>
                <a:endParaRPr sz="1870"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 sz="1870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8"/>
                  </a:lnSpc>
                </a:pPr>
                <a:endParaRPr sz="1870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 sz="1870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8"/>
                  </a:lnSpc>
                </a:pPr>
                <a:endParaRPr sz="1870"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5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 sz="1870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 sz="1870"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9" y="6513130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 sz="1870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 sz="1870"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1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 sz="1870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8"/>
                </a:lnSpc>
                <a:spcBef>
                  <a:spcPct val="0"/>
                </a:spcBef>
              </a:pPr>
              <a:endParaRPr sz="1870"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41" y="4908093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7999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6" y="400962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3429000" y="951125"/>
            <a:ext cx="9491199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2" name="TextBox 26"/>
          <p:cNvSpPr txBox="1"/>
          <p:nvPr/>
        </p:nvSpPr>
        <p:spPr>
          <a:xfrm>
            <a:off x="990603" y="3314703"/>
            <a:ext cx="10439400" cy="46166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n-US" sz="3200" dirty="0">
                <a:solidFill>
                  <a:srgbClr val="000000"/>
                </a:solidFill>
                <a:latin typeface="Arial   "/>
              </a:rPr>
              <a:t>El marketing digital no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simplemente publicidad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paga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, ha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revolucionado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la manera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que las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empresas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se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conectan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incluyendo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estrategias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contenido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optimización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busqueda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, marketing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redes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sociales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analisis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datos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y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más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.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el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caso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del sector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restaurantes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busca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conectar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a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los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clientes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y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futuros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clientes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diferentes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plataformas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digitales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,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esta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forma genera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compromiso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y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reconocimiento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marca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</a:p>
        </p:txBody>
      </p:sp>
      <p:sp>
        <p:nvSpPr>
          <p:cNvPr id="39" name="TextBox 25"/>
          <p:cNvSpPr txBox="1"/>
          <p:nvPr/>
        </p:nvSpPr>
        <p:spPr>
          <a:xfrm>
            <a:off x="8702799" y="9639302"/>
            <a:ext cx="513755" cy="500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4173200" y="2949650"/>
            <a:ext cx="2057400" cy="74605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870" dirty="0"/>
              <a:t>RESTAURANTES</a:t>
            </a:r>
            <a:endParaRPr lang="es-CO" sz="1870" dirty="0"/>
          </a:p>
        </p:txBody>
      </p:sp>
      <p:sp>
        <p:nvSpPr>
          <p:cNvPr id="7" name="Rectángulo 6"/>
          <p:cNvSpPr/>
          <p:nvPr/>
        </p:nvSpPr>
        <p:spPr>
          <a:xfrm>
            <a:off x="15849600" y="4305303"/>
            <a:ext cx="2057400" cy="746053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870" dirty="0"/>
              <a:t>MARKETING DIGITAL</a:t>
            </a:r>
            <a:endParaRPr lang="es-CO" sz="1870" dirty="0"/>
          </a:p>
        </p:txBody>
      </p:sp>
      <p:sp>
        <p:nvSpPr>
          <p:cNvPr id="8" name="Rectángulo 7"/>
          <p:cNvSpPr/>
          <p:nvPr/>
        </p:nvSpPr>
        <p:spPr>
          <a:xfrm>
            <a:off x="14192250" y="5660956"/>
            <a:ext cx="2057400" cy="74605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870" dirty="0"/>
              <a:t>CLIENTES</a:t>
            </a:r>
            <a:endParaRPr lang="es-CO" sz="1870" dirty="0"/>
          </a:p>
        </p:txBody>
      </p:sp>
      <p:sp>
        <p:nvSpPr>
          <p:cNvPr id="9" name="Rectángulo 8"/>
          <p:cNvSpPr/>
          <p:nvPr/>
        </p:nvSpPr>
        <p:spPr>
          <a:xfrm>
            <a:off x="12268200" y="4313277"/>
            <a:ext cx="2057400" cy="982623"/>
          </a:xfrm>
          <a:prstGeom prst="rect">
            <a:avLst/>
          </a:prstGeom>
          <a:scene3d>
            <a:camera prst="perspectiveBelow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870" dirty="0"/>
              <a:t>GANANCIAS</a:t>
            </a:r>
          </a:p>
          <a:p>
            <a:pPr algn="ctr"/>
            <a:r>
              <a:rPr lang="es-ES" sz="1870" dirty="0"/>
              <a:t>RECONOCIMIENTO</a:t>
            </a:r>
          </a:p>
          <a:p>
            <a:pPr algn="ctr"/>
            <a:r>
              <a:rPr lang="es-ES" sz="1870" dirty="0"/>
              <a:t>OPORTUNIDADES</a:t>
            </a:r>
            <a:endParaRPr lang="es-CO" sz="1870" dirty="0"/>
          </a:p>
        </p:txBody>
      </p:sp>
      <p:cxnSp>
        <p:nvCxnSpPr>
          <p:cNvPr id="5" name="Conector curvado 4"/>
          <p:cNvCxnSpPr>
            <a:stCxn id="3" idx="3"/>
            <a:endCxn id="7" idx="0"/>
          </p:cNvCxnSpPr>
          <p:nvPr/>
        </p:nvCxnSpPr>
        <p:spPr>
          <a:xfrm>
            <a:off x="16230600" y="3322677"/>
            <a:ext cx="647700" cy="982626"/>
          </a:xfrm>
          <a:prstGeom prst="curvedConnector2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ector curvado 21"/>
          <p:cNvCxnSpPr>
            <a:endCxn id="8" idx="3"/>
          </p:cNvCxnSpPr>
          <p:nvPr/>
        </p:nvCxnSpPr>
        <p:spPr>
          <a:xfrm rot="5400000">
            <a:off x="16124273" y="5184706"/>
            <a:ext cx="974653" cy="723898"/>
          </a:xfrm>
          <a:prstGeom prst="curvedConnector2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7" name="Conector curvado 46"/>
          <p:cNvCxnSpPr>
            <a:stCxn id="8" idx="1"/>
            <a:endCxn id="9" idx="2"/>
          </p:cNvCxnSpPr>
          <p:nvPr/>
        </p:nvCxnSpPr>
        <p:spPr>
          <a:xfrm rot="10800000">
            <a:off x="13296900" y="5295901"/>
            <a:ext cx="895350" cy="738083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9" name="Conector curvado 48"/>
          <p:cNvCxnSpPr>
            <a:stCxn id="9" idx="0"/>
            <a:endCxn id="3" idx="1"/>
          </p:cNvCxnSpPr>
          <p:nvPr/>
        </p:nvCxnSpPr>
        <p:spPr>
          <a:xfrm rot="5400000" flipH="1" flipV="1">
            <a:off x="13239750" y="3379827"/>
            <a:ext cx="990600" cy="876300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9" y="9639302"/>
            <a:ext cx="513755" cy="500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668700" y="1790701"/>
            <a:ext cx="1258195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2568700" y="3009902"/>
            <a:ext cx="9242302" cy="51937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El marketing digital para restaurantes en Aguachica implica abordar la visibilidad en línea, la diferenciación en un mercado tradicional y electrónico, el conocimiento sobre el tema, la retención de clientes a través de la interacción y la gestión efectiva </a:t>
            </a: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plataformas digitales. Identificar y resolver estos desafíos puede ser fundamental para el éxito y el crecimiento de un restaurante en el entorno digital actual.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3038188" y="3543300"/>
            <a:ext cx="3880875" cy="7620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2400" b="1" dirty="0"/>
              <a:t>RESISTENCIA AL MARKETING DIGITAL</a:t>
            </a:r>
            <a:endParaRPr lang="es-CO" sz="2400" b="1" dirty="0"/>
          </a:p>
        </p:txBody>
      </p:sp>
      <p:sp>
        <p:nvSpPr>
          <p:cNvPr id="6" name="Rectángulo 5"/>
          <p:cNvSpPr/>
          <p:nvPr/>
        </p:nvSpPr>
        <p:spPr>
          <a:xfrm>
            <a:off x="13335003" y="4629152"/>
            <a:ext cx="3048000" cy="597753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870" dirty="0"/>
              <a:t>TRADICIONAL</a:t>
            </a:r>
            <a:endParaRPr lang="es-CO" sz="1870" dirty="0"/>
          </a:p>
        </p:txBody>
      </p:sp>
      <p:sp>
        <p:nvSpPr>
          <p:cNvPr id="8" name="Rectángulo 7"/>
          <p:cNvSpPr/>
          <p:nvPr/>
        </p:nvSpPr>
        <p:spPr>
          <a:xfrm>
            <a:off x="13012788" y="5372100"/>
            <a:ext cx="4528575" cy="17526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33" indent="-285733">
              <a:buFont typeface="Arial" panose="020B0604020202020204" pitchFamily="34" charset="0"/>
              <a:buChar char="•"/>
            </a:pPr>
            <a:r>
              <a:rPr lang="es-ES" sz="1870" dirty="0"/>
              <a:t>Empíricos</a:t>
            </a:r>
          </a:p>
          <a:p>
            <a:pPr marL="285733" indent="-285733">
              <a:buFont typeface="Arial" panose="020B0604020202020204" pitchFamily="34" charset="0"/>
              <a:buChar char="•"/>
            </a:pPr>
            <a:r>
              <a:rPr lang="es-ES" sz="1870" dirty="0"/>
              <a:t>Resistencia a la tecnología</a:t>
            </a:r>
          </a:p>
          <a:p>
            <a:pPr marL="285733" indent="-285733">
              <a:buFont typeface="Arial" panose="020B0604020202020204" pitchFamily="34" charset="0"/>
              <a:buChar char="•"/>
            </a:pPr>
            <a:r>
              <a:rPr lang="es-ES" sz="1870" dirty="0"/>
              <a:t>Falta de conocimiento</a:t>
            </a:r>
          </a:p>
          <a:p>
            <a:pPr marL="285733" indent="-285733">
              <a:buFont typeface="Arial" panose="020B0604020202020204" pitchFamily="34" charset="0"/>
              <a:buChar char="•"/>
            </a:pPr>
            <a:r>
              <a:rPr lang="es-ES" sz="1870" dirty="0"/>
              <a:t>Falta de recursos </a:t>
            </a:r>
          </a:p>
          <a:p>
            <a:pPr algn="ctr"/>
            <a:endParaRPr lang="es-CO" sz="1870" dirty="0"/>
          </a:p>
        </p:txBody>
      </p:sp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82" y="1811804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3" y="9388463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9" y="9639302"/>
            <a:ext cx="513755" cy="500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57400" y="3371128"/>
            <a:ext cx="9296400" cy="40395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n-US" sz="3200" dirty="0">
                <a:solidFill>
                  <a:srgbClr val="000000"/>
                </a:solidFill>
                <a:latin typeface="Arial   "/>
              </a:rPr>
              <a:t>Con base a lo que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expone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Philip Kotler, con el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conocimiento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marketing digital se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logra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cumplir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objetivos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mediante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la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implementación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herramientas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tecnologicas, que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logre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explotar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una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   "/>
              </a:rPr>
              <a:t>fortaleza</a:t>
            </a:r>
            <a:r>
              <a:rPr lang="en-US" sz="3200" dirty="0" smtClean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la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empresa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permitiendo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mejorar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el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servicio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logrando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así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generar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una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comodidad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y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satisfacción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.</a:t>
            </a:r>
          </a:p>
        </p:txBody>
      </p:sp>
      <p:pic>
        <p:nvPicPr>
          <p:cNvPr id="1026" name="Picture 2" descr="Centro de Documentación Publicitar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200" y="3115229"/>
            <a:ext cx="3581400" cy="4551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8" y="400962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 sz="1870"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11867506" y="2365582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3" y="9388463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9" y="9639302"/>
            <a:ext cx="513755" cy="500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070339" y="2286402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051289" y="4763325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ESPECIFICOS</a:t>
            </a:r>
          </a:p>
        </p:txBody>
      </p:sp>
      <p:sp>
        <p:nvSpPr>
          <p:cNvPr id="59" name="TextBox 26"/>
          <p:cNvSpPr txBox="1"/>
          <p:nvPr/>
        </p:nvSpPr>
        <p:spPr>
          <a:xfrm>
            <a:off x="1051291" y="5581514"/>
            <a:ext cx="9480572" cy="12309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880" indent="-342880">
              <a:buFont typeface="+mj-lt"/>
              <a:buAutoNum type="arabicPeriod"/>
            </a:pPr>
            <a:r>
              <a:rPr lang="es-CO" sz="2000" dirty="0"/>
              <a:t> Conocer los establecimientos que hacen parte del sector de restaurantes en Aguachica.</a:t>
            </a:r>
          </a:p>
          <a:p>
            <a:pPr marL="342880" indent="-342880">
              <a:buFont typeface="+mj-lt"/>
              <a:buAutoNum type="arabicPeriod"/>
            </a:pPr>
            <a:r>
              <a:rPr lang="es-CO" sz="2000" dirty="0"/>
              <a:t>Diagnosticar la influencia del marketing digital en el sector restaurante en Aguachica.  </a:t>
            </a:r>
          </a:p>
          <a:p>
            <a:pPr marL="342880" indent="-342880">
              <a:buFont typeface="+mj-lt"/>
              <a:buAutoNum type="arabicPeriod"/>
            </a:pPr>
            <a:r>
              <a:rPr lang="es-CO" sz="2000" dirty="0"/>
              <a:t>Elaborar estrategias de marketing digital al sector restaurantes Aguachica, Cesar con base a investigaciones realizadas a nivel nacional.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81000" y="3241614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2400" b="1" dirty="0"/>
              <a:t>Analizar la influencia del Marketing digital en </a:t>
            </a:r>
            <a:r>
              <a:rPr lang="es-CO" sz="2400" b="1" dirty="0" smtClean="0"/>
              <a:t>el </a:t>
            </a:r>
            <a:r>
              <a:rPr lang="es-CO" sz="2400" b="1" dirty="0"/>
              <a:t>sector de restaurantes de Aguachica, Cesar.</a:t>
            </a:r>
            <a:endParaRPr lang="en-US" sz="3999" b="1" dirty="0">
              <a:solidFill>
                <a:srgbClr val="000000"/>
              </a:solidFill>
              <a:latin typeface="Arial   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209799" y="1790703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INVESTIGACIÓN POBLACIÓN, MUESTRA.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9" y="9639302"/>
            <a:ext cx="513755" cy="500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646923" y="4598651"/>
            <a:ext cx="5562600" cy="9059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799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Enfoque Mixto</a:t>
            </a:r>
            <a:endParaRPr lang="es-CO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570723" y="7168479"/>
            <a:ext cx="5715000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279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de estudio descriptivo</a:t>
            </a:r>
            <a:endParaRPr lang="es-CO" sz="2799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146460" y="3982636"/>
            <a:ext cx="6169743" cy="21334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2400" dirty="0" err="1">
                <a:solidFill>
                  <a:srgbClr val="000000"/>
                </a:solidFill>
                <a:latin typeface="Arial   "/>
              </a:rPr>
              <a:t>Según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John Creswell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este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tipo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enfoque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crea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estrategias para </a:t>
            </a:r>
            <a:r>
              <a:rPr lang="en-US" sz="2400" dirty="0" err="1" smtClean="0">
                <a:solidFill>
                  <a:srgbClr val="000000"/>
                </a:solidFill>
                <a:latin typeface="Arial   "/>
              </a:rPr>
              <a:t>combinar</a:t>
            </a:r>
            <a:r>
              <a:rPr lang="en-US" sz="2400" dirty="0" smtClean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métodos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recolección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y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análisis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datos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de manera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complementaria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9216554" y="6722206"/>
            <a:ext cx="6099647" cy="21334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2400" dirty="0">
                <a:solidFill>
                  <a:srgbClr val="000000"/>
                </a:solidFill>
                <a:latin typeface="Arial   "/>
              </a:rPr>
              <a:t>por lo general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fundamenta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investigaciones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que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proporcionan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información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para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estudios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explicativos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que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generan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un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sentido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entendimiento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especifico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(</a:t>
            </a:r>
            <a:r>
              <a:rPr lang="en-US" sz="2400" dirty="0" err="1">
                <a:solidFill>
                  <a:srgbClr val="000000"/>
                </a:solidFill>
                <a:latin typeface="Arial   "/>
              </a:rPr>
              <a:t>Dankhe</a:t>
            </a:r>
            <a:r>
              <a:rPr lang="en-US" sz="2400" dirty="0">
                <a:solidFill>
                  <a:srgbClr val="000000"/>
                </a:solidFill>
                <a:latin typeface="Arial   "/>
              </a:rPr>
              <a:t> 1986) </a:t>
            </a:r>
          </a:p>
        </p:txBody>
      </p:sp>
      <p:cxnSp>
        <p:nvCxnSpPr>
          <p:cNvPr id="11" name="Conector recto de flecha 10"/>
          <p:cNvCxnSpPr>
            <a:stCxn id="6" idx="3"/>
          </p:cNvCxnSpPr>
          <p:nvPr/>
        </p:nvCxnSpPr>
        <p:spPr>
          <a:xfrm flipV="1">
            <a:off x="7209520" y="5049348"/>
            <a:ext cx="1750155" cy="2259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>
            <a:stCxn id="7" idx="3"/>
          </p:cNvCxnSpPr>
          <p:nvPr/>
        </p:nvCxnSpPr>
        <p:spPr>
          <a:xfrm>
            <a:off x="7285722" y="7625679"/>
            <a:ext cx="1673955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209799" y="1790703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INVESTIGACIÓN POBLACIÓN, MUESTRA.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9" y="9639302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2075"/>
          <a:stretch/>
        </p:blipFill>
        <p:spPr>
          <a:xfrm>
            <a:off x="8257666" y="5658461"/>
            <a:ext cx="3454153" cy="367123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09603" y="3977953"/>
            <a:ext cx="5562600" cy="1270568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E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POBLACIÓN </a:t>
            </a:r>
            <a:br>
              <a:rPr lang="es-E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265 Restaurantes legalmente constituidos en la cámara de comercio de Aguachica.</a:t>
            </a:r>
            <a:endParaRPr lang="es-CO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/>
          <p:nvPr/>
        </p:nvPicPr>
        <p:blipFill rotWithShape="1">
          <a:blip r:embed="rId3"/>
          <a:srcRect t="-1254" r="8009" b="64040"/>
          <a:stretch/>
        </p:blipFill>
        <p:spPr bwMode="auto">
          <a:xfrm>
            <a:off x="7086600" y="3839513"/>
            <a:ext cx="5796280" cy="1547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n 7"/>
          <p:cNvPicPr/>
          <p:nvPr/>
        </p:nvPicPr>
        <p:blipFill rotWithShape="1">
          <a:blip r:embed="rId3"/>
          <a:srcRect t="36373"/>
          <a:stretch/>
        </p:blipFill>
        <p:spPr bwMode="auto">
          <a:xfrm>
            <a:off x="304800" y="5773777"/>
            <a:ext cx="6172200" cy="23203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13263880" y="4284090"/>
            <a:ext cx="3804920" cy="33740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encuestas tomadas como muestra para el análisis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resultados de la investigación titulada “influencia del marketing digital en el sector de restaurantes del municipio de Aguachica Cesar”.</a:t>
            </a:r>
          </a:p>
        </p:txBody>
      </p:sp>
    </p:spTree>
    <p:extLst>
      <p:ext uri="{BB962C8B-B14F-4D97-AF65-F5344CB8AC3E}">
        <p14:creationId xmlns:p14="http://schemas.microsoft.com/office/powerpoint/2010/main" val="235393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3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9" y="9639302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111228" y="3856586"/>
            <a:ext cx="11385572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880" indent="-342880">
              <a:buFont typeface="+mj-lt"/>
              <a:buAutoNum type="arabicPeriod"/>
            </a:pPr>
            <a:r>
              <a:rPr lang="es-CO" sz="2799" b="1" dirty="0"/>
              <a:t> </a:t>
            </a:r>
            <a:r>
              <a:rPr lang="es-CO" sz="3200" b="1" dirty="0"/>
              <a:t>Conocer los establecimientos que hacen parte del sector de restaurantes en Aguachica.  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138" y="3545413"/>
            <a:ext cx="4572000" cy="202077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9200" y="5566186"/>
            <a:ext cx="4572000" cy="181019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82402" y="7376373"/>
            <a:ext cx="5048138" cy="173102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219200" y="5295902"/>
            <a:ext cx="9601200" cy="2438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33" indent="-285733">
              <a:buFont typeface="Wingdings" panose="05000000000000000000" pitchFamily="2" charset="2"/>
              <a:buChar char="Ø"/>
            </a:pPr>
            <a:r>
              <a:rPr lang="es-ES" sz="2400" dirty="0" smtClean="0"/>
              <a:t>Solicitud de información </a:t>
            </a:r>
            <a:r>
              <a:rPr lang="es-ES" sz="2400" dirty="0"/>
              <a:t>a la Cámara de comercio de Aguachica Cesar</a:t>
            </a:r>
          </a:p>
          <a:p>
            <a:pPr marL="285733" indent="-285733">
              <a:buFont typeface="Wingdings" panose="05000000000000000000" pitchFamily="2" charset="2"/>
              <a:buChar char="Ø"/>
            </a:pPr>
            <a:r>
              <a:rPr lang="es-ES" sz="2400" dirty="0"/>
              <a:t>F</a:t>
            </a:r>
            <a:r>
              <a:rPr lang="es-ES" sz="2400" dirty="0" smtClean="0"/>
              <a:t>ue </a:t>
            </a:r>
            <a:r>
              <a:rPr lang="es-ES" sz="2400" dirty="0"/>
              <a:t>entregada la información necesaria para realizar la investigación </a:t>
            </a:r>
            <a:r>
              <a:rPr lang="es-ES" sz="2400" dirty="0" smtClean="0"/>
              <a:t>por </a:t>
            </a:r>
            <a:r>
              <a:rPr lang="es-ES" sz="2400" dirty="0"/>
              <a:t>medio de correo </a:t>
            </a:r>
            <a:r>
              <a:rPr lang="es-ES" sz="2400" dirty="0" smtClean="0"/>
              <a:t>electrónico. </a:t>
            </a:r>
            <a:endParaRPr lang="es-ES" sz="2400" dirty="0"/>
          </a:p>
          <a:p>
            <a:pPr marL="285733" indent="-285733">
              <a:buFont typeface="Wingdings" panose="05000000000000000000" pitchFamily="2" charset="2"/>
              <a:buChar char="Ø"/>
            </a:pPr>
            <a:r>
              <a:rPr lang="es-ES" sz="2400" dirty="0"/>
              <a:t>Revisión de la base de datos compartida que contiene: razón social, dirección, ubicación. E-mail, CIUU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3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9" y="9639302"/>
            <a:ext cx="513755" cy="456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295400" y="3630931"/>
            <a:ext cx="13335000" cy="56015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CO" sz="3200" b="1" dirty="0">
                <a:latin typeface="Arial" panose="020B0604020202020204" pitchFamily="34" charset="0"/>
                <a:cs typeface="Arial" panose="020B0604020202020204" pitchFamily="34" charset="0"/>
              </a:rPr>
              <a:t>2. Diagnosticar la influencia del marketing digital en el sector restaurante en Aguachica: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realizar un análisis exhaustivo para comprender cómo las estrategias digitales afectan al rendimiento y éxito de los restaurantes.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4529"/>
              </a:lnSpc>
            </a:pPr>
            <a:endParaRPr lang="en-US" sz="3200" dirty="0">
              <a:solidFill>
                <a:srgbClr val="000000"/>
              </a:solidFill>
              <a:latin typeface="Arial   "/>
            </a:endParaRPr>
          </a:p>
          <a:p>
            <a:pPr marL="457174" indent="-457174" algn="just">
              <a:lnSpc>
                <a:spcPts val="4529"/>
              </a:lnSpc>
              <a:buFont typeface="Wingdings" panose="05000000000000000000" pitchFamily="2" charset="2"/>
              <a:buChar char="Ø"/>
            </a:pPr>
            <a:r>
              <a:rPr lang="en-US" sz="3200" dirty="0" err="1">
                <a:solidFill>
                  <a:srgbClr val="000000"/>
                </a:solidFill>
                <a:latin typeface="Arial   "/>
              </a:rPr>
              <a:t>Creación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encuesta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con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preguntas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comunes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sobre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marketing </a:t>
            </a:r>
            <a:r>
              <a:rPr lang="en-US" sz="3200" dirty="0" smtClean="0">
                <a:solidFill>
                  <a:srgbClr val="000000"/>
                </a:solidFill>
                <a:latin typeface="Arial   "/>
              </a:rPr>
              <a:t>digital.</a:t>
            </a:r>
            <a:endParaRPr lang="en-US" sz="3200" dirty="0">
              <a:solidFill>
                <a:srgbClr val="000000"/>
              </a:solidFill>
              <a:latin typeface="Arial   "/>
            </a:endParaRPr>
          </a:p>
          <a:p>
            <a:pPr marL="457174" indent="-457174" algn="just">
              <a:lnSpc>
                <a:spcPts val="4529"/>
              </a:lnSpc>
              <a:buFont typeface="Wingdings" panose="05000000000000000000" pitchFamily="2" charset="2"/>
              <a:buChar char="Ø"/>
            </a:pPr>
            <a:r>
              <a:rPr lang="en-US" sz="3200" dirty="0" err="1">
                <a:solidFill>
                  <a:srgbClr val="000000"/>
                </a:solidFill>
                <a:latin typeface="Arial   "/>
              </a:rPr>
              <a:t>Aplicación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encuesta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por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medio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correos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electronicos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proporcionado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por la base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datos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la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cámara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comercio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.</a:t>
            </a:r>
          </a:p>
          <a:p>
            <a:pPr marL="457174" indent="-457174" algn="just">
              <a:lnSpc>
                <a:spcPts val="4529"/>
              </a:lnSpc>
              <a:buFont typeface="Wingdings" panose="05000000000000000000" pitchFamily="2" charset="2"/>
              <a:buChar char="Ø"/>
            </a:pPr>
            <a:r>
              <a:rPr lang="en-US" sz="3200" dirty="0" err="1">
                <a:solidFill>
                  <a:srgbClr val="000000"/>
                </a:solidFill>
                <a:latin typeface="Arial   "/>
              </a:rPr>
              <a:t>Analisis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resultados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graficas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y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conclusiones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de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encuesta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al   "/>
              </a:rPr>
              <a:t>aplicada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.</a:t>
            </a:r>
          </a:p>
          <a:p>
            <a:pPr marL="457174" indent="-457174" algn="just">
              <a:lnSpc>
                <a:spcPts val="4529"/>
              </a:lnSpc>
              <a:buFont typeface="Wingdings" panose="05000000000000000000" pitchFamily="2" charset="2"/>
              <a:buChar char="Ø"/>
            </a:pPr>
            <a:endParaRPr lang="en-US" sz="3200" dirty="0">
              <a:solidFill>
                <a:srgbClr val="000000"/>
              </a:solidFill>
              <a:latin typeface="Arial   "/>
            </a:endParaRPr>
          </a:p>
        </p:txBody>
      </p:sp>
    </p:spTree>
    <p:extLst>
      <p:ext uri="{BB962C8B-B14F-4D97-AF65-F5344CB8AC3E}">
        <p14:creationId xmlns:p14="http://schemas.microsoft.com/office/powerpoint/2010/main" val="350104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1634</TotalTime>
  <Words>1721</Words>
  <Application>Microsoft Office PowerPoint</Application>
  <PresentationFormat>Personalizado</PresentationFormat>
  <Paragraphs>228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6" baseType="lpstr">
      <vt:lpstr>Arial</vt:lpstr>
      <vt:lpstr>Arial   </vt:lpstr>
      <vt:lpstr>Arial Black</vt:lpstr>
      <vt:lpstr>Calibri</vt:lpstr>
      <vt:lpstr>Agrandir Bold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FAMILIA</cp:lastModifiedBy>
  <cp:revision>71</cp:revision>
  <dcterms:created xsi:type="dcterms:W3CDTF">2006-08-16T00:00:00Z</dcterms:created>
  <dcterms:modified xsi:type="dcterms:W3CDTF">2023-12-11T14:03:22Z</dcterms:modified>
  <dc:identifier>DAFTPQDkLDU</dc:identifier>
</cp:coreProperties>
</file>