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y="10287000" cx="18288000"/>
  <p:notesSz cx="6858000" cy="9144000"/>
  <p:embeddedFontLst>
    <p:embeddedFont>
      <p:font typeface="Arial Black"/>
      <p:regular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8" roundtripDataSignature="AMtx7mh+qnsJSNwWu27T4YE+9oBiWoBDF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6D4C07A-A3A1-40A2-9192-51C2699A212A}">
  <a:tblStyle styleId="{B6D4C07A-A3A1-40A2-9192-51C2699A212A}"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customschemas.google.com/relationships/presentationmetadata" Target="metadata"/><Relationship Id="rId27" Type="http://schemas.openxmlformats.org/officeDocument/2006/relationships/font" Target="fonts/ArialBlack-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 name="Google Shape;10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1ed270a309a_1_3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g1ed270a309a_1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1ed270a309a_1_4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5" name="Google Shape;185;g1ed270a309a_1_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1ed270a309a_1_5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5" name="Google Shape;195;g1ed270a309a_1_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1ed270a309a_1_3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g1ed270a309a_1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1ed270a309a_1_7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3" name="Google Shape;213;g1ed270a309a_1_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1ed270a309a_1_8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2" name="Google Shape;222;g1ed270a309a_1_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1ed270a309a_1_11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0" name="Google Shape;240;g1ed270a309a_1_1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7" name="Google Shape;24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6" name="Google Shape;25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 name="Google Shape;11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9" name="Google Shape;11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 name="Google Shape;12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1ed270a309a_1_1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 name="Google Shape;161;g1ed270a309a_1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1ed270a309a_1_2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8" name="Google Shape;168;g1ed270a309a_1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1.png"/><Relationship Id="rId4"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jpg"/><Relationship Id="rId4" Type="http://schemas.openxmlformats.org/officeDocument/2006/relationships/image" Target="../media/image1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jpg"/><Relationship Id="rId4" Type="http://schemas.openxmlformats.org/officeDocument/2006/relationships/image" Target="../media/image1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ICIO" type="blank">
  <p:cSld name="BLANK">
    <p:spTree>
      <p:nvGrpSpPr>
        <p:cNvPr id="15" name="Shape 15"/>
        <p:cNvGrpSpPr/>
        <p:nvPr/>
      </p:nvGrpSpPr>
      <p:grpSpPr>
        <a:xfrm>
          <a:off x="0" y="0"/>
          <a:ext cx="0" cy="0"/>
          <a:chOff x="0" y="0"/>
          <a:chExt cx="0" cy="0"/>
        </a:xfrm>
      </p:grpSpPr>
      <p:pic>
        <p:nvPicPr>
          <p:cNvPr id="16" name="Google Shape;16;p13"/>
          <p:cNvPicPr preferRelativeResize="0"/>
          <p:nvPr/>
        </p:nvPicPr>
        <p:blipFill rotWithShape="1">
          <a:blip r:embed="rId2">
            <a:alphaModFix/>
          </a:blip>
          <a:srcRect b="0" l="0" r="0" t="0"/>
          <a:stretch/>
        </p:blipFill>
        <p:spPr>
          <a:xfrm>
            <a:off x="471113" y="328583"/>
            <a:ext cx="3944651" cy="1255484"/>
          </a:xfrm>
          <a:prstGeom prst="rect">
            <a:avLst/>
          </a:prstGeom>
          <a:noFill/>
          <a:ln>
            <a:noFill/>
          </a:ln>
        </p:spPr>
      </p:pic>
      <p:pic>
        <p:nvPicPr>
          <p:cNvPr id="17" name="Google Shape;17;p13"/>
          <p:cNvPicPr preferRelativeResize="0"/>
          <p:nvPr/>
        </p:nvPicPr>
        <p:blipFill rotWithShape="1">
          <a:blip r:embed="rId3">
            <a:alphaModFix/>
          </a:blip>
          <a:srcRect b="0" l="9933" r="32433" t="0"/>
          <a:stretch/>
        </p:blipFill>
        <p:spPr>
          <a:xfrm>
            <a:off x="10575022" y="-83640"/>
            <a:ext cx="10539663" cy="10287000"/>
          </a:xfrm>
          <a:prstGeom prst="rect">
            <a:avLst/>
          </a:prstGeom>
          <a:noFill/>
          <a:ln>
            <a:noFill/>
          </a:ln>
        </p:spPr>
      </p:pic>
      <p:grpSp>
        <p:nvGrpSpPr>
          <p:cNvPr id="18" name="Google Shape;18;p13"/>
          <p:cNvGrpSpPr/>
          <p:nvPr/>
        </p:nvGrpSpPr>
        <p:grpSpPr>
          <a:xfrm>
            <a:off x="-2405949" y="-901035"/>
            <a:ext cx="4393461" cy="2459239"/>
            <a:chOff x="0" y="-38100"/>
            <a:chExt cx="1157125" cy="647700"/>
          </a:xfrm>
        </p:grpSpPr>
        <p:sp>
          <p:nvSpPr>
            <p:cNvPr id="19" name="Google Shape;19;p13"/>
            <p:cNvSpPr/>
            <p:nvPr/>
          </p:nvSpPr>
          <p:spPr>
            <a:xfrm>
              <a:off x="0" y="0"/>
              <a:ext cx="1157125" cy="221031"/>
            </a:xfrm>
            <a:custGeom>
              <a:rect b="b" l="l" r="r" t="t"/>
              <a:pathLst>
                <a:path extrusionOk="0" h="221031" w="1157125">
                  <a:moveTo>
                    <a:pt x="203200" y="0"/>
                  </a:moveTo>
                  <a:lnTo>
                    <a:pt x="1157125" y="0"/>
                  </a:lnTo>
                  <a:lnTo>
                    <a:pt x="953925" y="221031"/>
                  </a:lnTo>
                  <a:lnTo>
                    <a:pt x="0" y="221031"/>
                  </a:lnTo>
                  <a:lnTo>
                    <a:pt x="203200" y="0"/>
                  </a:lnTo>
                  <a:close/>
                </a:path>
              </a:pathLst>
            </a:custGeom>
            <a:solidFill>
              <a:srgbClr val="168246"/>
            </a:solidFill>
            <a:ln>
              <a:noFill/>
            </a:ln>
          </p:spPr>
        </p:sp>
        <p:sp>
          <p:nvSpPr>
            <p:cNvPr id="20" name="Google Shape;20;p13"/>
            <p:cNvSpPr txBox="1"/>
            <p:nvPr/>
          </p:nvSpPr>
          <p:spPr>
            <a:xfrm>
              <a:off x="101600" y="-38100"/>
              <a:ext cx="609600" cy="6477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1" name="Google Shape;21;p13"/>
          <p:cNvGrpSpPr/>
          <p:nvPr/>
        </p:nvGrpSpPr>
        <p:grpSpPr>
          <a:xfrm>
            <a:off x="1111231" y="-1155826"/>
            <a:ext cx="3919647" cy="3569680"/>
            <a:chOff x="0" y="-38100"/>
            <a:chExt cx="711200" cy="647700"/>
          </a:xfrm>
        </p:grpSpPr>
        <p:sp>
          <p:nvSpPr>
            <p:cNvPr id="22" name="Google Shape;22;p13"/>
            <p:cNvSpPr/>
            <p:nvPr/>
          </p:nvSpPr>
          <p:spPr>
            <a:xfrm>
              <a:off x="0" y="0"/>
              <a:ext cx="483446" cy="221031"/>
            </a:xfrm>
            <a:custGeom>
              <a:rect b="b" l="l" r="r" t="t"/>
              <a:pathLst>
                <a:path extrusionOk="0" h="221031" w="483446">
                  <a:moveTo>
                    <a:pt x="203200" y="0"/>
                  </a:moveTo>
                  <a:lnTo>
                    <a:pt x="483446" y="0"/>
                  </a:lnTo>
                  <a:lnTo>
                    <a:pt x="280246" y="221031"/>
                  </a:lnTo>
                  <a:lnTo>
                    <a:pt x="0" y="221031"/>
                  </a:lnTo>
                  <a:lnTo>
                    <a:pt x="203200" y="0"/>
                  </a:lnTo>
                  <a:close/>
                </a:path>
              </a:pathLst>
            </a:custGeom>
            <a:solidFill>
              <a:srgbClr val="35B729"/>
            </a:solidFill>
            <a:ln>
              <a:noFill/>
            </a:ln>
          </p:spPr>
        </p:sp>
        <p:sp>
          <p:nvSpPr>
            <p:cNvPr id="23" name="Google Shape;23;p13"/>
            <p:cNvSpPr txBox="1"/>
            <p:nvPr/>
          </p:nvSpPr>
          <p:spPr>
            <a:xfrm>
              <a:off x="101600" y="-38100"/>
              <a:ext cx="609600" cy="6477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4" name="Google Shape;24;p13"/>
          <p:cNvGrpSpPr/>
          <p:nvPr/>
        </p:nvGrpSpPr>
        <p:grpSpPr>
          <a:xfrm>
            <a:off x="2721641" y="-1155826"/>
            <a:ext cx="3919647" cy="3569680"/>
            <a:chOff x="0" y="-38100"/>
            <a:chExt cx="711200" cy="647700"/>
          </a:xfrm>
        </p:grpSpPr>
        <p:sp>
          <p:nvSpPr>
            <p:cNvPr id="25" name="Google Shape;25;p13"/>
            <p:cNvSpPr/>
            <p:nvPr/>
          </p:nvSpPr>
          <p:spPr>
            <a:xfrm>
              <a:off x="0" y="0"/>
              <a:ext cx="483446" cy="221031"/>
            </a:xfrm>
            <a:custGeom>
              <a:rect b="b" l="l" r="r" t="t"/>
              <a:pathLst>
                <a:path extrusionOk="0" h="221031" w="483446">
                  <a:moveTo>
                    <a:pt x="203200" y="0"/>
                  </a:moveTo>
                  <a:lnTo>
                    <a:pt x="483446" y="0"/>
                  </a:lnTo>
                  <a:lnTo>
                    <a:pt x="280246" y="221031"/>
                  </a:lnTo>
                  <a:lnTo>
                    <a:pt x="0" y="221031"/>
                  </a:lnTo>
                  <a:lnTo>
                    <a:pt x="203200" y="0"/>
                  </a:lnTo>
                  <a:close/>
                </a:path>
              </a:pathLst>
            </a:custGeom>
            <a:solidFill>
              <a:srgbClr val="168246"/>
            </a:solidFill>
            <a:ln>
              <a:noFill/>
            </a:ln>
          </p:spPr>
        </p:sp>
        <p:sp>
          <p:nvSpPr>
            <p:cNvPr id="26" name="Google Shape;26;p13"/>
            <p:cNvSpPr txBox="1"/>
            <p:nvPr/>
          </p:nvSpPr>
          <p:spPr>
            <a:xfrm>
              <a:off x="101600" y="-38100"/>
              <a:ext cx="609600" cy="6477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pic>
        <p:nvPicPr>
          <p:cNvPr id="27" name="Google Shape;27;p13"/>
          <p:cNvPicPr preferRelativeResize="0"/>
          <p:nvPr/>
        </p:nvPicPr>
        <p:blipFill rotWithShape="1">
          <a:blip r:embed="rId4">
            <a:alphaModFix/>
          </a:blip>
          <a:srcRect b="7031" l="27903" r="27626" t="7707"/>
          <a:stretch/>
        </p:blipFill>
        <p:spPr>
          <a:xfrm>
            <a:off x="10914963" y="237422"/>
            <a:ext cx="1506527" cy="162468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1">
  <p:cSld name="DIAPOSITIVA 1">
    <p:spTree>
      <p:nvGrpSpPr>
        <p:cNvPr id="28" name="Shape 28"/>
        <p:cNvGrpSpPr/>
        <p:nvPr/>
      </p:nvGrpSpPr>
      <p:grpSpPr>
        <a:xfrm>
          <a:off x="0" y="0"/>
          <a:ext cx="0" cy="0"/>
          <a:chOff x="0" y="0"/>
          <a:chExt cx="0" cy="0"/>
        </a:xfrm>
      </p:grpSpPr>
      <p:pic>
        <p:nvPicPr>
          <p:cNvPr id="29" name="Google Shape;29;p14"/>
          <p:cNvPicPr preferRelativeResize="0"/>
          <p:nvPr/>
        </p:nvPicPr>
        <p:blipFill rotWithShape="1">
          <a:blip r:embed="rId2">
            <a:alphaModFix/>
          </a:blip>
          <a:srcRect b="0" l="0" r="0" t="0"/>
          <a:stretch/>
        </p:blipFill>
        <p:spPr>
          <a:xfrm>
            <a:off x="471113" y="400959"/>
            <a:ext cx="3944651" cy="1255484"/>
          </a:xfrm>
          <a:prstGeom prst="rect">
            <a:avLst/>
          </a:prstGeom>
          <a:noFill/>
          <a:ln>
            <a:noFill/>
          </a:ln>
        </p:spPr>
      </p:pic>
      <p:grpSp>
        <p:nvGrpSpPr>
          <p:cNvPr id="30" name="Google Shape;30;p14"/>
          <p:cNvGrpSpPr/>
          <p:nvPr/>
        </p:nvGrpSpPr>
        <p:grpSpPr>
          <a:xfrm>
            <a:off x="-2405949" y="-1155827"/>
            <a:ext cx="9047231" cy="3569680"/>
            <a:chOff x="-2405949" y="-1155828"/>
            <a:chExt cx="9047231" cy="3569680"/>
          </a:xfrm>
        </p:grpSpPr>
        <p:grpSp>
          <p:nvGrpSpPr>
            <p:cNvPr id="31" name="Google Shape;31;p14"/>
            <p:cNvGrpSpPr/>
            <p:nvPr/>
          </p:nvGrpSpPr>
          <p:grpSpPr>
            <a:xfrm>
              <a:off x="-2405949" y="-901036"/>
              <a:ext cx="4393461" cy="2459239"/>
              <a:chOff x="0" y="-38100"/>
              <a:chExt cx="1157125" cy="647700"/>
            </a:xfrm>
          </p:grpSpPr>
          <p:sp>
            <p:nvSpPr>
              <p:cNvPr id="32" name="Google Shape;32;p14"/>
              <p:cNvSpPr/>
              <p:nvPr/>
            </p:nvSpPr>
            <p:spPr>
              <a:xfrm>
                <a:off x="0" y="0"/>
                <a:ext cx="1157125" cy="221031"/>
              </a:xfrm>
              <a:custGeom>
                <a:rect b="b" l="l" r="r" t="t"/>
                <a:pathLst>
                  <a:path extrusionOk="0" h="221031" w="1157125">
                    <a:moveTo>
                      <a:pt x="203200" y="0"/>
                    </a:moveTo>
                    <a:lnTo>
                      <a:pt x="1157125" y="0"/>
                    </a:lnTo>
                    <a:lnTo>
                      <a:pt x="953925" y="221031"/>
                    </a:lnTo>
                    <a:lnTo>
                      <a:pt x="0" y="221031"/>
                    </a:lnTo>
                    <a:lnTo>
                      <a:pt x="203200" y="0"/>
                    </a:lnTo>
                    <a:close/>
                  </a:path>
                </a:pathLst>
              </a:custGeom>
              <a:solidFill>
                <a:srgbClr val="168246"/>
              </a:solidFill>
              <a:ln>
                <a:noFill/>
              </a:ln>
            </p:spPr>
          </p:sp>
          <p:sp>
            <p:nvSpPr>
              <p:cNvPr id="33" name="Google Shape;33;p14"/>
              <p:cNvSpPr txBox="1"/>
              <p:nvPr/>
            </p:nvSpPr>
            <p:spPr>
              <a:xfrm>
                <a:off x="101600" y="-38100"/>
                <a:ext cx="609600" cy="6477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34" name="Google Shape;34;p14"/>
            <p:cNvGrpSpPr/>
            <p:nvPr/>
          </p:nvGrpSpPr>
          <p:grpSpPr>
            <a:xfrm>
              <a:off x="1111228" y="-1155828"/>
              <a:ext cx="3919645" cy="3569680"/>
              <a:chOff x="0" y="-38100"/>
              <a:chExt cx="711200" cy="647700"/>
            </a:xfrm>
          </p:grpSpPr>
          <p:sp>
            <p:nvSpPr>
              <p:cNvPr id="35" name="Google Shape;35;p14"/>
              <p:cNvSpPr/>
              <p:nvPr/>
            </p:nvSpPr>
            <p:spPr>
              <a:xfrm>
                <a:off x="0" y="0"/>
                <a:ext cx="483446" cy="221031"/>
              </a:xfrm>
              <a:custGeom>
                <a:rect b="b" l="l" r="r" t="t"/>
                <a:pathLst>
                  <a:path extrusionOk="0" h="221031" w="483446">
                    <a:moveTo>
                      <a:pt x="203200" y="0"/>
                    </a:moveTo>
                    <a:lnTo>
                      <a:pt x="483446" y="0"/>
                    </a:lnTo>
                    <a:lnTo>
                      <a:pt x="280246" y="221031"/>
                    </a:lnTo>
                    <a:lnTo>
                      <a:pt x="0" y="221031"/>
                    </a:lnTo>
                    <a:lnTo>
                      <a:pt x="203200" y="0"/>
                    </a:lnTo>
                    <a:close/>
                  </a:path>
                </a:pathLst>
              </a:custGeom>
              <a:solidFill>
                <a:srgbClr val="35B729"/>
              </a:solidFill>
              <a:ln>
                <a:noFill/>
              </a:ln>
            </p:spPr>
          </p:sp>
          <p:sp>
            <p:nvSpPr>
              <p:cNvPr id="36" name="Google Shape;36;p14"/>
              <p:cNvSpPr txBox="1"/>
              <p:nvPr/>
            </p:nvSpPr>
            <p:spPr>
              <a:xfrm>
                <a:off x="101600" y="-38100"/>
                <a:ext cx="609600" cy="6477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37" name="Google Shape;37;p14"/>
            <p:cNvGrpSpPr/>
            <p:nvPr/>
          </p:nvGrpSpPr>
          <p:grpSpPr>
            <a:xfrm>
              <a:off x="2721637" y="-1155828"/>
              <a:ext cx="3919645" cy="3569680"/>
              <a:chOff x="0" y="-38100"/>
              <a:chExt cx="711200" cy="647700"/>
            </a:xfrm>
          </p:grpSpPr>
          <p:sp>
            <p:nvSpPr>
              <p:cNvPr id="38" name="Google Shape;38;p14"/>
              <p:cNvSpPr/>
              <p:nvPr/>
            </p:nvSpPr>
            <p:spPr>
              <a:xfrm>
                <a:off x="0" y="0"/>
                <a:ext cx="483446" cy="221031"/>
              </a:xfrm>
              <a:custGeom>
                <a:rect b="b" l="l" r="r" t="t"/>
                <a:pathLst>
                  <a:path extrusionOk="0" h="221031" w="483446">
                    <a:moveTo>
                      <a:pt x="203200" y="0"/>
                    </a:moveTo>
                    <a:lnTo>
                      <a:pt x="483446" y="0"/>
                    </a:lnTo>
                    <a:lnTo>
                      <a:pt x="280246" y="221031"/>
                    </a:lnTo>
                    <a:lnTo>
                      <a:pt x="0" y="221031"/>
                    </a:lnTo>
                    <a:lnTo>
                      <a:pt x="203200" y="0"/>
                    </a:lnTo>
                    <a:close/>
                  </a:path>
                </a:pathLst>
              </a:custGeom>
              <a:solidFill>
                <a:srgbClr val="168246"/>
              </a:solidFill>
              <a:ln>
                <a:noFill/>
              </a:ln>
            </p:spPr>
          </p:sp>
          <p:sp>
            <p:nvSpPr>
              <p:cNvPr id="39" name="Google Shape;39;p14"/>
              <p:cNvSpPr txBox="1"/>
              <p:nvPr/>
            </p:nvSpPr>
            <p:spPr>
              <a:xfrm>
                <a:off x="101600" y="-38100"/>
                <a:ext cx="609600" cy="6477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grpSp>
        <p:nvGrpSpPr>
          <p:cNvPr id="40" name="Google Shape;40;p14"/>
          <p:cNvGrpSpPr/>
          <p:nvPr/>
        </p:nvGrpSpPr>
        <p:grpSpPr>
          <a:xfrm rot="-4699802">
            <a:off x="12641865" y="4849559"/>
            <a:ext cx="15009628" cy="4335114"/>
            <a:chOff x="0" y="-19050"/>
            <a:chExt cx="3953153" cy="1141759"/>
          </a:xfrm>
        </p:grpSpPr>
        <p:sp>
          <p:nvSpPr>
            <p:cNvPr id="41" name="Google Shape;41;p14"/>
            <p:cNvSpPr/>
            <p:nvPr/>
          </p:nvSpPr>
          <p:spPr>
            <a:xfrm>
              <a:off x="0" y="0"/>
              <a:ext cx="3953153" cy="1122709"/>
            </a:xfrm>
            <a:custGeom>
              <a:rect b="b" l="l" r="r" t="t"/>
              <a:pathLst>
                <a:path extrusionOk="0" h="1122709" w="3953153">
                  <a:moveTo>
                    <a:pt x="0" y="0"/>
                  </a:moveTo>
                  <a:lnTo>
                    <a:pt x="3953153" y="0"/>
                  </a:lnTo>
                  <a:lnTo>
                    <a:pt x="3953153" y="1122709"/>
                  </a:lnTo>
                  <a:lnTo>
                    <a:pt x="0" y="1122709"/>
                  </a:lnTo>
                  <a:close/>
                </a:path>
              </a:pathLst>
            </a:custGeom>
            <a:solidFill>
              <a:srgbClr val="168246"/>
            </a:solidFill>
            <a:ln>
              <a:noFill/>
            </a:ln>
          </p:spPr>
        </p:sp>
        <p:sp>
          <p:nvSpPr>
            <p:cNvPr id="42" name="Google Shape;42;p14"/>
            <p:cNvSpPr txBox="1"/>
            <p:nvPr/>
          </p:nvSpPr>
          <p:spPr>
            <a:xfrm>
              <a:off x="0" y="-19050"/>
              <a:ext cx="812800" cy="831850"/>
            </a:xfrm>
            <a:prstGeom prst="rect">
              <a:avLst/>
            </a:prstGeom>
            <a:noFill/>
            <a:ln>
              <a:noFill/>
            </a:ln>
          </p:spPr>
          <p:txBody>
            <a:bodyPr anchorCtr="0" anchor="ctr" bIns="50800" lIns="50800" spcFirstLastPara="1" rIns="50800" wrap="square" tIns="50800">
              <a:noAutofit/>
            </a:bodyPr>
            <a:lstStyle/>
            <a:p>
              <a:pPr indent="0" lvl="0" marL="0" marR="0" rtl="0" algn="ctr">
                <a:lnSpc>
                  <a:spcPct val="182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43" name="Google Shape;43;p14"/>
          <p:cNvGrpSpPr/>
          <p:nvPr/>
        </p:nvGrpSpPr>
        <p:grpSpPr>
          <a:xfrm rot="-4699802">
            <a:off x="11672137" y="5318906"/>
            <a:ext cx="15009628" cy="3158406"/>
            <a:chOff x="0" y="-19050"/>
            <a:chExt cx="3953153" cy="831850"/>
          </a:xfrm>
        </p:grpSpPr>
        <p:sp>
          <p:nvSpPr>
            <p:cNvPr id="44" name="Google Shape;44;p14"/>
            <p:cNvSpPr/>
            <p:nvPr/>
          </p:nvSpPr>
          <p:spPr>
            <a:xfrm>
              <a:off x="0" y="0"/>
              <a:ext cx="3953153" cy="52945"/>
            </a:xfrm>
            <a:custGeom>
              <a:rect b="b" l="l" r="r" t="t"/>
              <a:pathLst>
                <a:path extrusionOk="0" h="52945" w="3953153">
                  <a:moveTo>
                    <a:pt x="0" y="0"/>
                  </a:moveTo>
                  <a:lnTo>
                    <a:pt x="3953153" y="0"/>
                  </a:lnTo>
                  <a:lnTo>
                    <a:pt x="3953153" y="52945"/>
                  </a:lnTo>
                  <a:lnTo>
                    <a:pt x="0" y="52945"/>
                  </a:lnTo>
                  <a:close/>
                </a:path>
              </a:pathLst>
            </a:custGeom>
            <a:solidFill>
              <a:srgbClr val="35B729"/>
            </a:solidFill>
            <a:ln>
              <a:noFill/>
            </a:ln>
          </p:spPr>
        </p:sp>
        <p:sp>
          <p:nvSpPr>
            <p:cNvPr id="45" name="Google Shape;45;p14"/>
            <p:cNvSpPr txBox="1"/>
            <p:nvPr/>
          </p:nvSpPr>
          <p:spPr>
            <a:xfrm>
              <a:off x="0" y="-19050"/>
              <a:ext cx="812800" cy="831850"/>
            </a:xfrm>
            <a:prstGeom prst="rect">
              <a:avLst/>
            </a:prstGeom>
            <a:noFill/>
            <a:ln>
              <a:noFill/>
            </a:ln>
          </p:spPr>
          <p:txBody>
            <a:bodyPr anchorCtr="0" anchor="ctr" bIns="50800" lIns="50800" spcFirstLastPara="1" rIns="50800" wrap="square" tIns="50800">
              <a:noAutofit/>
            </a:bodyPr>
            <a:lstStyle/>
            <a:p>
              <a:pPr indent="0" lvl="0" marL="0" marR="0" rtl="0" algn="ctr">
                <a:lnSpc>
                  <a:spcPct val="182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pic>
        <p:nvPicPr>
          <p:cNvPr id="46" name="Google Shape;46;p14"/>
          <p:cNvPicPr preferRelativeResize="0"/>
          <p:nvPr/>
        </p:nvPicPr>
        <p:blipFill rotWithShape="1">
          <a:blip r:embed="rId3">
            <a:alphaModFix/>
          </a:blip>
          <a:srcRect b="7031" l="27903" r="27626" t="7707"/>
          <a:stretch/>
        </p:blipFill>
        <p:spPr>
          <a:xfrm>
            <a:off x="16054369" y="90474"/>
            <a:ext cx="1506527" cy="1624685"/>
          </a:xfrm>
          <a:prstGeom prst="rect">
            <a:avLst/>
          </a:prstGeom>
          <a:noFill/>
          <a:ln>
            <a:noFill/>
          </a:ln>
        </p:spPr>
      </p:pic>
      <p:pic>
        <p:nvPicPr>
          <p:cNvPr id="47" name="Google Shape;47;p14"/>
          <p:cNvPicPr preferRelativeResize="0"/>
          <p:nvPr/>
        </p:nvPicPr>
        <p:blipFill rotWithShape="1">
          <a:blip r:embed="rId4">
            <a:alphaModFix/>
          </a:blip>
          <a:srcRect b="0" l="0" r="0" t="0"/>
          <a:stretch/>
        </p:blipFill>
        <p:spPr>
          <a:xfrm>
            <a:off x="7620000" y="9388462"/>
            <a:ext cx="2688569" cy="261541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2">
  <p:cSld name="DIAPOSITIVA 2">
    <p:spTree>
      <p:nvGrpSpPr>
        <p:cNvPr id="48" name="Shape 48"/>
        <p:cNvGrpSpPr/>
        <p:nvPr/>
      </p:nvGrpSpPr>
      <p:grpSpPr>
        <a:xfrm>
          <a:off x="0" y="0"/>
          <a:ext cx="0" cy="0"/>
          <a:chOff x="0" y="0"/>
          <a:chExt cx="0" cy="0"/>
        </a:xfrm>
      </p:grpSpPr>
      <p:pic>
        <p:nvPicPr>
          <p:cNvPr id="49" name="Google Shape;49;p15"/>
          <p:cNvPicPr preferRelativeResize="0"/>
          <p:nvPr/>
        </p:nvPicPr>
        <p:blipFill rotWithShape="1">
          <a:blip r:embed="rId2">
            <a:alphaModFix/>
          </a:blip>
          <a:srcRect b="0" l="0" r="0" t="0"/>
          <a:stretch/>
        </p:blipFill>
        <p:spPr>
          <a:xfrm>
            <a:off x="14058905" y="400959"/>
            <a:ext cx="3944651" cy="1255484"/>
          </a:xfrm>
          <a:prstGeom prst="rect">
            <a:avLst/>
          </a:prstGeom>
          <a:noFill/>
          <a:ln>
            <a:noFill/>
          </a:ln>
        </p:spPr>
      </p:pic>
      <p:grpSp>
        <p:nvGrpSpPr>
          <p:cNvPr id="50" name="Google Shape;50;p15"/>
          <p:cNvGrpSpPr/>
          <p:nvPr/>
        </p:nvGrpSpPr>
        <p:grpSpPr>
          <a:xfrm>
            <a:off x="13865445" y="-928370"/>
            <a:ext cx="2700338" cy="2459239"/>
            <a:chOff x="0" y="-38100"/>
            <a:chExt cx="711200" cy="647700"/>
          </a:xfrm>
        </p:grpSpPr>
        <p:sp>
          <p:nvSpPr>
            <p:cNvPr id="51" name="Google Shape;51;p15"/>
            <p:cNvSpPr/>
            <p:nvPr/>
          </p:nvSpPr>
          <p:spPr>
            <a:xfrm>
              <a:off x="0" y="0"/>
              <a:ext cx="570413" cy="221031"/>
            </a:xfrm>
            <a:custGeom>
              <a:rect b="b" l="l" r="r" t="t"/>
              <a:pathLst>
                <a:path extrusionOk="0" h="221031" w="570413">
                  <a:moveTo>
                    <a:pt x="203200" y="0"/>
                  </a:moveTo>
                  <a:lnTo>
                    <a:pt x="570413" y="0"/>
                  </a:lnTo>
                  <a:lnTo>
                    <a:pt x="367213" y="221031"/>
                  </a:lnTo>
                  <a:lnTo>
                    <a:pt x="0" y="221031"/>
                  </a:lnTo>
                  <a:lnTo>
                    <a:pt x="203200" y="0"/>
                  </a:lnTo>
                  <a:close/>
                </a:path>
              </a:pathLst>
            </a:custGeom>
            <a:solidFill>
              <a:srgbClr val="168246"/>
            </a:solidFill>
            <a:ln>
              <a:noFill/>
            </a:ln>
          </p:spPr>
        </p:sp>
        <p:sp>
          <p:nvSpPr>
            <p:cNvPr id="52" name="Google Shape;52;p15"/>
            <p:cNvSpPr txBox="1"/>
            <p:nvPr/>
          </p:nvSpPr>
          <p:spPr>
            <a:xfrm>
              <a:off x="101600" y="-38100"/>
              <a:ext cx="609600" cy="6477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53" name="Google Shape;53;p15"/>
          <p:cNvGrpSpPr/>
          <p:nvPr/>
        </p:nvGrpSpPr>
        <p:grpSpPr>
          <a:xfrm>
            <a:off x="15154953" y="-1183162"/>
            <a:ext cx="3919647" cy="3569680"/>
            <a:chOff x="0" y="-38100"/>
            <a:chExt cx="711200" cy="647700"/>
          </a:xfrm>
        </p:grpSpPr>
        <p:sp>
          <p:nvSpPr>
            <p:cNvPr id="54" name="Google Shape;54;p15"/>
            <p:cNvSpPr/>
            <p:nvPr/>
          </p:nvSpPr>
          <p:spPr>
            <a:xfrm>
              <a:off x="0" y="0"/>
              <a:ext cx="483446" cy="221031"/>
            </a:xfrm>
            <a:custGeom>
              <a:rect b="b" l="l" r="r" t="t"/>
              <a:pathLst>
                <a:path extrusionOk="0" h="221031" w="483446">
                  <a:moveTo>
                    <a:pt x="203200" y="0"/>
                  </a:moveTo>
                  <a:lnTo>
                    <a:pt x="483446" y="0"/>
                  </a:lnTo>
                  <a:lnTo>
                    <a:pt x="280246" y="221031"/>
                  </a:lnTo>
                  <a:lnTo>
                    <a:pt x="0" y="221031"/>
                  </a:lnTo>
                  <a:lnTo>
                    <a:pt x="203200" y="0"/>
                  </a:lnTo>
                  <a:close/>
                </a:path>
              </a:pathLst>
            </a:custGeom>
            <a:solidFill>
              <a:srgbClr val="35B729"/>
            </a:solidFill>
            <a:ln>
              <a:noFill/>
            </a:ln>
          </p:spPr>
        </p:sp>
        <p:sp>
          <p:nvSpPr>
            <p:cNvPr id="55" name="Google Shape;55;p15"/>
            <p:cNvSpPr txBox="1"/>
            <p:nvPr/>
          </p:nvSpPr>
          <p:spPr>
            <a:xfrm>
              <a:off x="101600" y="-38100"/>
              <a:ext cx="609600" cy="6477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56" name="Google Shape;56;p15"/>
          <p:cNvGrpSpPr/>
          <p:nvPr/>
        </p:nvGrpSpPr>
        <p:grpSpPr>
          <a:xfrm>
            <a:off x="16765363" y="-1183162"/>
            <a:ext cx="3919647" cy="3569680"/>
            <a:chOff x="0" y="-38100"/>
            <a:chExt cx="711200" cy="647700"/>
          </a:xfrm>
        </p:grpSpPr>
        <p:sp>
          <p:nvSpPr>
            <p:cNvPr id="57" name="Google Shape;57;p15"/>
            <p:cNvSpPr/>
            <p:nvPr/>
          </p:nvSpPr>
          <p:spPr>
            <a:xfrm>
              <a:off x="0" y="0"/>
              <a:ext cx="483446" cy="221031"/>
            </a:xfrm>
            <a:custGeom>
              <a:rect b="b" l="l" r="r" t="t"/>
              <a:pathLst>
                <a:path extrusionOk="0" h="221031" w="483446">
                  <a:moveTo>
                    <a:pt x="203200" y="0"/>
                  </a:moveTo>
                  <a:lnTo>
                    <a:pt x="483446" y="0"/>
                  </a:lnTo>
                  <a:lnTo>
                    <a:pt x="280246" y="221031"/>
                  </a:lnTo>
                  <a:lnTo>
                    <a:pt x="0" y="221031"/>
                  </a:lnTo>
                  <a:lnTo>
                    <a:pt x="203200" y="0"/>
                  </a:lnTo>
                  <a:close/>
                </a:path>
              </a:pathLst>
            </a:custGeom>
            <a:solidFill>
              <a:srgbClr val="168246"/>
            </a:solidFill>
            <a:ln>
              <a:noFill/>
            </a:ln>
          </p:spPr>
        </p:sp>
        <p:sp>
          <p:nvSpPr>
            <p:cNvPr id="58" name="Google Shape;58;p15"/>
            <p:cNvSpPr txBox="1"/>
            <p:nvPr/>
          </p:nvSpPr>
          <p:spPr>
            <a:xfrm>
              <a:off x="101600" y="-38100"/>
              <a:ext cx="609600" cy="6477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59" name="Google Shape;59;p15"/>
          <p:cNvGrpSpPr/>
          <p:nvPr/>
        </p:nvGrpSpPr>
        <p:grpSpPr>
          <a:xfrm rot="-6383299">
            <a:off x="-9259938" y="5670864"/>
            <a:ext cx="15009628" cy="4656194"/>
            <a:chOff x="0" y="-19050"/>
            <a:chExt cx="3953153" cy="1226322"/>
          </a:xfrm>
        </p:grpSpPr>
        <p:sp>
          <p:nvSpPr>
            <p:cNvPr id="60" name="Google Shape;60;p15"/>
            <p:cNvSpPr/>
            <p:nvPr/>
          </p:nvSpPr>
          <p:spPr>
            <a:xfrm>
              <a:off x="0" y="0"/>
              <a:ext cx="3953153" cy="1207272"/>
            </a:xfrm>
            <a:custGeom>
              <a:rect b="b" l="l" r="r" t="t"/>
              <a:pathLst>
                <a:path extrusionOk="0" h="1207272" w="3953153">
                  <a:moveTo>
                    <a:pt x="0" y="0"/>
                  </a:moveTo>
                  <a:lnTo>
                    <a:pt x="3953153" y="0"/>
                  </a:lnTo>
                  <a:lnTo>
                    <a:pt x="3953153" y="1207272"/>
                  </a:lnTo>
                  <a:lnTo>
                    <a:pt x="0" y="1207272"/>
                  </a:lnTo>
                  <a:close/>
                </a:path>
              </a:pathLst>
            </a:custGeom>
            <a:solidFill>
              <a:srgbClr val="168246"/>
            </a:solidFill>
            <a:ln>
              <a:noFill/>
            </a:ln>
          </p:spPr>
        </p:sp>
        <p:sp>
          <p:nvSpPr>
            <p:cNvPr id="61" name="Google Shape;61;p15"/>
            <p:cNvSpPr txBox="1"/>
            <p:nvPr/>
          </p:nvSpPr>
          <p:spPr>
            <a:xfrm>
              <a:off x="0" y="-19050"/>
              <a:ext cx="812800" cy="831850"/>
            </a:xfrm>
            <a:prstGeom prst="rect">
              <a:avLst/>
            </a:prstGeom>
            <a:noFill/>
            <a:ln>
              <a:noFill/>
            </a:ln>
          </p:spPr>
          <p:txBody>
            <a:bodyPr anchorCtr="0" anchor="ctr" bIns="50800" lIns="50800" spcFirstLastPara="1" rIns="50800" wrap="square" tIns="50800">
              <a:noAutofit/>
            </a:bodyPr>
            <a:lstStyle/>
            <a:p>
              <a:pPr indent="0" lvl="0" marL="0" marR="0" rtl="0" algn="ctr">
                <a:lnSpc>
                  <a:spcPct val="182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2" name="Google Shape;62;p15"/>
          <p:cNvGrpSpPr/>
          <p:nvPr/>
        </p:nvGrpSpPr>
        <p:grpSpPr>
          <a:xfrm rot="-6428272">
            <a:off x="-5132197" y="5962837"/>
            <a:ext cx="15009628" cy="3158406"/>
            <a:chOff x="0" y="-19050"/>
            <a:chExt cx="3953153" cy="831850"/>
          </a:xfrm>
        </p:grpSpPr>
        <p:sp>
          <p:nvSpPr>
            <p:cNvPr id="63" name="Google Shape;63;p15"/>
            <p:cNvSpPr/>
            <p:nvPr/>
          </p:nvSpPr>
          <p:spPr>
            <a:xfrm>
              <a:off x="0" y="0"/>
              <a:ext cx="3953153" cy="52945"/>
            </a:xfrm>
            <a:custGeom>
              <a:rect b="b" l="l" r="r" t="t"/>
              <a:pathLst>
                <a:path extrusionOk="0" h="52945" w="3953153">
                  <a:moveTo>
                    <a:pt x="0" y="0"/>
                  </a:moveTo>
                  <a:lnTo>
                    <a:pt x="3953153" y="0"/>
                  </a:lnTo>
                  <a:lnTo>
                    <a:pt x="3953153" y="52945"/>
                  </a:lnTo>
                  <a:lnTo>
                    <a:pt x="0" y="52945"/>
                  </a:lnTo>
                  <a:close/>
                </a:path>
              </a:pathLst>
            </a:custGeom>
            <a:solidFill>
              <a:srgbClr val="35B729"/>
            </a:solidFill>
            <a:ln>
              <a:noFill/>
            </a:ln>
          </p:spPr>
        </p:sp>
        <p:sp>
          <p:nvSpPr>
            <p:cNvPr id="64" name="Google Shape;64;p15"/>
            <p:cNvSpPr txBox="1"/>
            <p:nvPr/>
          </p:nvSpPr>
          <p:spPr>
            <a:xfrm>
              <a:off x="0" y="-19050"/>
              <a:ext cx="812800" cy="831850"/>
            </a:xfrm>
            <a:prstGeom prst="rect">
              <a:avLst/>
            </a:prstGeom>
            <a:noFill/>
            <a:ln>
              <a:noFill/>
            </a:ln>
          </p:spPr>
          <p:txBody>
            <a:bodyPr anchorCtr="0" anchor="ctr" bIns="50800" lIns="50800" spcFirstLastPara="1" rIns="50800" wrap="square" tIns="50800">
              <a:noAutofit/>
            </a:bodyPr>
            <a:lstStyle/>
            <a:p>
              <a:pPr indent="0" lvl="0" marL="0" marR="0" rtl="0" algn="ctr">
                <a:lnSpc>
                  <a:spcPct val="182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pic>
        <p:nvPicPr>
          <p:cNvPr id="65" name="Google Shape;65;p15"/>
          <p:cNvPicPr preferRelativeResize="0"/>
          <p:nvPr/>
        </p:nvPicPr>
        <p:blipFill rotWithShape="1">
          <a:blip r:embed="rId3">
            <a:alphaModFix/>
          </a:blip>
          <a:srcRect b="7031" l="27903" r="27626" t="7707"/>
          <a:stretch/>
        </p:blipFill>
        <p:spPr>
          <a:xfrm>
            <a:off x="435838" y="216358"/>
            <a:ext cx="1506527" cy="1624685"/>
          </a:xfrm>
          <a:prstGeom prst="rect">
            <a:avLst/>
          </a:prstGeom>
          <a:noFill/>
          <a:ln>
            <a:noFill/>
          </a:ln>
        </p:spPr>
      </p:pic>
      <p:pic>
        <p:nvPicPr>
          <p:cNvPr id="66" name="Google Shape;66;p15"/>
          <p:cNvPicPr preferRelativeResize="0"/>
          <p:nvPr/>
        </p:nvPicPr>
        <p:blipFill rotWithShape="1">
          <a:blip r:embed="rId4">
            <a:alphaModFix/>
          </a:blip>
          <a:srcRect b="0" l="0" r="0" t="0"/>
          <a:stretch/>
        </p:blipFill>
        <p:spPr>
          <a:xfrm>
            <a:off x="7620000" y="9388462"/>
            <a:ext cx="2688569" cy="261541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ACIAS">
  <p:cSld name="GRACIAS">
    <p:spTree>
      <p:nvGrpSpPr>
        <p:cNvPr id="67" name="Shape 67"/>
        <p:cNvGrpSpPr/>
        <p:nvPr/>
      </p:nvGrpSpPr>
      <p:grpSpPr>
        <a:xfrm>
          <a:off x="0" y="0"/>
          <a:ext cx="0" cy="0"/>
          <a:chOff x="0" y="0"/>
          <a:chExt cx="0" cy="0"/>
        </a:xfrm>
      </p:grpSpPr>
      <p:pic>
        <p:nvPicPr>
          <p:cNvPr id="68" name="Google Shape;68;p16"/>
          <p:cNvPicPr preferRelativeResize="0"/>
          <p:nvPr/>
        </p:nvPicPr>
        <p:blipFill rotWithShape="1">
          <a:blip r:embed="rId2">
            <a:alphaModFix/>
          </a:blip>
          <a:srcRect b="0" l="0" r="0" t="0"/>
          <a:stretch/>
        </p:blipFill>
        <p:spPr>
          <a:xfrm>
            <a:off x="471113" y="400959"/>
            <a:ext cx="3944651" cy="1255484"/>
          </a:xfrm>
          <a:prstGeom prst="rect">
            <a:avLst/>
          </a:prstGeom>
          <a:noFill/>
          <a:ln>
            <a:noFill/>
          </a:ln>
        </p:spPr>
      </p:pic>
      <p:grpSp>
        <p:nvGrpSpPr>
          <p:cNvPr id="69" name="Google Shape;69;p16"/>
          <p:cNvGrpSpPr/>
          <p:nvPr/>
        </p:nvGrpSpPr>
        <p:grpSpPr>
          <a:xfrm>
            <a:off x="-2405949" y="-1155827"/>
            <a:ext cx="9047231" cy="3569680"/>
            <a:chOff x="-2405949" y="-1155828"/>
            <a:chExt cx="9047231" cy="3569680"/>
          </a:xfrm>
        </p:grpSpPr>
        <p:grpSp>
          <p:nvGrpSpPr>
            <p:cNvPr id="70" name="Google Shape;70;p16"/>
            <p:cNvGrpSpPr/>
            <p:nvPr/>
          </p:nvGrpSpPr>
          <p:grpSpPr>
            <a:xfrm>
              <a:off x="-2405949" y="-901036"/>
              <a:ext cx="4393461" cy="2459239"/>
              <a:chOff x="0" y="-38100"/>
              <a:chExt cx="1157125" cy="647700"/>
            </a:xfrm>
          </p:grpSpPr>
          <p:sp>
            <p:nvSpPr>
              <p:cNvPr id="71" name="Google Shape;71;p16"/>
              <p:cNvSpPr/>
              <p:nvPr/>
            </p:nvSpPr>
            <p:spPr>
              <a:xfrm>
                <a:off x="0" y="0"/>
                <a:ext cx="1157125" cy="221031"/>
              </a:xfrm>
              <a:custGeom>
                <a:rect b="b" l="l" r="r" t="t"/>
                <a:pathLst>
                  <a:path extrusionOk="0" h="221031" w="1157125">
                    <a:moveTo>
                      <a:pt x="203200" y="0"/>
                    </a:moveTo>
                    <a:lnTo>
                      <a:pt x="1157125" y="0"/>
                    </a:lnTo>
                    <a:lnTo>
                      <a:pt x="953925" y="221031"/>
                    </a:lnTo>
                    <a:lnTo>
                      <a:pt x="0" y="221031"/>
                    </a:lnTo>
                    <a:lnTo>
                      <a:pt x="203200" y="0"/>
                    </a:lnTo>
                    <a:close/>
                  </a:path>
                </a:pathLst>
              </a:custGeom>
              <a:solidFill>
                <a:srgbClr val="168246"/>
              </a:solidFill>
              <a:ln>
                <a:noFill/>
              </a:ln>
            </p:spPr>
          </p:sp>
          <p:sp>
            <p:nvSpPr>
              <p:cNvPr id="72" name="Google Shape;72;p16"/>
              <p:cNvSpPr txBox="1"/>
              <p:nvPr/>
            </p:nvSpPr>
            <p:spPr>
              <a:xfrm>
                <a:off x="101600" y="-38100"/>
                <a:ext cx="609600" cy="6477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3" name="Google Shape;73;p16"/>
            <p:cNvGrpSpPr/>
            <p:nvPr/>
          </p:nvGrpSpPr>
          <p:grpSpPr>
            <a:xfrm>
              <a:off x="1111228" y="-1155828"/>
              <a:ext cx="3919645" cy="3569680"/>
              <a:chOff x="0" y="-38100"/>
              <a:chExt cx="711200" cy="647700"/>
            </a:xfrm>
          </p:grpSpPr>
          <p:sp>
            <p:nvSpPr>
              <p:cNvPr id="74" name="Google Shape;74;p16"/>
              <p:cNvSpPr/>
              <p:nvPr/>
            </p:nvSpPr>
            <p:spPr>
              <a:xfrm>
                <a:off x="0" y="0"/>
                <a:ext cx="483446" cy="221031"/>
              </a:xfrm>
              <a:custGeom>
                <a:rect b="b" l="l" r="r" t="t"/>
                <a:pathLst>
                  <a:path extrusionOk="0" h="221031" w="483446">
                    <a:moveTo>
                      <a:pt x="203200" y="0"/>
                    </a:moveTo>
                    <a:lnTo>
                      <a:pt x="483446" y="0"/>
                    </a:lnTo>
                    <a:lnTo>
                      <a:pt x="280246" y="221031"/>
                    </a:lnTo>
                    <a:lnTo>
                      <a:pt x="0" y="221031"/>
                    </a:lnTo>
                    <a:lnTo>
                      <a:pt x="203200" y="0"/>
                    </a:lnTo>
                    <a:close/>
                  </a:path>
                </a:pathLst>
              </a:custGeom>
              <a:solidFill>
                <a:srgbClr val="35B729"/>
              </a:solidFill>
              <a:ln>
                <a:noFill/>
              </a:ln>
            </p:spPr>
          </p:sp>
          <p:sp>
            <p:nvSpPr>
              <p:cNvPr id="75" name="Google Shape;75;p16"/>
              <p:cNvSpPr txBox="1"/>
              <p:nvPr/>
            </p:nvSpPr>
            <p:spPr>
              <a:xfrm>
                <a:off x="101600" y="-38100"/>
                <a:ext cx="609600" cy="6477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6" name="Google Shape;76;p16"/>
            <p:cNvGrpSpPr/>
            <p:nvPr/>
          </p:nvGrpSpPr>
          <p:grpSpPr>
            <a:xfrm>
              <a:off x="2721637" y="-1155828"/>
              <a:ext cx="3919645" cy="3569680"/>
              <a:chOff x="0" y="-38100"/>
              <a:chExt cx="711200" cy="647700"/>
            </a:xfrm>
          </p:grpSpPr>
          <p:sp>
            <p:nvSpPr>
              <p:cNvPr id="77" name="Google Shape;77;p16"/>
              <p:cNvSpPr/>
              <p:nvPr/>
            </p:nvSpPr>
            <p:spPr>
              <a:xfrm>
                <a:off x="0" y="0"/>
                <a:ext cx="483446" cy="221031"/>
              </a:xfrm>
              <a:custGeom>
                <a:rect b="b" l="l" r="r" t="t"/>
                <a:pathLst>
                  <a:path extrusionOk="0" h="221031" w="483446">
                    <a:moveTo>
                      <a:pt x="203200" y="0"/>
                    </a:moveTo>
                    <a:lnTo>
                      <a:pt x="483446" y="0"/>
                    </a:lnTo>
                    <a:lnTo>
                      <a:pt x="280246" y="221031"/>
                    </a:lnTo>
                    <a:lnTo>
                      <a:pt x="0" y="221031"/>
                    </a:lnTo>
                    <a:lnTo>
                      <a:pt x="203200" y="0"/>
                    </a:lnTo>
                    <a:close/>
                  </a:path>
                </a:pathLst>
              </a:custGeom>
              <a:solidFill>
                <a:srgbClr val="168246"/>
              </a:solidFill>
              <a:ln>
                <a:noFill/>
              </a:ln>
            </p:spPr>
          </p:sp>
          <p:sp>
            <p:nvSpPr>
              <p:cNvPr id="78" name="Google Shape;78;p16"/>
              <p:cNvSpPr txBox="1"/>
              <p:nvPr/>
            </p:nvSpPr>
            <p:spPr>
              <a:xfrm>
                <a:off x="101600" y="-38100"/>
                <a:ext cx="609600" cy="6477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grpSp>
        <p:nvGrpSpPr>
          <p:cNvPr id="79" name="Google Shape;79;p16"/>
          <p:cNvGrpSpPr/>
          <p:nvPr/>
        </p:nvGrpSpPr>
        <p:grpSpPr>
          <a:xfrm rot="-4699802">
            <a:off x="12641865" y="4849559"/>
            <a:ext cx="15009628" cy="4335114"/>
            <a:chOff x="0" y="-19050"/>
            <a:chExt cx="3953153" cy="1141759"/>
          </a:xfrm>
        </p:grpSpPr>
        <p:sp>
          <p:nvSpPr>
            <p:cNvPr id="80" name="Google Shape;80;p16"/>
            <p:cNvSpPr/>
            <p:nvPr/>
          </p:nvSpPr>
          <p:spPr>
            <a:xfrm>
              <a:off x="0" y="0"/>
              <a:ext cx="3953153" cy="1122709"/>
            </a:xfrm>
            <a:custGeom>
              <a:rect b="b" l="l" r="r" t="t"/>
              <a:pathLst>
                <a:path extrusionOk="0" h="1122709" w="3953153">
                  <a:moveTo>
                    <a:pt x="0" y="0"/>
                  </a:moveTo>
                  <a:lnTo>
                    <a:pt x="3953153" y="0"/>
                  </a:lnTo>
                  <a:lnTo>
                    <a:pt x="3953153" y="1122709"/>
                  </a:lnTo>
                  <a:lnTo>
                    <a:pt x="0" y="1122709"/>
                  </a:lnTo>
                  <a:close/>
                </a:path>
              </a:pathLst>
            </a:custGeom>
            <a:solidFill>
              <a:srgbClr val="168246"/>
            </a:solidFill>
            <a:ln>
              <a:noFill/>
            </a:ln>
          </p:spPr>
        </p:sp>
        <p:sp>
          <p:nvSpPr>
            <p:cNvPr id="81" name="Google Shape;81;p16"/>
            <p:cNvSpPr txBox="1"/>
            <p:nvPr/>
          </p:nvSpPr>
          <p:spPr>
            <a:xfrm>
              <a:off x="0" y="-19050"/>
              <a:ext cx="812800" cy="831850"/>
            </a:xfrm>
            <a:prstGeom prst="rect">
              <a:avLst/>
            </a:prstGeom>
            <a:noFill/>
            <a:ln>
              <a:noFill/>
            </a:ln>
          </p:spPr>
          <p:txBody>
            <a:bodyPr anchorCtr="0" anchor="ctr" bIns="50800" lIns="50800" spcFirstLastPara="1" rIns="50800" wrap="square" tIns="50800">
              <a:noAutofit/>
            </a:bodyPr>
            <a:lstStyle/>
            <a:p>
              <a:pPr indent="0" lvl="0" marL="0" marR="0" rtl="0" algn="ctr">
                <a:lnSpc>
                  <a:spcPct val="182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2" name="Google Shape;82;p16"/>
          <p:cNvGrpSpPr/>
          <p:nvPr/>
        </p:nvGrpSpPr>
        <p:grpSpPr>
          <a:xfrm rot="-4699802">
            <a:off x="11672137" y="5318906"/>
            <a:ext cx="15009628" cy="3158406"/>
            <a:chOff x="0" y="-19050"/>
            <a:chExt cx="3953153" cy="831850"/>
          </a:xfrm>
        </p:grpSpPr>
        <p:sp>
          <p:nvSpPr>
            <p:cNvPr id="83" name="Google Shape;83;p16"/>
            <p:cNvSpPr/>
            <p:nvPr/>
          </p:nvSpPr>
          <p:spPr>
            <a:xfrm>
              <a:off x="0" y="0"/>
              <a:ext cx="3953153" cy="52945"/>
            </a:xfrm>
            <a:custGeom>
              <a:rect b="b" l="l" r="r" t="t"/>
              <a:pathLst>
                <a:path extrusionOk="0" h="52945" w="3953153">
                  <a:moveTo>
                    <a:pt x="0" y="0"/>
                  </a:moveTo>
                  <a:lnTo>
                    <a:pt x="3953153" y="0"/>
                  </a:lnTo>
                  <a:lnTo>
                    <a:pt x="3953153" y="52945"/>
                  </a:lnTo>
                  <a:lnTo>
                    <a:pt x="0" y="52945"/>
                  </a:lnTo>
                  <a:close/>
                </a:path>
              </a:pathLst>
            </a:custGeom>
            <a:solidFill>
              <a:srgbClr val="35B729"/>
            </a:solidFill>
            <a:ln>
              <a:noFill/>
            </a:ln>
          </p:spPr>
        </p:sp>
        <p:sp>
          <p:nvSpPr>
            <p:cNvPr id="84" name="Google Shape;84;p16"/>
            <p:cNvSpPr txBox="1"/>
            <p:nvPr/>
          </p:nvSpPr>
          <p:spPr>
            <a:xfrm>
              <a:off x="0" y="-19050"/>
              <a:ext cx="812800" cy="831850"/>
            </a:xfrm>
            <a:prstGeom prst="rect">
              <a:avLst/>
            </a:prstGeom>
            <a:noFill/>
            <a:ln>
              <a:noFill/>
            </a:ln>
          </p:spPr>
          <p:txBody>
            <a:bodyPr anchorCtr="0" anchor="ctr" bIns="50800" lIns="50800" spcFirstLastPara="1" rIns="50800" wrap="square" tIns="50800">
              <a:noAutofit/>
            </a:bodyPr>
            <a:lstStyle/>
            <a:p>
              <a:pPr indent="0" lvl="0" marL="0" marR="0" rtl="0" algn="ctr">
                <a:lnSpc>
                  <a:spcPct val="182722"/>
                </a:lnSpc>
                <a:spcBef>
                  <a:spcPts val="0"/>
                </a:spcBef>
                <a:spcAft>
                  <a:spcPts val="0"/>
                </a:spcAft>
                <a:buNone/>
              </a:pPr>
              <a:r>
                <a:t/>
              </a:r>
              <a:endParaRPr sz="1800">
                <a:solidFill>
                  <a:schemeClr val="dk1"/>
                </a:solidFill>
                <a:latin typeface="Calibri"/>
                <a:ea typeface="Calibri"/>
                <a:cs typeface="Calibri"/>
                <a:sym typeface="Calibri"/>
              </a:endParaRPr>
            </a:p>
          </p:txBody>
        </p:sp>
      </p:grpSp>
      <p:pic>
        <p:nvPicPr>
          <p:cNvPr id="85" name="Google Shape;85;p16"/>
          <p:cNvPicPr preferRelativeResize="0"/>
          <p:nvPr/>
        </p:nvPicPr>
        <p:blipFill rotWithShape="1">
          <a:blip r:embed="rId3">
            <a:alphaModFix/>
          </a:blip>
          <a:srcRect b="7031" l="27903" r="27626" t="7707"/>
          <a:stretch/>
        </p:blipFill>
        <p:spPr>
          <a:xfrm>
            <a:off x="16054369" y="90474"/>
            <a:ext cx="1506527" cy="1624685"/>
          </a:xfrm>
          <a:prstGeom prst="rect">
            <a:avLst/>
          </a:prstGeom>
          <a:noFill/>
          <a:ln>
            <a:noFill/>
          </a:ln>
        </p:spPr>
      </p:pic>
      <p:grpSp>
        <p:nvGrpSpPr>
          <p:cNvPr id="86" name="Google Shape;86;p16"/>
          <p:cNvGrpSpPr/>
          <p:nvPr/>
        </p:nvGrpSpPr>
        <p:grpSpPr>
          <a:xfrm>
            <a:off x="4" y="3467100"/>
            <a:ext cx="18287997" cy="11161301"/>
            <a:chOff x="-97909" y="-2126800"/>
            <a:chExt cx="5874598" cy="2939600"/>
          </a:xfrm>
        </p:grpSpPr>
        <p:sp>
          <p:nvSpPr>
            <p:cNvPr id="87" name="Google Shape;87;p16"/>
            <p:cNvSpPr/>
            <p:nvPr/>
          </p:nvSpPr>
          <p:spPr>
            <a:xfrm>
              <a:off x="-97909" y="-2126800"/>
              <a:ext cx="5874598" cy="1026182"/>
            </a:xfrm>
            <a:custGeom>
              <a:rect b="b" l="l" r="r" t="t"/>
              <a:pathLst>
                <a:path extrusionOk="0" h="1026182" w="5874598">
                  <a:moveTo>
                    <a:pt x="0" y="0"/>
                  </a:moveTo>
                  <a:lnTo>
                    <a:pt x="5874598" y="0"/>
                  </a:lnTo>
                  <a:lnTo>
                    <a:pt x="5874598" y="1026182"/>
                  </a:lnTo>
                  <a:lnTo>
                    <a:pt x="0" y="1026182"/>
                  </a:lnTo>
                  <a:close/>
                </a:path>
              </a:pathLst>
            </a:custGeom>
            <a:solidFill>
              <a:srgbClr val="35B729">
                <a:alpha val="25490"/>
              </a:srgbClr>
            </a:solidFill>
            <a:ln>
              <a:noFill/>
            </a:ln>
          </p:spPr>
        </p:sp>
        <p:sp>
          <p:nvSpPr>
            <p:cNvPr id="88" name="Google Shape;88;p16"/>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89" name="Google Shape;89;p16"/>
          <p:cNvSpPr txBox="1"/>
          <p:nvPr/>
        </p:nvSpPr>
        <p:spPr>
          <a:xfrm>
            <a:off x="2326938" y="4908090"/>
            <a:ext cx="13024527" cy="1603003"/>
          </a:xfrm>
          <a:prstGeom prst="rect">
            <a:avLst/>
          </a:prstGeom>
          <a:noFill/>
          <a:ln>
            <a:noFill/>
          </a:ln>
        </p:spPr>
        <p:txBody>
          <a:bodyPr anchorCtr="0" anchor="t" bIns="0" lIns="0" spcFirstLastPara="1" rIns="0" wrap="square" tIns="0">
            <a:spAutoFit/>
          </a:bodyPr>
          <a:lstStyle/>
          <a:p>
            <a:pPr indent="0" lvl="0" marL="0" marR="0" rtl="0" algn="ctr">
              <a:lnSpc>
                <a:spcPct val="69588"/>
              </a:lnSpc>
              <a:spcBef>
                <a:spcPts val="0"/>
              </a:spcBef>
              <a:spcAft>
                <a:spcPts val="0"/>
              </a:spcAft>
              <a:buNone/>
            </a:pPr>
            <a:r>
              <a:rPr b="1" lang="en-US" sz="12526">
                <a:solidFill>
                  <a:srgbClr val="008037"/>
                </a:solidFill>
                <a:latin typeface="Arial"/>
                <a:ea typeface="Arial"/>
                <a:cs typeface="Arial"/>
                <a:sym typeface="Arial"/>
              </a:rPr>
              <a:t>¡</a:t>
            </a:r>
            <a:r>
              <a:rPr b="1" lang="en-US" sz="18000">
                <a:solidFill>
                  <a:srgbClr val="008037"/>
                </a:solidFill>
                <a:latin typeface="Arial"/>
                <a:ea typeface="Arial"/>
                <a:cs typeface="Arial"/>
                <a:sym typeface="Arial"/>
              </a:rPr>
              <a:t>Gracias</a:t>
            </a:r>
            <a:r>
              <a:rPr b="1" lang="en-US" sz="12526">
                <a:solidFill>
                  <a:srgbClr val="008037"/>
                </a:solidFill>
                <a:latin typeface="Arial"/>
                <a:ea typeface="Arial"/>
                <a:cs typeface="Arial"/>
                <a:sym typeface="Arial"/>
              </a:rPr>
              <a:t>!</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0" name="Shape 90"/>
        <p:cNvGrpSpPr/>
        <p:nvPr/>
      </p:nvGrpSpPr>
      <p:grpSpPr>
        <a:xfrm>
          <a:off x="0" y="0"/>
          <a:ext cx="0" cy="0"/>
          <a:chOff x="0" y="0"/>
          <a:chExt cx="0" cy="0"/>
        </a:xfrm>
      </p:grpSpPr>
      <p:sp>
        <p:nvSpPr>
          <p:cNvPr id="91" name="Google Shape;91;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17"/>
          <p:cNvSpPr txBox="1"/>
          <p:nvPr>
            <p:ph idx="1" type="body"/>
          </p:nvPr>
        </p:nvSpPr>
        <p:spPr>
          <a:xfrm>
            <a:off x="457203"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93" name="Google Shape;93;p17"/>
          <p:cNvSpPr txBox="1"/>
          <p:nvPr>
            <p:ph idx="2" type="body"/>
          </p:nvPr>
        </p:nvSpPr>
        <p:spPr>
          <a:xfrm>
            <a:off x="457203"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94" name="Google Shape;94;p17"/>
          <p:cNvSpPr txBox="1"/>
          <p:nvPr>
            <p:ph idx="3" type="body"/>
          </p:nvPr>
        </p:nvSpPr>
        <p:spPr>
          <a:xfrm>
            <a:off x="4645029"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95" name="Google Shape;95;p17"/>
          <p:cNvSpPr txBox="1"/>
          <p:nvPr>
            <p:ph idx="4" type="body"/>
          </p:nvPr>
        </p:nvSpPr>
        <p:spPr>
          <a:xfrm>
            <a:off x="4645029"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96" name="Google Shape;96;p17"/>
          <p:cNvSpPr txBox="1"/>
          <p:nvPr>
            <p:ph idx="10" type="dt"/>
          </p:nvPr>
        </p:nvSpPr>
        <p:spPr>
          <a:xfrm>
            <a:off x="457200" y="6356356"/>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17"/>
          <p:cNvSpPr txBox="1"/>
          <p:nvPr>
            <p:ph idx="11" type="ftr"/>
          </p:nvPr>
        </p:nvSpPr>
        <p:spPr>
          <a:xfrm>
            <a:off x="3124200" y="6356356"/>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17"/>
          <p:cNvSpPr txBox="1"/>
          <p:nvPr>
            <p:ph idx="12" type="sldNum"/>
          </p:nvPr>
        </p:nvSpPr>
        <p:spPr>
          <a:xfrm>
            <a:off x="6553200" y="6356356"/>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9" name="Shape 99"/>
        <p:cNvGrpSpPr/>
        <p:nvPr/>
      </p:nvGrpSpPr>
      <p:grpSpPr>
        <a:xfrm>
          <a:off x="0" y="0"/>
          <a:ext cx="0" cy="0"/>
          <a:chOff x="0" y="0"/>
          <a:chExt cx="0" cy="0"/>
        </a:xfrm>
      </p:grpSpPr>
      <p:sp>
        <p:nvSpPr>
          <p:cNvPr id="100" name="Google Shape;100;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1" name="Google Shape;101;p18"/>
          <p:cNvSpPr txBox="1"/>
          <p:nvPr>
            <p:ph idx="10" type="dt"/>
          </p:nvPr>
        </p:nvSpPr>
        <p:spPr>
          <a:xfrm>
            <a:off x="457200" y="6356356"/>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8"/>
          <p:cNvSpPr txBox="1"/>
          <p:nvPr>
            <p:ph idx="11" type="ftr"/>
          </p:nvPr>
        </p:nvSpPr>
        <p:spPr>
          <a:xfrm>
            <a:off x="3124200" y="6356356"/>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18"/>
          <p:cNvSpPr txBox="1"/>
          <p:nvPr>
            <p:ph idx="12" type="sldNum"/>
          </p:nvPr>
        </p:nvSpPr>
        <p:spPr>
          <a:xfrm>
            <a:off x="6553200" y="6356356"/>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2"/>
          <p:cNvSpPr txBox="1"/>
          <p:nvPr>
            <p:ph idx="1" type="body"/>
          </p:nvPr>
        </p:nvSpPr>
        <p:spPr>
          <a:xfrm>
            <a:off x="457200" y="1600206"/>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2"/>
          <p:cNvSpPr txBox="1"/>
          <p:nvPr>
            <p:ph idx="10" type="dt"/>
          </p:nvPr>
        </p:nvSpPr>
        <p:spPr>
          <a:xfrm>
            <a:off x="457200" y="6356356"/>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2"/>
          <p:cNvSpPr txBox="1"/>
          <p:nvPr>
            <p:ph idx="11" type="ftr"/>
          </p:nvPr>
        </p:nvSpPr>
        <p:spPr>
          <a:xfrm>
            <a:off x="3124200" y="6356356"/>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2"/>
          <p:cNvSpPr txBox="1"/>
          <p:nvPr>
            <p:ph idx="12" type="sldNum"/>
          </p:nvPr>
        </p:nvSpPr>
        <p:spPr>
          <a:xfrm>
            <a:off x="6553200" y="6356356"/>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1.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6.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2.png"/><Relationship Id="rId4" Type="http://schemas.openxmlformats.org/officeDocument/2006/relationships/image" Target="../media/image20.png"/><Relationship Id="rId5" Type="http://schemas.openxmlformats.org/officeDocument/2006/relationships/image" Target="../media/image23.png"/></Relationships>
</file>

<file path=ppt/slides/_rels/slide19.xml.rels><?xml version="1.0" encoding="UTF-8" standalone="yes"?><Relationships xmlns="http://schemas.openxmlformats.org/package/2006/relationships"><Relationship Id="rId11" Type="http://schemas.openxmlformats.org/officeDocument/2006/relationships/hyperlink" Target="https://emprendedores.es/ideas-de-negocio/que-define-exito-emprendedor-psicologia/" TargetMode="External"/><Relationship Id="rId10" Type="http://schemas.openxmlformats.org/officeDocument/2006/relationships/hyperlink" Target="https://www.elespectador.com/economia/el-62-de-las-pymes-colombianas-no-tiene-acceso-%20financiamiento-articulo-744870" TargetMode="External"/><Relationship Id="rId13" Type="http://schemas.openxmlformats.org/officeDocument/2006/relationships/hyperlink" Target="https://repository.eafit.edu.co/bitstream/handle/10784/11526/Juliana_GarciaGarzon_2016.pdf" TargetMode="External"/><Relationship Id="rId12" Type="http://schemas.openxmlformats.org/officeDocument/2006/relationships/hyperlink" Target="https://emprendedores.es/ideas-de-negocio/que-define-exito-emprendedor-psicologia/" TargetMode="External"/><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s://www.scielo.org.mx/scielo.php?script=sci_arttext&amp;pid=S2007-74672018000200865" TargetMode="External"/><Relationship Id="rId4" Type="http://schemas.openxmlformats.org/officeDocument/2006/relationships/hyperlink" Target="https://www.scielo.org.mx/scielo.php?script=sci_arttext&amp;pid=S2007-74672018000200865" TargetMode="External"/><Relationship Id="rId9" Type="http://schemas.openxmlformats.org/officeDocument/2006/relationships/hyperlink" Target="https://www.elespectador.com/economia/el-62-de-las-pymes-colombianas-no-tiene-acceso-%20financiamiento-articulo-744870" TargetMode="External"/><Relationship Id="rId15" Type="http://schemas.openxmlformats.org/officeDocument/2006/relationships/hyperlink" Target="https://lanotaeconomica.com.co/movidas-empresarial/el-sector-comercio-en-colombia-retos-y-perspectivas/" TargetMode="External"/><Relationship Id="rId14" Type="http://schemas.openxmlformats.org/officeDocument/2006/relationships/hyperlink" Target="https://repository.eafit.edu.co/bitstream/handle/10784/11526/Juliana_GarciaGarzon_2016.pdf" TargetMode="External"/><Relationship Id="rId16" Type="http://schemas.openxmlformats.org/officeDocument/2006/relationships/hyperlink" Target="https://lanotaeconomica.com.co/movidas-empresarial/el-sector-comercio-en-colombia-retos-y-perspectivas/" TargetMode="External"/><Relationship Id="rId5" Type="http://schemas.openxmlformats.org/officeDocument/2006/relationships/hyperlink" Target="https://www.funcionpublica.gov.co/eva/gestornormativo/norma.php?i=12672" TargetMode="External"/><Relationship Id="rId6" Type="http://schemas.openxmlformats.org/officeDocument/2006/relationships/hyperlink" Target="https://www.funcionpublica.gov.co/eva/gestornormativo/norma.php?i=12672" TargetMode="External"/><Relationship Id="rId7" Type="http://schemas.openxmlformats.org/officeDocument/2006/relationships/hyperlink" Target="https://repositorio.untrm.edu.pe/bitstream/handle/20.500.14077/2103/Diana%20Carolina%20Cordova%20Martinez.pdf?sequence=2&amp;isAllowed=y" TargetMode="External"/><Relationship Id="rId8" Type="http://schemas.openxmlformats.org/officeDocument/2006/relationships/hyperlink" Target="https://repositorio.untrm.edu.pe/bitstream/handle/20.500.14077/2103/Diana%20Carolina%20Cordova%20Martinez.pdf?sequence=2&amp;isAllowed=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3.png"/><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12.png"/><Relationship Id="rId5" Type="http://schemas.openxmlformats.org/officeDocument/2006/relationships/image" Target="../media/image5.png"/><Relationship Id="rId6"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
          <p:cNvSpPr/>
          <p:nvPr/>
        </p:nvSpPr>
        <p:spPr>
          <a:xfrm>
            <a:off x="1606425" y="1772949"/>
            <a:ext cx="9388500" cy="82596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200">
                <a:solidFill>
                  <a:schemeClr val="dk1"/>
                </a:solidFill>
              </a:rPr>
              <a:t>ANÁLISIS</a:t>
            </a:r>
            <a:r>
              <a:rPr b="1" lang="en-US" sz="2200">
                <a:solidFill>
                  <a:schemeClr val="dk1"/>
                </a:solidFill>
              </a:rPr>
              <a:t> DE LOS FACTORES DE </a:t>
            </a:r>
            <a:r>
              <a:rPr b="1" lang="en-US" sz="2200">
                <a:solidFill>
                  <a:schemeClr val="dk1"/>
                </a:solidFill>
              </a:rPr>
              <a:t>ÉXITO</a:t>
            </a:r>
            <a:r>
              <a:rPr b="1" lang="en-US" sz="2200">
                <a:solidFill>
                  <a:schemeClr val="dk1"/>
                </a:solidFill>
              </a:rPr>
              <a:t> O FRACASO EMPRESARIAL DE LAS MICROEMPRESAS DEL SECTOR COMERCIO EN EL CORREGIMIENTO DE LA MATA, CESAR</a:t>
            </a:r>
            <a:endParaRPr b="1" sz="2200">
              <a:solidFill>
                <a:schemeClr val="dk1"/>
              </a:solidFill>
            </a:endParaRPr>
          </a:p>
          <a:p>
            <a:pPr indent="0" lvl="0" marL="0" marR="0" rtl="0" algn="ctr">
              <a:spcBef>
                <a:spcPts val="0"/>
              </a:spcBef>
              <a:spcAft>
                <a:spcPts val="0"/>
              </a:spcAft>
              <a:buNone/>
            </a:pPr>
            <a:r>
              <a:t/>
            </a:r>
            <a:endParaRPr b="1" sz="2200">
              <a:solidFill>
                <a:schemeClr val="dk1"/>
              </a:solidFill>
            </a:endParaRPr>
          </a:p>
          <a:p>
            <a:pPr indent="0" lvl="0" marL="0" marR="0" rtl="0" algn="ctr">
              <a:spcBef>
                <a:spcPts val="0"/>
              </a:spcBef>
              <a:spcAft>
                <a:spcPts val="0"/>
              </a:spcAft>
              <a:buNone/>
            </a:pPr>
            <a:r>
              <a:t/>
            </a:r>
            <a:endParaRPr b="1" sz="2200">
              <a:solidFill>
                <a:schemeClr val="dk1"/>
              </a:solidFill>
            </a:endParaRPr>
          </a:p>
          <a:p>
            <a:pPr indent="0" lvl="0" marL="0" marR="0" rtl="0" algn="ctr">
              <a:spcBef>
                <a:spcPts val="0"/>
              </a:spcBef>
              <a:spcAft>
                <a:spcPts val="0"/>
              </a:spcAft>
              <a:buNone/>
            </a:pPr>
            <a:r>
              <a:t/>
            </a:r>
            <a:endParaRPr b="1" i="0" sz="2200" u="none" cap="none" strike="noStrike">
              <a:solidFill>
                <a:schemeClr val="dk1"/>
              </a:solidFill>
            </a:endParaRPr>
          </a:p>
          <a:p>
            <a:pPr indent="0" lvl="0" marL="0" marR="0" rtl="0" algn="ctr">
              <a:spcBef>
                <a:spcPts val="0"/>
              </a:spcBef>
              <a:spcAft>
                <a:spcPts val="0"/>
              </a:spcAft>
              <a:buNone/>
            </a:pPr>
            <a:r>
              <a:rPr b="1" i="0" lang="en-US" sz="2200" u="none" cap="none" strike="noStrike">
                <a:solidFill>
                  <a:schemeClr val="dk1"/>
                </a:solidFill>
              </a:rPr>
              <a:t>PROY</a:t>
            </a:r>
            <a:r>
              <a:rPr b="1" i="0" lang="en-US" sz="2200" u="none" cap="none" strike="noStrike">
                <a:solidFill>
                  <a:schemeClr val="dk1"/>
                </a:solidFill>
                <a:latin typeface="Arial"/>
                <a:ea typeface="Arial"/>
                <a:cs typeface="Arial"/>
                <a:sym typeface="Arial"/>
              </a:rPr>
              <a:t>ECTO DE GRADO</a:t>
            </a:r>
            <a:endParaRPr sz="2200"/>
          </a:p>
          <a:p>
            <a:pPr indent="0" lvl="0" marL="0" marR="0" rtl="0" algn="ctr">
              <a:spcBef>
                <a:spcPts val="0"/>
              </a:spcBef>
              <a:spcAft>
                <a:spcPts val="0"/>
              </a:spcAft>
              <a:buNone/>
            </a:pPr>
            <a:r>
              <a:t/>
            </a:r>
            <a:endParaRPr b="1" i="0" sz="2200" u="none" cap="none" strike="noStrike">
              <a:solidFill>
                <a:schemeClr val="dk1"/>
              </a:solidFill>
              <a:latin typeface="Arial"/>
              <a:ea typeface="Arial"/>
              <a:cs typeface="Arial"/>
              <a:sym typeface="Arial"/>
            </a:endParaRPr>
          </a:p>
          <a:p>
            <a:pPr indent="0" lvl="0" marL="0" marR="0" rtl="0" algn="ctr">
              <a:spcBef>
                <a:spcPts val="0"/>
              </a:spcBef>
              <a:spcAft>
                <a:spcPts val="0"/>
              </a:spcAft>
              <a:buNone/>
            </a:pPr>
            <a:r>
              <a:t/>
            </a:r>
            <a:endParaRPr b="1" i="0" sz="2200" u="none" cap="none" strike="noStrike">
              <a:solidFill>
                <a:schemeClr val="dk1"/>
              </a:solidFill>
              <a:latin typeface="Arial"/>
              <a:ea typeface="Arial"/>
              <a:cs typeface="Arial"/>
              <a:sym typeface="Arial"/>
            </a:endParaRPr>
          </a:p>
          <a:p>
            <a:pPr indent="0" lvl="0" marL="0" marR="0" rtl="0" algn="ctr">
              <a:spcBef>
                <a:spcPts val="0"/>
              </a:spcBef>
              <a:spcAft>
                <a:spcPts val="0"/>
              </a:spcAft>
              <a:buNone/>
            </a:pPr>
            <a:r>
              <a:t/>
            </a:r>
            <a:endParaRPr b="1" i="0" sz="2200" u="none" cap="none" strike="noStrike">
              <a:solidFill>
                <a:schemeClr val="dk1"/>
              </a:solidFill>
              <a:latin typeface="Arial"/>
              <a:ea typeface="Arial"/>
              <a:cs typeface="Arial"/>
              <a:sym typeface="Arial"/>
            </a:endParaRPr>
          </a:p>
          <a:p>
            <a:pPr indent="0" lvl="0" marL="0" marR="0" rtl="0" algn="ctr">
              <a:spcBef>
                <a:spcPts val="0"/>
              </a:spcBef>
              <a:spcAft>
                <a:spcPts val="0"/>
              </a:spcAft>
              <a:buNone/>
            </a:pPr>
            <a:r>
              <a:rPr b="1" lang="en-US" sz="2200">
                <a:solidFill>
                  <a:schemeClr val="dk1"/>
                </a:solidFill>
              </a:rPr>
              <a:t>HECTOR MANUEL BERNAL GALVIS</a:t>
            </a:r>
            <a:endParaRPr b="1" sz="2200">
              <a:solidFill>
                <a:schemeClr val="dk1"/>
              </a:solidFill>
            </a:endParaRPr>
          </a:p>
          <a:p>
            <a:pPr indent="0" lvl="0" marL="0" marR="0" rtl="0" algn="ctr">
              <a:spcBef>
                <a:spcPts val="0"/>
              </a:spcBef>
              <a:spcAft>
                <a:spcPts val="0"/>
              </a:spcAft>
              <a:buNone/>
            </a:pPr>
            <a:r>
              <a:rPr b="1" lang="en-US" sz="2200">
                <a:solidFill>
                  <a:schemeClr val="dk1"/>
                </a:solidFill>
              </a:rPr>
              <a:t>KILVER NAVARRO SAMUDIO</a:t>
            </a:r>
            <a:endParaRPr b="1" sz="2200">
              <a:solidFill>
                <a:schemeClr val="dk1"/>
              </a:solidFill>
            </a:endParaRPr>
          </a:p>
          <a:p>
            <a:pPr indent="0" lvl="0" marL="0" marR="0" rtl="0" algn="ctr">
              <a:spcBef>
                <a:spcPts val="0"/>
              </a:spcBef>
              <a:spcAft>
                <a:spcPts val="0"/>
              </a:spcAft>
              <a:buNone/>
            </a:pPr>
            <a:r>
              <a:t/>
            </a:r>
            <a:endParaRPr b="1" i="0" sz="2200" u="none" cap="none" strike="noStrike">
              <a:solidFill>
                <a:schemeClr val="dk1"/>
              </a:solidFill>
              <a:latin typeface="Arial"/>
              <a:ea typeface="Arial"/>
              <a:cs typeface="Arial"/>
              <a:sym typeface="Arial"/>
            </a:endParaRPr>
          </a:p>
          <a:p>
            <a:pPr indent="0" lvl="0" marL="0" marR="0" rtl="0" algn="ctr">
              <a:spcBef>
                <a:spcPts val="0"/>
              </a:spcBef>
              <a:spcAft>
                <a:spcPts val="0"/>
              </a:spcAft>
              <a:buNone/>
            </a:pPr>
            <a:r>
              <a:t/>
            </a:r>
            <a:endParaRPr b="1" i="0" sz="2200" u="none" cap="none" strike="noStrike">
              <a:solidFill>
                <a:schemeClr val="dk1"/>
              </a:solidFill>
              <a:latin typeface="Arial"/>
              <a:ea typeface="Arial"/>
              <a:cs typeface="Arial"/>
              <a:sym typeface="Arial"/>
            </a:endParaRPr>
          </a:p>
          <a:p>
            <a:pPr indent="0" lvl="0" marL="0" marR="0" rtl="0" algn="ctr">
              <a:spcBef>
                <a:spcPts val="0"/>
              </a:spcBef>
              <a:spcAft>
                <a:spcPts val="0"/>
              </a:spcAft>
              <a:buNone/>
            </a:pPr>
            <a:r>
              <a:t/>
            </a:r>
            <a:endParaRPr b="1" i="0" sz="2200" u="none" cap="none" strike="noStrike">
              <a:solidFill>
                <a:schemeClr val="dk1"/>
              </a:solidFill>
              <a:latin typeface="Arial"/>
              <a:ea typeface="Arial"/>
              <a:cs typeface="Arial"/>
              <a:sym typeface="Arial"/>
            </a:endParaRPr>
          </a:p>
          <a:p>
            <a:pPr indent="0" lvl="0" marL="0" marR="0" rtl="0" algn="ctr">
              <a:spcBef>
                <a:spcPts val="0"/>
              </a:spcBef>
              <a:spcAft>
                <a:spcPts val="0"/>
              </a:spcAft>
              <a:buNone/>
            </a:pPr>
            <a:r>
              <a:rPr b="1" lang="en-US" sz="2200">
                <a:solidFill>
                  <a:schemeClr val="dk1"/>
                </a:solidFill>
              </a:rPr>
              <a:t>JAVIER CRUZ HERRERA</a:t>
            </a:r>
            <a:endParaRPr b="1" i="0" sz="2200" u="none" cap="none" strike="noStrike">
              <a:solidFill>
                <a:schemeClr val="dk1"/>
              </a:solidFill>
              <a:latin typeface="Arial"/>
              <a:ea typeface="Arial"/>
              <a:cs typeface="Arial"/>
              <a:sym typeface="Arial"/>
            </a:endParaRPr>
          </a:p>
          <a:p>
            <a:pPr indent="0" lvl="0" marL="0" marR="0" rtl="0" algn="ctr">
              <a:spcBef>
                <a:spcPts val="0"/>
              </a:spcBef>
              <a:spcAft>
                <a:spcPts val="0"/>
              </a:spcAft>
              <a:buNone/>
            </a:pPr>
            <a:r>
              <a:t/>
            </a:r>
            <a:endParaRPr b="1" i="0" sz="2200" u="none" cap="none" strike="noStrike">
              <a:solidFill>
                <a:schemeClr val="dk1"/>
              </a:solidFill>
              <a:latin typeface="Arial"/>
              <a:ea typeface="Arial"/>
              <a:cs typeface="Arial"/>
              <a:sym typeface="Arial"/>
            </a:endParaRPr>
          </a:p>
          <a:p>
            <a:pPr indent="0" lvl="0" marL="0" marR="0" rtl="0" algn="ctr">
              <a:spcBef>
                <a:spcPts val="0"/>
              </a:spcBef>
              <a:spcAft>
                <a:spcPts val="0"/>
              </a:spcAft>
              <a:buNone/>
            </a:pPr>
            <a:r>
              <a:t/>
            </a:r>
            <a:endParaRPr b="1" i="0" sz="2200" u="none" cap="none" strike="noStrike">
              <a:solidFill>
                <a:schemeClr val="dk1"/>
              </a:solidFill>
              <a:latin typeface="Arial"/>
              <a:ea typeface="Arial"/>
              <a:cs typeface="Arial"/>
              <a:sym typeface="Arial"/>
            </a:endParaRPr>
          </a:p>
          <a:p>
            <a:pPr indent="0" lvl="0" marL="0" marR="0" rtl="0" algn="ctr">
              <a:spcBef>
                <a:spcPts val="0"/>
              </a:spcBef>
              <a:spcAft>
                <a:spcPts val="0"/>
              </a:spcAft>
              <a:buNone/>
            </a:pPr>
            <a:r>
              <a:t/>
            </a:r>
            <a:endParaRPr b="1" i="0" sz="2200" u="none" cap="none" strike="noStrike">
              <a:solidFill>
                <a:schemeClr val="dk1"/>
              </a:solidFill>
              <a:latin typeface="Arial"/>
              <a:ea typeface="Arial"/>
              <a:cs typeface="Arial"/>
              <a:sym typeface="Arial"/>
            </a:endParaRPr>
          </a:p>
          <a:p>
            <a:pPr indent="0" lvl="0" marL="0" marR="0" rtl="0" algn="ctr">
              <a:spcBef>
                <a:spcPts val="0"/>
              </a:spcBef>
              <a:spcAft>
                <a:spcPts val="0"/>
              </a:spcAft>
              <a:buNone/>
            </a:pPr>
            <a:r>
              <a:rPr b="1" i="0" lang="en-US" sz="2200" u="none" cap="none" strike="noStrike">
                <a:solidFill>
                  <a:schemeClr val="dk1"/>
                </a:solidFill>
                <a:latin typeface="Arial"/>
                <a:ea typeface="Arial"/>
                <a:cs typeface="Arial"/>
                <a:sym typeface="Arial"/>
              </a:rPr>
              <a:t>UNIVERSIDAD POPULAR DEL CESAR SECCIONAL AGUACHICA</a:t>
            </a:r>
            <a:endParaRPr sz="2200"/>
          </a:p>
          <a:p>
            <a:pPr indent="0" lvl="0" marL="0" marR="0" rtl="0" algn="ctr">
              <a:spcBef>
                <a:spcPts val="0"/>
              </a:spcBef>
              <a:spcAft>
                <a:spcPts val="0"/>
              </a:spcAft>
              <a:buNone/>
            </a:pPr>
            <a:r>
              <a:rPr b="1" i="0" lang="en-US" sz="2200" u="none" cap="none" strike="noStrike">
                <a:solidFill>
                  <a:schemeClr val="dk1"/>
                </a:solidFill>
                <a:latin typeface="Arial"/>
                <a:ea typeface="Arial"/>
                <a:cs typeface="Arial"/>
                <a:sym typeface="Arial"/>
              </a:rPr>
              <a:t>CIENCIAS ADMINISTRATIVAS, CONTABLES Y ECONÓMICAS</a:t>
            </a:r>
            <a:endParaRPr sz="2200"/>
          </a:p>
          <a:p>
            <a:pPr indent="0" lvl="0" marL="0" marR="0" rtl="0" algn="ctr">
              <a:spcBef>
                <a:spcPts val="0"/>
              </a:spcBef>
              <a:spcAft>
                <a:spcPts val="0"/>
              </a:spcAft>
              <a:buNone/>
            </a:pPr>
            <a:r>
              <a:rPr b="1" i="0" lang="en-US" sz="2200" u="none" cap="none" strike="noStrike">
                <a:solidFill>
                  <a:schemeClr val="dk1"/>
                </a:solidFill>
                <a:latin typeface="Arial"/>
                <a:ea typeface="Arial"/>
                <a:cs typeface="Arial"/>
                <a:sym typeface="Arial"/>
              </a:rPr>
              <a:t>ADMINISTRACIÓN DE EMPRESAS</a:t>
            </a:r>
            <a:endParaRPr sz="2200"/>
          </a:p>
          <a:p>
            <a:pPr indent="0" lvl="0" marL="0" marR="0" rtl="0" algn="ctr">
              <a:spcBef>
                <a:spcPts val="0"/>
              </a:spcBef>
              <a:spcAft>
                <a:spcPts val="0"/>
              </a:spcAft>
              <a:buNone/>
            </a:pPr>
            <a:r>
              <a:rPr b="1" i="0" lang="en-US" sz="2200" u="none" cap="none" strike="noStrike">
                <a:solidFill>
                  <a:schemeClr val="dk1"/>
                </a:solidFill>
                <a:latin typeface="Arial"/>
                <a:ea typeface="Arial"/>
                <a:cs typeface="Arial"/>
                <a:sym typeface="Arial"/>
              </a:rPr>
              <a:t>AGUACHICA</a:t>
            </a:r>
            <a:endParaRPr sz="2200"/>
          </a:p>
          <a:p>
            <a:pPr indent="0" lvl="0" marL="0" marR="0" rtl="0" algn="ctr">
              <a:spcBef>
                <a:spcPts val="0"/>
              </a:spcBef>
              <a:spcAft>
                <a:spcPts val="0"/>
              </a:spcAft>
              <a:buNone/>
            </a:pPr>
            <a:r>
              <a:rPr b="1" i="0" lang="en-US" sz="2200" u="none" cap="none" strike="noStrike">
                <a:solidFill>
                  <a:schemeClr val="dk1"/>
                </a:solidFill>
                <a:latin typeface="Arial"/>
                <a:ea typeface="Arial"/>
                <a:cs typeface="Arial"/>
                <a:sym typeface="Arial"/>
              </a:rPr>
              <a:t>2023 - 1</a:t>
            </a:r>
            <a:endParaRPr sz="2200"/>
          </a:p>
        </p:txBody>
      </p:sp>
    </p:spTree>
  </p:cSld>
  <p:clrMapOvr>
    <a:masterClrMapping/>
  </p:clrMapOvr>
  <p:transition spd="slow" p14:dur="1500">
    <p:split orient="ver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g1ed270a309a_1_36"/>
          <p:cNvSpPr txBox="1"/>
          <p:nvPr/>
        </p:nvSpPr>
        <p:spPr>
          <a:xfrm>
            <a:off x="8702798" y="9639300"/>
            <a:ext cx="513900" cy="431100"/>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lang="en-US" sz="2800">
                <a:solidFill>
                  <a:schemeClr val="dk1"/>
                </a:solidFill>
                <a:latin typeface="Arial"/>
                <a:ea typeface="Arial"/>
                <a:cs typeface="Arial"/>
                <a:sym typeface="Arial"/>
              </a:rPr>
              <a:t>07</a:t>
            </a:r>
            <a:endParaRPr/>
          </a:p>
        </p:txBody>
      </p:sp>
      <p:graphicFrame>
        <p:nvGraphicFramePr>
          <p:cNvPr id="181" name="Google Shape;181;g1ed270a309a_1_36"/>
          <p:cNvGraphicFramePr/>
          <p:nvPr/>
        </p:nvGraphicFramePr>
        <p:xfrm>
          <a:off x="2022975" y="2042750"/>
          <a:ext cx="3000000" cy="3000000"/>
        </p:xfrm>
        <a:graphic>
          <a:graphicData uri="http://schemas.openxmlformats.org/drawingml/2006/table">
            <a:tbl>
              <a:tblPr>
                <a:noFill/>
                <a:tableStyleId>{B6D4C07A-A3A1-40A2-9192-51C2699A212A}</a:tableStyleId>
              </a:tblPr>
              <a:tblGrid>
                <a:gridCol w="1403550"/>
                <a:gridCol w="4865625"/>
                <a:gridCol w="1422250"/>
                <a:gridCol w="5296025"/>
              </a:tblGrid>
              <a:tr h="591325">
                <a:tc gridSpan="4">
                  <a:txBody>
                    <a:bodyPr/>
                    <a:lstStyle/>
                    <a:p>
                      <a:pPr indent="0" lvl="0" marL="0" rtl="0" algn="ctr">
                        <a:lnSpc>
                          <a:spcPct val="115000"/>
                        </a:lnSpc>
                        <a:spcBef>
                          <a:spcPts val="1200"/>
                        </a:spcBef>
                        <a:spcAft>
                          <a:spcPts val="0"/>
                        </a:spcAft>
                        <a:buNone/>
                      </a:pPr>
                      <a:r>
                        <a:rPr b="1" lang="en-US" sz="2000">
                          <a:solidFill>
                            <a:srgbClr val="FFFFFF"/>
                          </a:solidFill>
                        </a:rPr>
                        <a:t>MATRIZ FODA</a:t>
                      </a:r>
                      <a:endParaRPr b="1" sz="2000">
                        <a:solidFill>
                          <a:srgbClr val="FFFFFF"/>
                        </a:solidFill>
                      </a:endParaRPr>
                    </a:p>
                  </a:txBody>
                  <a:tcPr marT="91425" marB="91425" marR="68575" marL="68575">
                    <a:lnT cap="flat" cmpd="sng" w="7625">
                      <a:solidFill>
                        <a:srgbClr val="000000"/>
                      </a:solidFill>
                      <a:prstDash val="solid"/>
                      <a:round/>
                      <a:headEnd len="sm" w="sm" type="none"/>
                      <a:tailEnd len="sm" w="sm" type="none"/>
                    </a:lnT>
                    <a:solidFill>
                      <a:srgbClr val="70AD47"/>
                    </a:solidFill>
                  </a:tcPr>
                </a:tc>
                <a:tc hMerge="1"/>
                <a:tc hMerge="1"/>
                <a:tc hMerge="1"/>
              </a:tr>
              <a:tr h="533325">
                <a:tc rowSpan="2">
                  <a:txBody>
                    <a:bodyPr/>
                    <a:lstStyle/>
                    <a:p>
                      <a:pPr indent="0" lvl="0" marL="0" rtl="0" algn="ctr">
                        <a:lnSpc>
                          <a:spcPct val="115000"/>
                        </a:lnSpc>
                        <a:spcBef>
                          <a:spcPts val="1200"/>
                        </a:spcBef>
                        <a:spcAft>
                          <a:spcPts val="0"/>
                        </a:spcAft>
                        <a:buNone/>
                      </a:pPr>
                      <a:r>
                        <a:rPr b="1" lang="en-US" sz="3600">
                          <a:solidFill>
                            <a:srgbClr val="4472C4"/>
                          </a:solidFill>
                        </a:rPr>
                        <a:t>F</a:t>
                      </a:r>
                      <a:endParaRPr b="1" sz="3600">
                        <a:solidFill>
                          <a:srgbClr val="4472C4"/>
                        </a:solidFill>
                      </a:endParaRPr>
                    </a:p>
                  </a:txBody>
                  <a:tcPr marT="91425" marB="91425" marR="68575" marL="68575">
                    <a:solidFill>
                      <a:srgbClr val="E2EFD9"/>
                    </a:solidFill>
                  </a:tcPr>
                </a:tc>
                <a:tc>
                  <a:txBody>
                    <a:bodyPr/>
                    <a:lstStyle/>
                    <a:p>
                      <a:pPr indent="0" lvl="0" marL="0" rtl="0" algn="ctr">
                        <a:lnSpc>
                          <a:spcPct val="115000"/>
                        </a:lnSpc>
                        <a:spcBef>
                          <a:spcPts val="1200"/>
                        </a:spcBef>
                        <a:spcAft>
                          <a:spcPts val="0"/>
                        </a:spcAft>
                        <a:buNone/>
                      </a:pPr>
                      <a:r>
                        <a:rPr b="1" lang="en-US" sz="1600"/>
                        <a:t>FORTALEZA</a:t>
                      </a:r>
                      <a:endParaRPr b="1" sz="1600"/>
                    </a:p>
                  </a:txBody>
                  <a:tcPr marT="91425" marB="91425" marR="68575" marL="68575">
                    <a:solidFill>
                      <a:srgbClr val="E2EFD9"/>
                    </a:solidFill>
                  </a:tcPr>
                </a:tc>
                <a:tc rowSpan="2">
                  <a:txBody>
                    <a:bodyPr/>
                    <a:lstStyle/>
                    <a:p>
                      <a:pPr indent="0" lvl="0" marL="0" rtl="0" algn="l">
                        <a:lnSpc>
                          <a:spcPct val="115000"/>
                        </a:lnSpc>
                        <a:spcBef>
                          <a:spcPts val="1200"/>
                        </a:spcBef>
                        <a:spcAft>
                          <a:spcPts val="0"/>
                        </a:spcAft>
                        <a:buNone/>
                      </a:pPr>
                      <a:r>
                        <a:rPr b="1" lang="en-US" sz="3600">
                          <a:solidFill>
                            <a:srgbClr val="0070C0"/>
                          </a:solidFill>
                        </a:rPr>
                        <a:t>D</a:t>
                      </a:r>
                      <a:endParaRPr b="1" sz="3600">
                        <a:solidFill>
                          <a:srgbClr val="0070C0"/>
                        </a:solidFill>
                      </a:endParaRPr>
                    </a:p>
                  </a:txBody>
                  <a:tcPr marT="91425" marB="91425" marR="68575" marL="68575">
                    <a:solidFill>
                      <a:srgbClr val="E2EFD9"/>
                    </a:solidFill>
                  </a:tcPr>
                </a:tc>
                <a:tc>
                  <a:txBody>
                    <a:bodyPr/>
                    <a:lstStyle/>
                    <a:p>
                      <a:pPr indent="0" lvl="0" marL="0" rtl="0" algn="ctr">
                        <a:lnSpc>
                          <a:spcPct val="115000"/>
                        </a:lnSpc>
                        <a:spcBef>
                          <a:spcPts val="1200"/>
                        </a:spcBef>
                        <a:spcAft>
                          <a:spcPts val="0"/>
                        </a:spcAft>
                        <a:buNone/>
                      </a:pPr>
                      <a:r>
                        <a:rPr b="1" lang="en-US" sz="1600"/>
                        <a:t>DEBILIDADES</a:t>
                      </a:r>
                      <a:endParaRPr b="1" sz="1600"/>
                    </a:p>
                  </a:txBody>
                  <a:tcPr marT="91425" marB="91425" marR="68575" marL="68575">
                    <a:solidFill>
                      <a:srgbClr val="E2EFD9"/>
                    </a:solidFill>
                  </a:tcPr>
                </a:tc>
              </a:tr>
              <a:tr h="3006975">
                <a:tc vMerge="1"/>
                <a:tc>
                  <a:txBody>
                    <a:bodyPr/>
                    <a:lstStyle/>
                    <a:p>
                      <a:pPr indent="0" lvl="0" marL="0" rtl="0" algn="l">
                        <a:lnSpc>
                          <a:spcPct val="115000"/>
                        </a:lnSpc>
                        <a:spcBef>
                          <a:spcPts val="1200"/>
                        </a:spcBef>
                        <a:spcAft>
                          <a:spcPts val="0"/>
                        </a:spcAft>
                        <a:buNone/>
                      </a:pPr>
                      <a:r>
                        <a:rPr lang="en-US" sz="1600"/>
                        <a:t> *</a:t>
                      </a:r>
                      <a:r>
                        <a:rPr lang="en-US" sz="1600"/>
                        <a:t>Administración</a:t>
                      </a:r>
                      <a:r>
                        <a:rPr lang="en-US" sz="1600"/>
                        <a:t> efectiva</a:t>
                      </a:r>
                      <a:endParaRPr sz="1600"/>
                    </a:p>
                    <a:p>
                      <a:pPr indent="0" lvl="0" marL="0" rtl="0" algn="l">
                        <a:lnSpc>
                          <a:spcPct val="115000"/>
                        </a:lnSpc>
                        <a:spcBef>
                          <a:spcPts val="1200"/>
                        </a:spcBef>
                        <a:spcAft>
                          <a:spcPts val="0"/>
                        </a:spcAft>
                        <a:buNone/>
                      </a:pPr>
                      <a:r>
                        <a:rPr lang="en-US" sz="1600"/>
                        <a:t>*Alta experiencia del personal</a:t>
                      </a:r>
                      <a:endParaRPr sz="1600"/>
                    </a:p>
                    <a:p>
                      <a:pPr indent="0" lvl="0" marL="0" rtl="0" algn="l">
                        <a:lnSpc>
                          <a:spcPct val="115000"/>
                        </a:lnSpc>
                        <a:spcBef>
                          <a:spcPts val="1200"/>
                        </a:spcBef>
                        <a:spcAft>
                          <a:spcPts val="0"/>
                        </a:spcAft>
                        <a:buNone/>
                      </a:pPr>
                      <a:r>
                        <a:rPr lang="en-US" sz="1600"/>
                        <a:t>*Adecuadas relaciones interpersonales dentro de la organización</a:t>
                      </a:r>
                      <a:endParaRPr sz="1600"/>
                    </a:p>
                    <a:p>
                      <a:pPr indent="0" lvl="0" marL="0" rtl="0" algn="l">
                        <a:lnSpc>
                          <a:spcPct val="115000"/>
                        </a:lnSpc>
                        <a:spcBef>
                          <a:spcPts val="1200"/>
                        </a:spcBef>
                        <a:spcAft>
                          <a:spcPts val="0"/>
                        </a:spcAft>
                        <a:buNone/>
                      </a:pPr>
                      <a:r>
                        <a:rPr lang="en-US" sz="1600"/>
                        <a:t>*Calidad de los productos o servicios</a:t>
                      </a:r>
                      <a:endParaRPr sz="1600"/>
                    </a:p>
                    <a:p>
                      <a:pPr indent="0" lvl="0" marL="0" rtl="0" algn="l">
                        <a:lnSpc>
                          <a:spcPct val="115000"/>
                        </a:lnSpc>
                        <a:spcBef>
                          <a:spcPts val="1200"/>
                        </a:spcBef>
                        <a:spcAft>
                          <a:spcPts val="0"/>
                        </a:spcAft>
                        <a:buNone/>
                      </a:pPr>
                      <a:r>
                        <a:rPr lang="en-US" sz="1600"/>
                        <a:t>*Innovación en los procesos</a:t>
                      </a:r>
                      <a:endParaRPr sz="1600"/>
                    </a:p>
                    <a:p>
                      <a:pPr indent="0" lvl="0" marL="0" rtl="0" algn="l">
                        <a:lnSpc>
                          <a:spcPct val="115000"/>
                        </a:lnSpc>
                        <a:spcBef>
                          <a:spcPts val="1200"/>
                        </a:spcBef>
                        <a:spcAft>
                          <a:spcPts val="0"/>
                        </a:spcAft>
                        <a:buNone/>
                      </a:pPr>
                      <a:r>
                        <a:rPr lang="en-US" sz="1600"/>
                        <a:t>*Eficiente comunicación entre los colaboradores</a:t>
                      </a:r>
                      <a:endParaRPr sz="1600"/>
                    </a:p>
                  </a:txBody>
                  <a:tcPr marT="91425" marB="91425" marR="68575" marL="68575"/>
                </a:tc>
                <a:tc vMerge="1"/>
                <a:tc>
                  <a:txBody>
                    <a:bodyPr/>
                    <a:lstStyle/>
                    <a:p>
                      <a:pPr indent="0" lvl="0" marL="0" rtl="0" algn="l">
                        <a:lnSpc>
                          <a:spcPct val="115000"/>
                        </a:lnSpc>
                        <a:spcBef>
                          <a:spcPts val="1200"/>
                        </a:spcBef>
                        <a:spcAft>
                          <a:spcPts val="0"/>
                        </a:spcAft>
                        <a:buNone/>
                      </a:pPr>
                      <a:r>
                        <a:rPr lang="en-US" sz="1600"/>
                        <a:t>*Falta de capacitación del personal</a:t>
                      </a:r>
                      <a:endParaRPr sz="1600"/>
                    </a:p>
                    <a:p>
                      <a:pPr indent="0" lvl="0" marL="0" rtl="0" algn="l">
                        <a:lnSpc>
                          <a:spcPct val="115000"/>
                        </a:lnSpc>
                        <a:spcBef>
                          <a:spcPts val="1200"/>
                        </a:spcBef>
                        <a:spcAft>
                          <a:spcPts val="0"/>
                        </a:spcAft>
                        <a:buNone/>
                      </a:pPr>
                      <a:r>
                        <a:rPr lang="en-US" sz="1600"/>
                        <a:t>*Falta de planificación de metas y objetivos</a:t>
                      </a:r>
                      <a:endParaRPr sz="1600"/>
                    </a:p>
                    <a:p>
                      <a:pPr indent="0" lvl="0" marL="0" rtl="0" algn="l">
                        <a:lnSpc>
                          <a:spcPct val="115000"/>
                        </a:lnSpc>
                        <a:spcBef>
                          <a:spcPts val="1200"/>
                        </a:spcBef>
                        <a:spcAft>
                          <a:spcPts val="0"/>
                        </a:spcAft>
                        <a:buNone/>
                      </a:pPr>
                      <a:r>
                        <a:rPr lang="en-US" sz="1600"/>
                        <a:t>*No poseen una gestión y organización del trabajo</a:t>
                      </a:r>
                      <a:endParaRPr sz="1600"/>
                    </a:p>
                    <a:p>
                      <a:pPr indent="0" lvl="0" marL="0" rtl="0" algn="l">
                        <a:lnSpc>
                          <a:spcPct val="115000"/>
                        </a:lnSpc>
                        <a:spcBef>
                          <a:spcPts val="1200"/>
                        </a:spcBef>
                        <a:spcAft>
                          <a:spcPts val="0"/>
                        </a:spcAft>
                        <a:buNone/>
                      </a:pPr>
                      <a:r>
                        <a:rPr lang="en-US" sz="1600"/>
                        <a:t>*Ineficiente administración de los recursos</a:t>
                      </a:r>
                      <a:endParaRPr sz="1600"/>
                    </a:p>
                    <a:p>
                      <a:pPr indent="0" lvl="0" marL="0" rtl="0" algn="l">
                        <a:lnSpc>
                          <a:spcPct val="115000"/>
                        </a:lnSpc>
                        <a:spcBef>
                          <a:spcPts val="1200"/>
                        </a:spcBef>
                        <a:spcAft>
                          <a:spcPts val="0"/>
                        </a:spcAft>
                        <a:buNone/>
                      </a:pPr>
                      <a:r>
                        <a:rPr lang="en-US" sz="1600"/>
                        <a:t>*No poseen un direccionamiento bien definido</a:t>
                      </a:r>
                      <a:endParaRPr sz="1600"/>
                    </a:p>
                    <a:p>
                      <a:pPr indent="0" lvl="0" marL="0" rtl="0" algn="l">
                        <a:lnSpc>
                          <a:spcPct val="115000"/>
                        </a:lnSpc>
                        <a:spcBef>
                          <a:spcPts val="1200"/>
                        </a:spcBef>
                        <a:spcAft>
                          <a:spcPts val="0"/>
                        </a:spcAft>
                        <a:buNone/>
                      </a:pPr>
                      <a:r>
                        <a:rPr lang="en-US" sz="1600"/>
                        <a:t>*Desconocimiento de la fidelización de clientes</a:t>
                      </a:r>
                      <a:endParaRPr sz="1600"/>
                    </a:p>
                  </a:txBody>
                  <a:tcPr marT="91425" marB="91425" marR="68575" marL="68575"/>
                </a:tc>
              </a:tr>
              <a:tr h="533325">
                <a:tc rowSpan="2">
                  <a:txBody>
                    <a:bodyPr/>
                    <a:lstStyle/>
                    <a:p>
                      <a:pPr indent="0" lvl="0" marL="0" rtl="0" algn="ctr">
                        <a:lnSpc>
                          <a:spcPct val="115000"/>
                        </a:lnSpc>
                        <a:spcBef>
                          <a:spcPts val="1200"/>
                        </a:spcBef>
                        <a:spcAft>
                          <a:spcPts val="0"/>
                        </a:spcAft>
                        <a:buNone/>
                      </a:pPr>
                      <a:r>
                        <a:rPr b="1" lang="en-US" sz="3600">
                          <a:solidFill>
                            <a:srgbClr val="4472C4"/>
                          </a:solidFill>
                        </a:rPr>
                        <a:t>O</a:t>
                      </a:r>
                      <a:endParaRPr b="1" sz="3600">
                        <a:solidFill>
                          <a:srgbClr val="4472C4"/>
                        </a:solidFill>
                      </a:endParaRPr>
                    </a:p>
                  </a:txBody>
                  <a:tcPr marT="91425" marB="91425" marR="68575" marL="68575">
                    <a:lnB cap="flat" cmpd="sng" w="7625">
                      <a:solidFill>
                        <a:srgbClr val="000000"/>
                      </a:solidFill>
                      <a:prstDash val="solid"/>
                      <a:round/>
                      <a:headEnd len="sm" w="sm" type="none"/>
                      <a:tailEnd len="sm" w="sm" type="none"/>
                    </a:lnB>
                    <a:solidFill>
                      <a:srgbClr val="E2EFD9"/>
                    </a:solidFill>
                  </a:tcPr>
                </a:tc>
                <a:tc>
                  <a:txBody>
                    <a:bodyPr/>
                    <a:lstStyle/>
                    <a:p>
                      <a:pPr indent="0" lvl="0" marL="0" rtl="0" algn="ctr">
                        <a:lnSpc>
                          <a:spcPct val="115000"/>
                        </a:lnSpc>
                        <a:spcBef>
                          <a:spcPts val="1200"/>
                        </a:spcBef>
                        <a:spcAft>
                          <a:spcPts val="0"/>
                        </a:spcAft>
                        <a:buNone/>
                      </a:pPr>
                      <a:r>
                        <a:rPr b="1" lang="en-US" sz="1600"/>
                        <a:t>OPORTUNIDADES</a:t>
                      </a:r>
                      <a:endParaRPr b="1" sz="1600"/>
                    </a:p>
                  </a:txBody>
                  <a:tcPr marT="91425" marB="91425" marR="68575" marL="68575">
                    <a:solidFill>
                      <a:srgbClr val="E2EFD9"/>
                    </a:solidFill>
                  </a:tcPr>
                </a:tc>
                <a:tc rowSpan="2">
                  <a:txBody>
                    <a:bodyPr/>
                    <a:lstStyle/>
                    <a:p>
                      <a:pPr indent="0" lvl="0" marL="0" rtl="0" algn="l">
                        <a:lnSpc>
                          <a:spcPct val="115000"/>
                        </a:lnSpc>
                        <a:spcBef>
                          <a:spcPts val="1200"/>
                        </a:spcBef>
                        <a:spcAft>
                          <a:spcPts val="0"/>
                        </a:spcAft>
                        <a:buNone/>
                      </a:pPr>
                      <a:r>
                        <a:rPr b="1" lang="en-US" sz="3600">
                          <a:solidFill>
                            <a:srgbClr val="0070C0"/>
                          </a:solidFill>
                        </a:rPr>
                        <a:t>A</a:t>
                      </a:r>
                      <a:endParaRPr b="1" sz="3600">
                        <a:solidFill>
                          <a:srgbClr val="0070C0"/>
                        </a:solidFill>
                      </a:endParaRPr>
                    </a:p>
                  </a:txBody>
                  <a:tcPr marT="91425" marB="91425" marR="68575" marL="68575">
                    <a:lnB cap="flat" cmpd="sng" w="7625">
                      <a:solidFill>
                        <a:srgbClr val="000000"/>
                      </a:solidFill>
                      <a:prstDash val="solid"/>
                      <a:round/>
                      <a:headEnd len="sm" w="sm" type="none"/>
                      <a:tailEnd len="sm" w="sm" type="none"/>
                    </a:lnB>
                    <a:solidFill>
                      <a:srgbClr val="E2EFD9"/>
                    </a:solidFill>
                  </a:tcPr>
                </a:tc>
                <a:tc>
                  <a:txBody>
                    <a:bodyPr/>
                    <a:lstStyle/>
                    <a:p>
                      <a:pPr indent="0" lvl="0" marL="0" rtl="0" algn="ctr">
                        <a:lnSpc>
                          <a:spcPct val="115000"/>
                        </a:lnSpc>
                        <a:spcBef>
                          <a:spcPts val="1200"/>
                        </a:spcBef>
                        <a:spcAft>
                          <a:spcPts val="0"/>
                        </a:spcAft>
                        <a:buNone/>
                      </a:pPr>
                      <a:r>
                        <a:rPr b="1" lang="en-US" sz="1600"/>
                        <a:t>AMENAZAS</a:t>
                      </a:r>
                      <a:endParaRPr b="1" sz="1600"/>
                    </a:p>
                  </a:txBody>
                  <a:tcPr marT="91425" marB="91425" marR="68575" marL="68575">
                    <a:solidFill>
                      <a:srgbClr val="E2EFD9"/>
                    </a:solidFill>
                  </a:tcPr>
                </a:tc>
              </a:tr>
              <a:tr h="3161600">
                <a:tc vMerge="1"/>
                <a:tc>
                  <a:txBody>
                    <a:bodyPr/>
                    <a:lstStyle/>
                    <a:p>
                      <a:pPr indent="0" lvl="0" marL="0" rtl="0" algn="l">
                        <a:lnSpc>
                          <a:spcPct val="115000"/>
                        </a:lnSpc>
                        <a:spcBef>
                          <a:spcPts val="1200"/>
                        </a:spcBef>
                        <a:spcAft>
                          <a:spcPts val="0"/>
                        </a:spcAft>
                        <a:buNone/>
                      </a:pPr>
                      <a:r>
                        <a:rPr lang="en-US" sz="1600"/>
                        <a:t> *Desarrollo tecnológico</a:t>
                      </a:r>
                      <a:endParaRPr sz="1600"/>
                    </a:p>
                    <a:p>
                      <a:pPr indent="0" lvl="0" marL="0" rtl="0" algn="l">
                        <a:lnSpc>
                          <a:spcPct val="115000"/>
                        </a:lnSpc>
                        <a:spcBef>
                          <a:spcPts val="1200"/>
                        </a:spcBef>
                        <a:spcAft>
                          <a:spcPts val="0"/>
                        </a:spcAft>
                        <a:buNone/>
                      </a:pPr>
                      <a:r>
                        <a:rPr lang="en-US" sz="1600"/>
                        <a:t>*Iniciativas gubernamentales para apoyar el tejido empresarial</a:t>
                      </a:r>
                      <a:endParaRPr sz="1600"/>
                    </a:p>
                    <a:p>
                      <a:pPr indent="0" lvl="0" marL="0" rtl="0" algn="l">
                        <a:lnSpc>
                          <a:spcPct val="115000"/>
                        </a:lnSpc>
                        <a:spcBef>
                          <a:spcPts val="1200"/>
                        </a:spcBef>
                        <a:spcAft>
                          <a:spcPts val="0"/>
                        </a:spcAft>
                        <a:buNone/>
                      </a:pPr>
                      <a:r>
                        <a:rPr lang="en-US" sz="1600"/>
                        <a:t>*Ubicación estratégica del corregimiento</a:t>
                      </a:r>
                      <a:endParaRPr sz="1600"/>
                    </a:p>
                    <a:p>
                      <a:pPr indent="0" lvl="0" marL="0" rtl="0" algn="l">
                        <a:lnSpc>
                          <a:spcPct val="115000"/>
                        </a:lnSpc>
                        <a:spcBef>
                          <a:spcPts val="1200"/>
                        </a:spcBef>
                        <a:spcAft>
                          <a:spcPts val="0"/>
                        </a:spcAft>
                        <a:buNone/>
                      </a:pPr>
                      <a:r>
                        <a:rPr lang="en-US" sz="1600"/>
                        <a:t>*Acceso a nuevas técnólogias</a:t>
                      </a:r>
                      <a:endParaRPr sz="1600"/>
                    </a:p>
                    <a:p>
                      <a:pPr indent="0" lvl="0" marL="0" rtl="0" algn="l">
                        <a:lnSpc>
                          <a:spcPct val="115000"/>
                        </a:lnSpc>
                        <a:spcBef>
                          <a:spcPts val="1200"/>
                        </a:spcBef>
                        <a:spcAft>
                          <a:spcPts val="0"/>
                        </a:spcAft>
                        <a:buNone/>
                      </a:pPr>
                      <a:r>
                        <a:rPr lang="en-US" sz="1600"/>
                        <a:t>*Crecimiento y desarrollo de la</a:t>
                      </a:r>
                      <a:endParaRPr sz="1600"/>
                    </a:p>
                    <a:p>
                      <a:pPr indent="0" lvl="0" marL="0" rtl="0" algn="l">
                        <a:lnSpc>
                          <a:spcPct val="115000"/>
                        </a:lnSpc>
                        <a:spcBef>
                          <a:spcPts val="1200"/>
                        </a:spcBef>
                        <a:spcAft>
                          <a:spcPts val="0"/>
                        </a:spcAft>
                        <a:buNone/>
                      </a:pPr>
                      <a:r>
                        <a:rPr lang="en-US" sz="1600"/>
                        <a:t>población local</a:t>
                      </a:r>
                      <a:endParaRPr sz="1600"/>
                    </a:p>
                  </a:txBody>
                  <a:tcPr marT="91425" marB="91425" marR="68575" marL="68575">
                    <a:lnB cap="flat" cmpd="sng" w="7625">
                      <a:solidFill>
                        <a:srgbClr val="000000"/>
                      </a:solidFill>
                      <a:prstDash val="solid"/>
                      <a:round/>
                      <a:headEnd len="sm" w="sm" type="none"/>
                      <a:tailEnd len="sm" w="sm" type="none"/>
                    </a:lnB>
                  </a:tcPr>
                </a:tc>
                <a:tc vMerge="1"/>
                <a:tc>
                  <a:txBody>
                    <a:bodyPr/>
                    <a:lstStyle/>
                    <a:p>
                      <a:pPr indent="0" lvl="0" marL="0" rtl="0" algn="l">
                        <a:lnSpc>
                          <a:spcPct val="115000"/>
                        </a:lnSpc>
                        <a:spcBef>
                          <a:spcPts val="1200"/>
                        </a:spcBef>
                        <a:spcAft>
                          <a:spcPts val="0"/>
                        </a:spcAft>
                        <a:buNone/>
                      </a:pPr>
                      <a:r>
                        <a:rPr lang="en-US" sz="1600"/>
                        <a:t> *Altos intereses de las entidades financieras</a:t>
                      </a:r>
                      <a:endParaRPr sz="1600"/>
                    </a:p>
                    <a:p>
                      <a:pPr indent="0" lvl="0" marL="0" rtl="0" algn="l">
                        <a:lnSpc>
                          <a:spcPct val="115000"/>
                        </a:lnSpc>
                        <a:spcBef>
                          <a:spcPts val="1200"/>
                        </a:spcBef>
                        <a:spcAft>
                          <a:spcPts val="0"/>
                        </a:spcAft>
                        <a:buNone/>
                      </a:pPr>
                      <a:r>
                        <a:rPr lang="en-US" sz="1600"/>
                        <a:t>*Situación económica del país</a:t>
                      </a:r>
                      <a:endParaRPr sz="1600"/>
                    </a:p>
                    <a:p>
                      <a:pPr indent="0" lvl="0" marL="0" rtl="0" algn="l">
                        <a:lnSpc>
                          <a:spcPct val="115000"/>
                        </a:lnSpc>
                        <a:spcBef>
                          <a:spcPts val="1200"/>
                        </a:spcBef>
                        <a:spcAft>
                          <a:spcPts val="0"/>
                        </a:spcAft>
                        <a:buNone/>
                      </a:pPr>
                      <a:r>
                        <a:rPr lang="en-US" sz="1600"/>
                        <a:t>*Una nueva crisis sanitaria</a:t>
                      </a:r>
                      <a:endParaRPr sz="1600"/>
                    </a:p>
                    <a:p>
                      <a:pPr indent="0" lvl="0" marL="0" rtl="0" algn="l">
                        <a:lnSpc>
                          <a:spcPct val="115000"/>
                        </a:lnSpc>
                        <a:spcBef>
                          <a:spcPts val="1200"/>
                        </a:spcBef>
                        <a:spcAft>
                          <a:spcPts val="0"/>
                        </a:spcAft>
                        <a:buNone/>
                      </a:pPr>
                      <a:r>
                        <a:rPr lang="en-US" sz="1600"/>
                        <a:t>Politicas emergentes del país</a:t>
                      </a:r>
                      <a:endParaRPr sz="1600"/>
                    </a:p>
                    <a:p>
                      <a:pPr indent="0" lvl="0" marL="0" rtl="0" algn="l">
                        <a:lnSpc>
                          <a:spcPct val="115000"/>
                        </a:lnSpc>
                        <a:spcBef>
                          <a:spcPts val="1200"/>
                        </a:spcBef>
                        <a:spcAft>
                          <a:spcPts val="0"/>
                        </a:spcAft>
                        <a:buNone/>
                      </a:pPr>
                      <a:r>
                        <a:rPr lang="en-US" sz="1600"/>
                        <a:t>*El paso de la ruta del sol por este corregimiento.</a:t>
                      </a:r>
                      <a:endParaRPr sz="1600"/>
                    </a:p>
                    <a:p>
                      <a:pPr indent="0" lvl="0" marL="0" rtl="0" algn="l">
                        <a:lnSpc>
                          <a:spcPct val="115000"/>
                        </a:lnSpc>
                        <a:spcBef>
                          <a:spcPts val="1200"/>
                        </a:spcBef>
                        <a:spcAft>
                          <a:spcPts val="0"/>
                        </a:spcAft>
                        <a:buNone/>
                      </a:pPr>
                      <a:r>
                        <a:rPr lang="en-US" sz="1600"/>
                        <a:t>*Bajo poder adquisitivo de los clientes</a:t>
                      </a:r>
                      <a:endParaRPr sz="1600"/>
                    </a:p>
                    <a:p>
                      <a:pPr indent="0" lvl="0" marL="0" rtl="0" algn="l">
                        <a:lnSpc>
                          <a:spcPct val="115000"/>
                        </a:lnSpc>
                        <a:spcBef>
                          <a:spcPts val="1200"/>
                        </a:spcBef>
                        <a:spcAft>
                          <a:spcPts val="0"/>
                        </a:spcAft>
                        <a:buNone/>
                      </a:pPr>
                      <a:r>
                        <a:rPr lang="en-US" sz="1600"/>
                        <a:t>*Inseguridad social</a:t>
                      </a:r>
                      <a:endParaRPr sz="1600"/>
                    </a:p>
                  </a:txBody>
                  <a:tcPr marT="91425" marB="91425" marR="68575" marL="68575">
                    <a:lnB cap="flat" cmpd="sng" w="7625">
                      <a:solidFill>
                        <a:srgbClr val="000000"/>
                      </a:solidFill>
                      <a:prstDash val="solid"/>
                      <a:round/>
                      <a:headEnd len="sm" w="sm" type="none"/>
                      <a:tailEnd len="sm" w="sm" type="none"/>
                    </a:lnB>
                  </a:tcPr>
                </a:tc>
              </a:tr>
            </a:tbl>
          </a:graphicData>
        </a:graphic>
      </p:graphicFrame>
      <p:sp>
        <p:nvSpPr>
          <p:cNvPr id="182" name="Google Shape;182;g1ed270a309a_1_36"/>
          <p:cNvSpPr txBox="1"/>
          <p:nvPr/>
        </p:nvSpPr>
        <p:spPr>
          <a:xfrm>
            <a:off x="1819500" y="334525"/>
            <a:ext cx="12725400" cy="12621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4100">
                <a:solidFill>
                  <a:schemeClr val="dk1"/>
                </a:solidFill>
                <a:latin typeface="Arial Black"/>
                <a:ea typeface="Arial Black"/>
                <a:cs typeface="Arial Black"/>
                <a:sym typeface="Arial Black"/>
              </a:rPr>
              <a:t>DESARROLLO DE LOS OBJETIVOS ESPECÍFICOS</a:t>
            </a:r>
            <a:endParaRPr b="1" sz="4100">
              <a:solidFill>
                <a:schemeClr val="dk1"/>
              </a:solidFill>
              <a:latin typeface="Arial Black"/>
              <a:ea typeface="Arial Black"/>
              <a:cs typeface="Arial Black"/>
              <a:sym typeface="Arial Black"/>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g1ed270a309a_1_46"/>
          <p:cNvSpPr txBox="1"/>
          <p:nvPr/>
        </p:nvSpPr>
        <p:spPr>
          <a:xfrm>
            <a:off x="8702798" y="9639300"/>
            <a:ext cx="513900" cy="431100"/>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lang="en-US" sz="2800">
                <a:solidFill>
                  <a:schemeClr val="dk1"/>
                </a:solidFill>
                <a:latin typeface="Arial"/>
                <a:ea typeface="Arial"/>
                <a:cs typeface="Arial"/>
                <a:sym typeface="Arial"/>
              </a:rPr>
              <a:t>07</a:t>
            </a:r>
            <a:endParaRPr/>
          </a:p>
        </p:txBody>
      </p:sp>
      <p:sp>
        <p:nvSpPr>
          <p:cNvPr id="188" name="Google Shape;188;g1ed270a309a_1_46"/>
          <p:cNvSpPr txBox="1"/>
          <p:nvPr/>
        </p:nvSpPr>
        <p:spPr>
          <a:xfrm>
            <a:off x="1529400" y="2372050"/>
            <a:ext cx="14427900" cy="661800"/>
          </a:xfrm>
          <a:prstGeom prst="rect">
            <a:avLst/>
          </a:prstGeom>
          <a:noFill/>
          <a:ln>
            <a:noFill/>
          </a:ln>
        </p:spPr>
        <p:txBody>
          <a:bodyPr anchorCtr="0" anchor="t" bIns="0" lIns="0" spcFirstLastPara="1" rIns="0" wrap="square" tIns="0">
            <a:spAutoFit/>
          </a:bodyPr>
          <a:lstStyle/>
          <a:p>
            <a:pPr indent="-355600" lvl="0" marL="457200" rtl="0" algn="ctr">
              <a:lnSpc>
                <a:spcPct val="115000"/>
              </a:lnSpc>
              <a:spcBef>
                <a:spcPts val="1800"/>
              </a:spcBef>
              <a:spcAft>
                <a:spcPts val="0"/>
              </a:spcAft>
              <a:buClr>
                <a:schemeClr val="dk1"/>
              </a:buClr>
              <a:buSzPts val="2000"/>
              <a:buChar char="●"/>
            </a:pPr>
            <a:r>
              <a:rPr b="1" lang="en-US" sz="2000">
                <a:solidFill>
                  <a:schemeClr val="dk1"/>
                </a:solidFill>
              </a:rPr>
              <a:t>IDENTIFICAR LAS CAUSAS DE </a:t>
            </a:r>
            <a:r>
              <a:rPr b="1" lang="en-US" sz="2000">
                <a:solidFill>
                  <a:schemeClr val="dk1"/>
                </a:solidFill>
              </a:rPr>
              <a:t>ÉXITO</a:t>
            </a:r>
            <a:r>
              <a:rPr b="1" lang="en-US" sz="2000">
                <a:solidFill>
                  <a:schemeClr val="dk1"/>
                </a:solidFill>
              </a:rPr>
              <a:t> O FRACASO DE LAS MICROEMPRESAS DEL SECTOR COMERCIO DE LA MATA, CESAR. </a:t>
            </a:r>
            <a:endParaRPr sz="1700"/>
          </a:p>
        </p:txBody>
      </p:sp>
      <p:sp>
        <p:nvSpPr>
          <p:cNvPr id="189" name="Google Shape;189;g1ed270a309a_1_46"/>
          <p:cNvSpPr txBox="1"/>
          <p:nvPr/>
        </p:nvSpPr>
        <p:spPr>
          <a:xfrm>
            <a:off x="1777700" y="271825"/>
            <a:ext cx="12725400" cy="12621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4100">
                <a:solidFill>
                  <a:schemeClr val="dk1"/>
                </a:solidFill>
                <a:latin typeface="Arial Black"/>
                <a:ea typeface="Arial Black"/>
                <a:cs typeface="Arial Black"/>
                <a:sym typeface="Arial Black"/>
              </a:rPr>
              <a:t>DESARROLLO DE LOS OBJETIVOS ESPECÍFICOS</a:t>
            </a:r>
            <a:endParaRPr b="1" sz="4100">
              <a:solidFill>
                <a:schemeClr val="dk1"/>
              </a:solidFill>
              <a:latin typeface="Arial Black"/>
              <a:ea typeface="Arial Black"/>
              <a:cs typeface="Arial Black"/>
              <a:sym typeface="Arial Black"/>
            </a:endParaRPr>
          </a:p>
        </p:txBody>
      </p:sp>
      <p:pic>
        <p:nvPicPr>
          <p:cNvPr id="190" name="Google Shape;190;g1ed270a309a_1_46"/>
          <p:cNvPicPr preferRelativeResize="0"/>
          <p:nvPr/>
        </p:nvPicPr>
        <p:blipFill>
          <a:blip r:embed="rId3">
            <a:alphaModFix/>
          </a:blip>
          <a:stretch>
            <a:fillRect/>
          </a:stretch>
        </p:blipFill>
        <p:spPr>
          <a:xfrm>
            <a:off x="1529400" y="4699050"/>
            <a:ext cx="6936138" cy="4290675"/>
          </a:xfrm>
          <a:prstGeom prst="rect">
            <a:avLst/>
          </a:prstGeom>
          <a:noFill/>
          <a:ln>
            <a:noFill/>
          </a:ln>
        </p:spPr>
      </p:pic>
      <p:sp>
        <p:nvSpPr>
          <p:cNvPr id="191" name="Google Shape;191;g1ed270a309a_1_46"/>
          <p:cNvSpPr txBox="1"/>
          <p:nvPr/>
        </p:nvSpPr>
        <p:spPr>
          <a:xfrm>
            <a:off x="1529400" y="3650900"/>
            <a:ext cx="15522900" cy="431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1800"/>
              </a:spcBef>
              <a:spcAft>
                <a:spcPts val="1200"/>
              </a:spcAft>
              <a:buNone/>
            </a:pPr>
            <a:r>
              <a:rPr i="1" lang="en-US" sz="1600">
                <a:solidFill>
                  <a:schemeClr val="dk1"/>
                </a:solidFill>
              </a:rPr>
              <a:t>Factores </a:t>
            </a:r>
            <a:r>
              <a:rPr b="1" i="1" lang="en-US" sz="1600">
                <a:solidFill>
                  <a:schemeClr val="dk1"/>
                </a:solidFill>
              </a:rPr>
              <a:t>internos y externos</a:t>
            </a:r>
            <a:r>
              <a:rPr i="1" lang="en-US" sz="1600">
                <a:solidFill>
                  <a:schemeClr val="dk1"/>
                </a:solidFill>
              </a:rPr>
              <a:t> que pueden influir en de </a:t>
            </a:r>
            <a:r>
              <a:rPr b="1" i="1" lang="en-US" sz="1600">
                <a:solidFill>
                  <a:schemeClr val="dk1"/>
                </a:solidFill>
              </a:rPr>
              <a:t>éxito </a:t>
            </a:r>
            <a:r>
              <a:rPr i="1" lang="en-US" sz="1600">
                <a:solidFill>
                  <a:schemeClr val="dk1"/>
                </a:solidFill>
              </a:rPr>
              <a:t>de las microempresas del sector comercio de la Mata, Cesar.</a:t>
            </a:r>
            <a:endParaRPr/>
          </a:p>
        </p:txBody>
      </p:sp>
      <p:pic>
        <p:nvPicPr>
          <p:cNvPr id="192" name="Google Shape;192;g1ed270a309a_1_46"/>
          <p:cNvPicPr preferRelativeResize="0"/>
          <p:nvPr/>
        </p:nvPicPr>
        <p:blipFill>
          <a:blip r:embed="rId4">
            <a:alphaModFix/>
          </a:blip>
          <a:stretch>
            <a:fillRect/>
          </a:stretch>
        </p:blipFill>
        <p:spPr>
          <a:xfrm>
            <a:off x="9216700" y="4731563"/>
            <a:ext cx="7835638" cy="42581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g1ed270a309a_1_55"/>
          <p:cNvSpPr txBox="1"/>
          <p:nvPr/>
        </p:nvSpPr>
        <p:spPr>
          <a:xfrm>
            <a:off x="8702798" y="9639300"/>
            <a:ext cx="513900" cy="431100"/>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lang="en-US" sz="2800">
                <a:solidFill>
                  <a:schemeClr val="dk1"/>
                </a:solidFill>
                <a:latin typeface="Arial"/>
                <a:ea typeface="Arial"/>
                <a:cs typeface="Arial"/>
                <a:sym typeface="Arial"/>
              </a:rPr>
              <a:t>07</a:t>
            </a:r>
            <a:endParaRPr/>
          </a:p>
        </p:txBody>
      </p:sp>
      <p:sp>
        <p:nvSpPr>
          <p:cNvPr id="198" name="Google Shape;198;g1ed270a309a_1_55"/>
          <p:cNvSpPr txBox="1"/>
          <p:nvPr/>
        </p:nvSpPr>
        <p:spPr>
          <a:xfrm>
            <a:off x="2272938" y="3054850"/>
            <a:ext cx="13593000" cy="692700"/>
          </a:xfrm>
          <a:prstGeom prst="rect">
            <a:avLst/>
          </a:prstGeom>
          <a:noFill/>
          <a:ln>
            <a:noFill/>
          </a:ln>
        </p:spPr>
        <p:txBody>
          <a:bodyPr anchorCtr="0" anchor="t" bIns="0" lIns="0" spcFirstLastPara="1" rIns="0" wrap="square" tIns="0">
            <a:spAutoFit/>
          </a:bodyPr>
          <a:lstStyle/>
          <a:p>
            <a:pPr indent="0" lvl="0" marL="0" rtl="0" algn="ctr">
              <a:lnSpc>
                <a:spcPct val="150000"/>
              </a:lnSpc>
              <a:spcBef>
                <a:spcPts val="1400"/>
              </a:spcBef>
              <a:spcAft>
                <a:spcPts val="400"/>
              </a:spcAft>
              <a:buSzPts val="1100"/>
              <a:buNone/>
            </a:pPr>
            <a:r>
              <a:rPr b="1" lang="en-US" sz="1800">
                <a:solidFill>
                  <a:schemeClr val="dk1"/>
                </a:solidFill>
              </a:rPr>
              <a:t>FACTORES INTERNOS Y EXTERNOS QUE PUEDEN INFLUIR EN EL FRACASO DE LAS MICROEMPRESAS DEL SECTOR COMERCIO DE LA MATA, CESAR.</a:t>
            </a:r>
            <a:endParaRPr sz="1800"/>
          </a:p>
        </p:txBody>
      </p:sp>
      <p:sp>
        <p:nvSpPr>
          <p:cNvPr id="199" name="Google Shape;199;g1ed270a309a_1_55"/>
          <p:cNvSpPr txBox="1"/>
          <p:nvPr/>
        </p:nvSpPr>
        <p:spPr>
          <a:xfrm>
            <a:off x="1861325" y="731800"/>
            <a:ext cx="12725400" cy="12621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4100">
                <a:solidFill>
                  <a:schemeClr val="dk1"/>
                </a:solidFill>
                <a:latin typeface="Arial Black"/>
                <a:ea typeface="Arial Black"/>
                <a:cs typeface="Arial Black"/>
                <a:sym typeface="Arial Black"/>
              </a:rPr>
              <a:t>DESARROLLO DE LOS OBJETIVOS ESPECÍFICOS</a:t>
            </a:r>
            <a:endParaRPr b="1" sz="4100">
              <a:solidFill>
                <a:schemeClr val="dk1"/>
              </a:solidFill>
              <a:latin typeface="Arial Black"/>
              <a:ea typeface="Arial Black"/>
              <a:cs typeface="Arial Black"/>
              <a:sym typeface="Arial Black"/>
            </a:endParaRPr>
          </a:p>
        </p:txBody>
      </p:sp>
      <p:pic>
        <p:nvPicPr>
          <p:cNvPr id="200" name="Google Shape;200;g1ed270a309a_1_55"/>
          <p:cNvPicPr preferRelativeResize="0"/>
          <p:nvPr/>
        </p:nvPicPr>
        <p:blipFill>
          <a:blip r:embed="rId3">
            <a:alphaModFix/>
          </a:blip>
          <a:stretch>
            <a:fillRect/>
          </a:stretch>
        </p:blipFill>
        <p:spPr>
          <a:xfrm>
            <a:off x="2272939" y="4529438"/>
            <a:ext cx="6639925" cy="4032942"/>
          </a:xfrm>
          <a:prstGeom prst="rect">
            <a:avLst/>
          </a:prstGeom>
          <a:noFill/>
          <a:ln>
            <a:noFill/>
          </a:ln>
        </p:spPr>
      </p:pic>
      <p:pic>
        <p:nvPicPr>
          <p:cNvPr id="201" name="Google Shape;201;g1ed270a309a_1_55"/>
          <p:cNvPicPr preferRelativeResize="0"/>
          <p:nvPr/>
        </p:nvPicPr>
        <p:blipFill>
          <a:blip r:embed="rId4">
            <a:alphaModFix/>
          </a:blip>
          <a:stretch>
            <a:fillRect/>
          </a:stretch>
        </p:blipFill>
        <p:spPr>
          <a:xfrm>
            <a:off x="9322113" y="4545425"/>
            <a:ext cx="6692949" cy="40329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g1ed270a309a_1_30"/>
          <p:cNvSpPr txBox="1"/>
          <p:nvPr/>
        </p:nvSpPr>
        <p:spPr>
          <a:xfrm>
            <a:off x="8702798" y="9639300"/>
            <a:ext cx="513900" cy="431100"/>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lang="en-US" sz="2800">
                <a:solidFill>
                  <a:schemeClr val="dk1"/>
                </a:solidFill>
                <a:latin typeface="Arial"/>
                <a:ea typeface="Arial"/>
                <a:cs typeface="Arial"/>
                <a:sym typeface="Arial"/>
              </a:rPr>
              <a:t>07</a:t>
            </a:r>
            <a:endParaRPr/>
          </a:p>
        </p:txBody>
      </p:sp>
      <p:sp>
        <p:nvSpPr>
          <p:cNvPr id="207" name="Google Shape;207;g1ed270a309a_1_30"/>
          <p:cNvSpPr txBox="1"/>
          <p:nvPr/>
        </p:nvSpPr>
        <p:spPr>
          <a:xfrm>
            <a:off x="2826825" y="3185700"/>
            <a:ext cx="12996300" cy="1098000"/>
          </a:xfrm>
          <a:prstGeom prst="rect">
            <a:avLst/>
          </a:prstGeom>
          <a:noFill/>
          <a:ln>
            <a:noFill/>
          </a:ln>
        </p:spPr>
        <p:txBody>
          <a:bodyPr anchorCtr="0" anchor="t" bIns="0" lIns="0" spcFirstLastPara="1" rIns="0" wrap="square" tIns="0">
            <a:spAutoFit/>
          </a:bodyPr>
          <a:lstStyle/>
          <a:p>
            <a:pPr indent="0" lvl="0" marL="0" rtl="0" algn="ctr">
              <a:lnSpc>
                <a:spcPct val="150000"/>
              </a:lnSpc>
              <a:spcBef>
                <a:spcPts val="1400"/>
              </a:spcBef>
              <a:spcAft>
                <a:spcPts val="0"/>
              </a:spcAft>
              <a:buClr>
                <a:schemeClr val="dk1"/>
              </a:buClr>
              <a:buSzPts val="1100"/>
              <a:buFont typeface="Arial"/>
              <a:buNone/>
            </a:pPr>
            <a:r>
              <a:rPr b="1" lang="en-US" sz="1700">
                <a:solidFill>
                  <a:schemeClr val="dk1"/>
                </a:solidFill>
              </a:rPr>
              <a:t>FACTORES</a:t>
            </a:r>
            <a:r>
              <a:rPr b="1" lang="en-US" sz="1700">
                <a:solidFill>
                  <a:schemeClr val="dk1"/>
                </a:solidFill>
              </a:rPr>
              <a:t> QUE PUEDEN AFECTAR EL DESARROLLO Y LA GESTIÓN DE LAS MICROEMPRESAS DEL SECTOR COMERCIO DE LA MATA, CESAR. </a:t>
            </a:r>
            <a:endParaRPr b="1" sz="1700">
              <a:solidFill>
                <a:schemeClr val="dk1"/>
              </a:solidFill>
            </a:endParaRPr>
          </a:p>
          <a:p>
            <a:pPr indent="0" lvl="0" marL="0" marR="0" rtl="0" algn="ctr">
              <a:lnSpc>
                <a:spcPct val="141531"/>
              </a:lnSpc>
              <a:spcBef>
                <a:spcPts val="400"/>
              </a:spcBef>
              <a:spcAft>
                <a:spcPts val="0"/>
              </a:spcAft>
              <a:buNone/>
            </a:pPr>
            <a:r>
              <a:t/>
            </a:r>
            <a:endParaRPr b="1" sz="1700"/>
          </a:p>
        </p:txBody>
      </p:sp>
      <p:sp>
        <p:nvSpPr>
          <p:cNvPr id="208" name="Google Shape;208;g1ed270a309a_1_30"/>
          <p:cNvSpPr txBox="1"/>
          <p:nvPr/>
        </p:nvSpPr>
        <p:spPr>
          <a:xfrm>
            <a:off x="1861325" y="731800"/>
            <a:ext cx="12725400" cy="12621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4100">
                <a:solidFill>
                  <a:schemeClr val="dk1"/>
                </a:solidFill>
                <a:latin typeface="Arial Black"/>
                <a:ea typeface="Arial Black"/>
                <a:cs typeface="Arial Black"/>
                <a:sym typeface="Arial Black"/>
              </a:rPr>
              <a:t>DESARROLLO DE LOS OBJETIVOS ESPECÍFICOS</a:t>
            </a:r>
            <a:endParaRPr b="1" sz="4100">
              <a:solidFill>
                <a:schemeClr val="dk1"/>
              </a:solidFill>
              <a:latin typeface="Arial Black"/>
              <a:ea typeface="Arial Black"/>
              <a:cs typeface="Arial Black"/>
              <a:sym typeface="Arial Black"/>
            </a:endParaRPr>
          </a:p>
        </p:txBody>
      </p:sp>
      <p:pic>
        <p:nvPicPr>
          <p:cNvPr id="209" name="Google Shape;209;g1ed270a309a_1_30"/>
          <p:cNvPicPr preferRelativeResize="0"/>
          <p:nvPr/>
        </p:nvPicPr>
        <p:blipFill>
          <a:blip r:embed="rId3">
            <a:alphaModFix/>
          </a:blip>
          <a:stretch>
            <a:fillRect/>
          </a:stretch>
        </p:blipFill>
        <p:spPr>
          <a:xfrm>
            <a:off x="2730725" y="4498775"/>
            <a:ext cx="6170719" cy="3948725"/>
          </a:xfrm>
          <a:prstGeom prst="rect">
            <a:avLst/>
          </a:prstGeom>
          <a:noFill/>
          <a:ln>
            <a:noFill/>
          </a:ln>
        </p:spPr>
      </p:pic>
      <p:pic>
        <p:nvPicPr>
          <p:cNvPr id="210" name="Google Shape;210;g1ed270a309a_1_30"/>
          <p:cNvPicPr preferRelativeResize="0"/>
          <p:nvPr/>
        </p:nvPicPr>
        <p:blipFill>
          <a:blip r:embed="rId4">
            <a:alphaModFix/>
          </a:blip>
          <a:stretch>
            <a:fillRect/>
          </a:stretch>
        </p:blipFill>
        <p:spPr>
          <a:xfrm>
            <a:off x="9572200" y="4498780"/>
            <a:ext cx="6262150" cy="39487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g1ed270a309a_1_73"/>
          <p:cNvSpPr txBox="1"/>
          <p:nvPr/>
        </p:nvSpPr>
        <p:spPr>
          <a:xfrm>
            <a:off x="8702798" y="9639300"/>
            <a:ext cx="513900" cy="431100"/>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lang="en-US" sz="2800">
                <a:solidFill>
                  <a:schemeClr val="dk1"/>
                </a:solidFill>
                <a:latin typeface="Arial"/>
                <a:ea typeface="Arial"/>
                <a:cs typeface="Arial"/>
                <a:sym typeface="Arial"/>
              </a:rPr>
              <a:t>07</a:t>
            </a:r>
            <a:endParaRPr/>
          </a:p>
        </p:txBody>
      </p:sp>
      <p:sp>
        <p:nvSpPr>
          <p:cNvPr id="216" name="Google Shape;216;g1ed270a309a_1_73"/>
          <p:cNvSpPr txBox="1"/>
          <p:nvPr/>
        </p:nvSpPr>
        <p:spPr>
          <a:xfrm>
            <a:off x="1046125" y="4915463"/>
            <a:ext cx="6401400" cy="1677900"/>
          </a:xfrm>
          <a:prstGeom prst="rect">
            <a:avLst/>
          </a:prstGeom>
          <a:noFill/>
          <a:ln>
            <a:noFill/>
          </a:ln>
        </p:spPr>
        <p:txBody>
          <a:bodyPr anchorCtr="0" anchor="t" bIns="0" lIns="0" spcFirstLastPara="1" rIns="0" wrap="square" tIns="0">
            <a:spAutoFit/>
          </a:bodyPr>
          <a:lstStyle/>
          <a:p>
            <a:pPr indent="-342900" lvl="0" marL="457200" rtl="0" algn="ctr">
              <a:lnSpc>
                <a:spcPct val="150000"/>
              </a:lnSpc>
              <a:spcBef>
                <a:spcPts val="1800"/>
              </a:spcBef>
              <a:spcAft>
                <a:spcPts val="0"/>
              </a:spcAft>
              <a:buClr>
                <a:schemeClr val="dk1"/>
              </a:buClr>
              <a:buSzPts val="1800"/>
              <a:buChar char="●"/>
            </a:pPr>
            <a:r>
              <a:rPr b="1" lang="en-US" sz="1800">
                <a:solidFill>
                  <a:schemeClr val="dk1"/>
                </a:solidFill>
              </a:rPr>
              <a:t>ESTABLECER ESTRATEGIAS DE SOSTENIBILIDAD EMPRESARIAL PARA LAS MICROEMPRESAS DEL SECTOR COMERCIO DE LA MATA, CESAR.</a:t>
            </a:r>
            <a:endParaRPr b="1" sz="1800">
              <a:solidFill>
                <a:schemeClr val="dk1"/>
              </a:solidFill>
            </a:endParaRPr>
          </a:p>
          <a:p>
            <a:pPr indent="0" lvl="0" marL="0" marR="0" rtl="0" algn="ctr">
              <a:lnSpc>
                <a:spcPct val="141531"/>
              </a:lnSpc>
              <a:spcBef>
                <a:spcPts val="1200"/>
              </a:spcBef>
              <a:spcAft>
                <a:spcPts val="0"/>
              </a:spcAft>
              <a:buNone/>
            </a:pPr>
            <a:r>
              <a:t/>
            </a:r>
            <a:endParaRPr sz="1800"/>
          </a:p>
        </p:txBody>
      </p:sp>
      <p:sp>
        <p:nvSpPr>
          <p:cNvPr id="217" name="Google Shape;217;g1ed270a309a_1_73"/>
          <p:cNvSpPr txBox="1"/>
          <p:nvPr/>
        </p:nvSpPr>
        <p:spPr>
          <a:xfrm>
            <a:off x="1861325" y="313625"/>
            <a:ext cx="12725400" cy="12621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4100">
                <a:solidFill>
                  <a:schemeClr val="dk1"/>
                </a:solidFill>
                <a:latin typeface="Arial Black"/>
                <a:ea typeface="Arial Black"/>
                <a:cs typeface="Arial Black"/>
                <a:sym typeface="Arial Black"/>
              </a:rPr>
              <a:t>DESARROLLO DE LOS OBJETIVOS ESPECÍFICOS</a:t>
            </a:r>
            <a:endParaRPr b="1" sz="4100">
              <a:solidFill>
                <a:schemeClr val="dk1"/>
              </a:solidFill>
              <a:latin typeface="Arial Black"/>
              <a:ea typeface="Arial Black"/>
              <a:cs typeface="Arial Black"/>
              <a:sym typeface="Arial Black"/>
            </a:endParaRPr>
          </a:p>
        </p:txBody>
      </p:sp>
      <p:pic>
        <p:nvPicPr>
          <p:cNvPr id="218" name="Google Shape;218;g1ed270a309a_1_73"/>
          <p:cNvPicPr preferRelativeResize="0"/>
          <p:nvPr/>
        </p:nvPicPr>
        <p:blipFill rotWithShape="1">
          <a:blip r:embed="rId3">
            <a:alphaModFix/>
          </a:blip>
          <a:srcRect b="4115" l="6664" r="3993" t="3608"/>
          <a:stretch/>
        </p:blipFill>
        <p:spPr>
          <a:xfrm>
            <a:off x="8012150" y="2157600"/>
            <a:ext cx="9534300" cy="7193626"/>
          </a:xfrm>
          <a:prstGeom prst="rect">
            <a:avLst/>
          </a:prstGeom>
          <a:noFill/>
          <a:ln>
            <a:noFill/>
          </a:ln>
        </p:spPr>
      </p:pic>
      <p:sp>
        <p:nvSpPr>
          <p:cNvPr id="219" name="Google Shape;219;g1ed270a309a_1_73"/>
          <p:cNvSpPr/>
          <p:nvPr/>
        </p:nvSpPr>
        <p:spPr>
          <a:xfrm>
            <a:off x="7719425" y="1931950"/>
            <a:ext cx="2237100" cy="431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g1ed270a309a_1_87"/>
          <p:cNvSpPr txBox="1"/>
          <p:nvPr/>
        </p:nvSpPr>
        <p:spPr>
          <a:xfrm>
            <a:off x="8702798" y="9639300"/>
            <a:ext cx="513900" cy="431100"/>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lang="en-US" sz="2800">
                <a:solidFill>
                  <a:schemeClr val="dk1"/>
                </a:solidFill>
                <a:latin typeface="Arial"/>
                <a:ea typeface="Arial"/>
                <a:cs typeface="Arial"/>
                <a:sym typeface="Arial"/>
              </a:rPr>
              <a:t>07</a:t>
            </a:r>
            <a:endParaRPr/>
          </a:p>
        </p:txBody>
      </p:sp>
      <p:sp>
        <p:nvSpPr>
          <p:cNvPr id="225" name="Google Shape;225;g1ed270a309a_1_87"/>
          <p:cNvSpPr txBox="1"/>
          <p:nvPr/>
        </p:nvSpPr>
        <p:spPr>
          <a:xfrm>
            <a:off x="1882225" y="397275"/>
            <a:ext cx="12725400" cy="12621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4100">
                <a:solidFill>
                  <a:schemeClr val="dk1"/>
                </a:solidFill>
                <a:latin typeface="Arial Black"/>
                <a:ea typeface="Arial Black"/>
                <a:cs typeface="Arial Black"/>
                <a:sym typeface="Arial Black"/>
              </a:rPr>
              <a:t>DESARROLLO DE LOS OBJETIVOS ESPECÍFICOS</a:t>
            </a:r>
            <a:endParaRPr b="1" sz="4100">
              <a:solidFill>
                <a:schemeClr val="dk1"/>
              </a:solidFill>
              <a:latin typeface="Arial Black"/>
              <a:ea typeface="Arial Black"/>
              <a:cs typeface="Arial Black"/>
              <a:sym typeface="Arial Black"/>
            </a:endParaRPr>
          </a:p>
        </p:txBody>
      </p:sp>
      <p:sp>
        <p:nvSpPr>
          <p:cNvPr id="226" name="Google Shape;226;g1ed270a309a_1_87"/>
          <p:cNvSpPr txBox="1"/>
          <p:nvPr/>
        </p:nvSpPr>
        <p:spPr>
          <a:xfrm>
            <a:off x="1003600" y="4497000"/>
            <a:ext cx="5273100" cy="1293000"/>
          </a:xfrm>
          <a:prstGeom prst="rect">
            <a:avLst/>
          </a:prstGeom>
          <a:noFill/>
          <a:ln>
            <a:noFill/>
          </a:ln>
        </p:spPr>
        <p:txBody>
          <a:bodyPr anchorCtr="0" anchor="t" bIns="91425" lIns="91425" spcFirstLastPara="1" rIns="91425" wrap="square" tIns="91425">
            <a:spAutoFit/>
          </a:bodyPr>
          <a:lstStyle/>
          <a:p>
            <a:pPr indent="0" lvl="0" marL="0" rtl="0" algn="ctr">
              <a:lnSpc>
                <a:spcPct val="150000"/>
              </a:lnSpc>
              <a:spcBef>
                <a:spcPts val="1200"/>
              </a:spcBef>
              <a:spcAft>
                <a:spcPts val="200"/>
              </a:spcAft>
              <a:buNone/>
            </a:pPr>
            <a:r>
              <a:rPr b="1" lang="en-US" sz="1800">
                <a:solidFill>
                  <a:schemeClr val="dk1"/>
                </a:solidFill>
              </a:rPr>
              <a:t>SÍNTESIS DEL ANÁLISIS CAME EN LAS MICROEMPRESAS DEL SECTOR COMERCIO DE LA MATA,  CESAR.</a:t>
            </a:r>
            <a:endParaRPr b="1" sz="1800">
              <a:solidFill>
                <a:schemeClr val="dk1"/>
              </a:solidFill>
            </a:endParaRPr>
          </a:p>
        </p:txBody>
      </p:sp>
      <p:pic>
        <p:nvPicPr>
          <p:cNvPr id="227" name="Google Shape;227;g1ed270a309a_1_87"/>
          <p:cNvPicPr preferRelativeResize="0"/>
          <p:nvPr/>
        </p:nvPicPr>
        <p:blipFill>
          <a:blip r:embed="rId3">
            <a:alphaModFix/>
          </a:blip>
          <a:stretch>
            <a:fillRect/>
          </a:stretch>
        </p:blipFill>
        <p:spPr>
          <a:xfrm>
            <a:off x="6778550" y="2186975"/>
            <a:ext cx="10532276" cy="714980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8"/>
          <p:cNvSpPr txBox="1"/>
          <p:nvPr/>
        </p:nvSpPr>
        <p:spPr>
          <a:xfrm>
            <a:off x="8702798" y="9639300"/>
            <a:ext cx="513755" cy="456856"/>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lang="en-US" sz="2800">
                <a:solidFill>
                  <a:schemeClr val="dk1"/>
                </a:solidFill>
                <a:latin typeface="Arial"/>
                <a:ea typeface="Arial"/>
                <a:cs typeface="Arial"/>
                <a:sym typeface="Arial"/>
              </a:rPr>
              <a:t>08</a:t>
            </a:r>
            <a:endParaRPr/>
          </a:p>
        </p:txBody>
      </p:sp>
      <p:sp>
        <p:nvSpPr>
          <p:cNvPr id="233" name="Google Shape;233;p8"/>
          <p:cNvSpPr txBox="1"/>
          <p:nvPr/>
        </p:nvSpPr>
        <p:spPr>
          <a:xfrm>
            <a:off x="2596800" y="954350"/>
            <a:ext cx="13335600" cy="8313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5400">
                <a:solidFill>
                  <a:schemeClr val="dk1"/>
                </a:solidFill>
                <a:latin typeface="Arial Black"/>
                <a:ea typeface="Arial Black"/>
                <a:cs typeface="Arial Black"/>
                <a:sym typeface="Arial Black"/>
              </a:rPr>
              <a:t>CONCLUSIONES </a:t>
            </a:r>
            <a:endParaRPr b="1" sz="5400">
              <a:solidFill>
                <a:schemeClr val="dk1"/>
              </a:solidFill>
              <a:latin typeface="Arial Black"/>
              <a:ea typeface="Arial Black"/>
              <a:cs typeface="Arial Black"/>
              <a:sym typeface="Arial Black"/>
            </a:endParaRPr>
          </a:p>
        </p:txBody>
      </p:sp>
      <p:sp>
        <p:nvSpPr>
          <p:cNvPr id="234" name="Google Shape;234;p8"/>
          <p:cNvSpPr txBox="1"/>
          <p:nvPr/>
        </p:nvSpPr>
        <p:spPr>
          <a:xfrm>
            <a:off x="1991125" y="3257000"/>
            <a:ext cx="4261200" cy="4648500"/>
          </a:xfrm>
          <a:prstGeom prst="rect">
            <a:avLst/>
          </a:prstGeom>
          <a:noFill/>
          <a:ln>
            <a:noFill/>
          </a:ln>
        </p:spPr>
        <p:txBody>
          <a:bodyPr anchorCtr="0" anchor="t" bIns="91425" lIns="91425" spcFirstLastPara="1" rIns="91425" wrap="square" tIns="91425">
            <a:spAutoFit/>
          </a:bodyPr>
          <a:lstStyle/>
          <a:p>
            <a:pPr indent="0" lvl="0" marL="0" rtl="0" algn="just">
              <a:lnSpc>
                <a:spcPct val="150000"/>
              </a:lnSpc>
              <a:spcBef>
                <a:spcPts val="1200"/>
              </a:spcBef>
              <a:spcAft>
                <a:spcPts val="1200"/>
              </a:spcAft>
              <a:buNone/>
            </a:pPr>
            <a:r>
              <a:rPr lang="en-US" sz="2000">
                <a:solidFill>
                  <a:schemeClr val="dk1"/>
                </a:solidFill>
              </a:rPr>
              <a:t>Los resultados obtenidos en la investigación realizada, trae consigo importantes implicaciones y estos pueden ser pautas para que los microempresarios puedan continuar mejorando sus capacidades y la gestión de sus organizaciones, a fin de lograr la permanencia de sus empresas dentro del contexto comercial.</a:t>
            </a:r>
            <a:endParaRPr sz="2000">
              <a:solidFill>
                <a:schemeClr val="dk1"/>
              </a:solidFill>
            </a:endParaRPr>
          </a:p>
        </p:txBody>
      </p:sp>
      <p:sp>
        <p:nvSpPr>
          <p:cNvPr id="235" name="Google Shape;235;p8"/>
          <p:cNvSpPr txBox="1"/>
          <p:nvPr/>
        </p:nvSpPr>
        <p:spPr>
          <a:xfrm>
            <a:off x="12106775" y="3144288"/>
            <a:ext cx="4190100" cy="2801400"/>
          </a:xfrm>
          <a:prstGeom prst="rect">
            <a:avLst/>
          </a:prstGeom>
          <a:noFill/>
          <a:ln>
            <a:noFill/>
          </a:ln>
        </p:spPr>
        <p:txBody>
          <a:bodyPr anchorCtr="0" anchor="t" bIns="91425" lIns="91425" spcFirstLastPara="1" rIns="91425" wrap="square" tIns="91425">
            <a:spAutoFit/>
          </a:bodyPr>
          <a:lstStyle/>
          <a:p>
            <a:pPr indent="0" lvl="0" marL="0" rtl="0" algn="just">
              <a:lnSpc>
                <a:spcPct val="150000"/>
              </a:lnSpc>
              <a:spcBef>
                <a:spcPts val="0"/>
              </a:spcBef>
              <a:spcAft>
                <a:spcPts val="0"/>
              </a:spcAft>
              <a:buNone/>
            </a:pPr>
            <a:r>
              <a:rPr lang="en-US" sz="2000">
                <a:solidFill>
                  <a:schemeClr val="dk1"/>
                </a:solidFill>
              </a:rPr>
              <a:t>los empresarios deben de seguir los factores de éxito que poseen sus negocios y sacarles el máximo provecho posible, todo esto en pro lograr una eficiente administración y gestión de los negocios. </a:t>
            </a:r>
            <a:endParaRPr sz="2000"/>
          </a:p>
        </p:txBody>
      </p:sp>
      <p:sp>
        <p:nvSpPr>
          <p:cNvPr id="236" name="Google Shape;236;p8"/>
          <p:cNvSpPr txBox="1"/>
          <p:nvPr/>
        </p:nvSpPr>
        <p:spPr>
          <a:xfrm>
            <a:off x="7134000" y="3131550"/>
            <a:ext cx="4261200" cy="3724800"/>
          </a:xfrm>
          <a:prstGeom prst="rect">
            <a:avLst/>
          </a:prstGeom>
          <a:noFill/>
          <a:ln>
            <a:noFill/>
          </a:ln>
        </p:spPr>
        <p:txBody>
          <a:bodyPr anchorCtr="0" anchor="t" bIns="91425" lIns="91425" spcFirstLastPara="1" rIns="91425" wrap="square" tIns="91425">
            <a:spAutoFit/>
          </a:bodyPr>
          <a:lstStyle/>
          <a:p>
            <a:pPr indent="0" lvl="0" marL="0" rtl="0" algn="just">
              <a:lnSpc>
                <a:spcPct val="150000"/>
              </a:lnSpc>
              <a:spcBef>
                <a:spcPts val="1200"/>
              </a:spcBef>
              <a:spcAft>
                <a:spcPts val="1200"/>
              </a:spcAft>
              <a:buNone/>
            </a:pPr>
            <a:r>
              <a:rPr lang="en-US" sz="2000">
                <a:solidFill>
                  <a:schemeClr val="dk1"/>
                </a:solidFill>
              </a:rPr>
              <a:t>Los </a:t>
            </a:r>
            <a:r>
              <a:rPr lang="en-US" sz="2000">
                <a:solidFill>
                  <a:schemeClr val="dk1"/>
                </a:solidFill>
              </a:rPr>
              <a:t>empresarios deben de invertir recurso humano y económico para lograr el fortalecimiento no solo de la gestión administrativa, de los procesos, de la calidad y el tecnológico, sino también en las capacidades y capacitación de sus trabajadores.</a:t>
            </a:r>
            <a:endParaRPr sz="2000">
              <a:solidFill>
                <a:schemeClr val="dk1"/>
              </a:solidFill>
            </a:endParaRPr>
          </a:p>
        </p:txBody>
      </p:sp>
      <p:sp>
        <p:nvSpPr>
          <p:cNvPr id="237" name="Google Shape;237;p8"/>
          <p:cNvSpPr txBox="1"/>
          <p:nvPr/>
        </p:nvSpPr>
        <p:spPr>
          <a:xfrm>
            <a:off x="12106775" y="6468275"/>
            <a:ext cx="4190100" cy="3263100"/>
          </a:xfrm>
          <a:prstGeom prst="rect">
            <a:avLst/>
          </a:prstGeom>
          <a:noFill/>
          <a:ln>
            <a:noFill/>
          </a:ln>
        </p:spPr>
        <p:txBody>
          <a:bodyPr anchorCtr="0" anchor="t" bIns="91425" lIns="91425" spcFirstLastPara="1" rIns="91425" wrap="square" tIns="91425">
            <a:spAutoFit/>
          </a:bodyPr>
          <a:lstStyle/>
          <a:p>
            <a:pPr indent="0" lvl="0" marL="0" rtl="0" algn="just">
              <a:lnSpc>
                <a:spcPct val="150000"/>
              </a:lnSpc>
              <a:spcBef>
                <a:spcPts val="0"/>
              </a:spcBef>
              <a:spcAft>
                <a:spcPts val="0"/>
              </a:spcAft>
              <a:buNone/>
            </a:pPr>
            <a:r>
              <a:rPr lang="en-US" sz="2000">
                <a:solidFill>
                  <a:schemeClr val="dk1"/>
                </a:solidFill>
              </a:rPr>
              <a:t>La i</a:t>
            </a:r>
            <a:r>
              <a:rPr lang="en-US" sz="2000">
                <a:solidFill>
                  <a:schemeClr val="dk1"/>
                </a:solidFill>
              </a:rPr>
              <a:t>nvestigación orientan a los directivos de las microempresas objeto de estudio a identificar las oportunidades que existen y a la gran necesidad de agregar valor a los productos y servicios que comercializan a todos sus clientes. </a:t>
            </a:r>
            <a:endParaRPr sz="2000"/>
          </a:p>
        </p:txBody>
      </p:sp>
    </p:spTree>
  </p:cSld>
  <p:clrMapOvr>
    <a:masterClrMapping/>
  </p:clrMapOvr>
  <mc:AlternateContent>
    <mc:Choice Requires="p14">
      <p:transition spd="slow" p14:dur="2000">
        <p14:ferris dir="l"/>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g1ed270a309a_1_118"/>
          <p:cNvSpPr txBox="1"/>
          <p:nvPr/>
        </p:nvSpPr>
        <p:spPr>
          <a:xfrm>
            <a:off x="8702798" y="9639300"/>
            <a:ext cx="513900" cy="431100"/>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lang="en-US" sz="2800">
                <a:solidFill>
                  <a:schemeClr val="dk1"/>
                </a:solidFill>
                <a:latin typeface="Arial"/>
                <a:ea typeface="Arial"/>
                <a:cs typeface="Arial"/>
                <a:sym typeface="Arial"/>
              </a:rPr>
              <a:t>08</a:t>
            </a:r>
            <a:endParaRPr/>
          </a:p>
        </p:txBody>
      </p:sp>
      <p:sp>
        <p:nvSpPr>
          <p:cNvPr id="243" name="Google Shape;243;g1ed270a309a_1_118"/>
          <p:cNvSpPr txBox="1"/>
          <p:nvPr/>
        </p:nvSpPr>
        <p:spPr>
          <a:xfrm>
            <a:off x="5091250" y="1066325"/>
            <a:ext cx="8304900" cy="1015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5400">
                <a:solidFill>
                  <a:schemeClr val="dk1"/>
                </a:solidFill>
                <a:latin typeface="Arial Black"/>
                <a:ea typeface="Arial Black"/>
                <a:cs typeface="Arial Black"/>
                <a:sym typeface="Arial Black"/>
              </a:rPr>
              <a:t>RECOMENDACIONES</a:t>
            </a:r>
            <a:endParaRPr/>
          </a:p>
        </p:txBody>
      </p:sp>
      <p:sp>
        <p:nvSpPr>
          <p:cNvPr id="244" name="Google Shape;244;g1ed270a309a_1_118"/>
          <p:cNvSpPr txBox="1"/>
          <p:nvPr/>
        </p:nvSpPr>
        <p:spPr>
          <a:xfrm>
            <a:off x="2733600" y="3149625"/>
            <a:ext cx="12820800" cy="5756700"/>
          </a:xfrm>
          <a:prstGeom prst="rect">
            <a:avLst/>
          </a:prstGeom>
          <a:noFill/>
          <a:ln>
            <a:noFill/>
          </a:ln>
        </p:spPr>
        <p:txBody>
          <a:bodyPr anchorCtr="0" anchor="t" bIns="91425" lIns="91425" spcFirstLastPara="1" rIns="91425" wrap="square" tIns="91425">
            <a:spAutoFit/>
          </a:bodyPr>
          <a:lstStyle/>
          <a:p>
            <a:pPr indent="-381000" lvl="0" marL="457200" rtl="0" algn="l">
              <a:lnSpc>
                <a:spcPct val="150000"/>
              </a:lnSpc>
              <a:spcBef>
                <a:spcPts val="1200"/>
              </a:spcBef>
              <a:spcAft>
                <a:spcPts val="0"/>
              </a:spcAft>
              <a:buClr>
                <a:schemeClr val="dk1"/>
              </a:buClr>
              <a:buSzPts val="2400"/>
              <a:buChar char="●"/>
            </a:pPr>
            <a:r>
              <a:rPr lang="en-US" sz="2400">
                <a:solidFill>
                  <a:schemeClr val="dk1"/>
                </a:solidFill>
              </a:rPr>
              <a:t>Que la Universidad Popular del Cesar, Seccional Aguachica, siga apoyando este tipo de investigaciones, con el propósito de proporcionar desarrollo de la región estudiada.</a:t>
            </a:r>
            <a:endParaRPr sz="2400">
              <a:solidFill>
                <a:schemeClr val="dk1"/>
              </a:solidFill>
            </a:endParaRPr>
          </a:p>
          <a:p>
            <a:pPr indent="0" lvl="0" marL="457200" rtl="0" algn="l">
              <a:lnSpc>
                <a:spcPct val="150000"/>
              </a:lnSpc>
              <a:spcBef>
                <a:spcPts val="1200"/>
              </a:spcBef>
              <a:spcAft>
                <a:spcPts val="0"/>
              </a:spcAft>
              <a:buNone/>
            </a:pPr>
            <a:r>
              <a:t/>
            </a:r>
            <a:endParaRPr sz="2400">
              <a:solidFill>
                <a:schemeClr val="dk1"/>
              </a:solidFill>
            </a:endParaRPr>
          </a:p>
          <a:p>
            <a:pPr indent="-381000" lvl="0" marL="457200" rtl="0" algn="l">
              <a:lnSpc>
                <a:spcPct val="150000"/>
              </a:lnSpc>
              <a:spcBef>
                <a:spcPts val="1200"/>
              </a:spcBef>
              <a:spcAft>
                <a:spcPts val="0"/>
              </a:spcAft>
              <a:buClr>
                <a:schemeClr val="dk1"/>
              </a:buClr>
              <a:buSzPts val="2400"/>
              <a:buChar char="●"/>
            </a:pPr>
            <a:r>
              <a:rPr lang="en-US" sz="2400">
                <a:solidFill>
                  <a:schemeClr val="dk1"/>
                </a:solidFill>
              </a:rPr>
              <a:t>Que los proyectos que se lleven a cabo en la academia, sirvan como convocatorias para su posterior puesta en marcha.</a:t>
            </a:r>
            <a:endParaRPr sz="2400">
              <a:solidFill>
                <a:schemeClr val="dk1"/>
              </a:solidFill>
            </a:endParaRPr>
          </a:p>
          <a:p>
            <a:pPr indent="0" lvl="0" marL="457200" rtl="0" algn="l">
              <a:lnSpc>
                <a:spcPct val="150000"/>
              </a:lnSpc>
              <a:spcBef>
                <a:spcPts val="1200"/>
              </a:spcBef>
              <a:spcAft>
                <a:spcPts val="0"/>
              </a:spcAft>
              <a:buNone/>
            </a:pPr>
            <a:r>
              <a:t/>
            </a:r>
            <a:endParaRPr sz="2400">
              <a:solidFill>
                <a:schemeClr val="dk1"/>
              </a:solidFill>
            </a:endParaRPr>
          </a:p>
          <a:p>
            <a:pPr indent="-381000" lvl="0" marL="457200" rtl="0" algn="l">
              <a:lnSpc>
                <a:spcPct val="150000"/>
              </a:lnSpc>
              <a:spcBef>
                <a:spcPts val="1200"/>
              </a:spcBef>
              <a:spcAft>
                <a:spcPts val="0"/>
              </a:spcAft>
              <a:buClr>
                <a:schemeClr val="dk1"/>
              </a:buClr>
              <a:buSzPts val="2400"/>
              <a:buChar char="●"/>
            </a:pPr>
            <a:r>
              <a:rPr lang="en-US" sz="2400">
                <a:solidFill>
                  <a:schemeClr val="dk1"/>
                </a:solidFill>
              </a:rPr>
              <a:t>Que se estimule a los estudiantes a participar es estos procesos de fortalecimiento del tejido empresarial.</a:t>
            </a:r>
            <a:endParaRPr sz="2400">
              <a:solidFill>
                <a:schemeClr val="dk1"/>
              </a:solidFill>
            </a:endParaRPr>
          </a:p>
          <a:p>
            <a:pPr indent="0" lvl="0" marL="457200" rtl="0" algn="l">
              <a:lnSpc>
                <a:spcPct val="150000"/>
              </a:lnSpc>
              <a:spcBef>
                <a:spcPts val="1200"/>
              </a:spcBef>
              <a:spcAft>
                <a:spcPts val="1200"/>
              </a:spcAft>
              <a:buNone/>
            </a:pPr>
            <a:r>
              <a:t/>
            </a:r>
            <a:endParaRPr sz="2400">
              <a:solidFill>
                <a:schemeClr val="dk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9"/>
          <p:cNvSpPr txBox="1"/>
          <p:nvPr/>
        </p:nvSpPr>
        <p:spPr>
          <a:xfrm>
            <a:off x="2596975" y="725750"/>
            <a:ext cx="12725400" cy="8313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5400">
                <a:solidFill>
                  <a:schemeClr val="dk1"/>
                </a:solidFill>
                <a:latin typeface="Arial Black"/>
                <a:ea typeface="Arial Black"/>
                <a:cs typeface="Arial Black"/>
                <a:sym typeface="Arial Black"/>
              </a:rPr>
              <a:t>APÉNDICES</a:t>
            </a:r>
            <a:endParaRPr b="1" sz="5400">
              <a:solidFill>
                <a:schemeClr val="dk1"/>
              </a:solidFill>
              <a:latin typeface="Arial Black"/>
              <a:ea typeface="Arial Black"/>
              <a:cs typeface="Arial Black"/>
              <a:sym typeface="Arial Black"/>
            </a:endParaRPr>
          </a:p>
        </p:txBody>
      </p:sp>
      <p:sp>
        <p:nvSpPr>
          <p:cNvPr id="250" name="Google Shape;250;p9"/>
          <p:cNvSpPr txBox="1"/>
          <p:nvPr/>
        </p:nvSpPr>
        <p:spPr>
          <a:xfrm>
            <a:off x="8702798" y="9639300"/>
            <a:ext cx="513755" cy="456856"/>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lang="en-US" sz="2800">
                <a:solidFill>
                  <a:schemeClr val="dk1"/>
                </a:solidFill>
                <a:latin typeface="Arial"/>
                <a:ea typeface="Arial"/>
                <a:cs typeface="Arial"/>
                <a:sym typeface="Arial"/>
              </a:rPr>
              <a:t>09</a:t>
            </a:r>
            <a:endParaRPr b="1" sz="2800">
              <a:solidFill>
                <a:schemeClr val="dk1"/>
              </a:solidFill>
              <a:latin typeface="Arial"/>
              <a:ea typeface="Arial"/>
              <a:cs typeface="Arial"/>
              <a:sym typeface="Arial"/>
            </a:endParaRPr>
          </a:p>
        </p:txBody>
      </p:sp>
      <p:pic>
        <p:nvPicPr>
          <p:cNvPr id="251" name="Google Shape;251;p9"/>
          <p:cNvPicPr preferRelativeResize="0"/>
          <p:nvPr/>
        </p:nvPicPr>
        <p:blipFill>
          <a:blip r:embed="rId3">
            <a:alphaModFix/>
          </a:blip>
          <a:stretch>
            <a:fillRect/>
          </a:stretch>
        </p:blipFill>
        <p:spPr>
          <a:xfrm>
            <a:off x="1716175" y="2215900"/>
            <a:ext cx="5773251" cy="7371375"/>
          </a:xfrm>
          <a:prstGeom prst="rect">
            <a:avLst/>
          </a:prstGeom>
          <a:noFill/>
          <a:ln>
            <a:noFill/>
          </a:ln>
        </p:spPr>
      </p:pic>
      <p:pic>
        <p:nvPicPr>
          <p:cNvPr id="252" name="Google Shape;252;p9"/>
          <p:cNvPicPr preferRelativeResize="0"/>
          <p:nvPr/>
        </p:nvPicPr>
        <p:blipFill>
          <a:blip r:embed="rId4">
            <a:alphaModFix/>
          </a:blip>
          <a:stretch>
            <a:fillRect/>
          </a:stretch>
        </p:blipFill>
        <p:spPr>
          <a:xfrm>
            <a:off x="7766025" y="2681400"/>
            <a:ext cx="5362100" cy="6649475"/>
          </a:xfrm>
          <a:prstGeom prst="rect">
            <a:avLst/>
          </a:prstGeom>
          <a:noFill/>
          <a:ln>
            <a:noFill/>
          </a:ln>
        </p:spPr>
      </p:pic>
      <p:pic>
        <p:nvPicPr>
          <p:cNvPr id="253" name="Google Shape;253;p9"/>
          <p:cNvPicPr preferRelativeResize="0"/>
          <p:nvPr/>
        </p:nvPicPr>
        <p:blipFill>
          <a:blip r:embed="rId5">
            <a:alphaModFix/>
          </a:blip>
          <a:stretch>
            <a:fillRect/>
          </a:stretch>
        </p:blipFill>
        <p:spPr>
          <a:xfrm>
            <a:off x="13275750" y="3315650"/>
            <a:ext cx="4709775" cy="5380975"/>
          </a:xfrm>
          <a:prstGeom prst="rect">
            <a:avLst/>
          </a:prstGeom>
          <a:noFill/>
          <a:ln>
            <a:noFill/>
          </a:ln>
        </p:spPr>
      </p:pic>
    </p:spTree>
  </p:cSld>
  <p:clrMapOvr>
    <a:masterClrMapping/>
  </p:clrMapOvr>
  <p:transition spd="slow" p14:dur="800">
    <p:circle/>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10"/>
          <p:cNvSpPr txBox="1"/>
          <p:nvPr/>
        </p:nvSpPr>
        <p:spPr>
          <a:xfrm>
            <a:off x="8702798" y="9639300"/>
            <a:ext cx="513755" cy="456856"/>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lang="en-US" sz="2800">
                <a:solidFill>
                  <a:schemeClr val="dk1"/>
                </a:solidFill>
                <a:latin typeface="Arial"/>
                <a:ea typeface="Arial"/>
                <a:cs typeface="Arial"/>
                <a:sym typeface="Arial"/>
              </a:rPr>
              <a:t>10</a:t>
            </a:r>
            <a:endParaRPr/>
          </a:p>
        </p:txBody>
      </p:sp>
      <p:sp>
        <p:nvSpPr>
          <p:cNvPr id="259" name="Google Shape;259;p10"/>
          <p:cNvSpPr txBox="1"/>
          <p:nvPr/>
        </p:nvSpPr>
        <p:spPr>
          <a:xfrm>
            <a:off x="1869225" y="473475"/>
            <a:ext cx="15238200" cy="8313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5400">
                <a:solidFill>
                  <a:schemeClr val="dk1"/>
                </a:solidFill>
                <a:latin typeface="Arial Black"/>
                <a:ea typeface="Arial Black"/>
                <a:cs typeface="Arial Black"/>
                <a:sym typeface="Arial Black"/>
              </a:rPr>
              <a:t>BIBLIOGRAFIA</a:t>
            </a:r>
            <a:endParaRPr b="1" sz="5400">
              <a:solidFill>
                <a:schemeClr val="dk1"/>
              </a:solidFill>
              <a:latin typeface="Arial Black"/>
              <a:ea typeface="Arial Black"/>
              <a:cs typeface="Arial Black"/>
              <a:sym typeface="Arial Black"/>
            </a:endParaRPr>
          </a:p>
        </p:txBody>
      </p:sp>
      <p:sp>
        <p:nvSpPr>
          <p:cNvPr id="260" name="Google Shape;260;p10"/>
          <p:cNvSpPr txBox="1"/>
          <p:nvPr/>
        </p:nvSpPr>
        <p:spPr>
          <a:xfrm>
            <a:off x="1430575" y="2182600"/>
            <a:ext cx="15802200" cy="7080600"/>
          </a:xfrm>
          <a:prstGeom prst="rect">
            <a:avLst/>
          </a:prstGeom>
          <a:noFill/>
          <a:ln>
            <a:noFill/>
          </a:ln>
        </p:spPr>
        <p:txBody>
          <a:bodyPr anchorCtr="0" anchor="t" bIns="91425" lIns="91425" spcFirstLastPara="1" rIns="91425" wrap="square" tIns="91425">
            <a:spAutoFit/>
          </a:bodyPr>
          <a:lstStyle/>
          <a:p>
            <a:pPr indent="-444500" lvl="0" marL="444500" rtl="0" algn="l">
              <a:lnSpc>
                <a:spcPct val="200000"/>
              </a:lnSpc>
              <a:spcBef>
                <a:spcPts val="1200"/>
              </a:spcBef>
              <a:spcAft>
                <a:spcPts val="0"/>
              </a:spcAft>
              <a:buNone/>
            </a:pPr>
            <a:r>
              <a:rPr lang="en-US">
                <a:solidFill>
                  <a:schemeClr val="dk1"/>
                </a:solidFill>
              </a:rPr>
              <a:t>Becerra, M., &amp; Cortes, E. (2018). </a:t>
            </a:r>
            <a:r>
              <a:rPr i="1" lang="en-US">
                <a:solidFill>
                  <a:schemeClr val="dk1"/>
                </a:solidFill>
              </a:rPr>
              <a:t>Factores de permanencia empresarial de las microempresas del sector comercio de Puerto Vallarta, Jalisco</a:t>
            </a:r>
            <a:r>
              <a:rPr lang="en-US">
                <a:solidFill>
                  <a:schemeClr val="dk1"/>
                </a:solidFill>
              </a:rPr>
              <a:t>. SciELO México. Retrieved December 2, 2023, from</a:t>
            </a:r>
            <a:r>
              <a:rPr lang="en-US">
                <a:solidFill>
                  <a:schemeClr val="dk1"/>
                </a:solidFill>
                <a:uFill>
                  <a:noFill/>
                </a:uFill>
                <a:hlinkClick r:id="rId3">
                  <a:extLst>
                    <a:ext uri="{A12FA001-AC4F-418D-AE19-62706E023703}">
                      <ahyp:hlinkClr val="tx"/>
                    </a:ext>
                  </a:extLst>
                </a:hlinkClick>
              </a:rPr>
              <a:t> </a:t>
            </a:r>
            <a:r>
              <a:rPr lang="en-US" u="sng">
                <a:solidFill>
                  <a:schemeClr val="hlink"/>
                </a:solidFill>
                <a:hlinkClick r:id="rId4"/>
              </a:rPr>
              <a:t>https://www.scielo.org.mx/scielo.php?script=sci_arttext&amp;pid=S2007-74672018000200865</a:t>
            </a:r>
            <a:endParaRPr u="sng">
              <a:solidFill>
                <a:schemeClr val="hlink"/>
              </a:solidFill>
            </a:endParaRPr>
          </a:p>
          <a:p>
            <a:pPr indent="-444500" lvl="0" marL="444500" rtl="0" algn="l">
              <a:lnSpc>
                <a:spcPct val="200000"/>
              </a:lnSpc>
              <a:spcBef>
                <a:spcPts val="1200"/>
              </a:spcBef>
              <a:spcAft>
                <a:spcPts val="0"/>
              </a:spcAft>
              <a:buNone/>
            </a:pPr>
            <a:r>
              <a:rPr lang="en-US">
                <a:solidFill>
                  <a:schemeClr val="dk1"/>
                </a:solidFill>
              </a:rPr>
              <a:t>Congreso de Colombia. (2010). </a:t>
            </a:r>
            <a:r>
              <a:rPr i="1" lang="en-US">
                <a:solidFill>
                  <a:schemeClr val="dk1"/>
                </a:solidFill>
              </a:rPr>
              <a:t>Ley 590 de 2000 - Gestor Normativo</a:t>
            </a:r>
            <a:r>
              <a:rPr lang="en-US">
                <a:solidFill>
                  <a:schemeClr val="dk1"/>
                </a:solidFill>
              </a:rPr>
              <a:t>. Función Pública. Retrieved December 2, 2023, from</a:t>
            </a:r>
            <a:r>
              <a:rPr lang="en-US">
                <a:solidFill>
                  <a:schemeClr val="dk1"/>
                </a:solidFill>
                <a:uFill>
                  <a:noFill/>
                </a:uFill>
                <a:hlinkClick r:id="rId5">
                  <a:extLst>
                    <a:ext uri="{A12FA001-AC4F-418D-AE19-62706E023703}">
                      <ahyp:hlinkClr val="tx"/>
                    </a:ext>
                  </a:extLst>
                </a:hlinkClick>
              </a:rPr>
              <a:t> </a:t>
            </a:r>
            <a:r>
              <a:rPr lang="en-US" u="sng">
                <a:solidFill>
                  <a:schemeClr val="hlink"/>
                </a:solidFill>
                <a:hlinkClick r:id="rId6"/>
              </a:rPr>
              <a:t>https://www.funcionpublica.gov.co/eva/gestornormativo/norma.php?i=12672</a:t>
            </a:r>
            <a:endParaRPr u="sng">
              <a:solidFill>
                <a:schemeClr val="hlink"/>
              </a:solidFill>
            </a:endParaRPr>
          </a:p>
          <a:p>
            <a:pPr indent="-444500" lvl="0" marL="444500" rtl="0" algn="l">
              <a:lnSpc>
                <a:spcPct val="200000"/>
              </a:lnSpc>
              <a:spcBef>
                <a:spcPts val="1200"/>
              </a:spcBef>
              <a:spcAft>
                <a:spcPts val="0"/>
              </a:spcAft>
              <a:buNone/>
            </a:pPr>
            <a:r>
              <a:rPr lang="en-US">
                <a:solidFill>
                  <a:schemeClr val="dk1"/>
                </a:solidFill>
              </a:rPr>
              <a:t>Cordova, D. (2020). </a:t>
            </a:r>
            <a:r>
              <a:rPr i="1" lang="en-US">
                <a:solidFill>
                  <a:schemeClr val="dk1"/>
                </a:solidFill>
              </a:rPr>
              <a:t>UNIVERSIDAD NACIONAL TORIBIO RODRÍGUEZ DE MENDOZA DE AMAZONAS PRINCIPALES FACTORES QUE CONLLEVAN AL FRACASO DE LAS MICRO, PEQUE</a:t>
            </a:r>
            <a:r>
              <a:rPr lang="en-US">
                <a:solidFill>
                  <a:schemeClr val="dk1"/>
                </a:solidFill>
              </a:rPr>
              <a:t>. Universidad Nacional Toribio Rodríguez de Mendoza de Amazonas. Retrieved December 2, 2023, from</a:t>
            </a:r>
            <a:r>
              <a:rPr lang="en-US">
                <a:solidFill>
                  <a:schemeClr val="dk1"/>
                </a:solidFill>
                <a:uFill>
                  <a:noFill/>
                </a:uFill>
                <a:hlinkClick r:id="rId7">
                  <a:extLst>
                    <a:ext uri="{A12FA001-AC4F-418D-AE19-62706E023703}">
                      <ahyp:hlinkClr val="tx"/>
                    </a:ext>
                  </a:extLst>
                </a:hlinkClick>
              </a:rPr>
              <a:t> </a:t>
            </a:r>
            <a:r>
              <a:rPr lang="en-US" u="sng">
                <a:solidFill>
                  <a:schemeClr val="hlink"/>
                </a:solidFill>
                <a:hlinkClick r:id="rId8"/>
              </a:rPr>
              <a:t>https://repositorio.untrm.edu.pe/bitstream/handle/20.500.14077/2103/Diana%20Carolina%20Cordova%20Martinez.pdf?sequence=2&amp;isAllowed=y</a:t>
            </a:r>
            <a:endParaRPr u="sng">
              <a:solidFill>
                <a:schemeClr val="hlink"/>
              </a:solidFill>
            </a:endParaRPr>
          </a:p>
          <a:p>
            <a:pPr indent="-444500" lvl="0" marL="444500" rtl="0" algn="l">
              <a:lnSpc>
                <a:spcPct val="200000"/>
              </a:lnSpc>
              <a:spcBef>
                <a:spcPts val="1200"/>
              </a:spcBef>
              <a:spcAft>
                <a:spcPts val="0"/>
              </a:spcAft>
              <a:buNone/>
            </a:pPr>
            <a:r>
              <a:rPr lang="en-US">
                <a:solidFill>
                  <a:schemeClr val="dk1"/>
                </a:solidFill>
              </a:rPr>
              <a:t>Diario el espectador. (2023, June 16). </a:t>
            </a:r>
            <a:r>
              <a:rPr i="1" lang="en-US">
                <a:solidFill>
                  <a:schemeClr val="dk1"/>
                </a:solidFill>
              </a:rPr>
              <a:t>ECONOMIA</a:t>
            </a:r>
            <a:r>
              <a:rPr lang="en-US">
                <a:solidFill>
                  <a:schemeClr val="dk1"/>
                </a:solidFill>
              </a:rPr>
              <a:t>. YouTube. Retrieved December 2, 2023, from</a:t>
            </a:r>
            <a:r>
              <a:rPr lang="en-US">
                <a:solidFill>
                  <a:schemeClr val="dk1"/>
                </a:solidFill>
                <a:uFill>
                  <a:noFill/>
                </a:uFill>
                <a:hlinkClick r:id="rId9">
                  <a:extLst>
                    <a:ext uri="{A12FA001-AC4F-418D-AE19-62706E023703}">
                      <ahyp:hlinkClr val="tx"/>
                    </a:ext>
                  </a:extLst>
                </a:hlinkClick>
              </a:rPr>
              <a:t> </a:t>
            </a:r>
            <a:r>
              <a:rPr lang="en-US" u="sng">
                <a:solidFill>
                  <a:schemeClr val="hlink"/>
                </a:solidFill>
                <a:hlinkClick r:id="rId10"/>
              </a:rPr>
              <a:t>https://www.elespectador.com/economia/el-62-de-las-pymes-colombianas-no-tiene-acceso-%20financiamiento-articulo-744870</a:t>
            </a:r>
            <a:r>
              <a:rPr lang="en-US">
                <a:solidFill>
                  <a:schemeClr val="dk1"/>
                </a:solidFill>
              </a:rPr>
              <a:t>.</a:t>
            </a:r>
            <a:endParaRPr>
              <a:solidFill>
                <a:schemeClr val="dk1"/>
              </a:solidFill>
            </a:endParaRPr>
          </a:p>
          <a:p>
            <a:pPr indent="-444500" lvl="0" marL="444500" rtl="0" algn="l">
              <a:lnSpc>
                <a:spcPct val="200000"/>
              </a:lnSpc>
              <a:spcBef>
                <a:spcPts val="1200"/>
              </a:spcBef>
              <a:spcAft>
                <a:spcPts val="0"/>
              </a:spcAft>
              <a:buNone/>
            </a:pPr>
            <a:r>
              <a:rPr lang="en-US">
                <a:solidFill>
                  <a:schemeClr val="dk1"/>
                </a:solidFill>
              </a:rPr>
              <a:t>Emprendedores. (2021, June 16). YouTube. Retrieved December 2, 2023, from</a:t>
            </a:r>
            <a:r>
              <a:rPr lang="en-US">
                <a:solidFill>
                  <a:schemeClr val="dk1"/>
                </a:solidFill>
                <a:uFill>
                  <a:noFill/>
                </a:uFill>
                <a:hlinkClick r:id="rId11">
                  <a:extLst>
                    <a:ext uri="{A12FA001-AC4F-418D-AE19-62706E023703}">
                      <ahyp:hlinkClr val="tx"/>
                    </a:ext>
                  </a:extLst>
                </a:hlinkClick>
              </a:rPr>
              <a:t> </a:t>
            </a:r>
            <a:r>
              <a:rPr lang="en-US" u="sng">
                <a:solidFill>
                  <a:schemeClr val="hlink"/>
                </a:solidFill>
                <a:hlinkClick r:id="rId12"/>
              </a:rPr>
              <a:t>https://emprendedores.es/ideas-de-negocio/que-define-exito-emprendedor-psicologia/</a:t>
            </a:r>
            <a:r>
              <a:rPr lang="en-US">
                <a:solidFill>
                  <a:schemeClr val="dk1"/>
                </a:solidFill>
              </a:rPr>
              <a:t>.</a:t>
            </a:r>
            <a:endParaRPr>
              <a:solidFill>
                <a:schemeClr val="dk1"/>
              </a:solidFill>
            </a:endParaRPr>
          </a:p>
          <a:p>
            <a:pPr indent="-444500" lvl="0" marL="444500" rtl="0" algn="l">
              <a:lnSpc>
                <a:spcPct val="200000"/>
              </a:lnSpc>
              <a:spcBef>
                <a:spcPts val="1200"/>
              </a:spcBef>
              <a:spcAft>
                <a:spcPts val="0"/>
              </a:spcAft>
              <a:buNone/>
            </a:pPr>
            <a:r>
              <a:rPr lang="en-US">
                <a:solidFill>
                  <a:schemeClr val="dk1"/>
                </a:solidFill>
              </a:rPr>
              <a:t>Garcia, J. (2016). </a:t>
            </a:r>
            <a:r>
              <a:rPr i="1" lang="en-US">
                <a:solidFill>
                  <a:schemeClr val="dk1"/>
                </a:solidFill>
              </a:rPr>
              <a:t>Factores que impiden la sostenibilidad de las microempresas en el sector de comercio en Armenia, Quindio</a:t>
            </a:r>
            <a:r>
              <a:rPr lang="en-US">
                <a:solidFill>
                  <a:schemeClr val="dk1"/>
                </a:solidFill>
              </a:rPr>
              <a:t>. Repositorio Institucional Universidad EAFIT. Retrieved December 2, 2023, from</a:t>
            </a:r>
            <a:r>
              <a:rPr lang="en-US">
                <a:solidFill>
                  <a:schemeClr val="dk1"/>
                </a:solidFill>
                <a:uFill>
                  <a:noFill/>
                </a:uFill>
                <a:hlinkClick r:id="rId13">
                  <a:extLst>
                    <a:ext uri="{A12FA001-AC4F-418D-AE19-62706E023703}">
                      <ahyp:hlinkClr val="tx"/>
                    </a:ext>
                  </a:extLst>
                </a:hlinkClick>
              </a:rPr>
              <a:t> </a:t>
            </a:r>
            <a:r>
              <a:rPr lang="en-US" u="sng">
                <a:solidFill>
                  <a:schemeClr val="hlink"/>
                </a:solidFill>
                <a:hlinkClick r:id="rId14"/>
              </a:rPr>
              <a:t>https://repository.eafit.edu.co/bitstream/handle/10784/11526/Juliana_GarciaGarzon_2016.pdf</a:t>
            </a:r>
            <a:endParaRPr u="sng">
              <a:solidFill>
                <a:schemeClr val="hlink"/>
              </a:solidFill>
            </a:endParaRPr>
          </a:p>
          <a:p>
            <a:pPr indent="-444500" lvl="0" marL="444500" rtl="0" algn="l">
              <a:lnSpc>
                <a:spcPct val="200000"/>
              </a:lnSpc>
              <a:spcBef>
                <a:spcPts val="1200"/>
              </a:spcBef>
              <a:spcAft>
                <a:spcPts val="0"/>
              </a:spcAft>
              <a:buNone/>
            </a:pPr>
            <a:r>
              <a:rPr lang="en-US">
                <a:solidFill>
                  <a:schemeClr val="dk1"/>
                </a:solidFill>
              </a:rPr>
              <a:t>La nota económica. (2023, June 1). </a:t>
            </a:r>
            <a:r>
              <a:rPr i="1" lang="en-US">
                <a:solidFill>
                  <a:schemeClr val="dk1"/>
                </a:solidFill>
              </a:rPr>
              <a:t>El sector comercio en Colombia: retos y perspectivas</a:t>
            </a:r>
            <a:r>
              <a:rPr lang="en-US">
                <a:solidFill>
                  <a:schemeClr val="dk1"/>
                </a:solidFill>
              </a:rPr>
              <a:t>. La Nota Económica. Retrieved December 2, 2023, from</a:t>
            </a:r>
            <a:r>
              <a:rPr lang="en-US">
                <a:solidFill>
                  <a:schemeClr val="dk1"/>
                </a:solidFill>
                <a:uFill>
                  <a:noFill/>
                </a:uFill>
                <a:hlinkClick r:id="rId15">
                  <a:extLst>
                    <a:ext uri="{A12FA001-AC4F-418D-AE19-62706E023703}">
                      <ahyp:hlinkClr val="tx"/>
                    </a:ext>
                  </a:extLst>
                </a:hlinkClick>
              </a:rPr>
              <a:t> </a:t>
            </a:r>
            <a:r>
              <a:rPr lang="en-US" u="sng">
                <a:solidFill>
                  <a:schemeClr val="hlink"/>
                </a:solidFill>
                <a:hlinkClick r:id="rId16"/>
              </a:rPr>
              <a:t>https://lanotaeconomica.com.co/movidas-empresarial/el-sector-comercio-en-colombia-retos-y-perspectivas/</a:t>
            </a:r>
            <a:endParaRPr u="sng">
              <a:solidFill>
                <a:schemeClr val="hlink"/>
              </a:solidFill>
            </a:endParaRPr>
          </a:p>
          <a:p>
            <a:pPr indent="-444500" lvl="0" marL="444500" rtl="0" algn="l">
              <a:lnSpc>
                <a:spcPct val="200000"/>
              </a:lnSpc>
              <a:spcBef>
                <a:spcPts val="1200"/>
              </a:spcBef>
              <a:spcAft>
                <a:spcPts val="0"/>
              </a:spcAft>
              <a:buNone/>
            </a:pPr>
            <a:r>
              <a:rPr lang="en-US">
                <a:solidFill>
                  <a:schemeClr val="dk1"/>
                </a:solidFill>
              </a:rPr>
              <a:t>RAE. (2023). </a:t>
            </a:r>
            <a:r>
              <a:rPr i="1" lang="en-US">
                <a:solidFill>
                  <a:schemeClr val="dk1"/>
                </a:solidFill>
              </a:rPr>
              <a:t>Real Academia Española</a:t>
            </a:r>
            <a:r>
              <a:rPr lang="en-US">
                <a:solidFill>
                  <a:schemeClr val="dk1"/>
                </a:solidFill>
              </a:rPr>
              <a:t>. Diccionario de la lengua española. Retrieved December 2, 2023, from https://dle.rae.es/empres</a:t>
            </a:r>
            <a:r>
              <a:rPr lang="en-US">
                <a:solidFill>
                  <a:schemeClr val="dk1"/>
                </a:solidFill>
              </a:rPr>
              <a:t>a</a:t>
            </a:r>
            <a:endParaRPr b="1">
              <a:solidFill>
                <a:schemeClr val="dk1"/>
              </a:solidFill>
            </a:endParaRPr>
          </a:p>
        </p:txBody>
      </p:sp>
    </p:spTree>
  </p:cSld>
  <p:clrMapOvr>
    <a:masterClrMapping/>
  </p:clrMapOvr>
  <mc:AlternateContent>
    <mc:Choice Requires="p14">
      <p:transition spd="slow" p14:dur="1300">
        <p14:pan dir="u"/>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pic>
        <p:nvPicPr>
          <p:cNvPr id="113" name="Google Shape;113;p2"/>
          <p:cNvPicPr preferRelativeResize="0"/>
          <p:nvPr/>
        </p:nvPicPr>
        <p:blipFill rotWithShape="1">
          <a:blip r:embed="rId3">
            <a:alphaModFix/>
          </a:blip>
          <a:srcRect b="0" l="0" r="0" t="0"/>
          <a:stretch/>
        </p:blipFill>
        <p:spPr>
          <a:xfrm>
            <a:off x="471113" y="400959"/>
            <a:ext cx="3944651" cy="1255484"/>
          </a:xfrm>
          <a:prstGeom prst="rect">
            <a:avLst/>
          </a:prstGeom>
          <a:noFill/>
          <a:ln>
            <a:noFill/>
          </a:ln>
        </p:spPr>
      </p:pic>
      <p:sp>
        <p:nvSpPr>
          <p:cNvPr id="114" name="Google Shape;114;p2"/>
          <p:cNvSpPr txBox="1"/>
          <p:nvPr/>
        </p:nvSpPr>
        <p:spPr>
          <a:xfrm>
            <a:off x="4214126" y="1111343"/>
            <a:ext cx="9491100" cy="831300"/>
          </a:xfrm>
          <a:prstGeom prst="rect">
            <a:avLst/>
          </a:prstGeom>
          <a:noFill/>
          <a:ln>
            <a:noFill/>
          </a:ln>
        </p:spPr>
        <p:txBody>
          <a:bodyPr anchorCtr="0" anchor="t" bIns="0" lIns="0" spcFirstLastPara="1" rIns="0" wrap="square" tIns="0">
            <a:spAutoFit/>
          </a:bodyPr>
          <a:lstStyle/>
          <a:p>
            <a:pPr indent="0" lvl="0" marL="0" marR="0" rtl="0" algn="ctr">
              <a:lnSpc>
                <a:spcPct val="203703"/>
              </a:lnSpc>
              <a:spcBef>
                <a:spcPts val="0"/>
              </a:spcBef>
              <a:spcAft>
                <a:spcPts val="0"/>
              </a:spcAft>
              <a:buNone/>
            </a:pPr>
            <a:r>
              <a:rPr b="0" i="0" lang="en-US" sz="5400" u="none" cap="none" strike="noStrike">
                <a:solidFill>
                  <a:schemeClr val="dk1"/>
                </a:solidFill>
                <a:latin typeface="Arial Black"/>
                <a:ea typeface="Arial Black"/>
                <a:cs typeface="Arial Black"/>
                <a:sym typeface="Arial Black"/>
              </a:rPr>
              <a:t>INTRODUCCIÓN</a:t>
            </a:r>
            <a:endParaRPr b="0" i="0" sz="5400" u="none" cap="none" strike="noStrike">
              <a:solidFill>
                <a:schemeClr val="dk1"/>
              </a:solidFill>
              <a:latin typeface="Arial Black"/>
              <a:ea typeface="Arial Black"/>
              <a:cs typeface="Arial Black"/>
              <a:sym typeface="Arial Black"/>
            </a:endParaRPr>
          </a:p>
        </p:txBody>
      </p:sp>
      <p:sp>
        <p:nvSpPr>
          <p:cNvPr id="115" name="Google Shape;115;p2"/>
          <p:cNvSpPr txBox="1"/>
          <p:nvPr/>
        </p:nvSpPr>
        <p:spPr>
          <a:xfrm>
            <a:off x="1692598" y="2808950"/>
            <a:ext cx="14902800" cy="7166400"/>
          </a:xfrm>
          <a:prstGeom prst="rect">
            <a:avLst/>
          </a:prstGeom>
          <a:noFill/>
          <a:ln>
            <a:noFill/>
          </a:ln>
        </p:spPr>
        <p:txBody>
          <a:bodyPr anchorCtr="0" anchor="t" bIns="0" lIns="0" spcFirstLastPara="1" rIns="0" wrap="square" tIns="0">
            <a:spAutoFit/>
          </a:bodyPr>
          <a:lstStyle/>
          <a:p>
            <a:pPr indent="-381000" lvl="0" marL="457200" marR="0" rtl="0" algn="just">
              <a:lnSpc>
                <a:spcPct val="141531"/>
              </a:lnSpc>
              <a:spcBef>
                <a:spcPts val="0"/>
              </a:spcBef>
              <a:spcAft>
                <a:spcPts val="0"/>
              </a:spcAft>
              <a:buClr>
                <a:schemeClr val="dk1"/>
              </a:buClr>
              <a:buSzPts val="2400"/>
              <a:buFont typeface="Times New Roman"/>
              <a:buChar char="●"/>
            </a:pPr>
            <a:r>
              <a:rPr lang="en-US" sz="2400">
                <a:solidFill>
                  <a:schemeClr val="dk1"/>
                </a:solidFill>
                <a:latin typeface="Times New Roman"/>
                <a:ea typeface="Times New Roman"/>
                <a:cs typeface="Times New Roman"/>
                <a:sym typeface="Times New Roman"/>
              </a:rPr>
              <a:t>El sector comercio en Colombia abarca empresas que venden y distribuyen bienes al por mayor y menor en diversos espacios comerciales.</a:t>
            </a:r>
            <a:endParaRPr sz="2400">
              <a:solidFill>
                <a:schemeClr val="dk1"/>
              </a:solidFill>
              <a:latin typeface="Times New Roman"/>
              <a:ea typeface="Times New Roman"/>
              <a:cs typeface="Times New Roman"/>
              <a:sym typeface="Times New Roman"/>
            </a:endParaRPr>
          </a:p>
          <a:p>
            <a:pPr indent="0" lvl="0" marL="457200" marR="0" rtl="0" algn="just">
              <a:lnSpc>
                <a:spcPct val="141531"/>
              </a:lnSpc>
              <a:spcBef>
                <a:spcPts val="0"/>
              </a:spcBef>
              <a:spcAft>
                <a:spcPts val="0"/>
              </a:spcAft>
              <a:buNone/>
            </a:pPr>
            <a:r>
              <a:t/>
            </a:r>
            <a:endParaRPr sz="2400">
              <a:solidFill>
                <a:schemeClr val="dk1"/>
              </a:solidFill>
              <a:latin typeface="Times New Roman"/>
              <a:ea typeface="Times New Roman"/>
              <a:cs typeface="Times New Roman"/>
              <a:sym typeface="Times New Roman"/>
            </a:endParaRPr>
          </a:p>
          <a:p>
            <a:pPr indent="-381000" lvl="0" marL="457200" marR="0" rtl="0" algn="just">
              <a:lnSpc>
                <a:spcPct val="141531"/>
              </a:lnSpc>
              <a:spcBef>
                <a:spcPts val="0"/>
              </a:spcBef>
              <a:spcAft>
                <a:spcPts val="0"/>
              </a:spcAft>
              <a:buClr>
                <a:schemeClr val="dk1"/>
              </a:buClr>
              <a:buSzPts val="2400"/>
              <a:buFont typeface="Times New Roman"/>
              <a:buChar char="●"/>
            </a:pPr>
            <a:r>
              <a:rPr lang="en-US" sz="2400">
                <a:solidFill>
                  <a:schemeClr val="dk1"/>
                </a:solidFill>
                <a:latin typeface="Times New Roman"/>
                <a:ea typeface="Times New Roman"/>
                <a:cs typeface="Times New Roman"/>
                <a:sym typeface="Times New Roman"/>
              </a:rPr>
              <a:t>Dicho sector es fuente importante en la generación de empleo total del país, contribuyendo al Producto Interno Bruto (PIB) de manera significativa</a:t>
            </a:r>
            <a:endParaRPr sz="2400">
              <a:solidFill>
                <a:schemeClr val="dk1"/>
              </a:solidFill>
              <a:latin typeface="Times New Roman"/>
              <a:ea typeface="Times New Roman"/>
              <a:cs typeface="Times New Roman"/>
              <a:sym typeface="Times New Roman"/>
            </a:endParaRPr>
          </a:p>
          <a:p>
            <a:pPr indent="0" lvl="0" marL="457200" marR="0" rtl="0" algn="just">
              <a:lnSpc>
                <a:spcPct val="141531"/>
              </a:lnSpc>
              <a:spcBef>
                <a:spcPts val="0"/>
              </a:spcBef>
              <a:spcAft>
                <a:spcPts val="0"/>
              </a:spcAft>
              <a:buNone/>
            </a:pPr>
            <a:r>
              <a:t/>
            </a:r>
            <a:endParaRPr sz="2400">
              <a:solidFill>
                <a:schemeClr val="dk1"/>
              </a:solidFill>
              <a:latin typeface="Times New Roman"/>
              <a:ea typeface="Times New Roman"/>
              <a:cs typeface="Times New Roman"/>
              <a:sym typeface="Times New Roman"/>
            </a:endParaRPr>
          </a:p>
          <a:p>
            <a:pPr indent="-381000" lvl="0" marL="457200" marR="0" rtl="0" algn="just">
              <a:lnSpc>
                <a:spcPct val="141531"/>
              </a:lnSpc>
              <a:spcBef>
                <a:spcPts val="0"/>
              </a:spcBef>
              <a:spcAft>
                <a:spcPts val="0"/>
              </a:spcAft>
              <a:buClr>
                <a:schemeClr val="dk1"/>
              </a:buClr>
              <a:buSzPts val="2400"/>
              <a:buFont typeface="Times New Roman"/>
              <a:buChar char="●"/>
            </a:pPr>
            <a:r>
              <a:rPr lang="en-US" sz="2400">
                <a:solidFill>
                  <a:schemeClr val="dk1"/>
                </a:solidFill>
                <a:latin typeface="Times New Roman"/>
                <a:ea typeface="Times New Roman"/>
                <a:cs typeface="Times New Roman"/>
                <a:sym typeface="Times New Roman"/>
              </a:rPr>
              <a:t>Sin embargo, es crucial que el sector comercial enfrente nuevas realidades y centre sus propósitos en el diseño estratégico del negocio para superar los desafíos que se presenten en sus contextos</a:t>
            </a:r>
            <a:endParaRPr sz="2400">
              <a:solidFill>
                <a:schemeClr val="dk1"/>
              </a:solidFill>
              <a:latin typeface="Times New Roman"/>
              <a:ea typeface="Times New Roman"/>
              <a:cs typeface="Times New Roman"/>
              <a:sym typeface="Times New Roman"/>
            </a:endParaRPr>
          </a:p>
          <a:p>
            <a:pPr indent="0" lvl="0" marL="457200" marR="0" rtl="0" algn="just">
              <a:lnSpc>
                <a:spcPct val="141531"/>
              </a:lnSpc>
              <a:spcBef>
                <a:spcPts val="0"/>
              </a:spcBef>
              <a:spcAft>
                <a:spcPts val="0"/>
              </a:spcAft>
              <a:buNone/>
            </a:pPr>
            <a:r>
              <a:t/>
            </a:r>
            <a:endParaRPr sz="2400">
              <a:solidFill>
                <a:schemeClr val="dk1"/>
              </a:solidFill>
              <a:latin typeface="Times New Roman"/>
              <a:ea typeface="Times New Roman"/>
              <a:cs typeface="Times New Roman"/>
              <a:sym typeface="Times New Roman"/>
            </a:endParaRPr>
          </a:p>
          <a:p>
            <a:pPr indent="-381000" lvl="0" marL="457200" marR="0" rtl="0" algn="just">
              <a:lnSpc>
                <a:spcPct val="141531"/>
              </a:lnSpc>
              <a:spcBef>
                <a:spcPts val="0"/>
              </a:spcBef>
              <a:spcAft>
                <a:spcPts val="0"/>
              </a:spcAft>
              <a:buClr>
                <a:schemeClr val="dk1"/>
              </a:buClr>
              <a:buSzPts val="2400"/>
              <a:buFont typeface="Times New Roman"/>
              <a:buChar char="●"/>
            </a:pPr>
            <a:r>
              <a:rPr lang="en-US" sz="2400">
                <a:solidFill>
                  <a:schemeClr val="dk1"/>
                </a:solidFill>
                <a:latin typeface="Times New Roman"/>
                <a:ea typeface="Times New Roman"/>
                <a:cs typeface="Times New Roman"/>
                <a:sym typeface="Times New Roman"/>
              </a:rPr>
              <a:t>El corregimiento de la Mata, Cesar es un punto muy estratégico para la comercialización de productos o servicios, pues este es un paso muy concurrido para las personas que se desplazan para los municipios de la Gloria, Ayacucho, Regidor, Simaña, Rio viejo, Pelaya, Besote, Aguachica, así como el interior de la costa colombiana.</a:t>
            </a:r>
            <a:endParaRPr sz="2400">
              <a:solidFill>
                <a:schemeClr val="dk1"/>
              </a:solidFill>
              <a:latin typeface="Times New Roman"/>
              <a:ea typeface="Times New Roman"/>
              <a:cs typeface="Times New Roman"/>
              <a:sym typeface="Times New Roman"/>
            </a:endParaRPr>
          </a:p>
          <a:p>
            <a:pPr indent="0" lvl="0" marL="457200" marR="0" rtl="0" algn="just">
              <a:lnSpc>
                <a:spcPct val="141531"/>
              </a:lnSpc>
              <a:spcBef>
                <a:spcPts val="0"/>
              </a:spcBef>
              <a:spcAft>
                <a:spcPts val="0"/>
              </a:spcAft>
              <a:buNone/>
            </a:pPr>
            <a:r>
              <a:t/>
            </a:r>
            <a:endParaRPr sz="2400">
              <a:solidFill>
                <a:schemeClr val="dk1"/>
              </a:solidFill>
              <a:latin typeface="Times New Roman"/>
              <a:ea typeface="Times New Roman"/>
              <a:cs typeface="Times New Roman"/>
              <a:sym typeface="Times New Roman"/>
            </a:endParaRPr>
          </a:p>
          <a:p>
            <a:pPr indent="0" lvl="0" marL="0" marR="0" rtl="0" algn="just">
              <a:lnSpc>
                <a:spcPct val="141531"/>
              </a:lnSpc>
              <a:spcBef>
                <a:spcPts val="0"/>
              </a:spcBef>
              <a:spcAft>
                <a:spcPts val="0"/>
              </a:spcAft>
              <a:buNone/>
            </a:pPr>
            <a:r>
              <a:t/>
            </a:r>
            <a:endParaRPr sz="2400">
              <a:solidFill>
                <a:schemeClr val="dk1"/>
              </a:solidFill>
              <a:latin typeface="Times New Roman"/>
              <a:ea typeface="Times New Roman"/>
              <a:cs typeface="Times New Roman"/>
              <a:sym typeface="Times New Roman"/>
            </a:endParaRPr>
          </a:p>
        </p:txBody>
      </p:sp>
      <p:sp>
        <p:nvSpPr>
          <p:cNvPr id="116" name="Google Shape;116;p2"/>
          <p:cNvSpPr txBox="1"/>
          <p:nvPr/>
        </p:nvSpPr>
        <p:spPr>
          <a:xfrm>
            <a:off x="8702798" y="9639300"/>
            <a:ext cx="513755" cy="456856"/>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i="0" lang="en-US" sz="2800" u="none" cap="none" strike="noStrike">
                <a:solidFill>
                  <a:schemeClr val="dk1"/>
                </a:solidFill>
                <a:latin typeface="Arial"/>
                <a:ea typeface="Arial"/>
                <a:cs typeface="Arial"/>
                <a:sym typeface="Arial"/>
              </a:rPr>
              <a:t>02</a:t>
            </a:r>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pic>
        <p:nvPicPr>
          <p:cNvPr id="265" name="Google Shape;265;p11"/>
          <p:cNvPicPr preferRelativeResize="0"/>
          <p:nvPr/>
        </p:nvPicPr>
        <p:blipFill rotWithShape="1">
          <a:blip r:embed="rId3">
            <a:alphaModFix/>
          </a:blip>
          <a:srcRect b="0" l="0" r="0" t="0"/>
          <a:stretch/>
        </p:blipFill>
        <p:spPr>
          <a:xfrm>
            <a:off x="471113" y="400959"/>
            <a:ext cx="3944651" cy="1255484"/>
          </a:xfrm>
          <a:prstGeom prst="rect">
            <a:avLst/>
          </a:prstGeom>
          <a:noFill/>
          <a:ln>
            <a:noFill/>
          </a:ln>
        </p:spPr>
      </p:pic>
      <p:grpSp>
        <p:nvGrpSpPr>
          <p:cNvPr id="266" name="Google Shape;266;p11"/>
          <p:cNvGrpSpPr/>
          <p:nvPr/>
        </p:nvGrpSpPr>
        <p:grpSpPr>
          <a:xfrm>
            <a:off x="-2405949" y="-1155827"/>
            <a:ext cx="9047231" cy="3569680"/>
            <a:chOff x="-2405949" y="-1155828"/>
            <a:chExt cx="9047231" cy="3569680"/>
          </a:xfrm>
        </p:grpSpPr>
        <p:grpSp>
          <p:nvGrpSpPr>
            <p:cNvPr id="267" name="Google Shape;267;p11"/>
            <p:cNvGrpSpPr/>
            <p:nvPr/>
          </p:nvGrpSpPr>
          <p:grpSpPr>
            <a:xfrm>
              <a:off x="-2405949" y="-901036"/>
              <a:ext cx="4393461" cy="2459239"/>
              <a:chOff x="0" y="-38100"/>
              <a:chExt cx="1157125" cy="647700"/>
            </a:xfrm>
          </p:grpSpPr>
          <p:sp>
            <p:nvSpPr>
              <p:cNvPr id="268" name="Google Shape;268;p11"/>
              <p:cNvSpPr/>
              <p:nvPr/>
            </p:nvSpPr>
            <p:spPr>
              <a:xfrm>
                <a:off x="0" y="0"/>
                <a:ext cx="1157125" cy="221031"/>
              </a:xfrm>
              <a:custGeom>
                <a:rect b="b" l="l" r="r" t="t"/>
                <a:pathLst>
                  <a:path extrusionOk="0" h="221031" w="1157125">
                    <a:moveTo>
                      <a:pt x="203200" y="0"/>
                    </a:moveTo>
                    <a:lnTo>
                      <a:pt x="1157125" y="0"/>
                    </a:lnTo>
                    <a:lnTo>
                      <a:pt x="953925" y="221031"/>
                    </a:lnTo>
                    <a:lnTo>
                      <a:pt x="0" y="221031"/>
                    </a:lnTo>
                    <a:lnTo>
                      <a:pt x="203200" y="0"/>
                    </a:lnTo>
                    <a:close/>
                  </a:path>
                </a:pathLst>
              </a:custGeom>
              <a:solidFill>
                <a:srgbClr val="16824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9" name="Google Shape;269;p11"/>
              <p:cNvSpPr txBox="1"/>
              <p:nvPr/>
            </p:nvSpPr>
            <p:spPr>
              <a:xfrm>
                <a:off x="101600" y="-38100"/>
                <a:ext cx="609600" cy="6477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70" name="Google Shape;270;p11"/>
            <p:cNvGrpSpPr/>
            <p:nvPr/>
          </p:nvGrpSpPr>
          <p:grpSpPr>
            <a:xfrm>
              <a:off x="1111228" y="-1155828"/>
              <a:ext cx="3919645" cy="3569680"/>
              <a:chOff x="0" y="-38100"/>
              <a:chExt cx="711200" cy="647700"/>
            </a:xfrm>
          </p:grpSpPr>
          <p:sp>
            <p:nvSpPr>
              <p:cNvPr id="271" name="Google Shape;271;p11"/>
              <p:cNvSpPr/>
              <p:nvPr/>
            </p:nvSpPr>
            <p:spPr>
              <a:xfrm>
                <a:off x="0" y="0"/>
                <a:ext cx="483446" cy="221031"/>
              </a:xfrm>
              <a:custGeom>
                <a:rect b="b" l="l" r="r" t="t"/>
                <a:pathLst>
                  <a:path extrusionOk="0" h="221031" w="483446">
                    <a:moveTo>
                      <a:pt x="203200" y="0"/>
                    </a:moveTo>
                    <a:lnTo>
                      <a:pt x="483446" y="0"/>
                    </a:lnTo>
                    <a:lnTo>
                      <a:pt x="280246" y="221031"/>
                    </a:lnTo>
                    <a:lnTo>
                      <a:pt x="0" y="221031"/>
                    </a:lnTo>
                    <a:lnTo>
                      <a:pt x="203200" y="0"/>
                    </a:lnTo>
                    <a:close/>
                  </a:path>
                </a:pathLst>
              </a:custGeom>
              <a:solidFill>
                <a:srgbClr val="35B72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2" name="Google Shape;272;p11"/>
              <p:cNvSpPr txBox="1"/>
              <p:nvPr/>
            </p:nvSpPr>
            <p:spPr>
              <a:xfrm>
                <a:off x="101600" y="-38100"/>
                <a:ext cx="609600" cy="6477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73" name="Google Shape;273;p11"/>
            <p:cNvGrpSpPr/>
            <p:nvPr/>
          </p:nvGrpSpPr>
          <p:grpSpPr>
            <a:xfrm>
              <a:off x="2721637" y="-1155828"/>
              <a:ext cx="3919645" cy="3569680"/>
              <a:chOff x="0" y="-38100"/>
              <a:chExt cx="711200" cy="647700"/>
            </a:xfrm>
          </p:grpSpPr>
          <p:sp>
            <p:nvSpPr>
              <p:cNvPr id="274" name="Google Shape;274;p11"/>
              <p:cNvSpPr/>
              <p:nvPr/>
            </p:nvSpPr>
            <p:spPr>
              <a:xfrm>
                <a:off x="0" y="0"/>
                <a:ext cx="483446" cy="221031"/>
              </a:xfrm>
              <a:custGeom>
                <a:rect b="b" l="l" r="r" t="t"/>
                <a:pathLst>
                  <a:path extrusionOk="0" h="221031" w="483446">
                    <a:moveTo>
                      <a:pt x="203200" y="0"/>
                    </a:moveTo>
                    <a:lnTo>
                      <a:pt x="483446" y="0"/>
                    </a:lnTo>
                    <a:lnTo>
                      <a:pt x="280246" y="221031"/>
                    </a:lnTo>
                    <a:lnTo>
                      <a:pt x="0" y="221031"/>
                    </a:lnTo>
                    <a:lnTo>
                      <a:pt x="203200" y="0"/>
                    </a:lnTo>
                    <a:close/>
                  </a:path>
                </a:pathLst>
              </a:custGeom>
              <a:solidFill>
                <a:srgbClr val="16824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5" name="Google Shape;275;p11"/>
              <p:cNvSpPr txBox="1"/>
              <p:nvPr/>
            </p:nvSpPr>
            <p:spPr>
              <a:xfrm>
                <a:off x="101600" y="-38100"/>
                <a:ext cx="609600" cy="6477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grpSp>
        <p:nvGrpSpPr>
          <p:cNvPr id="276" name="Google Shape;276;p11"/>
          <p:cNvGrpSpPr/>
          <p:nvPr/>
        </p:nvGrpSpPr>
        <p:grpSpPr>
          <a:xfrm rot="-4699802">
            <a:off x="12641865" y="4849559"/>
            <a:ext cx="15009628" cy="4335114"/>
            <a:chOff x="0" y="-19050"/>
            <a:chExt cx="3953153" cy="1141759"/>
          </a:xfrm>
        </p:grpSpPr>
        <p:sp>
          <p:nvSpPr>
            <p:cNvPr id="277" name="Google Shape;277;p11"/>
            <p:cNvSpPr/>
            <p:nvPr/>
          </p:nvSpPr>
          <p:spPr>
            <a:xfrm>
              <a:off x="0" y="0"/>
              <a:ext cx="3953153" cy="1122709"/>
            </a:xfrm>
            <a:custGeom>
              <a:rect b="b" l="l" r="r" t="t"/>
              <a:pathLst>
                <a:path extrusionOk="0" h="1122709" w="3953153">
                  <a:moveTo>
                    <a:pt x="0" y="0"/>
                  </a:moveTo>
                  <a:lnTo>
                    <a:pt x="3953153" y="0"/>
                  </a:lnTo>
                  <a:lnTo>
                    <a:pt x="3953153" y="1122709"/>
                  </a:lnTo>
                  <a:lnTo>
                    <a:pt x="0" y="1122709"/>
                  </a:lnTo>
                  <a:close/>
                </a:path>
              </a:pathLst>
            </a:custGeom>
            <a:solidFill>
              <a:srgbClr val="16824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8" name="Google Shape;278;p11"/>
            <p:cNvSpPr txBox="1"/>
            <p:nvPr/>
          </p:nvSpPr>
          <p:spPr>
            <a:xfrm>
              <a:off x="0" y="-19050"/>
              <a:ext cx="812800" cy="831850"/>
            </a:xfrm>
            <a:prstGeom prst="rect">
              <a:avLst/>
            </a:prstGeom>
            <a:noFill/>
            <a:ln>
              <a:noFill/>
            </a:ln>
          </p:spPr>
          <p:txBody>
            <a:bodyPr anchorCtr="0" anchor="ctr" bIns="50800" lIns="50800" spcFirstLastPara="1" rIns="50800" wrap="square" tIns="50800">
              <a:noAutofit/>
            </a:bodyPr>
            <a:lstStyle/>
            <a:p>
              <a:pPr indent="0" lvl="0" marL="0" marR="0" rtl="0" algn="ctr">
                <a:lnSpc>
                  <a:spcPct val="182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79" name="Google Shape;279;p11"/>
          <p:cNvGrpSpPr/>
          <p:nvPr/>
        </p:nvGrpSpPr>
        <p:grpSpPr>
          <a:xfrm rot="-4699802">
            <a:off x="11672137" y="5318906"/>
            <a:ext cx="15009628" cy="3158406"/>
            <a:chOff x="0" y="-19050"/>
            <a:chExt cx="3953153" cy="831850"/>
          </a:xfrm>
        </p:grpSpPr>
        <p:sp>
          <p:nvSpPr>
            <p:cNvPr id="280" name="Google Shape;280;p11"/>
            <p:cNvSpPr/>
            <p:nvPr/>
          </p:nvSpPr>
          <p:spPr>
            <a:xfrm>
              <a:off x="0" y="0"/>
              <a:ext cx="3953153" cy="52945"/>
            </a:xfrm>
            <a:custGeom>
              <a:rect b="b" l="l" r="r" t="t"/>
              <a:pathLst>
                <a:path extrusionOk="0" h="52945" w="3953153">
                  <a:moveTo>
                    <a:pt x="0" y="0"/>
                  </a:moveTo>
                  <a:lnTo>
                    <a:pt x="3953153" y="0"/>
                  </a:lnTo>
                  <a:lnTo>
                    <a:pt x="3953153" y="52945"/>
                  </a:lnTo>
                  <a:lnTo>
                    <a:pt x="0" y="52945"/>
                  </a:lnTo>
                  <a:close/>
                </a:path>
              </a:pathLst>
            </a:custGeom>
            <a:solidFill>
              <a:srgbClr val="35B72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1" name="Google Shape;281;p11"/>
            <p:cNvSpPr txBox="1"/>
            <p:nvPr/>
          </p:nvSpPr>
          <p:spPr>
            <a:xfrm>
              <a:off x="0" y="-19050"/>
              <a:ext cx="812800" cy="831850"/>
            </a:xfrm>
            <a:prstGeom prst="rect">
              <a:avLst/>
            </a:prstGeom>
            <a:noFill/>
            <a:ln>
              <a:noFill/>
            </a:ln>
          </p:spPr>
          <p:txBody>
            <a:bodyPr anchorCtr="0" anchor="ctr" bIns="50800" lIns="50800" spcFirstLastPara="1" rIns="50800" wrap="square" tIns="50800">
              <a:noAutofit/>
            </a:bodyPr>
            <a:lstStyle/>
            <a:p>
              <a:pPr indent="0" lvl="0" marL="0" marR="0" rtl="0" algn="ctr">
                <a:lnSpc>
                  <a:spcPct val="182722"/>
                </a:lnSpc>
                <a:spcBef>
                  <a:spcPts val="0"/>
                </a:spcBef>
                <a:spcAft>
                  <a:spcPts val="0"/>
                </a:spcAft>
                <a:buNone/>
              </a:pPr>
              <a:r>
                <a:t/>
              </a:r>
              <a:endParaRPr sz="1800">
                <a:solidFill>
                  <a:schemeClr val="dk1"/>
                </a:solidFill>
                <a:latin typeface="Calibri"/>
                <a:ea typeface="Calibri"/>
                <a:cs typeface="Calibri"/>
                <a:sym typeface="Calibri"/>
              </a:endParaRPr>
            </a:p>
          </p:txBody>
        </p:sp>
      </p:grpSp>
      <p:pic>
        <p:nvPicPr>
          <p:cNvPr id="282" name="Google Shape;282;p11"/>
          <p:cNvPicPr preferRelativeResize="0"/>
          <p:nvPr/>
        </p:nvPicPr>
        <p:blipFill rotWithShape="1">
          <a:blip r:embed="rId4">
            <a:alphaModFix/>
          </a:blip>
          <a:srcRect b="7031" l="27903" r="27626" t="7707"/>
          <a:stretch/>
        </p:blipFill>
        <p:spPr>
          <a:xfrm>
            <a:off x="16054369" y="90474"/>
            <a:ext cx="1506527" cy="1624685"/>
          </a:xfrm>
          <a:prstGeom prst="rect">
            <a:avLst/>
          </a:prstGeom>
          <a:noFill/>
          <a:ln>
            <a:noFill/>
          </a:ln>
        </p:spPr>
      </p:pic>
      <p:grpSp>
        <p:nvGrpSpPr>
          <p:cNvPr id="283" name="Google Shape;283;p11"/>
          <p:cNvGrpSpPr/>
          <p:nvPr/>
        </p:nvGrpSpPr>
        <p:grpSpPr>
          <a:xfrm>
            <a:off x="4" y="3467100"/>
            <a:ext cx="18287997" cy="11161301"/>
            <a:chOff x="-97909" y="-2126800"/>
            <a:chExt cx="5874598" cy="2939600"/>
          </a:xfrm>
        </p:grpSpPr>
        <p:sp>
          <p:nvSpPr>
            <p:cNvPr id="284" name="Google Shape;284;p11"/>
            <p:cNvSpPr/>
            <p:nvPr/>
          </p:nvSpPr>
          <p:spPr>
            <a:xfrm>
              <a:off x="-97909" y="-2126800"/>
              <a:ext cx="5874598" cy="1026182"/>
            </a:xfrm>
            <a:custGeom>
              <a:rect b="b" l="l" r="r" t="t"/>
              <a:pathLst>
                <a:path extrusionOk="0" h="1026182" w="5874598">
                  <a:moveTo>
                    <a:pt x="0" y="0"/>
                  </a:moveTo>
                  <a:lnTo>
                    <a:pt x="5874598" y="0"/>
                  </a:lnTo>
                  <a:lnTo>
                    <a:pt x="5874598" y="1026182"/>
                  </a:lnTo>
                  <a:lnTo>
                    <a:pt x="0" y="1026182"/>
                  </a:lnTo>
                  <a:close/>
                </a:path>
              </a:pathLst>
            </a:custGeom>
            <a:solidFill>
              <a:srgbClr val="35B729">
                <a:alpha val="25490"/>
              </a:srgb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5" name="Google Shape;285;p1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86" name="Google Shape;286;p11"/>
          <p:cNvSpPr txBox="1"/>
          <p:nvPr/>
        </p:nvSpPr>
        <p:spPr>
          <a:xfrm>
            <a:off x="2326938" y="4908090"/>
            <a:ext cx="13024527" cy="1603003"/>
          </a:xfrm>
          <a:prstGeom prst="rect">
            <a:avLst/>
          </a:prstGeom>
          <a:noFill/>
          <a:ln>
            <a:noFill/>
          </a:ln>
        </p:spPr>
        <p:txBody>
          <a:bodyPr anchorCtr="0" anchor="t" bIns="0" lIns="0" spcFirstLastPara="1" rIns="0" wrap="square" tIns="0">
            <a:spAutoFit/>
          </a:bodyPr>
          <a:lstStyle/>
          <a:p>
            <a:pPr indent="0" lvl="0" marL="0" marR="0" rtl="0" algn="ctr">
              <a:lnSpc>
                <a:spcPct val="69588"/>
              </a:lnSpc>
              <a:spcBef>
                <a:spcPts val="0"/>
              </a:spcBef>
              <a:spcAft>
                <a:spcPts val="0"/>
              </a:spcAft>
              <a:buNone/>
            </a:pPr>
            <a:r>
              <a:rPr b="1" lang="en-US" sz="12526">
                <a:solidFill>
                  <a:srgbClr val="008037"/>
                </a:solidFill>
                <a:latin typeface="Arial"/>
                <a:ea typeface="Arial"/>
                <a:cs typeface="Arial"/>
                <a:sym typeface="Arial"/>
              </a:rPr>
              <a:t>¡</a:t>
            </a:r>
            <a:r>
              <a:rPr b="1" lang="en-US" sz="18000">
                <a:solidFill>
                  <a:srgbClr val="008037"/>
                </a:solidFill>
                <a:latin typeface="Arial"/>
                <a:ea typeface="Arial"/>
                <a:cs typeface="Arial"/>
                <a:sym typeface="Arial"/>
              </a:rPr>
              <a:t>Gracias</a:t>
            </a:r>
            <a:r>
              <a:rPr b="1" lang="en-US" sz="12526">
                <a:solidFill>
                  <a:srgbClr val="008037"/>
                </a:solidFill>
                <a:latin typeface="Arial"/>
                <a:ea typeface="Arial"/>
                <a:cs typeface="Arial"/>
                <a:sym typeface="Arial"/>
              </a:rPr>
              <a:t>!</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3"/>
          <p:cNvSpPr txBox="1"/>
          <p:nvPr/>
        </p:nvSpPr>
        <p:spPr>
          <a:xfrm>
            <a:off x="8702798" y="9639300"/>
            <a:ext cx="513755" cy="456856"/>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i="0" lang="en-US" sz="2800" u="none" cap="none" strike="noStrike">
                <a:solidFill>
                  <a:schemeClr val="dk1"/>
                </a:solidFill>
                <a:latin typeface="Arial"/>
                <a:ea typeface="Arial"/>
                <a:cs typeface="Arial"/>
                <a:sym typeface="Arial"/>
              </a:rPr>
              <a:t>03</a:t>
            </a:r>
            <a:endParaRPr/>
          </a:p>
        </p:txBody>
      </p:sp>
      <p:sp>
        <p:nvSpPr>
          <p:cNvPr id="122" name="Google Shape;122;p3"/>
          <p:cNvSpPr txBox="1"/>
          <p:nvPr/>
        </p:nvSpPr>
        <p:spPr>
          <a:xfrm>
            <a:off x="2440100" y="419100"/>
            <a:ext cx="11257500" cy="16623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i="0" lang="en-US" sz="5400" u="none" cap="none" strike="noStrike">
                <a:solidFill>
                  <a:schemeClr val="dk1"/>
                </a:solidFill>
                <a:latin typeface="Arial Black"/>
                <a:ea typeface="Arial Black"/>
                <a:cs typeface="Arial Black"/>
                <a:sym typeface="Arial Black"/>
              </a:rPr>
              <a:t>DESCRIPCIÓN DEL PROBLEMA</a:t>
            </a:r>
            <a:endParaRPr b="1" i="0" sz="5400" u="none" cap="none" strike="noStrike">
              <a:solidFill>
                <a:schemeClr val="dk1"/>
              </a:solidFill>
              <a:latin typeface="Arial Black"/>
              <a:ea typeface="Arial Black"/>
              <a:cs typeface="Arial Black"/>
              <a:sym typeface="Arial Black"/>
            </a:endParaRPr>
          </a:p>
        </p:txBody>
      </p:sp>
      <p:sp>
        <p:nvSpPr>
          <p:cNvPr id="123" name="Google Shape;123;p3"/>
          <p:cNvSpPr txBox="1"/>
          <p:nvPr/>
        </p:nvSpPr>
        <p:spPr>
          <a:xfrm>
            <a:off x="1261875" y="2821225"/>
            <a:ext cx="15773100" cy="7003500"/>
          </a:xfrm>
          <a:prstGeom prst="rect">
            <a:avLst/>
          </a:prstGeom>
          <a:noFill/>
          <a:ln>
            <a:noFill/>
          </a:ln>
        </p:spPr>
        <p:txBody>
          <a:bodyPr anchorCtr="0" anchor="t" bIns="0" lIns="0" spcFirstLastPara="1" rIns="0" wrap="square" tIns="0">
            <a:noAutofit/>
          </a:bodyPr>
          <a:lstStyle/>
          <a:p>
            <a:pPr indent="-381000" lvl="0" marL="457200" rtl="0" algn="just">
              <a:lnSpc>
                <a:spcPct val="150000"/>
              </a:lnSpc>
              <a:spcBef>
                <a:spcPts val="1200"/>
              </a:spcBef>
              <a:spcAft>
                <a:spcPts val="0"/>
              </a:spcAft>
              <a:buClr>
                <a:schemeClr val="dk1"/>
              </a:buClr>
              <a:buSzPts val="2400"/>
              <a:buChar char="●"/>
            </a:pPr>
            <a:r>
              <a:rPr lang="en-US" sz="2400">
                <a:solidFill>
                  <a:schemeClr val="dk1"/>
                </a:solidFill>
              </a:rPr>
              <a:t>Los cambios del entorno de las</a:t>
            </a:r>
            <a:r>
              <a:rPr lang="en-US" sz="2400">
                <a:solidFill>
                  <a:schemeClr val="dk1"/>
                </a:solidFill>
              </a:rPr>
              <a:t> MiPymes en Colombia</a:t>
            </a:r>
            <a:r>
              <a:rPr lang="en-US" sz="2400">
                <a:solidFill>
                  <a:schemeClr val="dk1"/>
                </a:solidFill>
              </a:rPr>
              <a:t>, especialmente los tecnológicos y de innovación, la falta de regulación y la firma y puesta en marcha de tratados de libre comercio, entre otros factores, han afectado los niveles de competitividad y sostenibilidad de estas empresas.</a:t>
            </a:r>
            <a:endParaRPr sz="2400">
              <a:solidFill>
                <a:schemeClr val="dk1"/>
              </a:solidFill>
            </a:endParaRPr>
          </a:p>
          <a:p>
            <a:pPr indent="-381000" lvl="0" marL="457200" rtl="0" algn="just">
              <a:lnSpc>
                <a:spcPct val="150000"/>
              </a:lnSpc>
              <a:spcBef>
                <a:spcPts val="1000"/>
              </a:spcBef>
              <a:spcAft>
                <a:spcPts val="0"/>
              </a:spcAft>
              <a:buClr>
                <a:schemeClr val="dk1"/>
              </a:buClr>
              <a:buSzPts val="2400"/>
              <a:buChar char="●"/>
            </a:pPr>
            <a:r>
              <a:rPr lang="en-US" sz="2400">
                <a:solidFill>
                  <a:schemeClr val="dk1"/>
                </a:solidFill>
              </a:rPr>
              <a:t>Las MiPymes plantean la falta de fuentes de financiamiento a sus necesidades particulares, las dificultades para el acceso a las mismas, los altos costos y los severos requerimientos en materia de garantías.</a:t>
            </a:r>
            <a:endParaRPr sz="2400">
              <a:solidFill>
                <a:schemeClr val="dk1"/>
              </a:solidFill>
            </a:endParaRPr>
          </a:p>
          <a:p>
            <a:pPr indent="-381000" lvl="0" marL="457200" rtl="0" algn="just">
              <a:lnSpc>
                <a:spcPct val="150000"/>
              </a:lnSpc>
              <a:spcBef>
                <a:spcPts val="1000"/>
              </a:spcBef>
              <a:spcAft>
                <a:spcPts val="0"/>
              </a:spcAft>
              <a:buClr>
                <a:schemeClr val="dk1"/>
              </a:buClr>
              <a:buSzPts val="2400"/>
              <a:buChar char="●"/>
            </a:pPr>
            <a:r>
              <a:rPr lang="en-US" sz="2400">
                <a:solidFill>
                  <a:schemeClr val="dk1"/>
                </a:solidFill>
              </a:rPr>
              <a:t>Las micro, pequeñas y medianas empresas, están siendo atacadas por las malas experiencias en los espejos empresariales al momento de sostenerse en el mercado. Esto conlleva a que los empresarios cierren cada vez más sus negocios. </a:t>
            </a:r>
            <a:endParaRPr sz="2400">
              <a:solidFill>
                <a:schemeClr val="dk1"/>
              </a:solidFill>
            </a:endParaRPr>
          </a:p>
          <a:p>
            <a:pPr indent="-381000" lvl="0" marL="457200" rtl="0" algn="just">
              <a:lnSpc>
                <a:spcPct val="150000"/>
              </a:lnSpc>
              <a:spcBef>
                <a:spcPts val="1000"/>
              </a:spcBef>
              <a:spcAft>
                <a:spcPts val="0"/>
              </a:spcAft>
              <a:buClr>
                <a:schemeClr val="dk1"/>
              </a:buClr>
              <a:buSzPts val="2400"/>
              <a:buChar char="●"/>
            </a:pPr>
            <a:r>
              <a:rPr lang="en-US" sz="2400">
                <a:solidFill>
                  <a:schemeClr val="dk1"/>
                </a:solidFill>
              </a:rPr>
              <a:t>La situación que viven las microempresas en el corregimiento de la Mata, Cesar no es ajena a lo que ocurre en el País, en Colombia se crean nuevas empresas y nuevos negocios, pero desafortunadamente al poco tiempo de su creación tienden a desaparecen. </a:t>
            </a:r>
            <a:endParaRPr sz="2400">
              <a:solidFill>
                <a:schemeClr val="dk1"/>
              </a:solidFill>
            </a:endParaRPr>
          </a:p>
          <a:p>
            <a:pPr indent="0" lvl="0" marL="0" marR="0" rtl="0" algn="just">
              <a:lnSpc>
                <a:spcPct val="141531"/>
              </a:lnSpc>
              <a:spcBef>
                <a:spcPts val="1200"/>
              </a:spcBef>
              <a:spcAft>
                <a:spcPts val="0"/>
              </a:spcAft>
              <a:buNone/>
            </a:pPr>
            <a:r>
              <a:t/>
            </a:r>
            <a:endParaRPr sz="2400">
              <a:solidFill>
                <a:schemeClr val="dk1"/>
              </a:solidFill>
            </a:endParaRPr>
          </a:p>
        </p:txBody>
      </p:sp>
    </p:spTree>
  </p:cSld>
  <p:clrMapOvr>
    <a:masterClrMapping/>
  </p:clrMapOvr>
  <p:transition spd="slow">
    <p:wipe dir="l"/>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4"/>
          <p:cNvSpPr txBox="1"/>
          <p:nvPr/>
        </p:nvSpPr>
        <p:spPr>
          <a:xfrm>
            <a:off x="5814804" y="933653"/>
            <a:ext cx="6887100" cy="8313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i="0" lang="en-US" sz="5400" u="none" cap="none" strike="noStrike">
                <a:solidFill>
                  <a:schemeClr val="dk1"/>
                </a:solidFill>
                <a:latin typeface="Arial Black"/>
                <a:ea typeface="Arial Black"/>
                <a:cs typeface="Arial Black"/>
                <a:sym typeface="Arial Black"/>
              </a:rPr>
              <a:t>JUSTIFICACIÓN</a:t>
            </a:r>
            <a:endParaRPr b="1" i="0" sz="5400" u="none" cap="none" strike="noStrike">
              <a:solidFill>
                <a:schemeClr val="dk1"/>
              </a:solidFill>
              <a:latin typeface="Arial Black"/>
              <a:ea typeface="Arial Black"/>
              <a:cs typeface="Arial Black"/>
              <a:sym typeface="Arial Black"/>
            </a:endParaRPr>
          </a:p>
        </p:txBody>
      </p:sp>
      <p:pic>
        <p:nvPicPr>
          <p:cNvPr id="129" name="Google Shape;129;p4"/>
          <p:cNvPicPr preferRelativeResize="0"/>
          <p:nvPr/>
        </p:nvPicPr>
        <p:blipFill rotWithShape="1">
          <a:blip r:embed="rId3">
            <a:alphaModFix/>
          </a:blip>
          <a:srcRect b="0" l="0" r="0" t="0"/>
          <a:stretch/>
        </p:blipFill>
        <p:spPr>
          <a:xfrm>
            <a:off x="7620000" y="9388462"/>
            <a:ext cx="2688569" cy="2615411"/>
          </a:xfrm>
          <a:prstGeom prst="rect">
            <a:avLst/>
          </a:prstGeom>
          <a:noFill/>
          <a:ln>
            <a:noFill/>
          </a:ln>
        </p:spPr>
      </p:pic>
      <p:sp>
        <p:nvSpPr>
          <p:cNvPr id="130" name="Google Shape;130;p4"/>
          <p:cNvSpPr txBox="1"/>
          <p:nvPr/>
        </p:nvSpPr>
        <p:spPr>
          <a:xfrm>
            <a:off x="8702798" y="9639300"/>
            <a:ext cx="513755" cy="456856"/>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i="0" lang="en-US" sz="2800" u="none" cap="none" strike="noStrike">
                <a:solidFill>
                  <a:schemeClr val="dk1"/>
                </a:solidFill>
                <a:latin typeface="Arial"/>
                <a:ea typeface="Arial"/>
                <a:cs typeface="Arial"/>
                <a:sym typeface="Arial"/>
              </a:rPr>
              <a:t>04</a:t>
            </a:r>
            <a:endParaRPr/>
          </a:p>
        </p:txBody>
      </p:sp>
      <p:sp>
        <p:nvSpPr>
          <p:cNvPr id="131" name="Google Shape;131;p4"/>
          <p:cNvSpPr txBox="1"/>
          <p:nvPr/>
        </p:nvSpPr>
        <p:spPr>
          <a:xfrm>
            <a:off x="1452150" y="3159025"/>
            <a:ext cx="15383700" cy="5713200"/>
          </a:xfrm>
          <a:prstGeom prst="rect">
            <a:avLst/>
          </a:prstGeom>
          <a:noFill/>
          <a:ln>
            <a:noFill/>
          </a:ln>
        </p:spPr>
        <p:txBody>
          <a:bodyPr anchorCtr="0" anchor="t" bIns="0" lIns="0" spcFirstLastPara="1" rIns="0" wrap="square" tIns="0">
            <a:spAutoFit/>
          </a:bodyPr>
          <a:lstStyle/>
          <a:p>
            <a:pPr indent="-381000" lvl="0" marL="457200" marR="0" rtl="0" algn="just">
              <a:lnSpc>
                <a:spcPct val="141531"/>
              </a:lnSpc>
              <a:spcBef>
                <a:spcPts val="0"/>
              </a:spcBef>
              <a:spcAft>
                <a:spcPts val="0"/>
              </a:spcAft>
              <a:buClr>
                <a:schemeClr val="dk1"/>
              </a:buClr>
              <a:buSzPts val="2400"/>
              <a:buChar char="●"/>
            </a:pPr>
            <a:r>
              <a:rPr lang="en-US" sz="2400">
                <a:solidFill>
                  <a:schemeClr val="dk1"/>
                </a:solidFill>
              </a:rPr>
              <a:t>Analizar los factores de éxito o fracaso empresarial de las microempresas del sector comercio de la Mata, Cesar.</a:t>
            </a:r>
            <a:endParaRPr sz="2400">
              <a:solidFill>
                <a:schemeClr val="dk1"/>
              </a:solidFill>
            </a:endParaRPr>
          </a:p>
          <a:p>
            <a:pPr indent="-381000" lvl="0" marL="457200" rtl="0" algn="just">
              <a:lnSpc>
                <a:spcPct val="150000"/>
              </a:lnSpc>
              <a:spcBef>
                <a:spcPts val="1000"/>
              </a:spcBef>
              <a:spcAft>
                <a:spcPts val="0"/>
              </a:spcAft>
              <a:buClr>
                <a:schemeClr val="dk1"/>
              </a:buClr>
              <a:buSzPts val="2400"/>
              <a:buChar char="●"/>
            </a:pPr>
            <a:r>
              <a:rPr lang="en-US" sz="2400">
                <a:solidFill>
                  <a:schemeClr val="dk1"/>
                </a:solidFill>
              </a:rPr>
              <a:t>Contribuir al desarrollo económico y social, la generación de empleo y al direccionamiento estratégico de las empresas objeto de investigación. </a:t>
            </a:r>
            <a:endParaRPr sz="2400">
              <a:solidFill>
                <a:schemeClr val="dk1"/>
              </a:solidFill>
            </a:endParaRPr>
          </a:p>
          <a:p>
            <a:pPr indent="-381000" lvl="0" marL="457200" rtl="0" algn="just">
              <a:lnSpc>
                <a:spcPct val="150000"/>
              </a:lnSpc>
              <a:spcBef>
                <a:spcPts val="1000"/>
              </a:spcBef>
              <a:spcAft>
                <a:spcPts val="0"/>
              </a:spcAft>
              <a:buClr>
                <a:schemeClr val="dk1"/>
              </a:buClr>
              <a:buSzPts val="2400"/>
              <a:buChar char="●"/>
            </a:pPr>
            <a:r>
              <a:rPr lang="en-US" sz="2400">
                <a:solidFill>
                  <a:schemeClr val="dk1"/>
                </a:solidFill>
              </a:rPr>
              <a:t>Permitirá demostrar nuevas oportunidades en el manejo de las organizaciones en términos de productividad, sostenibilidad, desarrollo económico y competitividad.</a:t>
            </a:r>
            <a:endParaRPr sz="2400">
              <a:solidFill>
                <a:schemeClr val="dk1"/>
              </a:solidFill>
            </a:endParaRPr>
          </a:p>
          <a:p>
            <a:pPr indent="-381000" lvl="0" marL="457200" marR="0" rtl="0" algn="just">
              <a:lnSpc>
                <a:spcPct val="141531"/>
              </a:lnSpc>
              <a:spcBef>
                <a:spcPts val="1000"/>
              </a:spcBef>
              <a:spcAft>
                <a:spcPts val="0"/>
              </a:spcAft>
              <a:buClr>
                <a:schemeClr val="dk1"/>
              </a:buClr>
              <a:buSzPts val="2400"/>
              <a:buChar char="●"/>
            </a:pPr>
            <a:r>
              <a:rPr lang="en-US" sz="2400">
                <a:solidFill>
                  <a:schemeClr val="dk1"/>
                </a:solidFill>
              </a:rPr>
              <a:t>Brindará estrategias que afiancen el desarrollo y el conocimiento empresarial de las organizaciones que ejecuten  actividades comerciales en el corregimiento de la Mata, Cesar. </a:t>
            </a:r>
            <a:endParaRPr sz="2400">
              <a:solidFill>
                <a:schemeClr val="dk1"/>
              </a:solidFill>
            </a:endParaRPr>
          </a:p>
          <a:p>
            <a:pPr indent="-381000" lvl="0" marL="457200" marR="0" rtl="0" algn="just">
              <a:lnSpc>
                <a:spcPct val="141531"/>
              </a:lnSpc>
              <a:spcBef>
                <a:spcPts val="1000"/>
              </a:spcBef>
              <a:spcAft>
                <a:spcPts val="0"/>
              </a:spcAft>
              <a:buClr>
                <a:schemeClr val="dk1"/>
              </a:buClr>
              <a:buSzPts val="2400"/>
              <a:buChar char="●"/>
            </a:pPr>
            <a:r>
              <a:rPr lang="en-US" sz="2400">
                <a:solidFill>
                  <a:schemeClr val="dk1"/>
                </a:solidFill>
              </a:rPr>
              <a:t>Permitirá el crecimiento organizacional basado en criterios sociales, humanos, económicos y de gestión, en pro al beneficio empresarial y a la supervivencia en el mercado</a:t>
            </a:r>
            <a:endParaRPr sz="2400">
              <a:solidFill>
                <a:schemeClr val="dk1"/>
              </a:solidFil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pic>
        <p:nvPicPr>
          <p:cNvPr id="136" name="Google Shape;136;p5"/>
          <p:cNvPicPr preferRelativeResize="0"/>
          <p:nvPr/>
        </p:nvPicPr>
        <p:blipFill rotWithShape="1">
          <a:blip r:embed="rId3">
            <a:alphaModFix/>
          </a:blip>
          <a:srcRect b="0" l="0" r="0" t="0"/>
          <a:stretch/>
        </p:blipFill>
        <p:spPr>
          <a:xfrm>
            <a:off x="14058905" y="400959"/>
            <a:ext cx="3944651" cy="1255484"/>
          </a:xfrm>
          <a:prstGeom prst="rect">
            <a:avLst/>
          </a:prstGeom>
          <a:noFill/>
          <a:ln>
            <a:noFill/>
          </a:ln>
        </p:spPr>
      </p:pic>
      <p:sp>
        <p:nvSpPr>
          <p:cNvPr id="137" name="Google Shape;137;p5"/>
          <p:cNvSpPr/>
          <p:nvPr/>
        </p:nvSpPr>
        <p:spPr>
          <a:xfrm>
            <a:off x="11201400" y="2419934"/>
            <a:ext cx="6419388" cy="1379150"/>
          </a:xfrm>
          <a:custGeom>
            <a:rect b="b" l="l" r="r" t="t"/>
            <a:pathLst>
              <a:path extrusionOk="0" h="1871998" w="3509512">
                <a:moveTo>
                  <a:pt x="3385052" y="1871998"/>
                </a:moveTo>
                <a:lnTo>
                  <a:pt x="124460" y="1871998"/>
                </a:lnTo>
                <a:cubicBezTo>
                  <a:pt x="55880" y="1871998"/>
                  <a:pt x="0" y="1816118"/>
                  <a:pt x="0" y="1747538"/>
                </a:cubicBezTo>
                <a:lnTo>
                  <a:pt x="0" y="124460"/>
                </a:lnTo>
                <a:cubicBezTo>
                  <a:pt x="0" y="55880"/>
                  <a:pt x="55880" y="0"/>
                  <a:pt x="124460" y="0"/>
                </a:cubicBezTo>
                <a:lnTo>
                  <a:pt x="3385052" y="0"/>
                </a:lnTo>
                <a:cubicBezTo>
                  <a:pt x="3453632" y="0"/>
                  <a:pt x="3509512" y="55880"/>
                  <a:pt x="3509512" y="124460"/>
                </a:cubicBezTo>
                <a:lnTo>
                  <a:pt x="3509512" y="1747538"/>
                </a:lnTo>
                <a:cubicBezTo>
                  <a:pt x="3509512" y="1816118"/>
                  <a:pt x="3453632" y="1871998"/>
                  <a:pt x="3385052" y="1871998"/>
                </a:cubicBezTo>
                <a:close/>
              </a:path>
            </a:pathLst>
          </a:custGeom>
          <a:solidFill>
            <a:srgbClr val="EDECE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8" name="Google Shape;138;p5"/>
          <p:cNvSpPr txBox="1"/>
          <p:nvPr/>
        </p:nvSpPr>
        <p:spPr>
          <a:xfrm>
            <a:off x="11867506" y="2365581"/>
            <a:ext cx="5078042" cy="1410643"/>
          </a:xfrm>
          <a:prstGeom prst="rect">
            <a:avLst/>
          </a:prstGeom>
          <a:noFill/>
          <a:ln>
            <a:noFill/>
          </a:ln>
        </p:spPr>
        <p:txBody>
          <a:bodyPr anchorCtr="0" anchor="t" bIns="0" lIns="0" spcFirstLastPara="1" rIns="0" wrap="square" tIns="0">
            <a:spAutoFit/>
          </a:bodyPr>
          <a:lstStyle/>
          <a:p>
            <a:pPr indent="0" lvl="0" marL="0" marR="0" rtl="0" algn="ctr">
              <a:lnSpc>
                <a:spcPct val="203703"/>
              </a:lnSpc>
              <a:spcBef>
                <a:spcPts val="0"/>
              </a:spcBef>
              <a:spcAft>
                <a:spcPts val="0"/>
              </a:spcAft>
              <a:buNone/>
            </a:pPr>
            <a:r>
              <a:rPr lang="en-US" sz="5400">
                <a:solidFill>
                  <a:schemeClr val="dk1"/>
                </a:solidFill>
                <a:latin typeface="Arial Black"/>
                <a:ea typeface="Arial Black"/>
                <a:cs typeface="Arial Black"/>
                <a:sym typeface="Arial Black"/>
              </a:rPr>
              <a:t>OBJETIVOS</a:t>
            </a:r>
            <a:endParaRPr sz="5400">
              <a:solidFill>
                <a:schemeClr val="dk1"/>
              </a:solidFill>
              <a:latin typeface="Arial Black"/>
              <a:ea typeface="Arial Black"/>
              <a:cs typeface="Arial Black"/>
              <a:sym typeface="Arial Black"/>
            </a:endParaRPr>
          </a:p>
        </p:txBody>
      </p:sp>
      <p:pic>
        <p:nvPicPr>
          <p:cNvPr id="139" name="Google Shape;139;p5"/>
          <p:cNvPicPr preferRelativeResize="0"/>
          <p:nvPr/>
        </p:nvPicPr>
        <p:blipFill rotWithShape="1">
          <a:blip r:embed="rId4">
            <a:alphaModFix/>
          </a:blip>
          <a:srcRect b="0" l="0" r="0" t="0"/>
          <a:stretch/>
        </p:blipFill>
        <p:spPr>
          <a:xfrm>
            <a:off x="7620000" y="9388462"/>
            <a:ext cx="2688569" cy="2615411"/>
          </a:xfrm>
          <a:prstGeom prst="rect">
            <a:avLst/>
          </a:prstGeom>
          <a:noFill/>
          <a:ln>
            <a:noFill/>
          </a:ln>
        </p:spPr>
      </p:pic>
      <p:sp>
        <p:nvSpPr>
          <p:cNvPr id="140" name="Google Shape;140;p5"/>
          <p:cNvSpPr txBox="1"/>
          <p:nvPr/>
        </p:nvSpPr>
        <p:spPr>
          <a:xfrm>
            <a:off x="8702798" y="9639300"/>
            <a:ext cx="513755" cy="456856"/>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lang="en-US" sz="2800">
                <a:solidFill>
                  <a:schemeClr val="dk1"/>
                </a:solidFill>
                <a:latin typeface="Arial"/>
                <a:ea typeface="Arial"/>
                <a:cs typeface="Arial"/>
                <a:sym typeface="Arial"/>
              </a:rPr>
              <a:t>05</a:t>
            </a:r>
            <a:endParaRPr/>
          </a:p>
        </p:txBody>
      </p:sp>
      <p:sp>
        <p:nvSpPr>
          <p:cNvPr id="141" name="Google Shape;141;p5"/>
          <p:cNvSpPr/>
          <p:nvPr/>
        </p:nvSpPr>
        <p:spPr>
          <a:xfrm>
            <a:off x="1070339" y="2286400"/>
            <a:ext cx="7118350" cy="584775"/>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Clr>
                <a:schemeClr val="dk1"/>
              </a:buClr>
              <a:buSzPts val="2000"/>
              <a:buFont typeface="Arial Black"/>
              <a:buNone/>
            </a:pPr>
            <a:r>
              <a:rPr b="0" lang="en-US" sz="2000" u="none">
                <a:solidFill>
                  <a:schemeClr val="dk1"/>
                </a:solidFill>
                <a:latin typeface="Arial Black"/>
                <a:ea typeface="Arial Black"/>
                <a:cs typeface="Arial Black"/>
                <a:sym typeface="Arial Black"/>
              </a:rPr>
              <a:t> </a:t>
            </a:r>
            <a:r>
              <a:rPr b="1" lang="en-US" sz="3200" u="none">
                <a:solidFill>
                  <a:schemeClr val="dk1"/>
                </a:solidFill>
                <a:latin typeface="Arial Black"/>
                <a:ea typeface="Arial Black"/>
                <a:cs typeface="Arial Black"/>
                <a:sym typeface="Arial Black"/>
              </a:rPr>
              <a:t>OBJETIVO GENERAL</a:t>
            </a:r>
            <a:endParaRPr/>
          </a:p>
        </p:txBody>
      </p:sp>
      <p:sp>
        <p:nvSpPr>
          <p:cNvPr id="142" name="Google Shape;142;p5"/>
          <p:cNvSpPr/>
          <p:nvPr/>
        </p:nvSpPr>
        <p:spPr>
          <a:xfrm>
            <a:off x="5400469" y="4936381"/>
            <a:ext cx="7118400" cy="58470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Clr>
                <a:schemeClr val="dk1"/>
              </a:buClr>
              <a:buSzPts val="2000"/>
              <a:buFont typeface="Arial Black"/>
              <a:buNone/>
            </a:pPr>
            <a:r>
              <a:rPr b="0" lang="en-US" sz="2000" u="none">
                <a:solidFill>
                  <a:schemeClr val="dk1"/>
                </a:solidFill>
                <a:latin typeface="Arial Black"/>
                <a:ea typeface="Arial Black"/>
                <a:cs typeface="Arial Black"/>
                <a:sym typeface="Arial Black"/>
              </a:rPr>
              <a:t> </a:t>
            </a:r>
            <a:r>
              <a:rPr b="1" lang="en-US" sz="3200" u="none">
                <a:solidFill>
                  <a:schemeClr val="dk1"/>
                </a:solidFill>
                <a:latin typeface="Arial Black"/>
                <a:ea typeface="Arial Black"/>
                <a:cs typeface="Arial Black"/>
                <a:sym typeface="Arial Black"/>
              </a:rPr>
              <a:t>OBJETIVO ESPECIFICOS</a:t>
            </a:r>
            <a:endParaRPr/>
          </a:p>
        </p:txBody>
      </p:sp>
      <p:sp>
        <p:nvSpPr>
          <p:cNvPr id="143" name="Google Shape;143;p5"/>
          <p:cNvSpPr txBox="1"/>
          <p:nvPr/>
        </p:nvSpPr>
        <p:spPr>
          <a:xfrm>
            <a:off x="1111225" y="3187500"/>
            <a:ext cx="9514500" cy="1631700"/>
          </a:xfrm>
          <a:prstGeom prst="rect">
            <a:avLst/>
          </a:prstGeom>
          <a:noFill/>
          <a:ln>
            <a:noFill/>
          </a:ln>
        </p:spPr>
        <p:txBody>
          <a:bodyPr anchorCtr="0" anchor="t" bIns="0" lIns="0" spcFirstLastPara="1" rIns="0" wrap="square" tIns="0">
            <a:spAutoFit/>
          </a:bodyPr>
          <a:lstStyle/>
          <a:p>
            <a:pPr indent="0" lvl="0" marL="0" rtl="0" algn="just">
              <a:lnSpc>
                <a:spcPct val="150000"/>
              </a:lnSpc>
              <a:spcBef>
                <a:spcPts val="1200"/>
              </a:spcBef>
              <a:spcAft>
                <a:spcPts val="0"/>
              </a:spcAft>
              <a:buClr>
                <a:schemeClr val="dk1"/>
              </a:buClr>
              <a:buSzPts val="1100"/>
              <a:buFont typeface="Arial"/>
              <a:buNone/>
            </a:pPr>
            <a:r>
              <a:rPr lang="en-US" sz="2400">
                <a:solidFill>
                  <a:schemeClr val="dk1"/>
                </a:solidFill>
              </a:rPr>
              <a:t>Analizar los factores de éxito o fracaso empresarial de las microempresas del sector comercio de la Mata, Cesar.</a:t>
            </a:r>
            <a:endParaRPr sz="2400">
              <a:solidFill>
                <a:schemeClr val="dk1"/>
              </a:solidFill>
            </a:endParaRPr>
          </a:p>
          <a:p>
            <a:pPr indent="0" lvl="0" marL="0" marR="0" rtl="0" algn="just">
              <a:lnSpc>
                <a:spcPct val="141531"/>
              </a:lnSpc>
              <a:spcBef>
                <a:spcPts val="1200"/>
              </a:spcBef>
              <a:spcAft>
                <a:spcPts val="0"/>
              </a:spcAft>
              <a:buNone/>
            </a:pPr>
            <a:r>
              <a:t/>
            </a:r>
            <a:endParaRPr sz="2400"/>
          </a:p>
        </p:txBody>
      </p:sp>
      <p:sp>
        <p:nvSpPr>
          <p:cNvPr id="144" name="Google Shape;144;p5"/>
          <p:cNvSpPr txBox="1"/>
          <p:nvPr/>
        </p:nvSpPr>
        <p:spPr>
          <a:xfrm>
            <a:off x="3769949" y="5922025"/>
            <a:ext cx="10748100" cy="3140100"/>
          </a:xfrm>
          <a:prstGeom prst="rect">
            <a:avLst/>
          </a:prstGeom>
          <a:noFill/>
          <a:ln>
            <a:noFill/>
          </a:ln>
        </p:spPr>
        <p:txBody>
          <a:bodyPr anchorCtr="0" anchor="t" bIns="0" lIns="0" spcFirstLastPara="1" rIns="0" wrap="square" tIns="0">
            <a:spAutoFit/>
          </a:bodyPr>
          <a:lstStyle/>
          <a:p>
            <a:pPr indent="-381000" lvl="0" marL="457200" rtl="0" algn="just">
              <a:lnSpc>
                <a:spcPct val="150000"/>
              </a:lnSpc>
              <a:spcBef>
                <a:spcPts val="1200"/>
              </a:spcBef>
              <a:spcAft>
                <a:spcPts val="0"/>
              </a:spcAft>
              <a:buClr>
                <a:schemeClr val="dk1"/>
              </a:buClr>
              <a:buSzPts val="2400"/>
              <a:buChar char="●"/>
            </a:pPr>
            <a:r>
              <a:rPr lang="en-US" sz="2400">
                <a:solidFill>
                  <a:schemeClr val="dk1"/>
                </a:solidFill>
              </a:rPr>
              <a:t>Realizar la caracterización de las microempresas del sector comercio de la Mata, Cesar.</a:t>
            </a:r>
            <a:endParaRPr sz="2400">
              <a:solidFill>
                <a:schemeClr val="dk1"/>
              </a:solidFill>
            </a:endParaRPr>
          </a:p>
          <a:p>
            <a:pPr indent="-381000" lvl="0" marL="457200" rtl="0" algn="just">
              <a:lnSpc>
                <a:spcPct val="150000"/>
              </a:lnSpc>
              <a:spcBef>
                <a:spcPts val="0"/>
              </a:spcBef>
              <a:spcAft>
                <a:spcPts val="0"/>
              </a:spcAft>
              <a:buClr>
                <a:schemeClr val="dk1"/>
              </a:buClr>
              <a:buSzPts val="2400"/>
              <a:buChar char="●"/>
            </a:pPr>
            <a:r>
              <a:rPr lang="en-US" sz="2400">
                <a:solidFill>
                  <a:schemeClr val="dk1"/>
                </a:solidFill>
              </a:rPr>
              <a:t>Identificar las causas de éxito y fracaso de las microempresas del sector comercio de la Mata, Cesar.</a:t>
            </a:r>
            <a:endParaRPr sz="2400">
              <a:solidFill>
                <a:schemeClr val="dk1"/>
              </a:solidFill>
            </a:endParaRPr>
          </a:p>
          <a:p>
            <a:pPr indent="-381000" lvl="0" marL="457200" rtl="0" algn="just">
              <a:lnSpc>
                <a:spcPct val="150000"/>
              </a:lnSpc>
              <a:spcBef>
                <a:spcPts val="0"/>
              </a:spcBef>
              <a:spcAft>
                <a:spcPts val="0"/>
              </a:spcAft>
              <a:buClr>
                <a:schemeClr val="dk1"/>
              </a:buClr>
              <a:buSzPts val="2400"/>
              <a:buChar char="●"/>
            </a:pPr>
            <a:r>
              <a:rPr lang="en-US" sz="2400">
                <a:solidFill>
                  <a:schemeClr val="dk1"/>
                </a:solidFill>
              </a:rPr>
              <a:t>Establecer estrategias de sostenibilidad  empresarial para las microempresas del sector comercio de la Mata, Cesar</a:t>
            </a:r>
            <a:endParaRPr sz="2400"/>
          </a:p>
        </p:txBody>
      </p:sp>
    </p:spTree>
  </p:cSld>
  <p:clrMapOvr>
    <a:masterClrMapping/>
  </p:clrMapOvr>
  <mc:AlternateContent>
    <mc:Choice Requires="p14">
      <p:transition spd="slow" p14:dur="1600">
        <p14:gallery dir="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6"/>
          <p:cNvSpPr txBox="1"/>
          <p:nvPr/>
        </p:nvSpPr>
        <p:spPr>
          <a:xfrm>
            <a:off x="2025474" y="1456150"/>
            <a:ext cx="13868400" cy="16623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5400">
                <a:solidFill>
                  <a:schemeClr val="dk1"/>
                </a:solidFill>
                <a:latin typeface="Arial Black"/>
                <a:ea typeface="Arial Black"/>
                <a:cs typeface="Arial Black"/>
                <a:sym typeface="Arial Black"/>
              </a:rPr>
              <a:t>TIPO DE </a:t>
            </a:r>
            <a:r>
              <a:rPr b="1" lang="en-US" sz="5400">
                <a:solidFill>
                  <a:schemeClr val="dk1"/>
                </a:solidFill>
                <a:latin typeface="Arial Black"/>
                <a:ea typeface="Arial Black"/>
                <a:cs typeface="Arial Black"/>
                <a:sym typeface="Arial Black"/>
              </a:rPr>
              <a:t>INVESTIGACIÓN</a:t>
            </a:r>
            <a:r>
              <a:rPr b="1" lang="en-US" sz="5400">
                <a:solidFill>
                  <a:schemeClr val="dk1"/>
                </a:solidFill>
                <a:latin typeface="Arial Black"/>
                <a:ea typeface="Arial Black"/>
                <a:cs typeface="Arial Black"/>
                <a:sym typeface="Arial Black"/>
              </a:rPr>
              <a:t> POBLACIÓN, MUESTRA.</a:t>
            </a:r>
            <a:endParaRPr b="1" sz="5400">
              <a:solidFill>
                <a:schemeClr val="dk1"/>
              </a:solidFill>
              <a:latin typeface="Arial Black"/>
              <a:ea typeface="Arial Black"/>
              <a:cs typeface="Arial Black"/>
              <a:sym typeface="Arial Black"/>
            </a:endParaRPr>
          </a:p>
        </p:txBody>
      </p:sp>
      <p:sp>
        <p:nvSpPr>
          <p:cNvPr id="150" name="Google Shape;150;p6"/>
          <p:cNvSpPr txBox="1"/>
          <p:nvPr/>
        </p:nvSpPr>
        <p:spPr>
          <a:xfrm>
            <a:off x="8702798" y="9639300"/>
            <a:ext cx="513755" cy="456856"/>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lang="en-US" sz="2800">
                <a:solidFill>
                  <a:schemeClr val="dk1"/>
                </a:solidFill>
                <a:latin typeface="Arial"/>
                <a:ea typeface="Arial"/>
                <a:cs typeface="Arial"/>
                <a:sym typeface="Arial"/>
              </a:rPr>
              <a:t>06</a:t>
            </a:r>
            <a:endParaRPr/>
          </a:p>
        </p:txBody>
      </p:sp>
      <p:sp>
        <p:nvSpPr>
          <p:cNvPr id="151" name="Google Shape;151;p6"/>
          <p:cNvSpPr txBox="1"/>
          <p:nvPr/>
        </p:nvSpPr>
        <p:spPr>
          <a:xfrm>
            <a:off x="1781400" y="3856575"/>
            <a:ext cx="14196900" cy="5191500"/>
          </a:xfrm>
          <a:prstGeom prst="rect">
            <a:avLst/>
          </a:prstGeom>
          <a:noFill/>
          <a:ln>
            <a:noFill/>
          </a:ln>
        </p:spPr>
        <p:txBody>
          <a:bodyPr anchorCtr="0" anchor="t" bIns="0" lIns="0" spcFirstLastPara="1" rIns="0" wrap="square" tIns="0">
            <a:spAutoFit/>
          </a:bodyPr>
          <a:lstStyle/>
          <a:p>
            <a:pPr indent="-381000" lvl="0" marL="457200" marR="0" rtl="0" algn="just">
              <a:lnSpc>
                <a:spcPct val="141531"/>
              </a:lnSpc>
              <a:spcBef>
                <a:spcPts val="0"/>
              </a:spcBef>
              <a:spcAft>
                <a:spcPts val="0"/>
              </a:spcAft>
              <a:buClr>
                <a:schemeClr val="dk1"/>
              </a:buClr>
              <a:buSzPts val="2400"/>
              <a:buChar char="●"/>
            </a:pPr>
            <a:r>
              <a:rPr lang="en-US" sz="2400">
                <a:solidFill>
                  <a:schemeClr val="dk1"/>
                </a:solidFill>
              </a:rPr>
              <a:t>El enfoque metodológico es el cuantitativo, de </a:t>
            </a:r>
            <a:r>
              <a:rPr b="1" lang="en-US" sz="2400">
                <a:solidFill>
                  <a:schemeClr val="dk1"/>
                </a:solidFill>
              </a:rPr>
              <a:t>tipo </a:t>
            </a:r>
            <a:r>
              <a:rPr b="1" lang="en-US" sz="2400">
                <a:solidFill>
                  <a:schemeClr val="dk1"/>
                </a:solidFill>
              </a:rPr>
              <a:t>descriptivo</a:t>
            </a:r>
            <a:r>
              <a:rPr lang="en-US" sz="2400">
                <a:solidFill>
                  <a:schemeClr val="dk1"/>
                </a:solidFill>
              </a:rPr>
              <a:t>; con un diseño que apunta al sondeo de campo, pues se observan fenómenos tal y como ocurren naturalmente, sin intervenir en su desarrollo. </a:t>
            </a:r>
            <a:endParaRPr sz="2400">
              <a:solidFill>
                <a:schemeClr val="dk1"/>
              </a:solidFill>
            </a:endParaRPr>
          </a:p>
          <a:p>
            <a:pPr indent="-381000" lvl="0" marL="457200" marR="0" rtl="0" algn="just">
              <a:lnSpc>
                <a:spcPct val="141531"/>
              </a:lnSpc>
              <a:spcBef>
                <a:spcPts val="1000"/>
              </a:spcBef>
              <a:spcAft>
                <a:spcPts val="0"/>
              </a:spcAft>
              <a:buClr>
                <a:schemeClr val="dk1"/>
              </a:buClr>
              <a:buSzPts val="2400"/>
              <a:buChar char="●"/>
            </a:pPr>
            <a:r>
              <a:rPr b="1" lang="en-US" sz="2400">
                <a:solidFill>
                  <a:schemeClr val="dk1"/>
                </a:solidFill>
              </a:rPr>
              <a:t>La población</a:t>
            </a:r>
            <a:r>
              <a:rPr lang="en-US" sz="2400">
                <a:solidFill>
                  <a:schemeClr val="dk1"/>
                </a:solidFill>
              </a:rPr>
              <a:t> estipulada para este estudio la conforman 50 microempresas ubicadas en el corregimiento de la Mata, Cesar. Cabe mencionar que, dicha información fue suministrada por la Cámara de Comercio De Aguachica.</a:t>
            </a:r>
            <a:endParaRPr sz="2400">
              <a:solidFill>
                <a:schemeClr val="dk1"/>
              </a:solidFill>
            </a:endParaRPr>
          </a:p>
          <a:p>
            <a:pPr indent="-381000" lvl="0" marL="457200" rtl="0" algn="just">
              <a:lnSpc>
                <a:spcPct val="115000"/>
              </a:lnSpc>
              <a:spcBef>
                <a:spcPts val="1000"/>
              </a:spcBef>
              <a:spcAft>
                <a:spcPts val="0"/>
              </a:spcAft>
              <a:buClr>
                <a:schemeClr val="dk1"/>
              </a:buClr>
              <a:buSzPts val="2400"/>
              <a:buChar char="●"/>
            </a:pPr>
            <a:r>
              <a:rPr lang="en-US" sz="2400">
                <a:solidFill>
                  <a:schemeClr val="dk1"/>
                </a:solidFill>
              </a:rPr>
              <a:t>Al poseer una población de 50 </a:t>
            </a:r>
            <a:r>
              <a:rPr lang="en-US" sz="2400">
                <a:solidFill>
                  <a:schemeClr val="dk1"/>
                </a:solidFill>
              </a:rPr>
              <a:t>microempresas</a:t>
            </a:r>
            <a:r>
              <a:rPr lang="en-US" sz="2400">
                <a:solidFill>
                  <a:schemeClr val="dk1"/>
                </a:solidFill>
              </a:rPr>
              <a:t> del sector comercio en el corregimiento de la Mata, Cesar, </a:t>
            </a:r>
            <a:r>
              <a:rPr b="1" lang="en-US" sz="2400">
                <a:solidFill>
                  <a:schemeClr val="dk1"/>
                </a:solidFill>
              </a:rPr>
              <a:t>la muestra</a:t>
            </a:r>
            <a:r>
              <a:rPr lang="en-US" sz="2400">
                <a:solidFill>
                  <a:schemeClr val="dk1"/>
                </a:solidFill>
              </a:rPr>
              <a:t> será la misma cantidad de la población total, esto debido a que la población a estudiar es menor a cien (100).</a:t>
            </a:r>
            <a:endParaRPr sz="2400">
              <a:solidFill>
                <a:schemeClr val="dk1"/>
              </a:solidFill>
            </a:endParaRPr>
          </a:p>
          <a:p>
            <a:pPr indent="0" lvl="0" marL="0" marR="0" rtl="0" algn="just">
              <a:lnSpc>
                <a:spcPct val="141531"/>
              </a:lnSpc>
              <a:spcBef>
                <a:spcPts val="1200"/>
              </a:spcBef>
              <a:spcAft>
                <a:spcPts val="0"/>
              </a:spcAft>
              <a:buNone/>
            </a:pPr>
            <a:r>
              <a:t/>
            </a:r>
            <a:endParaRPr sz="2400">
              <a:solidFill>
                <a:schemeClr val="dk1"/>
              </a:solidFill>
            </a:endParaRPr>
          </a:p>
        </p:txBody>
      </p:sp>
    </p:spTree>
  </p:cSld>
  <p:clrMapOvr>
    <a:masterClrMapping/>
  </p:clrMapOvr>
  <mc:AlternateContent>
    <mc:Choice Requires="p14">
      <p:transition spd="slow" p14:dur="1200">
        <p14:prism dir="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7"/>
          <p:cNvSpPr txBox="1"/>
          <p:nvPr/>
        </p:nvSpPr>
        <p:spPr>
          <a:xfrm>
            <a:off x="2781300" y="1160400"/>
            <a:ext cx="12725400" cy="16623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5400">
                <a:solidFill>
                  <a:schemeClr val="dk1"/>
                </a:solidFill>
                <a:latin typeface="Arial Black"/>
                <a:ea typeface="Arial Black"/>
                <a:cs typeface="Arial Black"/>
                <a:sym typeface="Arial Black"/>
              </a:rPr>
              <a:t>DESARROLLO DE LOS OBJETIVOS </a:t>
            </a:r>
            <a:r>
              <a:rPr b="1" lang="en-US" sz="5400">
                <a:solidFill>
                  <a:schemeClr val="dk1"/>
                </a:solidFill>
                <a:latin typeface="Arial Black"/>
                <a:ea typeface="Arial Black"/>
                <a:cs typeface="Arial Black"/>
                <a:sym typeface="Arial Black"/>
              </a:rPr>
              <a:t>ESPECÍFICOS</a:t>
            </a:r>
            <a:endParaRPr b="1" sz="5400">
              <a:solidFill>
                <a:schemeClr val="dk1"/>
              </a:solidFill>
              <a:latin typeface="Arial Black"/>
              <a:ea typeface="Arial Black"/>
              <a:cs typeface="Arial Black"/>
              <a:sym typeface="Arial Black"/>
            </a:endParaRPr>
          </a:p>
        </p:txBody>
      </p:sp>
      <p:sp>
        <p:nvSpPr>
          <p:cNvPr id="157" name="Google Shape;157;p7"/>
          <p:cNvSpPr txBox="1"/>
          <p:nvPr/>
        </p:nvSpPr>
        <p:spPr>
          <a:xfrm>
            <a:off x="8702798" y="9639300"/>
            <a:ext cx="513755" cy="456856"/>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lang="en-US" sz="2800">
                <a:solidFill>
                  <a:schemeClr val="dk1"/>
                </a:solidFill>
                <a:latin typeface="Arial"/>
                <a:ea typeface="Arial"/>
                <a:cs typeface="Arial"/>
                <a:sym typeface="Arial"/>
              </a:rPr>
              <a:t>07</a:t>
            </a:r>
            <a:endParaRPr/>
          </a:p>
        </p:txBody>
      </p:sp>
      <p:sp>
        <p:nvSpPr>
          <p:cNvPr id="158" name="Google Shape;158;p7"/>
          <p:cNvSpPr txBox="1"/>
          <p:nvPr/>
        </p:nvSpPr>
        <p:spPr>
          <a:xfrm>
            <a:off x="1923925" y="3821088"/>
            <a:ext cx="14071500" cy="5818200"/>
          </a:xfrm>
          <a:prstGeom prst="rect">
            <a:avLst/>
          </a:prstGeom>
          <a:noFill/>
          <a:ln>
            <a:noFill/>
          </a:ln>
        </p:spPr>
        <p:txBody>
          <a:bodyPr anchorCtr="0" anchor="t" bIns="0" lIns="0" spcFirstLastPara="1" rIns="0" wrap="square" tIns="0">
            <a:spAutoFit/>
          </a:bodyPr>
          <a:lstStyle/>
          <a:p>
            <a:pPr indent="-381000" lvl="0" marL="457200" rtl="0" algn="just">
              <a:lnSpc>
                <a:spcPct val="150000"/>
              </a:lnSpc>
              <a:spcBef>
                <a:spcPts val="1200"/>
              </a:spcBef>
              <a:spcAft>
                <a:spcPts val="0"/>
              </a:spcAft>
              <a:buClr>
                <a:schemeClr val="dk1"/>
              </a:buClr>
              <a:buSzPts val="2400"/>
              <a:buChar char="●"/>
            </a:pPr>
            <a:r>
              <a:rPr b="1" lang="en-US" sz="2400">
                <a:solidFill>
                  <a:schemeClr val="dk1"/>
                </a:solidFill>
              </a:rPr>
              <a:t>REALIZAR LA CARACTERIZACIÓN DE LAS MICROEMPRESAS DEL SECTOR COMERCIO DE LA MATA, CESAR.</a:t>
            </a:r>
            <a:endParaRPr b="1" sz="2400">
              <a:solidFill>
                <a:schemeClr val="dk1"/>
              </a:solidFill>
            </a:endParaRPr>
          </a:p>
          <a:p>
            <a:pPr indent="0" lvl="0" marL="457200" rtl="0" algn="just">
              <a:lnSpc>
                <a:spcPct val="150000"/>
              </a:lnSpc>
              <a:spcBef>
                <a:spcPts val="1200"/>
              </a:spcBef>
              <a:spcAft>
                <a:spcPts val="0"/>
              </a:spcAft>
              <a:buNone/>
            </a:pPr>
            <a:r>
              <a:t/>
            </a:r>
            <a:endParaRPr b="1" sz="2400">
              <a:solidFill>
                <a:schemeClr val="dk1"/>
              </a:solidFill>
            </a:endParaRPr>
          </a:p>
          <a:p>
            <a:pPr indent="0" lvl="0" marL="0" rtl="0" algn="just">
              <a:lnSpc>
                <a:spcPct val="150000"/>
              </a:lnSpc>
              <a:spcBef>
                <a:spcPts val="1200"/>
              </a:spcBef>
              <a:spcAft>
                <a:spcPts val="0"/>
              </a:spcAft>
              <a:buNone/>
            </a:pPr>
            <a:r>
              <a:rPr lang="en-US" sz="2400">
                <a:solidFill>
                  <a:schemeClr val="dk1"/>
                </a:solidFill>
              </a:rPr>
              <a:t>La caracterización de las microempresas del sector comercio del municipio de la Mata, Cesar, están referenciadas por </a:t>
            </a:r>
            <a:r>
              <a:rPr b="1" lang="en-US" sz="2400">
                <a:solidFill>
                  <a:schemeClr val="dk1"/>
                </a:solidFill>
              </a:rPr>
              <a:t>razón social, tipo de actividad económica, dirección comercial, número comercial, tamaño de empresa, E-mail comercial,  número de trabajadores y total de activos anuales,</a:t>
            </a:r>
            <a:r>
              <a:rPr lang="en-US" sz="2400">
                <a:solidFill>
                  <a:schemeClr val="dk1"/>
                </a:solidFill>
              </a:rPr>
              <a:t> los cuales para la clasificación de “Microempresa” van desde 0 a 500 salarios mínimo mensuales legales vigentes (SMMLV) el cual está comprendido para el año 2023 en un valor de $1.160.000 de pesos colombianos.</a:t>
            </a:r>
            <a:endParaRPr sz="2400">
              <a:solidFill>
                <a:schemeClr val="dk1"/>
              </a:solidFill>
            </a:endParaRPr>
          </a:p>
          <a:p>
            <a:pPr indent="0" lvl="0" marL="0" rtl="0" algn="just">
              <a:lnSpc>
                <a:spcPct val="150000"/>
              </a:lnSpc>
              <a:spcBef>
                <a:spcPts val="1200"/>
              </a:spcBef>
              <a:spcAft>
                <a:spcPts val="1000"/>
              </a:spcAft>
              <a:buNone/>
            </a:pPr>
            <a:r>
              <a:t/>
            </a:r>
            <a:endParaRPr sz="2400">
              <a:solidFill>
                <a:schemeClr val="dk1"/>
              </a:solidFill>
            </a:endParaRPr>
          </a:p>
        </p:txBody>
      </p:sp>
    </p:spTree>
  </p:cSld>
  <p:clrMapOvr>
    <a:masterClrMapping/>
  </p:clrMapOvr>
  <mc:AlternateContent>
    <mc:Choice Requires="p14">
      <p:transition spd="slow" p14:dur="1400">
        <p14:doors dir="vert"/>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g1ed270a309a_1_15"/>
          <p:cNvSpPr txBox="1"/>
          <p:nvPr/>
        </p:nvSpPr>
        <p:spPr>
          <a:xfrm>
            <a:off x="8702798" y="9639300"/>
            <a:ext cx="513900" cy="431100"/>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lang="en-US" sz="2800">
                <a:solidFill>
                  <a:schemeClr val="dk1"/>
                </a:solidFill>
                <a:latin typeface="Arial"/>
                <a:ea typeface="Arial"/>
                <a:cs typeface="Arial"/>
                <a:sym typeface="Arial"/>
              </a:rPr>
              <a:t>07</a:t>
            </a:r>
            <a:endParaRPr/>
          </a:p>
        </p:txBody>
      </p:sp>
      <p:pic>
        <p:nvPicPr>
          <p:cNvPr id="164" name="Google Shape;164;g1ed270a309a_1_15"/>
          <p:cNvPicPr preferRelativeResize="0"/>
          <p:nvPr/>
        </p:nvPicPr>
        <p:blipFill>
          <a:blip r:embed="rId3">
            <a:alphaModFix/>
          </a:blip>
          <a:stretch>
            <a:fillRect/>
          </a:stretch>
        </p:blipFill>
        <p:spPr>
          <a:xfrm>
            <a:off x="2574812" y="1849325"/>
            <a:ext cx="12769876" cy="8701975"/>
          </a:xfrm>
          <a:prstGeom prst="rect">
            <a:avLst/>
          </a:prstGeom>
          <a:noFill/>
          <a:ln>
            <a:noFill/>
          </a:ln>
        </p:spPr>
      </p:pic>
      <p:sp>
        <p:nvSpPr>
          <p:cNvPr id="165" name="Google Shape;165;g1ed270a309a_1_15"/>
          <p:cNvSpPr txBox="1"/>
          <p:nvPr/>
        </p:nvSpPr>
        <p:spPr>
          <a:xfrm>
            <a:off x="1777700" y="271825"/>
            <a:ext cx="12725400" cy="12621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4100">
                <a:solidFill>
                  <a:schemeClr val="dk1"/>
                </a:solidFill>
                <a:latin typeface="Arial Black"/>
                <a:ea typeface="Arial Black"/>
                <a:cs typeface="Arial Black"/>
                <a:sym typeface="Arial Black"/>
              </a:rPr>
              <a:t>DESARROLLO DE LOS OBJETIVOS ESPECÍFICOS</a:t>
            </a:r>
            <a:endParaRPr b="1" sz="4100">
              <a:solidFill>
                <a:schemeClr val="dk1"/>
              </a:solidFill>
              <a:latin typeface="Arial Black"/>
              <a:ea typeface="Arial Black"/>
              <a:cs typeface="Arial Black"/>
              <a:sym typeface="Arial Black"/>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g1ed270a309a_1_21"/>
          <p:cNvSpPr txBox="1"/>
          <p:nvPr/>
        </p:nvSpPr>
        <p:spPr>
          <a:xfrm>
            <a:off x="2225450" y="384600"/>
            <a:ext cx="12725400" cy="16623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5400">
                <a:solidFill>
                  <a:schemeClr val="dk1"/>
                </a:solidFill>
                <a:latin typeface="Arial Black"/>
                <a:ea typeface="Arial Black"/>
                <a:cs typeface="Arial Black"/>
                <a:sym typeface="Arial Black"/>
              </a:rPr>
              <a:t>DESARROLLO DE LOS OBJETIVOS </a:t>
            </a:r>
            <a:r>
              <a:rPr b="1" lang="en-US" sz="5400">
                <a:solidFill>
                  <a:schemeClr val="dk1"/>
                </a:solidFill>
                <a:latin typeface="Arial Black"/>
                <a:ea typeface="Arial Black"/>
                <a:cs typeface="Arial Black"/>
                <a:sym typeface="Arial Black"/>
              </a:rPr>
              <a:t>ESPECÍFICOS</a:t>
            </a:r>
            <a:endParaRPr b="1" sz="5400">
              <a:solidFill>
                <a:schemeClr val="dk1"/>
              </a:solidFill>
              <a:latin typeface="Arial Black"/>
              <a:ea typeface="Arial Black"/>
              <a:cs typeface="Arial Black"/>
              <a:sym typeface="Arial Black"/>
            </a:endParaRPr>
          </a:p>
        </p:txBody>
      </p:sp>
      <p:sp>
        <p:nvSpPr>
          <p:cNvPr id="171" name="Google Shape;171;g1ed270a309a_1_21"/>
          <p:cNvSpPr txBox="1"/>
          <p:nvPr/>
        </p:nvSpPr>
        <p:spPr>
          <a:xfrm>
            <a:off x="8702798" y="9639300"/>
            <a:ext cx="513900" cy="431100"/>
          </a:xfrm>
          <a:prstGeom prst="rect">
            <a:avLst/>
          </a:prstGeom>
          <a:noFill/>
          <a:ln>
            <a:noFill/>
          </a:ln>
        </p:spPr>
        <p:txBody>
          <a:bodyPr anchorCtr="0" anchor="t" bIns="0" lIns="0" spcFirstLastPara="1" rIns="0" wrap="square" tIns="0">
            <a:spAutoFit/>
          </a:bodyPr>
          <a:lstStyle/>
          <a:p>
            <a:pPr indent="0" lvl="0" marL="0" marR="0" rtl="0" algn="r">
              <a:lnSpc>
                <a:spcPct val="139964"/>
              </a:lnSpc>
              <a:spcBef>
                <a:spcPts val="0"/>
              </a:spcBef>
              <a:spcAft>
                <a:spcPts val="0"/>
              </a:spcAft>
              <a:buNone/>
            </a:pPr>
            <a:r>
              <a:rPr b="1" lang="en-US" sz="2800">
                <a:solidFill>
                  <a:schemeClr val="dk1"/>
                </a:solidFill>
                <a:latin typeface="Arial"/>
                <a:ea typeface="Arial"/>
                <a:cs typeface="Arial"/>
                <a:sym typeface="Arial"/>
              </a:rPr>
              <a:t>07</a:t>
            </a:r>
            <a:endParaRPr/>
          </a:p>
        </p:txBody>
      </p:sp>
      <p:pic>
        <p:nvPicPr>
          <p:cNvPr id="172" name="Google Shape;172;g1ed270a309a_1_21"/>
          <p:cNvPicPr preferRelativeResize="0"/>
          <p:nvPr/>
        </p:nvPicPr>
        <p:blipFill>
          <a:blip r:embed="rId3">
            <a:alphaModFix/>
          </a:blip>
          <a:stretch>
            <a:fillRect/>
          </a:stretch>
        </p:blipFill>
        <p:spPr>
          <a:xfrm>
            <a:off x="1231925" y="2876550"/>
            <a:ext cx="6024400" cy="5022100"/>
          </a:xfrm>
          <a:prstGeom prst="rect">
            <a:avLst/>
          </a:prstGeom>
          <a:noFill/>
          <a:ln>
            <a:noFill/>
          </a:ln>
        </p:spPr>
      </p:pic>
      <p:pic>
        <p:nvPicPr>
          <p:cNvPr id="173" name="Google Shape;173;g1ed270a309a_1_21"/>
          <p:cNvPicPr preferRelativeResize="0"/>
          <p:nvPr/>
        </p:nvPicPr>
        <p:blipFill>
          <a:blip r:embed="rId4">
            <a:alphaModFix/>
          </a:blip>
          <a:stretch>
            <a:fillRect/>
          </a:stretch>
        </p:blipFill>
        <p:spPr>
          <a:xfrm>
            <a:off x="7515575" y="2876550"/>
            <a:ext cx="5158250" cy="3399512"/>
          </a:xfrm>
          <a:prstGeom prst="rect">
            <a:avLst/>
          </a:prstGeom>
          <a:noFill/>
          <a:ln>
            <a:noFill/>
          </a:ln>
        </p:spPr>
      </p:pic>
      <p:pic>
        <p:nvPicPr>
          <p:cNvPr id="174" name="Google Shape;174;g1ed270a309a_1_21"/>
          <p:cNvPicPr preferRelativeResize="0"/>
          <p:nvPr/>
        </p:nvPicPr>
        <p:blipFill>
          <a:blip r:embed="rId5">
            <a:alphaModFix/>
          </a:blip>
          <a:stretch>
            <a:fillRect/>
          </a:stretch>
        </p:blipFill>
        <p:spPr>
          <a:xfrm>
            <a:off x="12933075" y="2937988"/>
            <a:ext cx="5158251" cy="3276625"/>
          </a:xfrm>
          <a:prstGeom prst="rect">
            <a:avLst/>
          </a:prstGeom>
          <a:noFill/>
          <a:ln>
            <a:noFill/>
          </a:ln>
        </p:spPr>
      </p:pic>
      <p:pic>
        <p:nvPicPr>
          <p:cNvPr id="175" name="Google Shape;175;g1ed270a309a_1_21"/>
          <p:cNvPicPr preferRelativeResize="0"/>
          <p:nvPr/>
        </p:nvPicPr>
        <p:blipFill>
          <a:blip r:embed="rId6">
            <a:alphaModFix/>
          </a:blip>
          <a:stretch>
            <a:fillRect/>
          </a:stretch>
        </p:blipFill>
        <p:spPr>
          <a:xfrm>
            <a:off x="10336225" y="6383600"/>
            <a:ext cx="5158250" cy="339032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Yazmin</dc:creator>
</cp:coreProperties>
</file>