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3"/>
  </p:notesMasterIdLst>
  <p:sldIdLst>
    <p:sldId id="256" r:id="rId2"/>
    <p:sldId id="257" r:id="rId3"/>
    <p:sldId id="262" r:id="rId4"/>
    <p:sldId id="258" r:id="rId5"/>
    <p:sldId id="260" r:id="rId6"/>
    <p:sldId id="267" r:id="rId7"/>
    <p:sldId id="268" r:id="rId8"/>
    <p:sldId id="259" r:id="rId9"/>
    <p:sldId id="261" r:id="rId10"/>
    <p:sldId id="265" r:id="rId11"/>
    <p:sldId id="263" r:id="rId12"/>
  </p:sldIdLst>
  <p:sldSz cx="18288000" cy="10287000"/>
  <p:notesSz cx="6858000" cy="9144000"/>
  <p:embeddedFontLst>
    <p:embeddedFont>
      <p:font typeface="Bernard MT Condensed" panose="02050806060905020404" pitchFamily="18" charset="77"/>
      <p:regular r:id="rId14"/>
    </p:embeddedFont>
    <p:embeddedFont>
      <p:font typeface="Calibri" panose="020F0502020204030204" pitchFamily="34" charset="0"/>
      <p:regular r:id="rId15"/>
      <p:bold r:id="rId16"/>
      <p:italic r:id="rId17"/>
      <p:boldItalic r:id="rId18"/>
    </p:embeddedFont>
    <p:embeddedFont>
      <p:font typeface="Playfair Display Bold" pitchFamily="2" charset="77"/>
      <p:regular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A7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58" d="100"/>
          <a:sy n="58" d="100"/>
        </p:scale>
        <p:origin x="101" y="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CAD76B-B866-49DF-9AA3-379377DEA9AF}" type="datetimeFigureOut">
              <a:rPr lang="en-US" smtClean="0"/>
              <a:t>11/27/23</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0D4733-72BB-4D3A-8F09-1BC3B6E4A8F9}" type="slidenum">
              <a:rPr lang="en-US" smtClean="0"/>
              <a:t>‹Nº›</a:t>
            </a:fld>
            <a:endParaRPr lang="en-US"/>
          </a:p>
        </p:txBody>
      </p:sp>
    </p:spTree>
    <p:extLst>
      <p:ext uri="{BB962C8B-B14F-4D97-AF65-F5344CB8AC3E}">
        <p14:creationId xmlns:p14="http://schemas.microsoft.com/office/powerpoint/2010/main" val="146360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11/27/23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11/27/23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11/27/23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11/27/23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11/27/23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2"/>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11/27/23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11/27/23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11/27/23</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377" rtl="0" eaLnBrk="1" latinLnBrk="0" hangingPunct="1">
        <a:spcBef>
          <a:spcPct val="0"/>
        </a:spcBef>
        <a:buNone/>
        <a:defRPr sz="4400" kern="1200">
          <a:solidFill>
            <a:schemeClr val="tx1"/>
          </a:solidFill>
          <a:latin typeface="+mj-lt"/>
          <a:ea typeface="+mj-ea"/>
          <a:cs typeface="+mj-cs"/>
        </a:defRPr>
      </a:lvl1pPr>
    </p:titleStyle>
    <p:bodyStyle>
      <a:lvl1pPr marL="342891" indent="-342891" algn="l" defTabSz="914377"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32" indent="-285744" algn="l" defTabSz="914377"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71" indent="-228594" algn="l" defTabSz="914377"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60"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349"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6.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2.svg"/><Relationship Id="rId7"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0.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6.png"/><Relationship Id="rId4" Type="http://schemas.openxmlformats.org/officeDocument/2006/relationships/image" Target="../media/image16.sv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svg"/><Relationship Id="rId7" Type="http://schemas.openxmlformats.org/officeDocument/2006/relationships/image" Target="../media/image20.jpe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0.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579245" y="9410700"/>
            <a:ext cx="8994640" cy="534442"/>
          </a:xfrm>
          <a:prstGeom prst="rect">
            <a:avLst/>
          </a:prstGeom>
        </p:spPr>
        <p:txBody>
          <a:bodyPr lIns="0" tIns="0" rIns="0" bIns="0" rtlCol="0" anchor="t">
            <a:spAutoFit/>
          </a:bodyPr>
          <a:lstStyle/>
          <a:p>
            <a:pPr>
              <a:lnSpc>
                <a:spcPts val="4079"/>
              </a:lnSpc>
              <a:spcBef>
                <a:spcPct val="0"/>
              </a:spcBef>
            </a:pPr>
            <a:r>
              <a:rPr lang="en-US" sz="4800" dirty="0">
                <a:solidFill>
                  <a:srgbClr val="44A742"/>
                </a:solidFill>
                <a:effectLst>
                  <a:glow rad="228600">
                    <a:schemeClr val="accent3">
                      <a:satMod val="175000"/>
                      <a:alpha val="40000"/>
                    </a:schemeClr>
                  </a:glow>
                  <a:reflection blurRad="6350" stA="60000" endA="900" endPos="60000" dist="60007" dir="5400000" sy="-100000" algn="bl" rotWithShape="0"/>
                </a:effectLst>
                <a:latin typeface="Arial" panose="020B0604020202020204" pitchFamily="34" charset="0"/>
                <a:cs typeface="Arial" panose="020B0604020202020204" pitchFamily="34" charset="0"/>
              </a:rPr>
              <a:t>PRAE</a:t>
            </a:r>
            <a:endParaRPr lang="en-US" sz="5400" dirty="0">
              <a:solidFill>
                <a:srgbClr val="44A742"/>
              </a:solidFill>
              <a:effectLst>
                <a:glow rad="228600">
                  <a:schemeClr val="accent3">
                    <a:satMod val="175000"/>
                    <a:alpha val="40000"/>
                  </a:schemeClr>
                </a:glow>
                <a:reflection blurRad="6350" stA="60000" endA="900" endPos="60000" dist="60007" dir="5400000" sy="-100000" algn="bl" rotWithShape="0"/>
              </a:effectLst>
              <a:latin typeface="Arial" panose="020B0604020202020204" pitchFamily="34" charset="0"/>
              <a:cs typeface="Arial" panose="020B0604020202020204" pitchFamily="34" charset="0"/>
            </a:endParaRPr>
          </a:p>
        </p:txBody>
      </p:sp>
      <p:sp>
        <p:nvSpPr>
          <p:cNvPr id="3" name="TextBox 3"/>
          <p:cNvSpPr txBox="1"/>
          <p:nvPr/>
        </p:nvSpPr>
        <p:spPr>
          <a:xfrm>
            <a:off x="215114" y="1877283"/>
            <a:ext cx="11602377" cy="738664"/>
          </a:xfrm>
          <a:prstGeom prst="rect">
            <a:avLst/>
          </a:prstGeom>
        </p:spPr>
        <p:txBody>
          <a:bodyPr wrap="square" lIns="0" tIns="0" rIns="0" bIns="0" rtlCol="0" anchor="t">
            <a:spAutoFit/>
          </a:bodyPr>
          <a:lstStyle/>
          <a:p>
            <a:pPr algn="ctr">
              <a:spcBef>
                <a:spcPct val="0"/>
              </a:spcBef>
            </a:pPr>
            <a:r>
              <a:rPr lang="en-US" sz="2400" spc="-120" dirty="0">
                <a:solidFill>
                  <a:srgbClr val="000000"/>
                </a:solidFill>
                <a:latin typeface="Arial" panose="020B0604020202020204" pitchFamily="34" charset="0"/>
                <a:cs typeface="Arial" panose="020B0604020202020204" pitchFamily="34" charset="0"/>
              </a:rPr>
              <a:t>PLANTEAMIENTO DE UN ARCHIVO DIGITAL DOCUMENTAL EN EL AREA DE TESORERIA DE LA ALCALDIA MUNICIPAL DE PELAYA CESAR</a:t>
            </a:r>
          </a:p>
        </p:txBody>
      </p:sp>
      <p:pic>
        <p:nvPicPr>
          <p:cNvPr id="4" name="Picture 4"/>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160" t="21264" r="6608" b="71845"/>
          <a:stretch>
            <a:fillRect/>
          </a:stretch>
        </p:blipFill>
        <p:spPr>
          <a:xfrm>
            <a:off x="1028702" y="8389296"/>
            <a:ext cx="6087719" cy="449904"/>
          </a:xfrm>
          <a:prstGeom prst="rect">
            <a:avLst/>
          </a:prstGeom>
        </p:spPr>
      </p:pic>
      <p:grpSp>
        <p:nvGrpSpPr>
          <p:cNvPr id="5" name="Group 5"/>
          <p:cNvGrpSpPr/>
          <p:nvPr/>
        </p:nvGrpSpPr>
        <p:grpSpPr>
          <a:xfrm>
            <a:off x="13124850" y="0"/>
            <a:ext cx="5163151" cy="10287000"/>
            <a:chOff x="0" y="0"/>
            <a:chExt cx="6884199" cy="13716000"/>
          </a:xfrm>
        </p:grpSpPr>
        <p:pic>
          <p:nvPicPr>
            <p:cNvPr id="6" name="Picture 6"/>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4"/>
                </a:ext>
              </a:extLst>
            </a:blip>
            <a:srcRect t="415" r="34"/>
            <a:stretch>
              <a:fillRect/>
            </a:stretch>
          </p:blipFill>
          <p:spPr>
            <a:xfrm flipH="1">
              <a:off x="0" y="0"/>
              <a:ext cx="6884199" cy="6858000"/>
            </a:xfrm>
            <a:prstGeom prst="rect">
              <a:avLst/>
            </a:prstGeom>
          </p:spPr>
        </p:pic>
        <p:pic>
          <p:nvPicPr>
            <p:cNvPr id="7" name="Picture 7"/>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4"/>
                </a:ext>
              </a:extLst>
            </a:blip>
            <a:srcRect t="415" r="34"/>
            <a:stretch>
              <a:fillRect/>
            </a:stretch>
          </p:blipFill>
          <p:spPr>
            <a:xfrm flipH="1">
              <a:off x="0" y="6858000"/>
              <a:ext cx="6884199" cy="6858000"/>
            </a:xfrm>
            <a:prstGeom prst="rect">
              <a:avLst/>
            </a:prstGeom>
          </p:spPr>
        </p:pic>
      </p:grpSp>
      <p:grpSp>
        <p:nvGrpSpPr>
          <p:cNvPr id="8" name="Group 8"/>
          <p:cNvGrpSpPr/>
          <p:nvPr/>
        </p:nvGrpSpPr>
        <p:grpSpPr>
          <a:xfrm>
            <a:off x="10023340" y="0"/>
            <a:ext cx="10726128" cy="10652611"/>
            <a:chOff x="0" y="0"/>
            <a:chExt cx="14301503" cy="14203480"/>
          </a:xfrm>
        </p:grpSpPr>
        <p:pic>
          <p:nvPicPr>
            <p:cNvPr id="9" name="Picture 9"/>
            <p:cNvPicPr>
              <a:picLocks noChangeAspect="1"/>
            </p:cNvPicPr>
            <p:nvPr/>
          </p:nvPicPr>
          <p:blipFill>
            <a:blip r:embed="rId5">
              <a:alphaModFix amt="32999"/>
            </a:blip>
            <a:srcRect r="7310"/>
            <a:stretch>
              <a:fillRect/>
            </a:stretch>
          </p:blipFill>
          <p:spPr>
            <a:xfrm>
              <a:off x="2775700" y="0"/>
              <a:ext cx="11525803" cy="9326128"/>
            </a:xfrm>
            <a:prstGeom prst="rect">
              <a:avLst/>
            </a:prstGeom>
          </p:spPr>
        </p:pic>
        <p:grpSp>
          <p:nvGrpSpPr>
            <p:cNvPr id="10" name="Group 10"/>
            <p:cNvGrpSpPr>
              <a:grpSpLocks noChangeAspect="1"/>
            </p:cNvGrpSpPr>
            <p:nvPr/>
          </p:nvGrpSpPr>
          <p:grpSpPr>
            <a:xfrm>
              <a:off x="2775700" y="0"/>
              <a:ext cx="10859180" cy="9404050"/>
              <a:chOff x="0" y="0"/>
              <a:chExt cx="6350000" cy="5499100"/>
            </a:xfrm>
          </p:grpSpPr>
          <p:sp>
            <p:nvSpPr>
              <p:cNvPr id="11" name="Freeform 11"/>
              <p:cNvSpPr/>
              <p:nvPr/>
            </p:nvSpPr>
            <p:spPr>
              <a:xfrm>
                <a:off x="0" y="0"/>
                <a:ext cx="6350000" cy="5499100"/>
              </a:xfrm>
              <a:custGeom>
                <a:avLst/>
                <a:gdLst/>
                <a:ahLst/>
                <a:cxnLst/>
                <a:rect l="l" t="t" r="r" b="b"/>
                <a:pathLst>
                  <a:path w="6350000" h="5499100">
                    <a:moveTo>
                      <a:pt x="3175000" y="0"/>
                    </a:moveTo>
                    <a:lnTo>
                      <a:pt x="0" y="0"/>
                    </a:lnTo>
                    <a:lnTo>
                      <a:pt x="1587500" y="2749550"/>
                    </a:lnTo>
                    <a:lnTo>
                      <a:pt x="3175000" y="5499100"/>
                    </a:lnTo>
                    <a:lnTo>
                      <a:pt x="4762500" y="2749550"/>
                    </a:lnTo>
                    <a:lnTo>
                      <a:pt x="6350000" y="0"/>
                    </a:lnTo>
                    <a:close/>
                  </a:path>
                </a:pathLst>
              </a:custGeom>
              <a:blipFill>
                <a:blip r:embed="rId5"/>
                <a:stretch>
                  <a:fillRect r="-15466"/>
                </a:stretch>
              </a:blipFill>
            </p:spPr>
          </p:sp>
        </p:grpSp>
        <p:pic>
          <p:nvPicPr>
            <p:cNvPr id="12" name="Picture 12"/>
            <p:cNvPicPr>
              <a:picLocks noChangeAspect="1"/>
            </p:cNvPicPr>
            <p:nvPr/>
          </p:nvPicPr>
          <p:blipFill>
            <a:blip r:embed="rId6">
              <a:alphaModFix amt="38000"/>
            </a:blip>
            <a:srcRect l="18690" t="23271" r="14846"/>
            <a:stretch>
              <a:fillRect/>
            </a:stretch>
          </p:blipFill>
          <p:spPr>
            <a:xfrm>
              <a:off x="2775700" y="6718864"/>
              <a:ext cx="11525803" cy="7484616"/>
            </a:xfrm>
            <a:prstGeom prst="rect">
              <a:avLst/>
            </a:prstGeom>
          </p:spPr>
        </p:pic>
        <p:grpSp>
          <p:nvGrpSpPr>
            <p:cNvPr id="13" name="Group 13"/>
            <p:cNvGrpSpPr>
              <a:grpSpLocks noChangeAspect="1"/>
            </p:cNvGrpSpPr>
            <p:nvPr/>
          </p:nvGrpSpPr>
          <p:grpSpPr>
            <a:xfrm>
              <a:off x="0" y="5125689"/>
              <a:ext cx="10555570" cy="9077791"/>
              <a:chOff x="0" y="0"/>
              <a:chExt cx="6350000" cy="5461000"/>
            </a:xfrm>
          </p:grpSpPr>
          <p:sp>
            <p:nvSpPr>
              <p:cNvPr id="14" name="Freeform 14"/>
              <p:cNvSpPr/>
              <p:nvPr/>
            </p:nvSpPr>
            <p:spPr>
              <a:xfrm>
                <a:off x="59563" y="32385"/>
                <a:ext cx="6230874" cy="5396230"/>
              </a:xfrm>
              <a:custGeom>
                <a:avLst/>
                <a:gdLst/>
                <a:ahLst/>
                <a:cxnLst/>
                <a:rect l="l" t="t" r="r" b="b"/>
                <a:pathLst>
                  <a:path w="6230874" h="5396230">
                    <a:moveTo>
                      <a:pt x="3115437" y="0"/>
                    </a:moveTo>
                    <a:lnTo>
                      <a:pt x="0" y="5396230"/>
                    </a:lnTo>
                    <a:lnTo>
                      <a:pt x="6230874" y="5396230"/>
                    </a:lnTo>
                    <a:close/>
                  </a:path>
                </a:pathLst>
              </a:custGeom>
              <a:blipFill>
                <a:blip r:embed="rId6"/>
                <a:stretch>
                  <a:fillRect t="-1800" r="-59508" b="-1800"/>
                </a:stretch>
              </a:blipFill>
            </p:spPr>
          </p:sp>
        </p:grpSp>
      </p:grpSp>
      <p:grpSp>
        <p:nvGrpSpPr>
          <p:cNvPr id="15" name="Group 15"/>
          <p:cNvGrpSpPr/>
          <p:nvPr/>
        </p:nvGrpSpPr>
        <p:grpSpPr>
          <a:xfrm>
            <a:off x="579245" y="449995"/>
            <a:ext cx="3493315" cy="1112105"/>
            <a:chOff x="0" y="0"/>
            <a:chExt cx="4657753" cy="1543217"/>
          </a:xfrm>
        </p:grpSpPr>
        <p:pic>
          <p:nvPicPr>
            <p:cNvPr id="16" name="Picture 16"/>
            <p:cNvPicPr>
              <a:picLocks noChangeAspect="1"/>
            </p:cNvPicPr>
            <p:nvPr/>
          </p:nvPicPr>
          <p:blipFill>
            <a:blip r:embed="rId7"/>
            <a:srcRect/>
            <a:stretch>
              <a:fillRect/>
            </a:stretch>
          </p:blipFill>
          <p:spPr>
            <a:xfrm>
              <a:off x="0" y="0"/>
              <a:ext cx="1451358" cy="1543217"/>
            </a:xfrm>
            <a:prstGeom prst="rect">
              <a:avLst/>
            </a:prstGeom>
          </p:spPr>
        </p:pic>
        <p:sp>
          <p:nvSpPr>
            <p:cNvPr id="17" name="TextBox 17"/>
            <p:cNvSpPr txBox="1"/>
            <p:nvPr/>
          </p:nvSpPr>
          <p:spPr>
            <a:xfrm>
              <a:off x="1847567" y="12284"/>
              <a:ext cx="2285327" cy="495863"/>
            </a:xfrm>
            <a:prstGeom prst="rect">
              <a:avLst/>
            </a:prstGeom>
          </p:spPr>
          <p:txBody>
            <a:bodyPr lIns="0" tIns="0" rIns="0" bIns="0" rtlCol="0" anchor="t">
              <a:spAutoFit/>
            </a:bodyPr>
            <a:lstStyle/>
            <a:p>
              <a:pPr algn="ctr">
                <a:lnSpc>
                  <a:spcPts val="2895"/>
                </a:lnSpc>
              </a:pPr>
              <a:r>
                <a:rPr lang="en-US" sz="2443" spc="-24" dirty="0">
                  <a:solidFill>
                    <a:srgbClr val="35B729"/>
                  </a:solidFill>
                  <a:latin typeface="Playfair Display Bold"/>
                </a:rPr>
                <a:t>Universidad </a:t>
              </a:r>
            </a:p>
          </p:txBody>
        </p:sp>
        <p:sp>
          <p:nvSpPr>
            <p:cNvPr id="18" name="TextBox 18"/>
            <p:cNvSpPr txBox="1"/>
            <p:nvPr/>
          </p:nvSpPr>
          <p:spPr>
            <a:xfrm>
              <a:off x="1322707" y="533904"/>
              <a:ext cx="3335046" cy="427468"/>
            </a:xfrm>
            <a:prstGeom prst="rect">
              <a:avLst/>
            </a:prstGeom>
          </p:spPr>
          <p:txBody>
            <a:bodyPr lIns="0" tIns="0" rIns="0" bIns="0" rtlCol="0" anchor="t">
              <a:spAutoFit/>
            </a:bodyPr>
            <a:lstStyle/>
            <a:p>
              <a:pPr algn="ctr">
                <a:lnSpc>
                  <a:spcPts val="2477"/>
                </a:lnSpc>
              </a:pPr>
              <a:r>
                <a:rPr lang="en-US" sz="2091" spc="-20" dirty="0">
                  <a:solidFill>
                    <a:srgbClr val="1F7317"/>
                  </a:solidFill>
                  <a:latin typeface="Playfair Display Bold"/>
                </a:rPr>
                <a:t>Popular del Cesar</a:t>
              </a:r>
            </a:p>
          </p:txBody>
        </p:sp>
        <p:sp>
          <p:nvSpPr>
            <p:cNvPr id="19" name="TextBox 19"/>
            <p:cNvSpPr txBox="1"/>
            <p:nvPr/>
          </p:nvSpPr>
          <p:spPr>
            <a:xfrm>
              <a:off x="1847567" y="1031754"/>
              <a:ext cx="2084133" cy="256480"/>
            </a:xfrm>
            <a:prstGeom prst="rect">
              <a:avLst/>
            </a:prstGeom>
          </p:spPr>
          <p:txBody>
            <a:bodyPr lIns="0" tIns="0" rIns="0" bIns="0" rtlCol="0" anchor="t">
              <a:spAutoFit/>
            </a:bodyPr>
            <a:lstStyle/>
            <a:p>
              <a:pPr algn="ctr">
                <a:lnSpc>
                  <a:spcPts val="1467"/>
                </a:lnSpc>
              </a:pPr>
              <a:r>
                <a:rPr lang="en-US" sz="1237" spc="-12">
                  <a:solidFill>
                    <a:srgbClr val="000000"/>
                  </a:solidFill>
                  <a:latin typeface="Playfair Display Bold"/>
                </a:rPr>
                <a:t>Seccional Aguachica </a:t>
              </a:r>
            </a:p>
          </p:txBody>
        </p:sp>
      </p:grpSp>
      <p:pic>
        <p:nvPicPr>
          <p:cNvPr id="20" name="Picture 20"/>
          <p:cNvPicPr>
            <a:picLocks noChangeAspect="1"/>
          </p:cNvPicPr>
          <p:nvPr/>
        </p:nvPicPr>
        <p:blipFill>
          <a:blip r:embed="rId8"/>
          <a:srcRect l="27903" t="7707" r="27626" b="7032"/>
          <a:stretch>
            <a:fillRect/>
          </a:stretch>
        </p:blipFill>
        <p:spPr>
          <a:xfrm>
            <a:off x="10244859" y="298188"/>
            <a:ext cx="1285009" cy="1385793"/>
          </a:xfrm>
          <a:prstGeom prst="rect">
            <a:avLst/>
          </a:prstGeom>
        </p:spPr>
      </p:pic>
      <p:sp>
        <p:nvSpPr>
          <p:cNvPr id="27" name="Rectángulo 26"/>
          <p:cNvSpPr/>
          <p:nvPr/>
        </p:nvSpPr>
        <p:spPr>
          <a:xfrm>
            <a:off x="879340" y="8330451"/>
            <a:ext cx="10284009" cy="1754326"/>
          </a:xfrm>
          <a:prstGeom prst="rect">
            <a:avLst/>
          </a:prstGeom>
        </p:spPr>
        <p:txBody>
          <a:bodyPr wrap="square">
            <a:spAutoFit/>
          </a:bodyPr>
          <a:lstStyle/>
          <a:p>
            <a:pPr algn="ctr">
              <a:lnSpc>
                <a:spcPct val="150000"/>
              </a:lnSpc>
              <a:spcBef>
                <a:spcPct val="0"/>
              </a:spcBef>
              <a:buFontTx/>
              <a:buNone/>
            </a:pPr>
            <a:r>
              <a:rPr lang="es-MX" altLang="en-US" sz="2400" dirty="0">
                <a:latin typeface="Arial" panose="020B0604020202020204" pitchFamily="34" charset="0"/>
                <a:cs typeface="Arial" panose="020B0604020202020204" pitchFamily="34" charset="0"/>
              </a:rPr>
              <a:t>UNIVERSIDAD POPULAR DEL CESAR SECCIONAL AGUACHICA</a:t>
            </a:r>
          </a:p>
          <a:p>
            <a:pPr algn="ctr">
              <a:lnSpc>
                <a:spcPct val="150000"/>
              </a:lnSpc>
              <a:spcBef>
                <a:spcPct val="0"/>
              </a:spcBef>
              <a:buFontTx/>
              <a:buNone/>
            </a:pPr>
            <a:r>
              <a:rPr lang="es-MX" altLang="en-US" sz="2400" dirty="0">
                <a:latin typeface="Arial" panose="020B0604020202020204" pitchFamily="34" charset="0"/>
                <a:cs typeface="Arial" panose="020B0604020202020204" pitchFamily="34" charset="0"/>
              </a:rPr>
              <a:t>PROGRAMA ADMINISTRACION DE EMPRESAS</a:t>
            </a:r>
          </a:p>
          <a:p>
            <a:pPr algn="ctr">
              <a:lnSpc>
                <a:spcPct val="150000"/>
              </a:lnSpc>
              <a:spcBef>
                <a:spcPct val="0"/>
              </a:spcBef>
              <a:buFontTx/>
              <a:buNone/>
            </a:pPr>
            <a:r>
              <a:rPr lang="es-MX" altLang="en-US" sz="2400" dirty="0">
                <a:latin typeface="Arial" panose="020B0604020202020204" pitchFamily="34" charset="0"/>
                <a:cs typeface="Arial" panose="020B0604020202020204" pitchFamily="34" charset="0"/>
              </a:rPr>
              <a:t>2023-2</a:t>
            </a:r>
          </a:p>
        </p:txBody>
      </p:sp>
      <p:sp>
        <p:nvSpPr>
          <p:cNvPr id="28" name="Rectángulo 27"/>
          <p:cNvSpPr/>
          <p:nvPr/>
        </p:nvSpPr>
        <p:spPr>
          <a:xfrm>
            <a:off x="3668807" y="6614647"/>
            <a:ext cx="4944880" cy="461665"/>
          </a:xfrm>
          <a:prstGeom prst="rect">
            <a:avLst/>
          </a:prstGeom>
        </p:spPr>
        <p:txBody>
          <a:bodyPr wrap="none">
            <a:spAutoFit/>
          </a:bodyPr>
          <a:lstStyle/>
          <a:p>
            <a:pPr algn="ctr">
              <a:spcBef>
                <a:spcPct val="0"/>
              </a:spcBef>
              <a:buFontTx/>
              <a:buNone/>
            </a:pPr>
            <a:r>
              <a:rPr lang="es-MX" altLang="en-US" sz="2400" dirty="0">
                <a:latin typeface="Arial" panose="020B0604020202020204" pitchFamily="34" charset="0"/>
                <a:cs typeface="Arial" panose="020B0604020202020204" pitchFamily="34" charset="0"/>
              </a:rPr>
              <a:t>SANDRA DEL PILAR OTALVAREZ</a:t>
            </a:r>
          </a:p>
        </p:txBody>
      </p:sp>
      <p:sp>
        <p:nvSpPr>
          <p:cNvPr id="29" name="Rectángulo 28"/>
          <p:cNvSpPr/>
          <p:nvPr/>
        </p:nvSpPr>
        <p:spPr>
          <a:xfrm>
            <a:off x="3457306" y="5068219"/>
            <a:ext cx="5367880" cy="461665"/>
          </a:xfrm>
          <a:prstGeom prst="rect">
            <a:avLst/>
          </a:prstGeom>
        </p:spPr>
        <p:txBody>
          <a:bodyPr wrap="none">
            <a:spAutoFit/>
          </a:bodyPr>
          <a:lstStyle/>
          <a:p>
            <a:pPr algn="ctr">
              <a:spcBef>
                <a:spcPct val="0"/>
              </a:spcBef>
              <a:buFontTx/>
              <a:buNone/>
            </a:pPr>
            <a:r>
              <a:rPr lang="es-MX" altLang="en-US" sz="2400" dirty="0">
                <a:latin typeface="Arial" panose="020B0604020202020204" pitchFamily="34" charset="0"/>
                <a:cs typeface="Arial" panose="020B0604020202020204" pitchFamily="34" charset="0"/>
              </a:rPr>
              <a:t>MARYAH PAULA RUBIANO BLANCO</a:t>
            </a:r>
          </a:p>
        </p:txBody>
      </p:sp>
      <p:sp>
        <p:nvSpPr>
          <p:cNvPr id="30" name="Rectángulo 29"/>
          <p:cNvSpPr/>
          <p:nvPr/>
        </p:nvSpPr>
        <p:spPr>
          <a:xfrm>
            <a:off x="3816699" y="3280780"/>
            <a:ext cx="4463081" cy="461665"/>
          </a:xfrm>
          <a:prstGeom prst="rect">
            <a:avLst/>
          </a:prstGeom>
        </p:spPr>
        <p:txBody>
          <a:bodyPr wrap="none">
            <a:spAutoFit/>
          </a:bodyPr>
          <a:lstStyle/>
          <a:p>
            <a:pPr algn="ctr">
              <a:spcBef>
                <a:spcPct val="0"/>
              </a:spcBef>
              <a:buFontTx/>
              <a:buNone/>
            </a:pPr>
            <a:r>
              <a:rPr lang="es-MX" altLang="en-US" sz="2400" dirty="0">
                <a:latin typeface="Arial" panose="020B0604020202020204" pitchFamily="34" charset="0"/>
                <a:cs typeface="Arial" panose="020B0604020202020204" pitchFamily="34" charset="0"/>
              </a:rPr>
              <a:t>PRACTICAS CURRICULARES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lipse 13"/>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AutoShape 4"/>
          <p:cNvSpPr/>
          <p:nvPr/>
        </p:nvSpPr>
        <p:spPr>
          <a:xfrm>
            <a:off x="4790417" y="-446410"/>
            <a:ext cx="13497585" cy="791631"/>
          </a:xfrm>
          <a:prstGeom prst="rect">
            <a:avLst/>
          </a:prstGeom>
          <a:solidFill>
            <a:srgbClr val="EFEAF4"/>
          </a:solidFill>
        </p:spPr>
      </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34026"/>
          <a:stretch>
            <a:fillRect/>
          </a:stretch>
        </p:blipFill>
        <p:spPr>
          <a:xfrm flipH="1" flipV="1">
            <a:off x="0" y="-1169840"/>
            <a:ext cx="5660104" cy="3231735"/>
          </a:xfrm>
          <a:prstGeom prst="rect">
            <a:avLst/>
          </a:prstGeom>
        </p:spPr>
      </p:pic>
      <p:pic>
        <p:nvPicPr>
          <p:cNvPr id="6" name="Picture 6"/>
          <p:cNvPicPr>
            <a:picLocks noChangeAspect="1"/>
          </p:cNvPicPr>
          <p:nvPr/>
        </p:nvPicPr>
        <p:blipFill>
          <a:blip r:embed="rId4"/>
          <a:srcRect/>
          <a:stretch>
            <a:fillRect/>
          </a:stretch>
        </p:blipFill>
        <p:spPr>
          <a:xfrm>
            <a:off x="16242085" y="713358"/>
            <a:ext cx="1397669" cy="1397669"/>
          </a:xfrm>
          <a:prstGeom prst="rect">
            <a:avLst/>
          </a:prstGeom>
        </p:spPr>
      </p:pic>
      <p:pic>
        <p:nvPicPr>
          <p:cNvPr id="7" name="Picture 7"/>
          <p:cNvPicPr>
            <a:picLocks noChangeAspect="1"/>
          </p:cNvPicPr>
          <p:nvPr/>
        </p:nvPicPr>
        <p:blipFill>
          <a:blip r:embed="rId5"/>
          <a:srcRect/>
          <a:stretch>
            <a:fillRect/>
          </a:stretch>
        </p:blipFill>
        <p:spPr>
          <a:xfrm>
            <a:off x="624034" y="8147282"/>
            <a:ext cx="1475132" cy="1568495"/>
          </a:xfrm>
          <a:prstGeom prst="rect">
            <a:avLst/>
          </a:prstGeom>
        </p:spPr>
      </p:pic>
      <p:sp>
        <p:nvSpPr>
          <p:cNvPr id="10" name="Rectángulo 9"/>
          <p:cNvSpPr/>
          <p:nvPr/>
        </p:nvSpPr>
        <p:spPr>
          <a:xfrm>
            <a:off x="990600" y="4845576"/>
            <a:ext cx="5912581" cy="1200329"/>
          </a:xfrm>
          <a:prstGeom prst="rect">
            <a:avLst/>
          </a:prstGeom>
        </p:spPr>
        <p:txBody>
          <a:bodyPr wrap="none">
            <a:spAutoFit/>
            <a:scene3d>
              <a:camera prst="orthographicFront"/>
              <a:lightRig rig="threePt" dir="t"/>
            </a:scene3d>
            <a:sp3d extrusionH="57150">
              <a:bevelT w="38100" h="38100"/>
            </a:sp3d>
          </a:bodyPr>
          <a:lstStyle/>
          <a:p>
            <a:pPr lvl="0" algn="ctr" fontAlgn="base">
              <a:spcBef>
                <a:spcPct val="50000"/>
              </a:spcBef>
              <a:spcAft>
                <a:spcPct val="0"/>
              </a:spcAft>
            </a:pPr>
            <a:r>
              <a:rPr kumimoji="1" lang="es-CO" altLang="es-CO" sz="7200" b="1" dirty="0">
                <a:solidFill>
                  <a:srgbClr val="000000"/>
                </a:solidFill>
                <a:effectLst>
                  <a:reflection blurRad="6350" stA="55000" endA="300" endPos="45500" dir="5400000" sy="-100000" algn="bl" rotWithShape="0"/>
                </a:effectLst>
                <a:latin typeface="Arial" panose="020B0604020202020204" pitchFamily="34" charset="0"/>
                <a:cs typeface="Arial" panose="020B0604020202020204" pitchFamily="34" charset="0"/>
              </a:rPr>
              <a:t>PREGUNTAS</a:t>
            </a:r>
          </a:p>
        </p:txBody>
      </p:sp>
      <p:pic>
        <p:nvPicPr>
          <p:cNvPr id="8" name="Picture 9"/>
          <p:cNvPicPr>
            <a:picLocks noChangeAspect="1"/>
          </p:cNvPicPr>
          <p:nvPr/>
        </p:nvPicPr>
        <p:blipFill>
          <a:blip r:embed="rId6"/>
          <a:srcRect/>
          <a:stretch>
            <a:fillRect/>
          </a:stretch>
        </p:blipFill>
        <p:spPr>
          <a:xfrm>
            <a:off x="7147290" y="1876184"/>
            <a:ext cx="5867400" cy="6271098"/>
          </a:xfrm>
          <a:prstGeom prst="rect">
            <a:avLst/>
          </a:prstGeom>
        </p:spPr>
      </p:pic>
      <p:sp>
        <p:nvSpPr>
          <p:cNvPr id="13"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07</a:t>
            </a:r>
          </a:p>
        </p:txBody>
      </p:sp>
    </p:spTree>
    <p:extLst>
      <p:ext uri="{BB962C8B-B14F-4D97-AF65-F5344CB8AC3E}">
        <p14:creationId xmlns:p14="http://schemas.microsoft.com/office/powerpoint/2010/main" val="3250119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2314816" y="-2086793"/>
            <a:ext cx="6208021" cy="4173585"/>
            <a:chOff x="0" y="0"/>
            <a:chExt cx="7990758" cy="5372100"/>
          </a:xfrm>
        </p:grpSpPr>
        <p:sp>
          <p:nvSpPr>
            <p:cNvPr id="3" name="Freeform 3"/>
            <p:cNvSpPr/>
            <p:nvPr/>
          </p:nvSpPr>
          <p:spPr>
            <a:xfrm>
              <a:off x="0" y="0"/>
              <a:ext cx="7990758" cy="5372100"/>
            </a:xfrm>
            <a:custGeom>
              <a:avLst/>
              <a:gdLst/>
              <a:ahLst/>
              <a:cxnLst/>
              <a:rect l="l" t="t" r="r" b="b"/>
              <a:pathLst>
                <a:path w="7990758" h="5372100">
                  <a:moveTo>
                    <a:pt x="6440088" y="0"/>
                  </a:moveTo>
                  <a:lnTo>
                    <a:pt x="1550670" y="0"/>
                  </a:lnTo>
                  <a:lnTo>
                    <a:pt x="0" y="2686050"/>
                  </a:lnTo>
                  <a:lnTo>
                    <a:pt x="1550670" y="5372100"/>
                  </a:lnTo>
                  <a:lnTo>
                    <a:pt x="6440088" y="5372100"/>
                  </a:lnTo>
                  <a:lnTo>
                    <a:pt x="7990758" y="2686050"/>
                  </a:lnTo>
                  <a:lnTo>
                    <a:pt x="6440088" y="0"/>
                  </a:lnTo>
                  <a:close/>
                </a:path>
              </a:pathLst>
            </a:custGeom>
            <a:solidFill>
              <a:srgbClr val="30B12A"/>
            </a:solidFill>
          </p:spPr>
        </p:sp>
      </p:grpSp>
      <p:pic>
        <p:nvPicPr>
          <p:cNvPr id="4" name="Picture 4"/>
          <p:cNvPicPr>
            <a:picLocks noChangeAspect="1"/>
          </p:cNvPicPr>
          <p:nvPr/>
        </p:nvPicPr>
        <p:blipFill>
          <a:blip r:embed="rId2"/>
          <a:srcRect l="26651" t="7823" r="27057" b="8190"/>
          <a:stretch>
            <a:fillRect/>
          </a:stretch>
        </p:blipFill>
        <p:spPr>
          <a:xfrm>
            <a:off x="838200" y="2086793"/>
            <a:ext cx="5710696" cy="5828039"/>
          </a:xfrm>
          <a:prstGeom prst="rect">
            <a:avLst/>
          </a:prstGeom>
        </p:spPr>
      </p:pic>
      <p:grpSp>
        <p:nvGrpSpPr>
          <p:cNvPr id="5" name="Group 5"/>
          <p:cNvGrpSpPr/>
          <p:nvPr/>
        </p:nvGrpSpPr>
        <p:grpSpPr>
          <a:xfrm rot="-10800000">
            <a:off x="-1093063" y="7283541"/>
            <a:ext cx="2963586" cy="3459503"/>
            <a:chOff x="0" y="0"/>
            <a:chExt cx="4602013" cy="5372100"/>
          </a:xfrm>
        </p:grpSpPr>
        <p:sp>
          <p:nvSpPr>
            <p:cNvPr id="6" name="Freeform 6"/>
            <p:cNvSpPr/>
            <p:nvPr/>
          </p:nvSpPr>
          <p:spPr>
            <a:xfrm>
              <a:off x="0" y="0"/>
              <a:ext cx="4602013" cy="5372100"/>
            </a:xfrm>
            <a:custGeom>
              <a:avLst/>
              <a:gdLst/>
              <a:ahLst/>
              <a:cxnLst/>
              <a:rect l="l" t="t" r="r" b="b"/>
              <a:pathLst>
                <a:path w="4602013" h="5372100">
                  <a:moveTo>
                    <a:pt x="3051343" y="0"/>
                  </a:moveTo>
                  <a:lnTo>
                    <a:pt x="1550670" y="0"/>
                  </a:lnTo>
                  <a:lnTo>
                    <a:pt x="0" y="2686050"/>
                  </a:lnTo>
                  <a:lnTo>
                    <a:pt x="1550670" y="5372100"/>
                  </a:lnTo>
                  <a:lnTo>
                    <a:pt x="3051343" y="5372100"/>
                  </a:lnTo>
                  <a:lnTo>
                    <a:pt x="4602013" y="2686050"/>
                  </a:lnTo>
                  <a:lnTo>
                    <a:pt x="3051343" y="0"/>
                  </a:lnTo>
                  <a:close/>
                </a:path>
              </a:pathLst>
            </a:custGeom>
            <a:solidFill>
              <a:srgbClr val="F6D824"/>
            </a:solidFill>
          </p:spPr>
        </p:sp>
      </p:grpSp>
      <p:sp>
        <p:nvSpPr>
          <p:cNvPr id="7" name="TextBox 7"/>
          <p:cNvSpPr txBox="1"/>
          <p:nvPr/>
        </p:nvSpPr>
        <p:spPr>
          <a:xfrm>
            <a:off x="8283485" y="4315647"/>
            <a:ext cx="8115300" cy="1519775"/>
          </a:xfrm>
          <a:prstGeom prst="rect">
            <a:avLst/>
          </a:prstGeom>
        </p:spPr>
        <p:txBody>
          <a:bodyPr lIns="0" tIns="0" rIns="0" bIns="0" rtlCol="0" anchor="t">
            <a:spAutoFit/>
          </a:bodyPr>
          <a:lstStyle/>
          <a:p>
            <a:pPr algn="ctr">
              <a:lnSpc>
                <a:spcPts val="11440"/>
              </a:lnSpc>
              <a:spcBef>
                <a:spcPct val="0"/>
              </a:spcBef>
            </a:pPr>
            <a:r>
              <a:rPr lang="en-US" sz="15000" dirty="0">
                <a:solidFill>
                  <a:srgbClr val="000000"/>
                </a:solidFill>
                <a:latin typeface="Bernard MT Condensed" panose="02050806060905020404" pitchFamily="18" charset="0"/>
              </a:rPr>
              <a:t>¡GRACIAS!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4790417" y="-446410"/>
            <a:ext cx="13497585" cy="791631"/>
          </a:xfrm>
          <a:prstGeom prst="rect">
            <a:avLst/>
          </a:prstGeom>
          <a:solidFill>
            <a:srgbClr val="EFEAF4"/>
          </a:solidFill>
        </p:spPr>
      </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34026"/>
          <a:stretch>
            <a:fillRect/>
          </a:stretch>
        </p:blipFill>
        <p:spPr>
          <a:xfrm flipH="1" flipV="1">
            <a:off x="0" y="-1169840"/>
            <a:ext cx="5660104" cy="3231735"/>
          </a:xfrm>
          <a:prstGeom prst="rect">
            <a:avLst/>
          </a:prstGeom>
        </p:spPr>
      </p:pic>
      <p:pic>
        <p:nvPicPr>
          <p:cNvPr id="6" name="Picture 6"/>
          <p:cNvPicPr>
            <a:picLocks noChangeAspect="1"/>
          </p:cNvPicPr>
          <p:nvPr/>
        </p:nvPicPr>
        <p:blipFill>
          <a:blip r:embed="rId4"/>
          <a:srcRect/>
          <a:stretch>
            <a:fillRect/>
          </a:stretch>
        </p:blipFill>
        <p:spPr>
          <a:xfrm>
            <a:off x="16242086" y="8559466"/>
            <a:ext cx="1397669" cy="1397669"/>
          </a:xfrm>
          <a:prstGeom prst="rect">
            <a:avLst/>
          </a:prstGeom>
        </p:spPr>
      </p:pic>
      <p:pic>
        <p:nvPicPr>
          <p:cNvPr id="7" name="Picture 7"/>
          <p:cNvPicPr>
            <a:picLocks noChangeAspect="1"/>
          </p:cNvPicPr>
          <p:nvPr/>
        </p:nvPicPr>
        <p:blipFill>
          <a:blip r:embed="rId5"/>
          <a:srcRect/>
          <a:stretch>
            <a:fillRect/>
          </a:stretch>
        </p:blipFill>
        <p:spPr>
          <a:xfrm>
            <a:off x="624034" y="8147282"/>
            <a:ext cx="1475132" cy="1568495"/>
          </a:xfrm>
          <a:prstGeom prst="rect">
            <a:avLst/>
          </a:prstGeom>
        </p:spPr>
      </p:pic>
      <p:sp>
        <p:nvSpPr>
          <p:cNvPr id="10" name="Rectángulo 9"/>
          <p:cNvSpPr/>
          <p:nvPr/>
        </p:nvSpPr>
        <p:spPr>
          <a:xfrm>
            <a:off x="6677619" y="1410459"/>
            <a:ext cx="4971234" cy="830997"/>
          </a:xfrm>
          <a:prstGeom prst="rect">
            <a:avLst/>
          </a:prstGeom>
        </p:spPr>
        <p:txBody>
          <a:bodyPr wrap="none">
            <a:spAutoFit/>
          </a:bodyPr>
          <a:lstStyle/>
          <a:p>
            <a:pPr lvl="0" algn="ctr" fontAlgn="base">
              <a:spcBef>
                <a:spcPct val="50000"/>
              </a:spcBef>
              <a:spcAft>
                <a:spcPct val="0"/>
              </a:spcAft>
            </a:pPr>
            <a:r>
              <a:rPr kumimoji="1" lang="es-CO" altLang="es-CO" sz="4800" b="1" dirty="0">
                <a:solidFill>
                  <a:srgbClr val="000000"/>
                </a:solidFill>
                <a:latin typeface="Arial" panose="020B0604020202020204" pitchFamily="34" charset="0"/>
                <a:cs typeface="Arial" panose="020B0604020202020204" pitchFamily="34" charset="0"/>
              </a:rPr>
              <a:t>INTRODUCCIÓN</a:t>
            </a:r>
          </a:p>
        </p:txBody>
      </p:sp>
      <p:sp>
        <p:nvSpPr>
          <p:cNvPr id="11" name="Rectángulo 10"/>
          <p:cNvSpPr/>
          <p:nvPr/>
        </p:nvSpPr>
        <p:spPr>
          <a:xfrm>
            <a:off x="1600200" y="3252014"/>
            <a:ext cx="15126073" cy="2246769"/>
          </a:xfrm>
          <a:prstGeom prst="rect">
            <a:avLst/>
          </a:prstGeom>
        </p:spPr>
        <p:txBody>
          <a:bodyPr wrap="square">
            <a:spAutoFit/>
          </a:bodyPr>
          <a:lstStyle/>
          <a:p>
            <a:pPr algn="just">
              <a:defRPr/>
            </a:pPr>
            <a:r>
              <a:rPr lang="es-ES" sz="2800" dirty="0">
                <a:latin typeface="Arial" pitchFamily="34" charset="0"/>
              </a:rPr>
              <a:t>Se abarcara la importancia que tiene la implementación de un archivo digital en el área de trabajo, sus beneficios; teniendo como objetivo la disminución de carga laboral para así prevenir la aglomeración y conflictos con las personas que se encuentran dentro y fuera del área de trabajo, limitándonos a la elaboración de un archivo que permite alcanzar una mayor producción y eficacia al momento de realizar las labores asignadas diariamente.</a:t>
            </a:r>
            <a:endParaRPr lang="es-CO" sz="2800" dirty="0"/>
          </a:p>
        </p:txBody>
      </p:sp>
      <p:sp>
        <p:nvSpPr>
          <p:cNvPr id="17" name="Elipse 16"/>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9062292">
            <a:off x="-5423088" y="-870999"/>
            <a:ext cx="13505731" cy="6226137"/>
            <a:chOff x="2354486" y="491174"/>
            <a:chExt cx="11653155" cy="5372100"/>
          </a:xfrm>
        </p:grpSpPr>
        <p:sp>
          <p:nvSpPr>
            <p:cNvPr id="3" name="Freeform 3"/>
            <p:cNvSpPr/>
            <p:nvPr/>
          </p:nvSpPr>
          <p:spPr>
            <a:xfrm>
              <a:off x="2354486" y="491174"/>
              <a:ext cx="11653155" cy="5372100"/>
            </a:xfrm>
            <a:custGeom>
              <a:avLst/>
              <a:gdLst/>
              <a:ahLst/>
              <a:cxnLst/>
              <a:rect l="l" t="t" r="r" b="b"/>
              <a:pathLst>
                <a:path w="11653155" h="5372100">
                  <a:moveTo>
                    <a:pt x="10102486" y="0"/>
                  </a:moveTo>
                  <a:lnTo>
                    <a:pt x="1550670" y="0"/>
                  </a:lnTo>
                  <a:lnTo>
                    <a:pt x="0" y="2686050"/>
                  </a:lnTo>
                  <a:lnTo>
                    <a:pt x="1550670" y="5372100"/>
                  </a:lnTo>
                  <a:lnTo>
                    <a:pt x="10102486" y="5372100"/>
                  </a:lnTo>
                  <a:lnTo>
                    <a:pt x="11653155" y="2686050"/>
                  </a:lnTo>
                  <a:lnTo>
                    <a:pt x="10102486" y="0"/>
                  </a:lnTo>
                  <a:close/>
                </a:path>
              </a:pathLst>
            </a:custGeom>
            <a:solidFill>
              <a:srgbClr val="EFEAF4"/>
            </a:solidFill>
          </p:spPr>
        </p:sp>
      </p:grpSp>
      <p:pic>
        <p:nvPicPr>
          <p:cNvPr id="4" name="Picture 4"/>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34026"/>
          <a:stretch>
            <a:fillRect/>
          </a:stretch>
        </p:blipFill>
        <p:spPr>
          <a:xfrm>
            <a:off x="1028702" y="381753"/>
            <a:ext cx="2121399" cy="1211249"/>
          </a:xfrm>
          <a:prstGeom prst="rect">
            <a:avLst/>
          </a:prstGeom>
        </p:spPr>
      </p:pic>
      <p:pic>
        <p:nvPicPr>
          <p:cNvPr id="5" name="Picture 5"/>
          <p:cNvPicPr>
            <a:picLocks noChangeAspect="1"/>
          </p:cNvPicPr>
          <p:nvPr/>
        </p:nvPicPr>
        <p:blipFill>
          <a:blip r:embed="rId4"/>
          <a:srcRect/>
          <a:stretch>
            <a:fillRect/>
          </a:stretch>
        </p:blipFill>
        <p:spPr>
          <a:xfrm>
            <a:off x="15784169" y="381754"/>
            <a:ext cx="1475132" cy="1568495"/>
          </a:xfrm>
          <a:prstGeom prst="rect">
            <a:avLst/>
          </a:prstGeom>
        </p:spPr>
      </p:pic>
      <p:pic>
        <p:nvPicPr>
          <p:cNvPr id="6" name="Picture 6"/>
          <p:cNvPicPr>
            <a:picLocks noChangeAspect="1"/>
          </p:cNvPicPr>
          <p:nvPr/>
        </p:nvPicPr>
        <p:blipFill>
          <a:blip r:embed="rId5"/>
          <a:srcRect/>
          <a:stretch>
            <a:fillRect/>
          </a:stretch>
        </p:blipFill>
        <p:spPr>
          <a:xfrm>
            <a:off x="15866629" y="8559466"/>
            <a:ext cx="1397669" cy="1397669"/>
          </a:xfrm>
          <a:prstGeom prst="rect">
            <a:avLst/>
          </a:prstGeom>
        </p:spPr>
      </p:pic>
      <p:sp>
        <p:nvSpPr>
          <p:cNvPr id="7" name="1 CuadroTexto"/>
          <p:cNvSpPr txBox="1"/>
          <p:nvPr/>
        </p:nvSpPr>
        <p:spPr>
          <a:xfrm>
            <a:off x="9448800" y="762574"/>
            <a:ext cx="5257800" cy="830997"/>
          </a:xfrm>
          <a:prstGeom prst="rect">
            <a:avLst/>
          </a:prstGeom>
          <a:noFill/>
        </p:spPr>
        <p:txBody>
          <a:bodyPr wrap="square">
            <a:spAutoFit/>
          </a:bodyPr>
          <a:lstStyle/>
          <a:p>
            <a:pPr algn="ctr">
              <a:defRPr/>
            </a:pPr>
            <a:r>
              <a:rPr lang="es-ES" sz="4800" b="1" dirty="0">
                <a:latin typeface="Arial" pitchFamily="34" charset="0"/>
              </a:rPr>
              <a:t>DIAGNÓSTICO</a:t>
            </a:r>
            <a:r>
              <a:rPr lang="es-ES" sz="4800" dirty="0">
                <a:effectLst>
                  <a:outerShdw blurRad="38100" dist="38100" dir="2700000" algn="tl">
                    <a:srgbClr val="000000">
                      <a:alpha val="43137"/>
                    </a:srgbClr>
                  </a:outerShdw>
                </a:effectLst>
                <a:latin typeface="Arial" pitchFamily="34" charset="0"/>
              </a:rPr>
              <a:t>  </a:t>
            </a:r>
            <a:endParaRPr lang="es-CO" sz="4800" dirty="0">
              <a:effectLst>
                <a:outerShdw blurRad="38100" dist="38100" dir="2700000" algn="tl">
                  <a:srgbClr val="000000">
                    <a:alpha val="43137"/>
                  </a:srgbClr>
                </a:outerShdw>
              </a:effectLst>
              <a:latin typeface="Arial" pitchFamily="34" charset="0"/>
            </a:endParaRPr>
          </a:p>
        </p:txBody>
      </p:sp>
      <p:pic>
        <p:nvPicPr>
          <p:cNvPr id="13" name="Imagen 12"/>
          <p:cNvPicPr>
            <a:picLocks noChangeAspect="1"/>
          </p:cNvPicPr>
          <p:nvPr/>
        </p:nvPicPr>
        <p:blipFill>
          <a:blip r:embed="rId6"/>
          <a:stretch>
            <a:fillRect/>
          </a:stretch>
        </p:blipFill>
        <p:spPr>
          <a:xfrm>
            <a:off x="7174172" y="9258300"/>
            <a:ext cx="2688569" cy="2615411"/>
          </a:xfrm>
          <a:prstGeom prst="rect">
            <a:avLst/>
          </a:prstGeom>
        </p:spPr>
      </p:pic>
      <p:sp>
        <p:nvSpPr>
          <p:cNvPr id="14" name="TextBox 25"/>
          <p:cNvSpPr txBox="1"/>
          <p:nvPr/>
        </p:nvSpPr>
        <p:spPr>
          <a:xfrm>
            <a:off x="8264327" y="9728707"/>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02</a:t>
            </a:r>
          </a:p>
        </p:txBody>
      </p:sp>
      <p:pic>
        <p:nvPicPr>
          <p:cNvPr id="8" name="Imagen 7">
            <a:extLst>
              <a:ext uri="{FF2B5EF4-FFF2-40B4-BE49-F238E27FC236}">
                <a16:creationId xmlns:a16="http://schemas.microsoft.com/office/drawing/2014/main" id="{BACCE123-65E8-6110-46EA-C9D477EC4BF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87838" y="2111517"/>
            <a:ext cx="9512323" cy="713370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Imagen 24"/>
          <p:cNvPicPr>
            <a:picLocks noChangeAspect="1"/>
          </p:cNvPicPr>
          <p:nvPr/>
        </p:nvPicPr>
        <p:blipFill>
          <a:blip r:embed="rId2"/>
          <a:stretch>
            <a:fillRect/>
          </a:stretch>
        </p:blipFill>
        <p:spPr>
          <a:xfrm>
            <a:off x="7174172" y="9258300"/>
            <a:ext cx="2688569" cy="2615411"/>
          </a:xfrm>
          <a:prstGeom prst="rect">
            <a:avLst/>
          </a:prstGeom>
        </p:spPr>
      </p:pic>
      <p:grpSp>
        <p:nvGrpSpPr>
          <p:cNvPr id="2" name="Group 2"/>
          <p:cNvGrpSpPr/>
          <p:nvPr/>
        </p:nvGrpSpPr>
        <p:grpSpPr>
          <a:xfrm>
            <a:off x="13741038" y="-1217563"/>
            <a:ext cx="9852713" cy="11676275"/>
            <a:chOff x="0" y="0"/>
            <a:chExt cx="13136951" cy="15568366"/>
          </a:xfrm>
        </p:grpSpPr>
        <p:pic>
          <p:nvPicPr>
            <p:cNvPr id="3" name="Picture 3"/>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t="34026"/>
            <a:stretch>
              <a:fillRect/>
            </a:stretch>
          </p:blipFill>
          <p:spPr>
            <a:xfrm flipV="1">
              <a:off x="0" y="0"/>
              <a:ext cx="10199044" cy="5823319"/>
            </a:xfrm>
            <a:prstGeom prst="rect">
              <a:avLst/>
            </a:prstGeom>
          </p:spPr>
        </p:pic>
        <p:grpSp>
          <p:nvGrpSpPr>
            <p:cNvPr id="4" name="Group 4"/>
            <p:cNvGrpSpPr/>
            <p:nvPr/>
          </p:nvGrpSpPr>
          <p:grpSpPr>
            <a:xfrm rot="-10800000">
              <a:off x="2115666" y="3513875"/>
              <a:ext cx="11021285" cy="12054491"/>
              <a:chOff x="0" y="0"/>
              <a:chExt cx="4911651" cy="5372100"/>
            </a:xfrm>
          </p:grpSpPr>
          <p:sp>
            <p:nvSpPr>
              <p:cNvPr id="5" name="Freeform 5"/>
              <p:cNvSpPr/>
              <p:nvPr/>
            </p:nvSpPr>
            <p:spPr>
              <a:xfrm>
                <a:off x="0" y="0"/>
                <a:ext cx="4911651" cy="5372100"/>
              </a:xfrm>
              <a:custGeom>
                <a:avLst/>
                <a:gdLst/>
                <a:ahLst/>
                <a:cxnLst/>
                <a:rect l="l" t="t" r="r" b="b"/>
                <a:pathLst>
                  <a:path w="4911651" h="5372100">
                    <a:moveTo>
                      <a:pt x="3360981" y="0"/>
                    </a:moveTo>
                    <a:lnTo>
                      <a:pt x="1550670" y="0"/>
                    </a:lnTo>
                    <a:lnTo>
                      <a:pt x="0" y="2686050"/>
                    </a:lnTo>
                    <a:lnTo>
                      <a:pt x="1550670" y="5372100"/>
                    </a:lnTo>
                    <a:lnTo>
                      <a:pt x="3360981" y="5372100"/>
                    </a:lnTo>
                    <a:lnTo>
                      <a:pt x="4911651" y="2686050"/>
                    </a:lnTo>
                    <a:lnTo>
                      <a:pt x="3360981" y="0"/>
                    </a:lnTo>
                    <a:close/>
                  </a:path>
                </a:pathLst>
              </a:custGeom>
              <a:solidFill>
                <a:srgbClr val="16B012"/>
              </a:solidFill>
            </p:spPr>
          </p:sp>
        </p:grpSp>
      </p:grpSp>
      <p:grpSp>
        <p:nvGrpSpPr>
          <p:cNvPr id="7" name="Group 7"/>
          <p:cNvGrpSpPr/>
          <p:nvPr/>
        </p:nvGrpSpPr>
        <p:grpSpPr>
          <a:xfrm>
            <a:off x="10839913" y="950515"/>
            <a:ext cx="6419388" cy="3410435"/>
            <a:chOff x="0" y="0"/>
            <a:chExt cx="3509512" cy="1871998"/>
          </a:xfrm>
        </p:grpSpPr>
        <p:sp>
          <p:nvSpPr>
            <p:cNvPr id="8" name="Freeform 8"/>
            <p:cNvSpPr/>
            <p:nvPr/>
          </p:nvSpPr>
          <p:spPr>
            <a:xfrm>
              <a:off x="0" y="0"/>
              <a:ext cx="3509512" cy="1871998"/>
            </a:xfrm>
            <a:custGeom>
              <a:avLst/>
              <a:gdLst/>
              <a:ahLst/>
              <a:cxnLst/>
              <a:rect l="l" t="t" r="r" b="b"/>
              <a:pathLst>
                <a:path w="3509512" h="1871998">
                  <a:moveTo>
                    <a:pt x="3385052" y="1871998"/>
                  </a:moveTo>
                  <a:lnTo>
                    <a:pt x="124460" y="1871998"/>
                  </a:lnTo>
                  <a:cubicBezTo>
                    <a:pt x="55880" y="1871998"/>
                    <a:pt x="0" y="1816118"/>
                    <a:pt x="0" y="1747538"/>
                  </a:cubicBezTo>
                  <a:lnTo>
                    <a:pt x="0" y="124460"/>
                  </a:lnTo>
                  <a:cubicBezTo>
                    <a:pt x="0" y="55880"/>
                    <a:pt x="55880" y="0"/>
                    <a:pt x="124460" y="0"/>
                  </a:cubicBezTo>
                  <a:lnTo>
                    <a:pt x="3385052" y="0"/>
                  </a:lnTo>
                  <a:cubicBezTo>
                    <a:pt x="3453632" y="0"/>
                    <a:pt x="3509512" y="55880"/>
                    <a:pt x="3509512" y="124460"/>
                  </a:cubicBezTo>
                  <a:lnTo>
                    <a:pt x="3509512" y="1747538"/>
                  </a:lnTo>
                  <a:cubicBezTo>
                    <a:pt x="3509512" y="1816118"/>
                    <a:pt x="3453632" y="1871998"/>
                    <a:pt x="3385052" y="1871998"/>
                  </a:cubicBezTo>
                  <a:close/>
                </a:path>
              </a:pathLst>
            </a:custGeom>
            <a:solidFill>
              <a:srgbClr val="EDECED"/>
            </a:solidFill>
          </p:spPr>
        </p:sp>
      </p:grpSp>
      <p:pic>
        <p:nvPicPr>
          <p:cNvPr id="13" name="Picture 13"/>
          <p:cNvPicPr>
            <a:picLocks noChangeAspect="1"/>
          </p:cNvPicPr>
          <p:nvPr/>
        </p:nvPicPr>
        <p:blipFill>
          <a:blip r:embed="rId5"/>
          <a:srcRect/>
          <a:stretch>
            <a:fillRect/>
          </a:stretch>
        </p:blipFill>
        <p:spPr>
          <a:xfrm>
            <a:off x="1028701" y="384486"/>
            <a:ext cx="1475132" cy="1568495"/>
          </a:xfrm>
          <a:prstGeom prst="rect">
            <a:avLst/>
          </a:prstGeom>
        </p:spPr>
      </p:pic>
      <p:pic>
        <p:nvPicPr>
          <p:cNvPr id="14" name="Picture 14"/>
          <p:cNvPicPr>
            <a:picLocks noChangeAspect="1"/>
          </p:cNvPicPr>
          <p:nvPr/>
        </p:nvPicPr>
        <p:blipFill>
          <a:blip r:embed="rId6"/>
          <a:srcRect/>
          <a:stretch>
            <a:fillRect/>
          </a:stretch>
        </p:blipFill>
        <p:spPr>
          <a:xfrm>
            <a:off x="1028700" y="8446044"/>
            <a:ext cx="1397669" cy="1397669"/>
          </a:xfrm>
          <a:prstGeom prst="rect">
            <a:avLst/>
          </a:prstGeom>
        </p:spPr>
      </p:pic>
      <p:sp>
        <p:nvSpPr>
          <p:cNvPr id="15" name="1 CuadroTexto"/>
          <p:cNvSpPr txBox="1"/>
          <p:nvPr/>
        </p:nvSpPr>
        <p:spPr>
          <a:xfrm>
            <a:off x="11515123" y="2240233"/>
            <a:ext cx="4818063" cy="830997"/>
          </a:xfrm>
          <a:prstGeom prst="rect">
            <a:avLst/>
          </a:prstGeom>
          <a:noFill/>
        </p:spPr>
        <p:txBody>
          <a:bodyPr>
            <a:spAutoFit/>
          </a:bodyPr>
          <a:lstStyle/>
          <a:p>
            <a:pPr algn="ctr">
              <a:defRPr/>
            </a:pPr>
            <a:r>
              <a:rPr lang="es-CO" sz="4800" b="1" dirty="0">
                <a:latin typeface="Arial" pitchFamily="34" charset="0"/>
              </a:rPr>
              <a:t>OBJETIVOS</a:t>
            </a:r>
          </a:p>
        </p:txBody>
      </p:sp>
      <p:sp>
        <p:nvSpPr>
          <p:cNvPr id="16" name="Rectángulo 12"/>
          <p:cNvSpPr>
            <a:spLocks noChangeArrowheads="1"/>
          </p:cNvSpPr>
          <p:nvPr/>
        </p:nvSpPr>
        <p:spPr bwMode="auto">
          <a:xfrm>
            <a:off x="1070338" y="2229503"/>
            <a:ext cx="9344265" cy="237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t> </a:t>
            </a:r>
            <a:r>
              <a:rPr lang="es-ES" altLang="en-US" b="1" dirty="0"/>
              <a:t>OBJETIVO GENERAL</a:t>
            </a:r>
          </a:p>
          <a:p>
            <a:pPr algn="just">
              <a:lnSpc>
                <a:spcPct val="150000"/>
              </a:lnSpc>
              <a:buNone/>
            </a:pPr>
            <a:r>
              <a:rPr lang="es-CO" sz="1800" dirty="0">
                <a:effectLst/>
                <a:ea typeface="Calibri" panose="020F0502020204030204" pitchFamily="34" charset="0"/>
              </a:rPr>
              <a:t>ELABORAR UN ARCHIVO DIGITAL DOCUMENTAL PARA LLEVAR UN MANEJO ESTRUCTURAL DE LOS DOCUMENTOS ARCHIVADOS EN EL ÁREA DE TESORERÍA DE LA  ALCALDÍA  MUNICIPAL DE PELAYA CESAR.</a:t>
            </a:r>
            <a:endParaRPr lang="es-ES" altLang="en-US" b="1" dirty="0"/>
          </a:p>
          <a:p>
            <a:pPr algn="just">
              <a:spcBef>
                <a:spcPct val="0"/>
              </a:spcBef>
              <a:buFontTx/>
              <a:buNone/>
            </a:pPr>
            <a:endParaRPr lang="es-ES" altLang="en-US" b="1" dirty="0"/>
          </a:p>
        </p:txBody>
      </p:sp>
      <p:sp>
        <p:nvSpPr>
          <p:cNvPr id="19" name="Rectángulo 12"/>
          <p:cNvSpPr>
            <a:spLocks noChangeArrowheads="1"/>
          </p:cNvSpPr>
          <p:nvPr/>
        </p:nvSpPr>
        <p:spPr bwMode="auto">
          <a:xfrm>
            <a:off x="1028700" y="4885138"/>
            <a:ext cx="7118350" cy="3443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t> </a:t>
            </a:r>
            <a:r>
              <a:rPr lang="es-ES" altLang="en-US" b="1" dirty="0"/>
              <a:t>OBJETIVO ESPECIFICOS</a:t>
            </a:r>
          </a:p>
          <a:p>
            <a:pPr algn="just">
              <a:spcBef>
                <a:spcPct val="0"/>
              </a:spcBef>
              <a:buFontTx/>
              <a:buNone/>
            </a:pPr>
            <a:endParaRPr lang="es-CO"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Wingdings" panose="05000000000000000000" pitchFamily="2" charset="2"/>
              <a:buChar char="Ø"/>
              <a:tabLst>
                <a:tab pos="3200400" algn="l"/>
              </a:tabLst>
            </a:pPr>
            <a:r>
              <a:rPr lang="es-CO" sz="1800" dirty="0">
                <a:effectLst/>
                <a:ea typeface="Calibri" panose="020F0502020204030204" pitchFamily="34" charset="0"/>
              </a:rPr>
              <a:t>Identificar la necesidad que frecuentemente se presenta en el área de la secretaria de hacienda.</a:t>
            </a:r>
          </a:p>
          <a:p>
            <a:pPr marL="285750" indent="-285750" algn="just">
              <a:lnSpc>
                <a:spcPct val="107000"/>
              </a:lnSpc>
              <a:buFont typeface="Wingdings" panose="05000000000000000000" pitchFamily="2" charset="2"/>
              <a:buChar char="Ø"/>
              <a:tabLst>
                <a:tab pos="3200400" algn="l"/>
              </a:tabLst>
            </a:pPr>
            <a:r>
              <a:rPr lang="es-CO" sz="1800" dirty="0">
                <a:effectLst/>
                <a:ea typeface="Calibri" panose="020F0502020204030204" pitchFamily="34" charset="0"/>
              </a:rPr>
              <a:t>Brindar una herramienta que permita la incorporación de documentos electrónicos y que en ella se encuentre los diferentes egresos correspondientes.</a:t>
            </a:r>
          </a:p>
          <a:p>
            <a:pPr marL="285750" indent="-285750" algn="just">
              <a:buFont typeface="Wingdings" panose="05000000000000000000" pitchFamily="2" charset="2"/>
              <a:buChar char="Ø"/>
            </a:pPr>
            <a:r>
              <a:rPr lang="es-CO" sz="1800" dirty="0">
                <a:effectLst/>
                <a:ea typeface="Calibri" panose="020F0502020204030204" pitchFamily="34" charset="0"/>
              </a:rPr>
              <a:t>Capacitar a los funcionarios y contratistas del área de secretaria de hacienda para la prevención de riesgos o daño de la información digital. </a:t>
            </a:r>
            <a:endParaRPr lang="es-ES" altLang="en-US" sz="1800" b="1" dirty="0"/>
          </a:p>
        </p:txBody>
      </p:sp>
      <p:sp>
        <p:nvSpPr>
          <p:cNvPr id="23" name="TextBox 25"/>
          <p:cNvSpPr txBox="1"/>
          <p:nvPr/>
        </p:nvSpPr>
        <p:spPr>
          <a:xfrm>
            <a:off x="8261578" y="9615285"/>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Elipse 27"/>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3"/>
          <p:cNvGrpSpPr/>
          <p:nvPr/>
        </p:nvGrpSpPr>
        <p:grpSpPr>
          <a:xfrm>
            <a:off x="16215818" y="310274"/>
            <a:ext cx="1620549" cy="1694431"/>
            <a:chOff x="0" y="0"/>
            <a:chExt cx="4188895" cy="4379869"/>
          </a:xfrm>
        </p:grpSpPr>
        <p:sp>
          <p:nvSpPr>
            <p:cNvPr id="4" name="Freeform 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86C7ED"/>
            </a:solidFill>
          </p:spPr>
        </p:sp>
        <p:sp>
          <p:nvSpPr>
            <p:cNvPr id="5" name="Freeform 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057DFA"/>
            </a:solidFill>
          </p:spPr>
        </p:sp>
      </p:grpSp>
      <p:grpSp>
        <p:nvGrpSpPr>
          <p:cNvPr id="8" name="Group 8"/>
          <p:cNvGrpSpPr/>
          <p:nvPr/>
        </p:nvGrpSpPr>
        <p:grpSpPr>
          <a:xfrm>
            <a:off x="14272718" y="310274"/>
            <a:ext cx="1620058" cy="1694431"/>
            <a:chOff x="-1" y="0"/>
            <a:chExt cx="4187625" cy="4379869"/>
          </a:xfrm>
        </p:grpSpPr>
        <p:sp>
          <p:nvSpPr>
            <p:cNvPr id="9" name="Freeform 9"/>
            <p:cNvSpPr/>
            <p:nvPr/>
          </p:nvSpPr>
          <p:spPr>
            <a:xfrm>
              <a:off x="-1" y="218439"/>
              <a:ext cx="4187625" cy="4161430"/>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FDE44F"/>
            </a:solidFill>
          </p:spPr>
        </p:sp>
        <p:sp>
          <p:nvSpPr>
            <p:cNvPr id="10" name="Freeform 10"/>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F6D824"/>
            </a:solidFill>
          </p:spPr>
        </p:sp>
      </p:grpSp>
      <p:grpSp>
        <p:nvGrpSpPr>
          <p:cNvPr id="13" name="Group 13"/>
          <p:cNvGrpSpPr/>
          <p:nvPr/>
        </p:nvGrpSpPr>
        <p:grpSpPr>
          <a:xfrm>
            <a:off x="12329618" y="310274"/>
            <a:ext cx="1620549" cy="1694431"/>
            <a:chOff x="0" y="0"/>
            <a:chExt cx="4188895" cy="4379869"/>
          </a:xfrm>
        </p:grpSpPr>
        <p:sp>
          <p:nvSpPr>
            <p:cNvPr id="14" name="Freeform 1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4BAF47"/>
            </a:solidFill>
          </p:spPr>
        </p:sp>
        <p:sp>
          <p:nvSpPr>
            <p:cNvPr id="15" name="Freeform 1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1F7317"/>
            </a:solidFill>
          </p:spPr>
        </p:sp>
      </p:grpSp>
      <p:pic>
        <p:nvPicPr>
          <p:cNvPr id="17" name="Picture 17"/>
          <p:cNvPicPr>
            <a:picLocks noChangeAspect="1"/>
          </p:cNvPicPr>
          <p:nvPr/>
        </p:nvPicPr>
        <p:blipFill>
          <a:blip r:embed="rId2"/>
          <a:srcRect/>
          <a:stretch>
            <a:fillRect/>
          </a:stretch>
        </p:blipFill>
        <p:spPr>
          <a:xfrm>
            <a:off x="741377" y="519982"/>
            <a:ext cx="1475132" cy="1568495"/>
          </a:xfrm>
          <a:prstGeom prst="rect">
            <a:avLst/>
          </a:prstGeom>
        </p:spPr>
      </p:pic>
      <p:pic>
        <p:nvPicPr>
          <p:cNvPr id="18" name="Picture 18"/>
          <p:cNvPicPr>
            <a:picLocks noChangeAspect="1"/>
          </p:cNvPicPr>
          <p:nvPr/>
        </p:nvPicPr>
        <p:blipFill>
          <a:blip r:embed="rId3"/>
          <a:srcRect/>
          <a:stretch>
            <a:fillRect/>
          </a:stretch>
        </p:blipFill>
        <p:spPr>
          <a:xfrm>
            <a:off x="1028700" y="8446044"/>
            <a:ext cx="1397669" cy="1397669"/>
          </a:xfrm>
          <a:prstGeom prst="rect">
            <a:avLst/>
          </a:prstGeom>
        </p:spPr>
      </p:pic>
      <p:sp>
        <p:nvSpPr>
          <p:cNvPr id="20" name="Rectángulo 19"/>
          <p:cNvSpPr/>
          <p:nvPr/>
        </p:nvSpPr>
        <p:spPr>
          <a:xfrm>
            <a:off x="3259491" y="3009900"/>
            <a:ext cx="11769017" cy="4761240"/>
          </a:xfrm>
          <a:prstGeom prst="rect">
            <a:avLst/>
          </a:prstGeom>
        </p:spPr>
        <p:txBody>
          <a:bodyPr wrap="square">
            <a:spAutoFit/>
          </a:bodyPr>
          <a:lstStyle/>
          <a:p>
            <a:pPr marL="342900" indent="-342900" algn="just">
              <a:lnSpc>
                <a:spcPct val="107000"/>
              </a:lnSpc>
              <a:spcAft>
                <a:spcPts val="800"/>
              </a:spcAft>
              <a:buAutoNum type="arabicPeriod"/>
              <a:tabLst>
                <a:tab pos="3200400" algn="l"/>
              </a:tabLst>
            </a:pPr>
            <a:r>
              <a:rPr lang="es-CO" sz="2800" b="1" dirty="0">
                <a:effectLst/>
                <a:ea typeface="Calibri" panose="020F0502020204030204" pitchFamily="34" charset="0"/>
              </a:rPr>
              <a:t>Identificar la necesidad que frecuentemente se presenta en el área de la secretaria de hacienda.</a:t>
            </a:r>
          </a:p>
          <a:p>
            <a:pPr algn="just">
              <a:lnSpc>
                <a:spcPct val="107000"/>
              </a:lnSpc>
              <a:spcAft>
                <a:spcPts val="800"/>
              </a:spcAft>
              <a:tabLst>
                <a:tab pos="3200400" algn="l"/>
              </a:tabLst>
            </a:pPr>
            <a:endParaRPr lang="es-CO" sz="2400" b="1" dirty="0">
              <a:effectLst/>
              <a:ea typeface="Calibri" panose="020F0502020204030204" pitchFamily="34" charset="0"/>
            </a:endParaRPr>
          </a:p>
          <a:p>
            <a:pPr algn="just">
              <a:lnSpc>
                <a:spcPct val="107000"/>
              </a:lnSpc>
              <a:spcAft>
                <a:spcPts val="800"/>
              </a:spcAft>
              <a:tabLst>
                <a:tab pos="3200400" algn="l"/>
              </a:tabLst>
            </a:pPr>
            <a:endParaRPr lang="es-CO" sz="2400" b="1" dirty="0">
              <a:effectLst/>
              <a:ea typeface="Calibri" panose="020F0502020204030204" pitchFamily="34" charset="0"/>
            </a:endParaRPr>
          </a:p>
          <a:p>
            <a:pPr algn="just">
              <a:lnSpc>
                <a:spcPct val="107000"/>
              </a:lnSpc>
              <a:spcAft>
                <a:spcPts val="800"/>
              </a:spcAft>
              <a:tabLst>
                <a:tab pos="3200400" algn="l"/>
              </a:tabLst>
            </a:pPr>
            <a:r>
              <a:rPr lang="es-CO" sz="2400" dirty="0">
                <a:ea typeface="Calibri" panose="020F0502020204030204" pitchFamily="34" charset="0"/>
              </a:rPr>
              <a:t>Para la identificación de la necesidad que ocurre con frecuencia, se realizo un seguimiento en el área de trabajo que tuvo una durabilidad de tres semanas donde hallamos varios aspectos negativos y en el cual pudimos determinar el problema base de todos estos aspectos; los cuales en ocasiones no permiten el buen funcionamiento en el área laboral. </a:t>
            </a:r>
          </a:p>
          <a:p>
            <a:pPr algn="just">
              <a:lnSpc>
                <a:spcPct val="107000"/>
              </a:lnSpc>
              <a:spcAft>
                <a:spcPts val="800"/>
              </a:spcAft>
              <a:tabLst>
                <a:tab pos="3200400" algn="l"/>
              </a:tabLst>
            </a:pPr>
            <a:r>
              <a:rPr lang="es-CO" dirty="0">
                <a:ea typeface="Calibri" panose="020F0502020204030204" pitchFamily="34" charset="0"/>
              </a:rPr>
              <a:t> </a:t>
            </a:r>
            <a:endParaRPr lang="es-CO" dirty="0">
              <a:effectLst/>
              <a:ea typeface="Calibri" panose="020F0502020204030204" pitchFamily="34" charset="0"/>
            </a:endParaRPr>
          </a:p>
          <a:p>
            <a:pPr algn="just">
              <a:lnSpc>
                <a:spcPct val="107000"/>
              </a:lnSpc>
              <a:spcAft>
                <a:spcPts val="800"/>
              </a:spcAft>
              <a:tabLst>
                <a:tab pos="3200400" algn="l"/>
              </a:tabLst>
            </a:pPr>
            <a:endParaRPr lang="es-CO" sz="3600" dirty="0">
              <a:effectLst/>
              <a:ea typeface="Calibri" panose="020F0502020204030204" pitchFamily="34" charset="0"/>
            </a:endParaRPr>
          </a:p>
        </p:txBody>
      </p:sp>
      <p:sp>
        <p:nvSpPr>
          <p:cNvPr id="21" name="Rectángulo 20"/>
          <p:cNvSpPr/>
          <p:nvPr/>
        </p:nvSpPr>
        <p:spPr>
          <a:xfrm>
            <a:off x="12919074" y="876577"/>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1</a:t>
            </a:r>
            <a:endParaRPr lang="en-US" sz="3600" dirty="0">
              <a:latin typeface="Arial" panose="020B0604020202020204" pitchFamily="34" charset="0"/>
              <a:cs typeface="Arial" panose="020B0604020202020204" pitchFamily="34" charset="0"/>
            </a:endParaRPr>
          </a:p>
        </p:txBody>
      </p:sp>
      <p:sp>
        <p:nvSpPr>
          <p:cNvPr id="22" name="Rectángulo 21"/>
          <p:cNvSpPr/>
          <p:nvPr/>
        </p:nvSpPr>
        <p:spPr>
          <a:xfrm>
            <a:off x="14862174" y="830393"/>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2</a:t>
            </a:r>
            <a:endParaRPr lang="en-US" sz="3600" dirty="0">
              <a:latin typeface="Arial" panose="020B0604020202020204" pitchFamily="34" charset="0"/>
              <a:cs typeface="Arial" panose="020B0604020202020204" pitchFamily="34" charset="0"/>
            </a:endParaRPr>
          </a:p>
        </p:txBody>
      </p:sp>
      <p:sp>
        <p:nvSpPr>
          <p:cNvPr id="23" name="Rectángulo 22"/>
          <p:cNvSpPr/>
          <p:nvPr/>
        </p:nvSpPr>
        <p:spPr>
          <a:xfrm>
            <a:off x="16805274" y="876577"/>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3</a:t>
            </a:r>
            <a:endParaRPr lang="en-US" sz="3600" dirty="0">
              <a:latin typeface="Arial" panose="020B0604020202020204" pitchFamily="34" charset="0"/>
              <a:cs typeface="Arial" panose="020B0604020202020204" pitchFamily="34" charset="0"/>
            </a:endParaRPr>
          </a:p>
        </p:txBody>
      </p:sp>
      <p:sp>
        <p:nvSpPr>
          <p:cNvPr id="27"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Elipse 27"/>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3"/>
          <p:cNvGrpSpPr/>
          <p:nvPr/>
        </p:nvGrpSpPr>
        <p:grpSpPr>
          <a:xfrm>
            <a:off x="16215818" y="310274"/>
            <a:ext cx="1620549" cy="1694431"/>
            <a:chOff x="0" y="0"/>
            <a:chExt cx="4188895" cy="4379869"/>
          </a:xfrm>
        </p:grpSpPr>
        <p:sp>
          <p:nvSpPr>
            <p:cNvPr id="4" name="Freeform 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86C7ED"/>
            </a:solidFill>
          </p:spPr>
        </p:sp>
        <p:sp>
          <p:nvSpPr>
            <p:cNvPr id="5" name="Freeform 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057DFA"/>
            </a:solidFill>
          </p:spPr>
        </p:sp>
      </p:grpSp>
      <p:grpSp>
        <p:nvGrpSpPr>
          <p:cNvPr id="8" name="Group 8"/>
          <p:cNvGrpSpPr/>
          <p:nvPr/>
        </p:nvGrpSpPr>
        <p:grpSpPr>
          <a:xfrm>
            <a:off x="14272718" y="310274"/>
            <a:ext cx="1620058" cy="1694431"/>
            <a:chOff x="-1" y="0"/>
            <a:chExt cx="4187625" cy="4379869"/>
          </a:xfrm>
        </p:grpSpPr>
        <p:sp>
          <p:nvSpPr>
            <p:cNvPr id="9" name="Freeform 9"/>
            <p:cNvSpPr/>
            <p:nvPr/>
          </p:nvSpPr>
          <p:spPr>
            <a:xfrm>
              <a:off x="-1" y="218439"/>
              <a:ext cx="4187625" cy="4161430"/>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FDE44F"/>
            </a:solidFill>
          </p:spPr>
        </p:sp>
        <p:sp>
          <p:nvSpPr>
            <p:cNvPr id="10" name="Freeform 10"/>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F6D824"/>
            </a:solidFill>
          </p:spPr>
        </p:sp>
      </p:grpSp>
      <p:grpSp>
        <p:nvGrpSpPr>
          <p:cNvPr id="13" name="Group 13"/>
          <p:cNvGrpSpPr/>
          <p:nvPr/>
        </p:nvGrpSpPr>
        <p:grpSpPr>
          <a:xfrm>
            <a:off x="12329618" y="310274"/>
            <a:ext cx="1620549" cy="1694431"/>
            <a:chOff x="0" y="0"/>
            <a:chExt cx="4188895" cy="4379869"/>
          </a:xfrm>
        </p:grpSpPr>
        <p:sp>
          <p:nvSpPr>
            <p:cNvPr id="14" name="Freeform 1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4BAF47"/>
            </a:solidFill>
          </p:spPr>
        </p:sp>
        <p:sp>
          <p:nvSpPr>
            <p:cNvPr id="15" name="Freeform 1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1F7317"/>
            </a:solidFill>
          </p:spPr>
        </p:sp>
      </p:grpSp>
      <p:pic>
        <p:nvPicPr>
          <p:cNvPr id="17" name="Picture 17"/>
          <p:cNvPicPr>
            <a:picLocks noChangeAspect="1"/>
          </p:cNvPicPr>
          <p:nvPr/>
        </p:nvPicPr>
        <p:blipFill>
          <a:blip r:embed="rId2"/>
          <a:srcRect/>
          <a:stretch>
            <a:fillRect/>
          </a:stretch>
        </p:blipFill>
        <p:spPr>
          <a:xfrm>
            <a:off x="741377" y="519982"/>
            <a:ext cx="1475132" cy="1568495"/>
          </a:xfrm>
          <a:prstGeom prst="rect">
            <a:avLst/>
          </a:prstGeom>
        </p:spPr>
      </p:pic>
      <p:pic>
        <p:nvPicPr>
          <p:cNvPr id="18" name="Picture 18"/>
          <p:cNvPicPr>
            <a:picLocks noChangeAspect="1"/>
          </p:cNvPicPr>
          <p:nvPr/>
        </p:nvPicPr>
        <p:blipFill>
          <a:blip r:embed="rId3"/>
          <a:srcRect/>
          <a:stretch>
            <a:fillRect/>
          </a:stretch>
        </p:blipFill>
        <p:spPr>
          <a:xfrm>
            <a:off x="1028700" y="8446044"/>
            <a:ext cx="1397669" cy="1397669"/>
          </a:xfrm>
          <a:prstGeom prst="rect">
            <a:avLst/>
          </a:prstGeom>
        </p:spPr>
      </p:pic>
      <p:sp>
        <p:nvSpPr>
          <p:cNvPr id="20" name="Rectángulo 19"/>
          <p:cNvSpPr/>
          <p:nvPr/>
        </p:nvSpPr>
        <p:spPr>
          <a:xfrm>
            <a:off x="3259491" y="3009900"/>
            <a:ext cx="11769017" cy="4720716"/>
          </a:xfrm>
          <a:prstGeom prst="rect">
            <a:avLst/>
          </a:prstGeom>
        </p:spPr>
        <p:txBody>
          <a:bodyPr wrap="square">
            <a:spAutoFit/>
          </a:bodyPr>
          <a:lstStyle/>
          <a:p>
            <a:pPr algn="just">
              <a:lnSpc>
                <a:spcPct val="107000"/>
              </a:lnSpc>
              <a:spcAft>
                <a:spcPts val="800"/>
              </a:spcAft>
              <a:tabLst>
                <a:tab pos="3200400" algn="l"/>
              </a:tabLst>
            </a:pPr>
            <a:r>
              <a:rPr lang="es-CO" sz="2400" b="1" dirty="0">
                <a:effectLst/>
                <a:ea typeface="Calibri" panose="020F0502020204030204" pitchFamily="34" charset="0"/>
              </a:rPr>
              <a:t>2. </a:t>
            </a:r>
            <a:r>
              <a:rPr lang="es-CO" sz="2800" b="1" dirty="0">
                <a:effectLst/>
                <a:ea typeface="Calibri" panose="020F0502020204030204" pitchFamily="34" charset="0"/>
              </a:rPr>
              <a:t>Brindar una herramienta que permita la incorporación de documentos electrónicos y que en ella se encuentre los diferentes egresos correspondientes.</a:t>
            </a:r>
          </a:p>
          <a:p>
            <a:pPr algn="just">
              <a:lnSpc>
                <a:spcPct val="107000"/>
              </a:lnSpc>
              <a:spcAft>
                <a:spcPts val="800"/>
              </a:spcAft>
              <a:tabLst>
                <a:tab pos="3200400" algn="l"/>
              </a:tabLst>
            </a:pPr>
            <a:endParaRPr lang="es-CO" sz="2400" b="1" dirty="0">
              <a:effectLst/>
              <a:ea typeface="Calibri" panose="020F0502020204030204" pitchFamily="34" charset="0"/>
            </a:endParaRPr>
          </a:p>
          <a:p>
            <a:pPr algn="just">
              <a:lnSpc>
                <a:spcPct val="107000"/>
              </a:lnSpc>
              <a:spcAft>
                <a:spcPts val="800"/>
              </a:spcAft>
              <a:tabLst>
                <a:tab pos="3200400" algn="l"/>
              </a:tabLst>
            </a:pPr>
            <a:r>
              <a:rPr lang="es-CO" sz="2400" dirty="0">
                <a:ea typeface="Calibri" panose="020F0502020204030204" pitchFamily="34" charset="0"/>
              </a:rPr>
              <a:t>Teniendo claro el problema, nos damos a la tarea de  organizar la información y mirar si los documentos se encuentran con sellos y firmas del área y del representante legal. Ya con esto revisado nos damos a la tarea de realizar un archivo documental ingresando cada egreso correspondientes al presente año, siendo escaneado e ingresado al archivo; asignándoles nombre y numero de egreso a cada archivo relacionado.</a:t>
            </a:r>
            <a:endParaRPr lang="es-CO" dirty="0">
              <a:effectLst/>
              <a:ea typeface="Calibri" panose="020F0502020204030204" pitchFamily="34" charset="0"/>
            </a:endParaRPr>
          </a:p>
          <a:p>
            <a:pPr algn="just">
              <a:lnSpc>
                <a:spcPct val="107000"/>
              </a:lnSpc>
              <a:spcAft>
                <a:spcPts val="800"/>
              </a:spcAft>
              <a:tabLst>
                <a:tab pos="3200400" algn="l"/>
              </a:tabLst>
            </a:pPr>
            <a:endParaRPr lang="es-CO" sz="3600" dirty="0">
              <a:effectLst/>
              <a:ea typeface="Calibri" panose="020F0502020204030204" pitchFamily="34" charset="0"/>
            </a:endParaRPr>
          </a:p>
        </p:txBody>
      </p:sp>
      <p:sp>
        <p:nvSpPr>
          <p:cNvPr id="21" name="Rectángulo 20"/>
          <p:cNvSpPr/>
          <p:nvPr/>
        </p:nvSpPr>
        <p:spPr>
          <a:xfrm>
            <a:off x="12919074" y="876577"/>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1</a:t>
            </a:r>
            <a:endParaRPr lang="en-US" sz="3600" dirty="0">
              <a:latin typeface="Arial" panose="020B0604020202020204" pitchFamily="34" charset="0"/>
              <a:cs typeface="Arial" panose="020B0604020202020204" pitchFamily="34" charset="0"/>
            </a:endParaRPr>
          </a:p>
        </p:txBody>
      </p:sp>
      <p:sp>
        <p:nvSpPr>
          <p:cNvPr id="22" name="Rectángulo 21"/>
          <p:cNvSpPr/>
          <p:nvPr/>
        </p:nvSpPr>
        <p:spPr>
          <a:xfrm>
            <a:off x="14862174" y="830393"/>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2</a:t>
            </a:r>
            <a:endParaRPr lang="en-US" sz="3600" dirty="0">
              <a:latin typeface="Arial" panose="020B0604020202020204" pitchFamily="34" charset="0"/>
              <a:cs typeface="Arial" panose="020B0604020202020204" pitchFamily="34" charset="0"/>
            </a:endParaRPr>
          </a:p>
        </p:txBody>
      </p:sp>
      <p:sp>
        <p:nvSpPr>
          <p:cNvPr id="23" name="Rectángulo 22"/>
          <p:cNvSpPr/>
          <p:nvPr/>
        </p:nvSpPr>
        <p:spPr>
          <a:xfrm>
            <a:off x="16805274" y="876577"/>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3</a:t>
            </a:r>
            <a:endParaRPr lang="en-US" sz="3600" dirty="0">
              <a:latin typeface="Arial" panose="020B0604020202020204" pitchFamily="34" charset="0"/>
              <a:cs typeface="Arial" panose="020B0604020202020204" pitchFamily="34" charset="0"/>
            </a:endParaRPr>
          </a:p>
        </p:txBody>
      </p:sp>
      <p:sp>
        <p:nvSpPr>
          <p:cNvPr id="27"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05</a:t>
            </a:r>
          </a:p>
        </p:txBody>
      </p:sp>
    </p:spTree>
    <p:extLst>
      <p:ext uri="{BB962C8B-B14F-4D97-AF65-F5344CB8AC3E}">
        <p14:creationId xmlns:p14="http://schemas.microsoft.com/office/powerpoint/2010/main" val="9569126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Elipse 27"/>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3"/>
          <p:cNvGrpSpPr/>
          <p:nvPr/>
        </p:nvGrpSpPr>
        <p:grpSpPr>
          <a:xfrm>
            <a:off x="16215818" y="310274"/>
            <a:ext cx="1620549" cy="1694431"/>
            <a:chOff x="0" y="0"/>
            <a:chExt cx="4188895" cy="4379869"/>
          </a:xfrm>
        </p:grpSpPr>
        <p:sp>
          <p:nvSpPr>
            <p:cNvPr id="4" name="Freeform 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86C7ED"/>
            </a:solidFill>
          </p:spPr>
        </p:sp>
        <p:sp>
          <p:nvSpPr>
            <p:cNvPr id="5" name="Freeform 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057DFA"/>
            </a:solidFill>
          </p:spPr>
        </p:sp>
      </p:grpSp>
      <p:grpSp>
        <p:nvGrpSpPr>
          <p:cNvPr id="8" name="Group 8"/>
          <p:cNvGrpSpPr/>
          <p:nvPr/>
        </p:nvGrpSpPr>
        <p:grpSpPr>
          <a:xfrm>
            <a:off x="14272718" y="310274"/>
            <a:ext cx="1620058" cy="1694431"/>
            <a:chOff x="-1" y="0"/>
            <a:chExt cx="4187625" cy="4379869"/>
          </a:xfrm>
        </p:grpSpPr>
        <p:sp>
          <p:nvSpPr>
            <p:cNvPr id="9" name="Freeform 9"/>
            <p:cNvSpPr/>
            <p:nvPr/>
          </p:nvSpPr>
          <p:spPr>
            <a:xfrm>
              <a:off x="-1" y="218439"/>
              <a:ext cx="4187625" cy="4161430"/>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FDE44F"/>
            </a:solidFill>
          </p:spPr>
        </p:sp>
        <p:sp>
          <p:nvSpPr>
            <p:cNvPr id="10" name="Freeform 10"/>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F6D824"/>
            </a:solidFill>
          </p:spPr>
        </p:sp>
      </p:grpSp>
      <p:grpSp>
        <p:nvGrpSpPr>
          <p:cNvPr id="13" name="Group 13"/>
          <p:cNvGrpSpPr/>
          <p:nvPr/>
        </p:nvGrpSpPr>
        <p:grpSpPr>
          <a:xfrm>
            <a:off x="12329618" y="310274"/>
            <a:ext cx="1620549" cy="1694431"/>
            <a:chOff x="0" y="0"/>
            <a:chExt cx="4188895" cy="4379869"/>
          </a:xfrm>
        </p:grpSpPr>
        <p:sp>
          <p:nvSpPr>
            <p:cNvPr id="14" name="Freeform 14"/>
            <p:cNvSpPr/>
            <p:nvPr/>
          </p:nvSpPr>
          <p:spPr>
            <a:xfrm>
              <a:off x="0" y="218440"/>
              <a:ext cx="4187625" cy="4161429"/>
            </a:xfrm>
            <a:custGeom>
              <a:avLst/>
              <a:gdLst/>
              <a:ahLst/>
              <a:cxnLst/>
              <a:rect l="l" t="t" r="r" b="b"/>
              <a:pathLst>
                <a:path w="4187625" h="4161429">
                  <a:moveTo>
                    <a:pt x="0" y="16510"/>
                  </a:moveTo>
                  <a:cubicBezTo>
                    <a:pt x="0" y="16510"/>
                    <a:pt x="2540" y="345440"/>
                    <a:pt x="2540" y="974029"/>
                  </a:cubicBezTo>
                  <a:cubicBezTo>
                    <a:pt x="2540" y="2190059"/>
                    <a:pt x="7620" y="2980329"/>
                    <a:pt x="7620" y="3240679"/>
                  </a:cubicBezTo>
                  <a:cubicBezTo>
                    <a:pt x="7620" y="3434989"/>
                    <a:pt x="16510" y="3833769"/>
                    <a:pt x="21590" y="4025539"/>
                  </a:cubicBezTo>
                  <a:lnTo>
                    <a:pt x="130810" y="4139839"/>
                  </a:lnTo>
                  <a:cubicBezTo>
                    <a:pt x="275590" y="4147459"/>
                    <a:pt x="543560" y="4161429"/>
                    <a:pt x="793750" y="4161429"/>
                  </a:cubicBezTo>
                  <a:lnTo>
                    <a:pt x="4187625" y="4161429"/>
                  </a:lnTo>
                  <a:lnTo>
                    <a:pt x="4187625" y="807864"/>
                  </a:lnTo>
                  <a:cubicBezTo>
                    <a:pt x="4187625" y="323850"/>
                    <a:pt x="4178735" y="46990"/>
                    <a:pt x="4178735" y="46990"/>
                  </a:cubicBezTo>
                  <a:cubicBezTo>
                    <a:pt x="4023795" y="26670"/>
                    <a:pt x="3867585" y="16510"/>
                    <a:pt x="3710105" y="17780"/>
                  </a:cubicBezTo>
                  <a:cubicBezTo>
                    <a:pt x="3437055" y="17780"/>
                    <a:pt x="944880" y="22860"/>
                    <a:pt x="694690" y="13970"/>
                  </a:cubicBezTo>
                  <a:cubicBezTo>
                    <a:pt x="360680" y="0"/>
                    <a:pt x="0" y="16510"/>
                    <a:pt x="0" y="16510"/>
                  </a:cubicBezTo>
                  <a:close/>
                </a:path>
              </a:pathLst>
            </a:custGeom>
            <a:solidFill>
              <a:srgbClr val="4BAF47"/>
            </a:solidFill>
          </p:spPr>
        </p:sp>
        <p:sp>
          <p:nvSpPr>
            <p:cNvPr id="15" name="Freeform 15"/>
            <p:cNvSpPr/>
            <p:nvPr/>
          </p:nvSpPr>
          <p:spPr>
            <a:xfrm>
              <a:off x="21590" y="0"/>
              <a:ext cx="3698675" cy="4359549"/>
            </a:xfrm>
            <a:custGeom>
              <a:avLst/>
              <a:gdLst/>
              <a:ahLst/>
              <a:cxnLst/>
              <a:rect l="l" t="t" r="r" b="b"/>
              <a:pathLst>
                <a:path w="3698675" h="4359549">
                  <a:moveTo>
                    <a:pt x="0" y="4245249"/>
                  </a:moveTo>
                  <a:lnTo>
                    <a:pt x="109220" y="4359549"/>
                  </a:lnTo>
                  <a:lnTo>
                    <a:pt x="123190" y="4226199"/>
                  </a:lnTo>
                  <a:lnTo>
                    <a:pt x="0" y="4245249"/>
                  </a:lnTo>
                  <a:close/>
                  <a:moveTo>
                    <a:pt x="2499795" y="106680"/>
                  </a:moveTo>
                  <a:cubicBezTo>
                    <a:pt x="2499795" y="106680"/>
                    <a:pt x="2917625" y="64770"/>
                    <a:pt x="3054785" y="55880"/>
                  </a:cubicBezTo>
                  <a:cubicBezTo>
                    <a:pt x="3191945" y="46990"/>
                    <a:pt x="3672005" y="0"/>
                    <a:pt x="3672005" y="0"/>
                  </a:cubicBezTo>
                  <a:cubicBezTo>
                    <a:pt x="3665655" y="41910"/>
                    <a:pt x="3664385" y="86360"/>
                    <a:pt x="3669465" y="128270"/>
                  </a:cubicBezTo>
                  <a:cubicBezTo>
                    <a:pt x="3675815" y="167640"/>
                    <a:pt x="3678355" y="208280"/>
                    <a:pt x="3677085" y="248920"/>
                  </a:cubicBezTo>
                  <a:lnTo>
                    <a:pt x="3698675" y="318770"/>
                  </a:lnTo>
                  <a:lnTo>
                    <a:pt x="3688515" y="419100"/>
                  </a:lnTo>
                  <a:cubicBezTo>
                    <a:pt x="3688515" y="419100"/>
                    <a:pt x="2937945" y="454660"/>
                    <a:pt x="2800785" y="471170"/>
                  </a:cubicBezTo>
                  <a:cubicBezTo>
                    <a:pt x="2663625" y="487680"/>
                    <a:pt x="2459155" y="486410"/>
                    <a:pt x="2459155" y="486410"/>
                  </a:cubicBezTo>
                  <a:cubicBezTo>
                    <a:pt x="2459155" y="486410"/>
                    <a:pt x="2451535" y="365760"/>
                    <a:pt x="2464235" y="322580"/>
                  </a:cubicBezTo>
                  <a:cubicBezTo>
                    <a:pt x="2474395" y="288290"/>
                    <a:pt x="2478205" y="251460"/>
                    <a:pt x="2473125" y="214630"/>
                  </a:cubicBezTo>
                  <a:cubicBezTo>
                    <a:pt x="2473125" y="186690"/>
                    <a:pt x="2499795" y="106680"/>
                    <a:pt x="2499795" y="106680"/>
                  </a:cubicBezTo>
                  <a:close/>
                </a:path>
              </a:pathLst>
            </a:custGeom>
            <a:solidFill>
              <a:srgbClr val="1F7317"/>
            </a:solidFill>
          </p:spPr>
        </p:sp>
      </p:grpSp>
      <p:pic>
        <p:nvPicPr>
          <p:cNvPr id="17" name="Picture 17"/>
          <p:cNvPicPr>
            <a:picLocks noChangeAspect="1"/>
          </p:cNvPicPr>
          <p:nvPr/>
        </p:nvPicPr>
        <p:blipFill>
          <a:blip r:embed="rId2"/>
          <a:srcRect/>
          <a:stretch>
            <a:fillRect/>
          </a:stretch>
        </p:blipFill>
        <p:spPr>
          <a:xfrm>
            <a:off x="741377" y="519982"/>
            <a:ext cx="1475132" cy="1568495"/>
          </a:xfrm>
          <a:prstGeom prst="rect">
            <a:avLst/>
          </a:prstGeom>
        </p:spPr>
      </p:pic>
      <p:pic>
        <p:nvPicPr>
          <p:cNvPr id="18" name="Picture 18"/>
          <p:cNvPicPr>
            <a:picLocks noChangeAspect="1"/>
          </p:cNvPicPr>
          <p:nvPr/>
        </p:nvPicPr>
        <p:blipFill>
          <a:blip r:embed="rId3"/>
          <a:srcRect/>
          <a:stretch>
            <a:fillRect/>
          </a:stretch>
        </p:blipFill>
        <p:spPr>
          <a:xfrm>
            <a:off x="1028700" y="8446044"/>
            <a:ext cx="1397669" cy="1397669"/>
          </a:xfrm>
          <a:prstGeom prst="rect">
            <a:avLst/>
          </a:prstGeom>
        </p:spPr>
      </p:pic>
      <p:sp>
        <p:nvSpPr>
          <p:cNvPr id="20" name="Rectángulo 19"/>
          <p:cNvSpPr/>
          <p:nvPr/>
        </p:nvSpPr>
        <p:spPr>
          <a:xfrm>
            <a:off x="3259491" y="3009900"/>
            <a:ext cx="11769017" cy="3177921"/>
          </a:xfrm>
          <a:prstGeom prst="rect">
            <a:avLst/>
          </a:prstGeom>
        </p:spPr>
        <p:txBody>
          <a:bodyPr wrap="square">
            <a:spAutoFit/>
          </a:bodyPr>
          <a:lstStyle/>
          <a:p>
            <a:pPr algn="just">
              <a:lnSpc>
                <a:spcPct val="107000"/>
              </a:lnSpc>
              <a:spcAft>
                <a:spcPts val="800"/>
              </a:spcAft>
              <a:tabLst>
                <a:tab pos="3200400" algn="l"/>
              </a:tabLst>
            </a:pPr>
            <a:r>
              <a:rPr lang="es-CO" sz="2800" b="1" dirty="0">
                <a:effectLst/>
                <a:ea typeface="Calibri" panose="020F0502020204030204" pitchFamily="34" charset="0"/>
              </a:rPr>
              <a:t>3. Capacitar a los funcionarios y contratistas del área de secretaria de hacienda para la prevención de riesgos o daño de la información digital. </a:t>
            </a:r>
            <a:endParaRPr lang="es-ES" altLang="en-US" sz="2800" b="1" dirty="0"/>
          </a:p>
          <a:p>
            <a:pPr algn="just">
              <a:lnSpc>
                <a:spcPct val="107000"/>
              </a:lnSpc>
              <a:spcAft>
                <a:spcPts val="800"/>
              </a:spcAft>
              <a:tabLst>
                <a:tab pos="3200400" algn="l"/>
              </a:tabLst>
            </a:pPr>
            <a:endParaRPr lang="es-CO" sz="2400" b="1" dirty="0">
              <a:ea typeface="Calibri" panose="020F0502020204030204" pitchFamily="34" charset="0"/>
            </a:endParaRPr>
          </a:p>
          <a:p>
            <a:pPr algn="just">
              <a:lnSpc>
                <a:spcPct val="107000"/>
              </a:lnSpc>
              <a:spcAft>
                <a:spcPts val="800"/>
              </a:spcAft>
              <a:tabLst>
                <a:tab pos="3200400" algn="l"/>
              </a:tabLst>
            </a:pPr>
            <a:r>
              <a:rPr lang="es-CO" sz="2400" dirty="0">
                <a:ea typeface="Calibri" panose="020F0502020204030204" pitchFamily="34" charset="0"/>
              </a:rPr>
              <a:t>Para finalizar, se capacito a los funcionarios y contratistas con el fin de darles a conocer el archivo, como se maneja, como esta estructurado y como se puede dar buen uso de el. Se les brindo una breve explicación de como se puede ingresar información al pasar el tiempo para que el archivo no quede en abandono y se este actualizando en diferentes temporadas.</a:t>
            </a:r>
            <a:endParaRPr lang="es-CO" sz="1200" dirty="0">
              <a:effectLst/>
              <a:ea typeface="Calibri" panose="020F0502020204030204" pitchFamily="34" charset="0"/>
            </a:endParaRPr>
          </a:p>
        </p:txBody>
      </p:sp>
      <p:sp>
        <p:nvSpPr>
          <p:cNvPr id="21" name="Rectángulo 20"/>
          <p:cNvSpPr/>
          <p:nvPr/>
        </p:nvSpPr>
        <p:spPr>
          <a:xfrm>
            <a:off x="12919074" y="876577"/>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1</a:t>
            </a:r>
            <a:endParaRPr lang="en-US" sz="3600" dirty="0">
              <a:latin typeface="Arial" panose="020B0604020202020204" pitchFamily="34" charset="0"/>
              <a:cs typeface="Arial" panose="020B0604020202020204" pitchFamily="34" charset="0"/>
            </a:endParaRPr>
          </a:p>
        </p:txBody>
      </p:sp>
      <p:sp>
        <p:nvSpPr>
          <p:cNvPr id="22" name="Rectángulo 21"/>
          <p:cNvSpPr/>
          <p:nvPr/>
        </p:nvSpPr>
        <p:spPr>
          <a:xfrm>
            <a:off x="14862174" y="830393"/>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2</a:t>
            </a:r>
            <a:endParaRPr lang="en-US" sz="3600" dirty="0">
              <a:latin typeface="Arial" panose="020B0604020202020204" pitchFamily="34" charset="0"/>
              <a:cs typeface="Arial" panose="020B0604020202020204" pitchFamily="34" charset="0"/>
            </a:endParaRPr>
          </a:p>
        </p:txBody>
      </p:sp>
      <p:sp>
        <p:nvSpPr>
          <p:cNvPr id="23" name="Rectángulo 22"/>
          <p:cNvSpPr/>
          <p:nvPr/>
        </p:nvSpPr>
        <p:spPr>
          <a:xfrm>
            <a:off x="16805274" y="876577"/>
            <a:ext cx="441146" cy="646331"/>
          </a:xfrm>
          <a:prstGeom prst="rect">
            <a:avLst/>
          </a:prstGeom>
        </p:spPr>
        <p:txBody>
          <a:bodyPr wrap="none">
            <a:spAutoFit/>
          </a:bodyPr>
          <a:lstStyle/>
          <a:p>
            <a:r>
              <a:rPr lang="es-ES" sz="3600" kern="0" dirty="0">
                <a:latin typeface="Arial" panose="020B0604020202020204" pitchFamily="34" charset="0"/>
                <a:cs typeface="Arial" panose="020B0604020202020204" pitchFamily="34" charset="0"/>
              </a:rPr>
              <a:t>3</a:t>
            </a:r>
            <a:endParaRPr lang="en-US" sz="3600" dirty="0">
              <a:latin typeface="Arial" panose="020B0604020202020204" pitchFamily="34" charset="0"/>
              <a:cs typeface="Arial" panose="020B0604020202020204" pitchFamily="34" charset="0"/>
            </a:endParaRPr>
          </a:p>
        </p:txBody>
      </p:sp>
      <p:sp>
        <p:nvSpPr>
          <p:cNvPr id="27"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06</a:t>
            </a:r>
          </a:p>
        </p:txBody>
      </p:sp>
    </p:spTree>
    <p:extLst>
      <p:ext uri="{BB962C8B-B14F-4D97-AF65-F5344CB8AC3E}">
        <p14:creationId xmlns:p14="http://schemas.microsoft.com/office/powerpoint/2010/main" val="973581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lipse 17"/>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2"/>
          <p:cNvGrpSpPr/>
          <p:nvPr/>
        </p:nvGrpSpPr>
        <p:grpSpPr>
          <a:xfrm>
            <a:off x="-1726530" y="-229694"/>
            <a:ext cx="2755230" cy="6531045"/>
            <a:chOff x="0" y="0"/>
            <a:chExt cx="3673639" cy="8708060"/>
          </a:xfrm>
        </p:grpSpPr>
        <p:grpSp>
          <p:nvGrpSpPr>
            <p:cNvPr id="3" name="Group 3"/>
            <p:cNvGrpSpPr/>
            <p:nvPr/>
          </p:nvGrpSpPr>
          <p:grpSpPr>
            <a:xfrm rot="-5400000">
              <a:off x="-65231" y="4969189"/>
              <a:ext cx="3804101" cy="3673639"/>
              <a:chOff x="0" y="0"/>
              <a:chExt cx="5562879" cy="5372100"/>
            </a:xfrm>
          </p:grpSpPr>
          <p:sp>
            <p:nvSpPr>
              <p:cNvPr id="4" name="Freeform 4"/>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86C7ED"/>
              </a:solidFill>
            </p:spPr>
          </p:sp>
        </p:grpSp>
        <p:grpSp>
          <p:nvGrpSpPr>
            <p:cNvPr id="5" name="Group 5"/>
            <p:cNvGrpSpPr/>
            <p:nvPr/>
          </p:nvGrpSpPr>
          <p:grpSpPr>
            <a:xfrm rot="-5400000">
              <a:off x="-65231" y="4969189"/>
              <a:ext cx="3804101" cy="3673639"/>
              <a:chOff x="0" y="0"/>
              <a:chExt cx="5562879" cy="5372100"/>
            </a:xfrm>
          </p:grpSpPr>
          <p:sp>
            <p:nvSpPr>
              <p:cNvPr id="6" name="Freeform 6"/>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F6D824"/>
              </a:solidFill>
            </p:spPr>
          </p:sp>
        </p:grpSp>
        <p:grpSp>
          <p:nvGrpSpPr>
            <p:cNvPr id="7" name="Group 7"/>
            <p:cNvGrpSpPr/>
            <p:nvPr/>
          </p:nvGrpSpPr>
          <p:grpSpPr>
            <a:xfrm rot="-5400000">
              <a:off x="-65231" y="2553759"/>
              <a:ext cx="3804101" cy="3673639"/>
              <a:chOff x="0" y="0"/>
              <a:chExt cx="5562879" cy="5372100"/>
            </a:xfrm>
          </p:grpSpPr>
          <p:sp>
            <p:nvSpPr>
              <p:cNvPr id="8" name="Freeform 8"/>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30B12A"/>
              </a:solidFill>
            </p:spPr>
          </p:sp>
        </p:grpSp>
        <p:grpSp>
          <p:nvGrpSpPr>
            <p:cNvPr id="9" name="Group 9"/>
            <p:cNvGrpSpPr/>
            <p:nvPr/>
          </p:nvGrpSpPr>
          <p:grpSpPr>
            <a:xfrm rot="-5400000">
              <a:off x="-65231" y="65231"/>
              <a:ext cx="3804101" cy="3673639"/>
              <a:chOff x="0" y="0"/>
              <a:chExt cx="5562879" cy="5372100"/>
            </a:xfrm>
          </p:grpSpPr>
          <p:sp>
            <p:nvSpPr>
              <p:cNvPr id="10" name="Freeform 10"/>
              <p:cNvSpPr/>
              <p:nvPr/>
            </p:nvSpPr>
            <p:spPr>
              <a:xfrm>
                <a:off x="0" y="0"/>
                <a:ext cx="5562879" cy="5372100"/>
              </a:xfrm>
              <a:custGeom>
                <a:avLst/>
                <a:gdLst/>
                <a:ahLst/>
                <a:cxnLst/>
                <a:rect l="l" t="t" r="r" b="b"/>
                <a:pathLst>
                  <a:path w="5562879" h="5372100">
                    <a:moveTo>
                      <a:pt x="4012209" y="0"/>
                    </a:moveTo>
                    <a:lnTo>
                      <a:pt x="1550670" y="0"/>
                    </a:lnTo>
                    <a:lnTo>
                      <a:pt x="0" y="2686050"/>
                    </a:lnTo>
                    <a:lnTo>
                      <a:pt x="1550670" y="5372100"/>
                    </a:lnTo>
                    <a:lnTo>
                      <a:pt x="4012209" y="5372100"/>
                    </a:lnTo>
                    <a:lnTo>
                      <a:pt x="5562879" y="2686050"/>
                    </a:lnTo>
                    <a:lnTo>
                      <a:pt x="4012209" y="0"/>
                    </a:lnTo>
                    <a:close/>
                  </a:path>
                </a:pathLst>
              </a:custGeom>
              <a:solidFill>
                <a:srgbClr val="157BEA"/>
              </a:solidFill>
            </p:spPr>
          </p:sp>
        </p:grpSp>
      </p:grpSp>
      <p:pic>
        <p:nvPicPr>
          <p:cNvPr id="11" name="Picture 11"/>
          <p:cNvPicPr>
            <a:picLocks noChangeAspect="1"/>
          </p:cNvPicPr>
          <p:nvPr/>
        </p:nvPicPr>
        <p:blipFill>
          <a:blip r:embed="rId2"/>
          <a:srcRect/>
          <a:stretch>
            <a:fillRect/>
          </a:stretch>
        </p:blipFill>
        <p:spPr>
          <a:xfrm>
            <a:off x="624034" y="8147282"/>
            <a:ext cx="1475132" cy="1568495"/>
          </a:xfrm>
          <a:prstGeom prst="rect">
            <a:avLst/>
          </a:prstGeom>
        </p:spPr>
      </p:pic>
      <p:pic>
        <p:nvPicPr>
          <p:cNvPr id="12" name="Picture 12"/>
          <p:cNvPicPr>
            <a:picLocks noChangeAspect="1"/>
          </p:cNvPicPr>
          <p:nvPr/>
        </p:nvPicPr>
        <p:blipFill>
          <a:blip r:embed="rId3"/>
          <a:srcRect/>
          <a:stretch>
            <a:fillRect/>
          </a:stretch>
        </p:blipFill>
        <p:spPr>
          <a:xfrm>
            <a:off x="16242086" y="8559466"/>
            <a:ext cx="1397669" cy="1397669"/>
          </a:xfrm>
          <a:prstGeom prst="rect">
            <a:avLst/>
          </a:prstGeom>
        </p:spPr>
      </p:pic>
      <p:sp>
        <p:nvSpPr>
          <p:cNvPr id="13" name="1 CuadroTexto"/>
          <p:cNvSpPr txBox="1"/>
          <p:nvPr/>
        </p:nvSpPr>
        <p:spPr>
          <a:xfrm>
            <a:off x="1143000" y="1636701"/>
            <a:ext cx="8810625" cy="830997"/>
          </a:xfrm>
          <a:prstGeom prst="rect">
            <a:avLst/>
          </a:prstGeom>
          <a:noFill/>
        </p:spPr>
        <p:txBody>
          <a:bodyPr wrap="square">
            <a:spAutoFit/>
          </a:bodyPr>
          <a:lstStyle/>
          <a:p>
            <a:pPr algn="ctr">
              <a:defRPr/>
            </a:pPr>
            <a:r>
              <a:rPr lang="es-CO" sz="4800" b="1" dirty="0">
                <a:latin typeface="Arial" panose="020B0604020202020204" pitchFamily="34" charset="0"/>
              </a:rPr>
              <a:t>RECOMENDACIONES</a:t>
            </a:r>
            <a:endParaRPr lang="es-CO" sz="4800" b="1" dirty="0">
              <a:solidFill>
                <a:schemeClr val="bg1">
                  <a:lumMod val="75000"/>
                </a:schemeClr>
              </a:solidFill>
              <a:latin typeface="Arial" panose="020B0604020202020204" pitchFamily="34" charset="0"/>
            </a:endParaRPr>
          </a:p>
        </p:txBody>
      </p:sp>
      <p:sp>
        <p:nvSpPr>
          <p:cNvPr id="17"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05</a:t>
            </a:r>
          </a:p>
        </p:txBody>
      </p:sp>
      <p:sp>
        <p:nvSpPr>
          <p:cNvPr id="14" name="CuadroTexto 13">
            <a:extLst>
              <a:ext uri="{FF2B5EF4-FFF2-40B4-BE49-F238E27FC236}">
                <a16:creationId xmlns:a16="http://schemas.microsoft.com/office/drawing/2014/main" id="{7AB8CB2C-66D2-5380-4CA0-205DFA5DC64F}"/>
              </a:ext>
            </a:extLst>
          </p:cNvPr>
          <p:cNvSpPr txBox="1"/>
          <p:nvPr/>
        </p:nvSpPr>
        <p:spPr>
          <a:xfrm>
            <a:off x="2251566" y="3162300"/>
            <a:ext cx="9788034" cy="3785652"/>
          </a:xfrm>
          <a:prstGeom prst="rect">
            <a:avLst/>
          </a:prstGeom>
          <a:noFill/>
        </p:spPr>
        <p:txBody>
          <a:bodyPr wrap="square" rtlCol="0">
            <a:spAutoFit/>
          </a:bodyPr>
          <a:lstStyle/>
          <a:p>
            <a:pPr marL="342900" indent="-342900" algn="just">
              <a:buFont typeface="Arial" panose="020B0604020202020204" pitchFamily="34" charset="0"/>
              <a:buChar char="•"/>
            </a:pPr>
            <a:r>
              <a:rPr lang="es-CO" sz="2400" dirty="0">
                <a:effectLst/>
                <a:latin typeface="Arial" panose="020B0604020202020204" pitchFamily="34" charset="0"/>
                <a:ea typeface="Calibri" panose="020F0502020204030204" pitchFamily="34" charset="0"/>
              </a:rPr>
              <a:t>Aumentar la actualización de los equipos y las redes inalámbricas</a:t>
            </a:r>
          </a:p>
          <a:p>
            <a:pPr marL="342900" indent="-342900" algn="just">
              <a:buFont typeface="Arial" panose="020B0604020202020204" pitchFamily="34" charset="0"/>
              <a:buChar char="•"/>
            </a:pPr>
            <a:endParaRPr lang="es-CO" sz="2400" dirty="0">
              <a:latin typeface="Arial" panose="020B0604020202020204" pitchFamily="34" charset="0"/>
              <a:ea typeface="Calibri" panose="020F0502020204030204" pitchFamily="34" charset="0"/>
            </a:endParaRPr>
          </a:p>
          <a:p>
            <a:pPr marL="342900" indent="-342900" algn="just">
              <a:buFont typeface="Arial" panose="020B0604020202020204" pitchFamily="34" charset="0"/>
              <a:buChar char="•"/>
            </a:pPr>
            <a:r>
              <a:rPr lang="es-CO" sz="2400" dirty="0">
                <a:latin typeface="Arial" panose="020B0604020202020204" pitchFamily="34" charset="0"/>
                <a:ea typeface="Calibri" panose="020F0502020204030204" pitchFamily="34" charset="0"/>
              </a:rPr>
              <a:t>Actualización del software y la planta alimenticia contable que tiene la entidad.</a:t>
            </a:r>
          </a:p>
          <a:p>
            <a:pPr marL="342900" indent="-342900" algn="just">
              <a:buFont typeface="Arial" panose="020B0604020202020204" pitchFamily="34" charset="0"/>
              <a:buChar char="•"/>
            </a:pPr>
            <a:endParaRPr lang="es-CO" sz="2400" dirty="0">
              <a:latin typeface="Arial" panose="020B0604020202020204" pitchFamily="34" charset="0"/>
              <a:ea typeface="Calibri" panose="020F0502020204030204" pitchFamily="34" charset="0"/>
            </a:endParaRPr>
          </a:p>
          <a:p>
            <a:pPr marL="342900" indent="-342900" algn="just">
              <a:buFont typeface="Arial" panose="020B0604020202020204" pitchFamily="34" charset="0"/>
              <a:buChar char="•"/>
            </a:pPr>
            <a:r>
              <a:rPr lang="es-CO" sz="2400" dirty="0">
                <a:latin typeface="Arial" panose="020B0604020202020204" pitchFamily="34" charset="0"/>
                <a:ea typeface="Calibri" panose="020F0502020204030204" pitchFamily="34" charset="0"/>
              </a:rPr>
              <a:t>Identificar las necesidades de capacitación de los servidores públicos.</a:t>
            </a:r>
          </a:p>
          <a:p>
            <a:pPr marL="342900" indent="-342900" algn="just">
              <a:buFont typeface="Arial" panose="020B0604020202020204" pitchFamily="34" charset="0"/>
              <a:buChar char="•"/>
            </a:pPr>
            <a:endParaRPr lang="es-CO" sz="2400" dirty="0">
              <a:latin typeface="Arial" panose="020B0604020202020204" pitchFamily="34" charset="0"/>
              <a:ea typeface="Calibri" panose="020F0502020204030204" pitchFamily="34" charset="0"/>
            </a:endParaRPr>
          </a:p>
          <a:p>
            <a:pPr marL="342900" indent="-342900" algn="just">
              <a:buFont typeface="Arial" panose="020B0604020202020204" pitchFamily="34" charset="0"/>
              <a:buChar char="•"/>
            </a:pPr>
            <a:r>
              <a:rPr lang="es-CO" sz="2400" dirty="0">
                <a:latin typeface="Arial" panose="020B0604020202020204" pitchFamily="34" charset="0"/>
                <a:ea typeface="Calibri" panose="020F0502020204030204" pitchFamily="34" charset="0"/>
              </a:rPr>
              <a:t>Garantizar los elementos idóneos para que el desarrollo de los procesos y procedimientos sean eficientes.</a:t>
            </a:r>
            <a:endParaRPr lang="es-CO"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lipse 15"/>
          <p:cNvSpPr/>
          <p:nvPr/>
        </p:nvSpPr>
        <p:spPr>
          <a:xfrm>
            <a:off x="17145000" y="4466709"/>
            <a:ext cx="2667000" cy="25908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2"/>
          <p:cNvGrpSpPr/>
          <p:nvPr/>
        </p:nvGrpSpPr>
        <p:grpSpPr>
          <a:xfrm>
            <a:off x="0" y="9305926"/>
            <a:ext cx="19280880" cy="1312977"/>
            <a:chOff x="0" y="0"/>
            <a:chExt cx="25707840" cy="1750636"/>
          </a:xfrm>
        </p:grpSpPr>
        <p:grpSp>
          <p:nvGrpSpPr>
            <p:cNvPr id="3" name="Group 3"/>
            <p:cNvGrpSpPr/>
            <p:nvPr/>
          </p:nvGrpSpPr>
          <p:grpSpPr>
            <a:xfrm rot="5400000">
              <a:off x="13125860" y="-10831345"/>
              <a:ext cx="1750636" cy="23413325"/>
              <a:chOff x="0" y="0"/>
              <a:chExt cx="3130550" cy="41868551"/>
            </a:xfrm>
          </p:grpSpPr>
          <p:sp>
            <p:nvSpPr>
              <p:cNvPr id="4" name="Freeform 4"/>
              <p:cNvSpPr/>
              <p:nvPr/>
            </p:nvSpPr>
            <p:spPr>
              <a:xfrm>
                <a:off x="0" y="0"/>
                <a:ext cx="3130550" cy="41868551"/>
              </a:xfrm>
              <a:custGeom>
                <a:avLst/>
                <a:gdLst/>
                <a:ahLst/>
                <a:cxnLst/>
                <a:rect l="l" t="t" r="r" b="b"/>
                <a:pathLst>
                  <a:path w="3130550" h="41868551">
                    <a:moveTo>
                      <a:pt x="0" y="1123950"/>
                    </a:moveTo>
                    <a:lnTo>
                      <a:pt x="0" y="41868551"/>
                    </a:lnTo>
                    <a:lnTo>
                      <a:pt x="3130550" y="41868551"/>
                    </a:lnTo>
                    <a:lnTo>
                      <a:pt x="3130550" y="0"/>
                    </a:lnTo>
                    <a:close/>
                  </a:path>
                </a:pathLst>
              </a:custGeom>
              <a:solidFill>
                <a:srgbClr val="EFEAF4"/>
              </a:solidFill>
            </p:spPr>
          </p:sp>
        </p:gr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34026"/>
            <a:stretch>
              <a:fillRect/>
            </a:stretch>
          </p:blipFill>
          <p:spPr>
            <a:xfrm>
              <a:off x="0" y="0"/>
              <a:ext cx="3066088" cy="1750636"/>
            </a:xfrm>
            <a:prstGeom prst="rect">
              <a:avLst/>
            </a:prstGeom>
          </p:spPr>
        </p:pic>
      </p:grpSp>
      <p:pic>
        <p:nvPicPr>
          <p:cNvPr id="6" name="Picture 6"/>
          <p:cNvPicPr>
            <a:picLocks noChangeAspect="1"/>
          </p:cNvPicPr>
          <p:nvPr/>
        </p:nvPicPr>
        <p:blipFill>
          <a:blip r:embed="rId4"/>
          <a:srcRect/>
          <a:stretch>
            <a:fillRect/>
          </a:stretch>
        </p:blipFill>
        <p:spPr>
          <a:xfrm>
            <a:off x="741377" y="519982"/>
            <a:ext cx="1475132" cy="1568495"/>
          </a:xfrm>
          <a:prstGeom prst="rect">
            <a:avLst/>
          </a:prstGeom>
        </p:spPr>
      </p:pic>
      <p:pic>
        <p:nvPicPr>
          <p:cNvPr id="7" name="Picture 7"/>
          <p:cNvPicPr>
            <a:picLocks noChangeAspect="1"/>
          </p:cNvPicPr>
          <p:nvPr/>
        </p:nvPicPr>
        <p:blipFill>
          <a:blip r:embed="rId5"/>
          <a:srcRect/>
          <a:stretch>
            <a:fillRect/>
          </a:stretch>
        </p:blipFill>
        <p:spPr>
          <a:xfrm>
            <a:off x="15861632" y="605394"/>
            <a:ext cx="1397669" cy="1397669"/>
          </a:xfrm>
          <a:prstGeom prst="rect">
            <a:avLst/>
          </a:prstGeom>
        </p:spPr>
      </p:pic>
      <p:sp>
        <p:nvSpPr>
          <p:cNvPr id="9" name="Rectángulo 8"/>
          <p:cNvSpPr/>
          <p:nvPr/>
        </p:nvSpPr>
        <p:spPr>
          <a:xfrm>
            <a:off x="7315200" y="1304228"/>
            <a:ext cx="2783134" cy="830997"/>
          </a:xfrm>
          <a:prstGeom prst="rect">
            <a:avLst/>
          </a:prstGeom>
        </p:spPr>
        <p:txBody>
          <a:bodyPr wrap="none">
            <a:spAutoFit/>
          </a:bodyPr>
          <a:lstStyle/>
          <a:p>
            <a:pPr algn="ctr">
              <a:defRPr/>
            </a:pPr>
            <a:r>
              <a:rPr lang="es-CO" sz="4800" b="1" dirty="0">
                <a:latin typeface="Arial" panose="020B0604020202020204" pitchFamily="34" charset="0"/>
              </a:rPr>
              <a:t>ANEXOS</a:t>
            </a:r>
          </a:p>
        </p:txBody>
      </p:sp>
      <p:sp>
        <p:nvSpPr>
          <p:cNvPr id="15" name="TextBox 25"/>
          <p:cNvSpPr txBox="1"/>
          <p:nvPr/>
        </p:nvSpPr>
        <p:spPr>
          <a:xfrm>
            <a:off x="17382877" y="5533681"/>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06</a:t>
            </a:r>
          </a:p>
        </p:txBody>
      </p:sp>
      <p:pic>
        <p:nvPicPr>
          <p:cNvPr id="8" name="Imagen 7"/>
          <p:cNvPicPr>
            <a:picLocks noChangeAspect="1"/>
          </p:cNvPicPr>
          <p:nvPr/>
        </p:nvPicPr>
        <p:blipFill>
          <a:blip r:embed="rId6"/>
          <a:stretch>
            <a:fillRect/>
          </a:stretch>
        </p:blipFill>
        <p:spPr>
          <a:xfrm>
            <a:off x="2514600" y="2355693"/>
            <a:ext cx="5294230" cy="3962400"/>
          </a:xfrm>
          <a:prstGeom prst="rect">
            <a:avLst/>
          </a:prstGeom>
        </p:spPr>
      </p:pic>
      <p:pic>
        <p:nvPicPr>
          <p:cNvPr id="13" name="Imagen 12">
            <a:extLst>
              <a:ext uri="{FF2B5EF4-FFF2-40B4-BE49-F238E27FC236}">
                <a16:creationId xmlns:a16="http://schemas.microsoft.com/office/drawing/2014/main" id="{D13E6E4D-D1C2-01B8-E374-7ED315E961E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525000" y="2355693"/>
            <a:ext cx="5283200" cy="39624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476</TotalTime>
  <Words>557</Words>
  <Application>Microsoft Office PowerPoint</Application>
  <PresentationFormat>Personalizado</PresentationFormat>
  <Paragraphs>62</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PLANTILLA PRACTICAS</dc:title>
  <dc:creator>ADMIN</dc:creator>
  <cp:lastModifiedBy>paula rubiano</cp:lastModifiedBy>
  <cp:revision>22</cp:revision>
  <dcterms:created xsi:type="dcterms:W3CDTF">2006-08-16T00:00:00Z</dcterms:created>
  <dcterms:modified xsi:type="dcterms:W3CDTF">2023-11-27T12:12:21Z</dcterms:modified>
  <dc:identifier>DAFC3K2AzKU</dc:identifier>
</cp:coreProperties>
</file>