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88000" cy="10287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Archivo Black" panose="020B0604020202020204" charset="0"/>
      <p:regular r:id="rId22"/>
    </p:embeddedFont>
    <p:embeddedFont>
      <p:font typeface="Arial Bold" panose="020B0604020202020204" charset="0"/>
      <p:regular r:id="rId23"/>
    </p:embeddedFont>
    <p:embeddedFont>
      <p:font typeface="Arimo" panose="020B0604020202020204" charset="0"/>
      <p:regular r:id="rId24"/>
    </p:embeddedFont>
    <p:embeddedFont>
      <p:font typeface="Anton" panose="020B0604020202020204" charset="0"/>
      <p:regular r:id="rId25"/>
    </p:embeddedFont>
    <p:embeddedFont>
      <p:font typeface="Arimo Italics" panose="020B0604020202020204" charset="0"/>
      <p:regular r:id="rId26"/>
    </p:embeddedFont>
    <p:embeddedFont>
      <p:font typeface="TT Rounds Condensed" panose="020B0604020202020204" charset="0"/>
      <p:regular r:id="rId27"/>
    </p:embeddedFont>
    <p:embeddedFont>
      <p:font typeface="Arimo Bold" panose="020B0604020202020204" charset="0"/>
      <p:regular r:id="rId28"/>
    </p:embeddedFont>
    <p:embeddedFont>
      <p:font typeface="Times New Roman Italics" panose="020B0604020202020204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16.01.2024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6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9663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10" Type="http://schemas.openxmlformats.org/officeDocument/2006/relationships/image" Target="../media/image6.jpe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43.svg"/><Relationship Id="rId7" Type="http://schemas.openxmlformats.org/officeDocument/2006/relationships/image" Target="../media/image6.svg"/><Relationship Id="rId12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41.svg"/><Relationship Id="rId5" Type="http://schemas.openxmlformats.org/officeDocument/2006/relationships/image" Target="../media/image1.png"/><Relationship Id="rId15" Type="http://schemas.openxmlformats.org/officeDocument/2006/relationships/image" Target="../media/image13.png"/><Relationship Id="rId10" Type="http://schemas.openxmlformats.org/officeDocument/2006/relationships/image" Target="../media/image25.png"/><Relationship Id="rId4" Type="http://schemas.openxmlformats.org/officeDocument/2006/relationships/image" Target="../media/image23.svg"/><Relationship Id="rId9" Type="http://schemas.openxmlformats.org/officeDocument/2006/relationships/image" Target="../media/image8.svg"/><Relationship Id="rId1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4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0" Type="http://schemas.openxmlformats.org/officeDocument/2006/relationships/image" Target="../media/image41.svg"/><Relationship Id="rId4" Type="http://schemas.openxmlformats.org/officeDocument/2006/relationships/image" Target="../media/image23.svg"/><Relationship Id="rId9" Type="http://schemas.openxmlformats.org/officeDocument/2006/relationships/image" Target="../media/image25.png"/><Relationship Id="rId1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4.svg"/><Relationship Id="rId9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jpeg"/><Relationship Id="rId18" Type="http://schemas.openxmlformats.org/officeDocument/2006/relationships/image" Target="../media/image36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43.svg"/><Relationship Id="rId17" Type="http://schemas.openxmlformats.org/officeDocument/2006/relationships/image" Target="../media/image35.png"/><Relationship Id="rId2" Type="http://schemas.openxmlformats.org/officeDocument/2006/relationships/image" Target="../media/image1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5" Type="http://schemas.openxmlformats.org/officeDocument/2006/relationships/image" Target="../media/image33.png"/><Relationship Id="rId10" Type="http://schemas.openxmlformats.org/officeDocument/2006/relationships/image" Target="../media/image41.svg"/><Relationship Id="rId4" Type="http://schemas.openxmlformats.org/officeDocument/2006/relationships/image" Target="../media/image23.svg"/><Relationship Id="rId9" Type="http://schemas.openxmlformats.org/officeDocument/2006/relationships/image" Target="../media/image25.png"/><Relationship Id="rId1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4.svg"/><Relationship Id="rId9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11" Type="http://schemas.openxmlformats.org/officeDocument/2006/relationships/image" Target="../media/image6.jpeg"/><Relationship Id="rId5" Type="http://schemas.openxmlformats.org/officeDocument/2006/relationships/image" Target="../media/image37.png"/><Relationship Id="rId10" Type="http://schemas.openxmlformats.org/officeDocument/2006/relationships/image" Target="../media/image18.svg"/><Relationship Id="rId4" Type="http://schemas.openxmlformats.org/officeDocument/2006/relationships/image" Target="../media/image14.sv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4.svg"/><Relationship Id="rId12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8.svg"/><Relationship Id="rId5" Type="http://schemas.openxmlformats.org/officeDocument/2006/relationships/image" Target="../media/image1.png"/><Relationship Id="rId15" Type="http://schemas.openxmlformats.org/officeDocument/2006/relationships/image" Target="../media/image21.svg"/><Relationship Id="rId10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openxmlformats.org/officeDocument/2006/relationships/image" Target="../media/image16.sv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7.png"/><Relationship Id="rId18" Type="http://schemas.openxmlformats.org/officeDocument/2006/relationships/image" Target="../media/image8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25.svg"/><Relationship Id="rId17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image" Target="../media/image2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0.png"/><Relationship Id="rId4" Type="http://schemas.openxmlformats.org/officeDocument/2006/relationships/image" Target="../media/image23.svg"/><Relationship Id="rId9" Type="http://schemas.openxmlformats.org/officeDocument/2006/relationships/image" Target="../media/image6.jpeg"/><Relationship Id="rId14" Type="http://schemas.openxmlformats.org/officeDocument/2006/relationships/image" Target="../media/image2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3.svg"/><Relationship Id="rId18" Type="http://schemas.openxmlformats.org/officeDocument/2006/relationships/image" Target="../media/image24.png"/><Relationship Id="rId3" Type="http://schemas.openxmlformats.org/officeDocument/2006/relationships/image" Target="../media/image10.png"/><Relationship Id="rId7" Type="http://schemas.openxmlformats.org/officeDocument/2006/relationships/image" Target="../media/image6.jpeg"/><Relationship Id="rId12" Type="http://schemas.openxmlformats.org/officeDocument/2006/relationships/image" Target="../media/image21.png"/><Relationship Id="rId17" Type="http://schemas.openxmlformats.org/officeDocument/2006/relationships/image" Target="../media/image37.svg"/><Relationship Id="rId2" Type="http://schemas.openxmlformats.org/officeDocument/2006/relationships/image" Target="../media/image1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8.jpeg"/><Relationship Id="rId5" Type="http://schemas.openxmlformats.org/officeDocument/2006/relationships/image" Target="../media/image11.png"/><Relationship Id="rId15" Type="http://schemas.openxmlformats.org/officeDocument/2006/relationships/image" Target="../media/image35.svg"/><Relationship Id="rId10" Type="http://schemas.openxmlformats.org/officeDocument/2006/relationships/image" Target="../media/image13.png"/><Relationship Id="rId19" Type="http://schemas.openxmlformats.org/officeDocument/2006/relationships/image" Target="../media/image39.svg"/><Relationship Id="rId4" Type="http://schemas.openxmlformats.org/officeDocument/2006/relationships/image" Target="../media/image14.svg"/><Relationship Id="rId9" Type="http://schemas.openxmlformats.org/officeDocument/2006/relationships/image" Target="../media/image18.sv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43.svg"/><Relationship Id="rId2" Type="http://schemas.openxmlformats.org/officeDocument/2006/relationships/image" Target="../media/image1.png"/><Relationship Id="rId16" Type="http://schemas.openxmlformats.org/officeDocument/2006/relationships/image" Target="../media/image4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5" Type="http://schemas.openxmlformats.org/officeDocument/2006/relationships/image" Target="../media/image27.png"/><Relationship Id="rId10" Type="http://schemas.openxmlformats.org/officeDocument/2006/relationships/image" Target="../media/image41.svg"/><Relationship Id="rId4" Type="http://schemas.openxmlformats.org/officeDocument/2006/relationships/image" Target="../media/image23.svg"/><Relationship Id="rId9" Type="http://schemas.openxmlformats.org/officeDocument/2006/relationships/image" Target="../media/image25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9.jpeg"/><Relationship Id="rId3" Type="http://schemas.openxmlformats.org/officeDocument/2006/relationships/image" Target="../media/image1.png"/><Relationship Id="rId7" Type="http://schemas.openxmlformats.org/officeDocument/2006/relationships/image" Target="../media/image16.sv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3.png"/><Relationship Id="rId5" Type="http://schemas.openxmlformats.org/officeDocument/2006/relationships/image" Target="../media/image14.svg"/><Relationship Id="rId15" Type="http://schemas.openxmlformats.org/officeDocument/2006/relationships/image" Target="../media/image31.png"/><Relationship Id="rId10" Type="http://schemas.openxmlformats.org/officeDocument/2006/relationships/image" Target="../media/image6.jpeg"/><Relationship Id="rId4" Type="http://schemas.openxmlformats.org/officeDocument/2006/relationships/image" Target="../media/image10.png"/><Relationship Id="rId9" Type="http://schemas.openxmlformats.org/officeDocument/2006/relationships/image" Target="../media/image18.svg"/><Relationship Id="rId1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4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5" Type="http://schemas.openxmlformats.org/officeDocument/2006/relationships/image" Target="../media/image32.png"/><Relationship Id="rId10" Type="http://schemas.openxmlformats.org/officeDocument/2006/relationships/image" Target="../media/image41.svg"/><Relationship Id="rId4" Type="http://schemas.openxmlformats.org/officeDocument/2006/relationships/image" Target="../media/image23.svg"/><Relationship Id="rId9" Type="http://schemas.openxmlformats.org/officeDocument/2006/relationships/image" Target="../media/image25.pn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4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0" Type="http://schemas.openxmlformats.org/officeDocument/2006/relationships/image" Target="../media/image41.svg"/><Relationship Id="rId4" Type="http://schemas.openxmlformats.org/officeDocument/2006/relationships/image" Target="../media/image23.svg"/><Relationship Id="rId9" Type="http://schemas.openxmlformats.org/officeDocument/2006/relationships/image" Target="../media/image25.pn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jpe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4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0" Type="http://schemas.openxmlformats.org/officeDocument/2006/relationships/image" Target="../media/image41.svg"/><Relationship Id="rId4" Type="http://schemas.openxmlformats.org/officeDocument/2006/relationships/image" Target="../media/image23.svg"/><Relationship Id="rId9" Type="http://schemas.openxmlformats.org/officeDocument/2006/relationships/image" Target="../media/image25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1113" y="328583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508866" y="0"/>
            <a:ext cx="10539663" cy="10287000"/>
          </a:xfrm>
          <a:custGeom>
            <a:avLst/>
            <a:gdLst/>
            <a:ahLst/>
            <a:cxnLst/>
            <a:rect l="l" t="t" r="r" b="b"/>
            <a:pathLst>
              <a:path w="10539663" h="10287000">
                <a:moveTo>
                  <a:pt x="0" y="0"/>
                </a:moveTo>
                <a:lnTo>
                  <a:pt x="10539663" y="0"/>
                </a:lnTo>
                <a:lnTo>
                  <a:pt x="10539663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235" r="-562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2405949" y="-901035"/>
            <a:ext cx="4393461" cy="2459239"/>
          </a:xfrm>
          <a:custGeom>
            <a:avLst/>
            <a:gdLst/>
            <a:ahLst/>
            <a:cxnLst/>
            <a:rect l="l" t="t" r="r" b="b"/>
            <a:pathLst>
              <a:path w="4393461" h="2459239">
                <a:moveTo>
                  <a:pt x="0" y="0"/>
                </a:moveTo>
                <a:lnTo>
                  <a:pt x="4393461" y="0"/>
                </a:lnTo>
                <a:lnTo>
                  <a:pt x="4393461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11231" y="-1155826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721641" y="-1155826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914963" y="237422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2744" t="-9039" r="-62121" b="-8248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464996" y="1251904"/>
            <a:ext cx="9449967" cy="8820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40"/>
              </a:lnSpc>
            </a:pPr>
            <a:endParaRPr dirty="0"/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EVALUACIÓN DE LA ADOPCIÓN DEL </a:t>
            </a:r>
            <a:r>
              <a:rPr lang="en-US" sz="2200" dirty="0" smtClean="0">
                <a:solidFill>
                  <a:srgbClr val="000000"/>
                </a:solidFill>
                <a:latin typeface="Arial Bold"/>
              </a:rPr>
              <a:t>MODELO DE NEGOCIO </a:t>
            </a:r>
            <a:r>
              <a:rPr lang="en-US" sz="2200" dirty="0">
                <a:solidFill>
                  <a:srgbClr val="000000"/>
                </a:solidFill>
                <a:latin typeface="Arial Bold"/>
              </a:rPr>
              <a:t>4.0 EN LAS GRANDES EMPRESAS DE AGUACHICA, CESAR.</a:t>
            </a: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PROYECTO DE GRADO</a:t>
            </a: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ESTUDIANTES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MURCIA JIMÉNEZ LAUREN VALENTINA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QUINTERO LERECIT YARITZA</a:t>
            </a: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DIRECTOR DE PROYECTO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MG. YESID RAMOS PÉREZ</a:t>
            </a: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endParaRPr lang="en-US" sz="2200" dirty="0">
              <a:solidFill>
                <a:srgbClr val="000000"/>
              </a:solidFill>
              <a:latin typeface="Arial Bold"/>
            </a:endParaRP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UNIVERSIDAD POPULAR DEL CESAR SECCIONAL AGUACHICA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CIENCIAS ADMINISTRATIVAS, CONTABLES Y ECONÓMICAS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ADMINISTRACIÓN DE EMPRESAS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AGUACHICA</a:t>
            </a:r>
          </a:p>
          <a:p>
            <a:pPr algn="ctr">
              <a:lnSpc>
                <a:spcPts val="2640"/>
              </a:lnSpc>
            </a:pPr>
            <a:r>
              <a:rPr lang="en-US" sz="2200" dirty="0">
                <a:solidFill>
                  <a:srgbClr val="000000"/>
                </a:solidFill>
                <a:latin typeface="Arial Bold"/>
              </a:rPr>
              <a:t>2023 - 2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3804784" y="-828661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6036694" y="142193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278807" y="755248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10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27201" y="2752529"/>
            <a:ext cx="8992881" cy="11507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 dirty="0" err="1">
                <a:solidFill>
                  <a:srgbClr val="000000"/>
                </a:solidFill>
                <a:latin typeface="Arimo Bold"/>
              </a:rPr>
              <a:t>Objetivo</a:t>
            </a:r>
            <a:r>
              <a:rPr lang="en-US" sz="3200" dirty="0">
                <a:solidFill>
                  <a:srgbClr val="000000"/>
                </a:solidFill>
                <a:latin typeface="Arimo Bold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Arimo Bold"/>
              </a:rPr>
              <a:t>específico</a:t>
            </a:r>
            <a:r>
              <a:rPr lang="en-US" sz="3200" dirty="0">
                <a:solidFill>
                  <a:srgbClr val="000000"/>
                </a:solidFill>
                <a:latin typeface="Arimo Bold"/>
              </a:rPr>
              <a:t> 4</a:t>
            </a: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mo Bold"/>
            </a:endParaRPr>
          </a:p>
        </p:txBody>
      </p:sp>
      <p:graphicFrame>
        <p:nvGraphicFramePr>
          <p:cNvPr id="12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113689"/>
              </p:ext>
            </p:extLst>
          </p:nvPr>
        </p:nvGraphicFramePr>
        <p:xfrm>
          <a:off x="1578617" y="4264454"/>
          <a:ext cx="15621000" cy="4991101"/>
        </p:xfrm>
        <a:graphic>
          <a:graphicData uri="http://schemas.openxmlformats.org/drawingml/2006/table">
            <a:tbl>
              <a:tblPr/>
              <a:tblGrid>
                <a:gridCol w="5207000"/>
                <a:gridCol w="5207000"/>
                <a:gridCol w="5207000"/>
              </a:tblGrid>
              <a:tr h="546252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/>
                      </a:pPr>
                      <a:r>
                        <a:rPr lang="en-US" sz="2000" spc="18" dirty="0">
                          <a:solidFill>
                            <a:srgbClr val="000000"/>
                          </a:solidFill>
                          <a:latin typeface="TT Rounds Condensed"/>
                        </a:rPr>
                        <a:t>ESTRATEGIA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/>
                      </a:pPr>
                      <a:r>
                        <a:rPr lang="en-US" sz="2000" spc="18">
                          <a:solidFill>
                            <a:srgbClr val="000000"/>
                          </a:solidFill>
                          <a:latin typeface="TT Rounds Condensed"/>
                        </a:rPr>
                        <a:t>DESCRIPCIÓN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/>
                      </a:pPr>
                      <a:r>
                        <a:rPr lang="en-US" sz="2000" spc="18">
                          <a:solidFill>
                            <a:srgbClr val="000000"/>
                          </a:solidFill>
                          <a:latin typeface="TT Rounds Condensed"/>
                        </a:rPr>
                        <a:t>RESPONSABLE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673462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Sesiones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de </a:t>
                      </a:r>
                      <a:r>
                        <a:rPr lang="en-US" sz="1600" spc="14" dirty="0" err="1" smtClean="0">
                          <a:solidFill>
                            <a:srgbClr val="000000"/>
                          </a:solidFill>
                          <a:latin typeface="TT Rounds Condensed"/>
                        </a:rPr>
                        <a:t>Sensibilización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Organizar talleres, seminarios y charlas informativas sobre el modelo 4.0 y sus beneficios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Área de Recursos Humanos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</a:tr>
              <a:tr h="942847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Pilotos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y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pruebas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Comenzar con proyectos piloto en áreas específicas para probar las tecnologías antes de una implementación a gran escala.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Área de Tecnología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</a:tr>
              <a:tr h="673462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Monitoreo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de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tendencias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tecnológicas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Estar actualizado de las últimas tendencias tecnológicas 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Área de Tecnología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</a:tr>
              <a:tr h="942847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Programas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de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capacitación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y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desarrollo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Diseño de programas de capacitación personalizados en tecnologías 4.0 (datos, IoT, Ciberseguridad) para empleados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Área de Recursos Humanos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</a:tr>
              <a:tr h="1212231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Alianzas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estratégicas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con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instituciones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educativas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>
                          <a:solidFill>
                            <a:srgbClr val="000000"/>
                          </a:solidFill>
                          <a:latin typeface="TT Rounds Condensed"/>
                        </a:rPr>
                        <a:t>Colaboración con instituciones educativas locales para programas de formación en tecnología 4.0. Apoyo a empleados en cursos y certificaciones.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Área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de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Recursos</a:t>
                      </a:r>
                      <a:r>
                        <a:rPr lang="en-US" sz="1600" spc="14" dirty="0">
                          <a:solidFill>
                            <a:srgbClr val="000000"/>
                          </a:solidFill>
                          <a:latin typeface="TT Rounds Condensed"/>
                        </a:rPr>
                        <a:t> </a:t>
                      </a:r>
                      <a:r>
                        <a:rPr lang="en-US" sz="1600" spc="14" dirty="0" err="1">
                          <a:solidFill>
                            <a:srgbClr val="000000"/>
                          </a:solidFill>
                          <a:latin typeface="TT Rounds Condensed"/>
                        </a:rPr>
                        <a:t>Humanos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3"/>
          <p:cNvSpPr txBox="1"/>
          <p:nvPr/>
        </p:nvSpPr>
        <p:spPr>
          <a:xfrm>
            <a:off x="2043930" y="1491341"/>
            <a:ext cx="14034269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DESARROLLO DE LOS OBJETIVOS ESPECIFICOS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89101" y="3516647"/>
            <a:ext cx="14279499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23"/>
              </a:lnSpc>
              <a:spcBef>
                <a:spcPct val="0"/>
              </a:spcBef>
            </a:pPr>
            <a:r>
              <a:rPr lang="en-US" sz="2799" dirty="0" err="1">
                <a:solidFill>
                  <a:srgbClr val="000000"/>
                </a:solidFill>
                <a:latin typeface="Arimo"/>
              </a:rPr>
              <a:t>Proponer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estrategias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que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incentiven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la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implementación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el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modelo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 4.0 en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las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empresas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65445" y="-928370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6036694" y="142193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278807" y="755248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11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806139" y="1958659"/>
            <a:ext cx="134112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DESARROLLO DE LOS OBJETIVOS ESPECIFICOS</a:t>
            </a:r>
          </a:p>
        </p:txBody>
      </p:sp>
      <p:graphicFrame>
        <p:nvGraphicFramePr>
          <p:cNvPr id="12" name="Table 12"/>
          <p:cNvGraphicFramePr>
            <a:graphicFrameLocks noGrp="1"/>
          </p:cNvGraphicFramePr>
          <p:nvPr/>
        </p:nvGraphicFramePr>
        <p:xfrm>
          <a:off x="1752600" y="4076700"/>
          <a:ext cx="15925800" cy="5196840"/>
        </p:xfrm>
        <a:graphic>
          <a:graphicData uri="http://schemas.openxmlformats.org/drawingml/2006/table">
            <a:tbl>
              <a:tblPr/>
              <a:tblGrid>
                <a:gridCol w="4953000"/>
                <a:gridCol w="6934200"/>
                <a:gridCol w="4038600"/>
              </a:tblGrid>
              <a:tr h="533400"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ESTRATEGIA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DESCRIPCIÓN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RESPONSABLE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Asesoramiento y consultoría especializada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Facilitar acceso a consultores especializados en tecnología 4.0 ayudando a las empresas a evaluar necesidades, diseñar soluciones y gestionar la implementación de manera eficiente.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Área de Tecnología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Creación de espacios de colaboración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Establecer espacios de colaboración donde las empresas puedan compartir experiencias y conocimientos sobre la adopción de tecnología 4.0.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Área de Recursos Humanos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Acceso a plataformas tecnológicas compartidas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Facilitar el acceso a plataformas tecnológicas compartidas que permitan a las empresas implementar tecnologías 4.0 de forma colaborativa y a un costo menor.</a:t>
                      </a:r>
                      <a:endParaRPr lang="en-US" sz="1100"/>
                    </a:p>
                    <a:p>
                      <a:pPr algn="l">
                        <a:lnSpc>
                          <a:spcPts val="1920"/>
                        </a:lnSpc>
                      </a:pP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Área de Tecnología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Establecimiento de metas y evaluación periódica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Definir metas claras y alcanzables para la adopción de tecnología 4.0 según la necesidad de la empresa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Área de Gerencia Estratégica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5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Promoción de innovación y experimentación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Fomentar un ambiente empresarial que promueva la innovación y la experimentación con tecnologías emergentes.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20"/>
                        </a:lnSpc>
                        <a:defRPr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</a:rPr>
                        <a:t>Área de Gerencia Estratégica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505899" y="-756375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112363" y="-756374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7" y="0"/>
                </a:lnTo>
                <a:lnTo>
                  <a:pt x="3717357" y="15323597"/>
                </a:lnTo>
                <a:lnTo>
                  <a:pt x="0" y="1532359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2744" t="-9039" r="-62121" b="-8248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12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CONCLUSIONES Y RECOMENDACIONES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233283" y="3105150"/>
            <a:ext cx="13966540" cy="5033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760"/>
              </a:lnSpc>
            </a:pPr>
            <a:r>
              <a:rPr lang="en-US" sz="3200">
                <a:solidFill>
                  <a:srgbClr val="000000"/>
                </a:solidFill>
                <a:latin typeface="Arimo"/>
              </a:rPr>
              <a:t>En conclusión, la investigación subraya la importancia de la educación y la asesoría especializada para que las empresas en Colombia, y especialmente en Aguachica, maximicen los beneficios de la transformación tecnológica. Además, se destaca la necesidad de promover la colaboración y la innovación constante en este proceso. Si bien la adopción de tecnología 4.0 aún se encuentra en sus primeras etapas, existe un claro potencial para su crecimiento y su impacto en el ámbito empresarial de la región.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65445" y="-928370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6036694" y="142193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278807" y="755248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APÉNDICES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13</a:t>
            </a:r>
          </a:p>
        </p:txBody>
      </p:sp>
      <p:sp>
        <p:nvSpPr>
          <p:cNvPr id="12" name="Freeform 12"/>
          <p:cNvSpPr/>
          <p:nvPr/>
        </p:nvSpPr>
        <p:spPr>
          <a:xfrm>
            <a:off x="1885002" y="3355083"/>
            <a:ext cx="2783155" cy="3721230"/>
          </a:xfrm>
          <a:custGeom>
            <a:avLst/>
            <a:gdLst/>
            <a:ahLst/>
            <a:cxnLst/>
            <a:rect l="l" t="t" r="r" b="b"/>
            <a:pathLst>
              <a:path w="2783155" h="3721230">
                <a:moveTo>
                  <a:pt x="0" y="0"/>
                </a:moveTo>
                <a:lnTo>
                  <a:pt x="2783155" y="0"/>
                </a:lnTo>
                <a:lnTo>
                  <a:pt x="2783155" y="3721230"/>
                </a:lnTo>
                <a:lnTo>
                  <a:pt x="0" y="372123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b="-19062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5035023" y="3375978"/>
            <a:ext cx="2782800" cy="3604687"/>
          </a:xfrm>
          <a:custGeom>
            <a:avLst/>
            <a:gdLst/>
            <a:ahLst/>
            <a:cxnLst/>
            <a:rect l="l" t="t" r="r" b="b"/>
            <a:pathLst>
              <a:path w="2782800" h="3604687">
                <a:moveTo>
                  <a:pt x="0" y="0"/>
                </a:moveTo>
                <a:lnTo>
                  <a:pt x="2782800" y="0"/>
                </a:lnTo>
                <a:lnTo>
                  <a:pt x="2782800" y="3604687"/>
                </a:lnTo>
                <a:lnTo>
                  <a:pt x="0" y="3604687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r="-67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7999760" y="3492061"/>
            <a:ext cx="2781755" cy="3722400"/>
          </a:xfrm>
          <a:custGeom>
            <a:avLst/>
            <a:gdLst/>
            <a:ahLst/>
            <a:cxnLst/>
            <a:rect l="l" t="t" r="r" b="b"/>
            <a:pathLst>
              <a:path w="2781755" h="3722400">
                <a:moveTo>
                  <a:pt x="0" y="0"/>
                </a:moveTo>
                <a:lnTo>
                  <a:pt x="2781755" y="0"/>
                </a:lnTo>
                <a:lnTo>
                  <a:pt x="2781755" y="3722400"/>
                </a:lnTo>
                <a:lnTo>
                  <a:pt x="0" y="3722400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b="-87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1125200" y="3630516"/>
            <a:ext cx="4627519" cy="3466691"/>
          </a:xfrm>
          <a:custGeom>
            <a:avLst/>
            <a:gdLst/>
            <a:ahLst/>
            <a:cxnLst/>
            <a:rect l="l" t="t" r="r" b="b"/>
            <a:pathLst>
              <a:path w="4627519" h="3466691">
                <a:moveTo>
                  <a:pt x="0" y="0"/>
                </a:moveTo>
                <a:lnTo>
                  <a:pt x="4627519" y="0"/>
                </a:lnTo>
                <a:lnTo>
                  <a:pt x="4627519" y="3466691"/>
                </a:lnTo>
                <a:lnTo>
                  <a:pt x="0" y="346669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r="-94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91440" y="27201495"/>
            <a:ext cx="18105120" cy="3943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439"/>
              </a:lnSpc>
            </a:pPr>
            <a:r>
              <a:rPr lang="en-US" sz="1200">
                <a:solidFill>
                  <a:srgbClr val="000000"/>
                </a:solidFill>
                <a:latin typeface="Times New Roman Italics"/>
              </a:rPr>
              <a:t>Nota</a:t>
            </a:r>
            <a:r>
              <a:rPr lang="en-US" sz="1200">
                <a:solidFill>
                  <a:srgbClr val="000000"/>
                </a:solidFill>
                <a:latin typeface="Times New Roman"/>
              </a:rPr>
              <a:t>. Visita a empresa para la aplicación de la encuesta.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505899" y="-756375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112363" y="-756374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7" y="0"/>
                </a:lnTo>
                <a:lnTo>
                  <a:pt x="3717357" y="15323597"/>
                </a:lnTo>
                <a:lnTo>
                  <a:pt x="0" y="1532359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2744" t="-9039" r="-62121" b="-8248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14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BIBLIOGRAFIA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611368" y="2792998"/>
            <a:ext cx="15210370" cy="5886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Álvarez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Acevedo, K. A. (2022).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Analsis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del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estado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actual de la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implementacion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tecnologias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4.0 en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las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grandes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empresas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Pereira.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Analsis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del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estado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actual de la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implementacion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tecnologias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4.0 en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las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grandes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empresas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Pereira.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Universidad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catolica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Pereira,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Prerira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.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Antúnez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Sánchez, A. (2019). La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industria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4.0.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Análisis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y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estudio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desde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el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Derecho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en la 4ta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Revolución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Industrial.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Advocatus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, 16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(31), 103-131. https://doi.org/https://doi.org/10.18041/0124-0102/a.32.5526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Cáceres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Escudero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J. L., &amp; Lopez Gomez, Y. T. (2019).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Creación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un Framework de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desarrollo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aplicaciones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web,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Basado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en la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JavaScrpt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HTML y CSS para los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estudiantes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ingenieria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sistema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 la Universidad Popular.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Creación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un Framework de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desarrollo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aplicaciones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web,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Basado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en la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JavaScrpt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, HTML y CSS para los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estudiantes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ingenieria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sistema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 la Universidad Popular.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Universidad Popular del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cesar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Seccional Aguachica, Aguachica.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Arimo"/>
              </a:rPr>
              <a:t>Carmona, R., Amato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Neto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J., &amp;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Ascúa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R. (2020).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Industria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4.0 en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empresas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manufactureras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del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Brasil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.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Industria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4.0 en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empresas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manufactureras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del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Brasil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.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Comision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Economica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para America Latina (CEPAL), Santiago.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Ciccarelli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M.,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Papetti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A., &amp; German, M. (2023). Exploring how new industrial paradigms affect the workforce: A literature. 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Journal of Manufacturing Systems, 70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464-483. https://doi.org/https://doi.org/10.1016/j.jmsy.2023.08.016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Devika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K.,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Shakiba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K.,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Nassibeh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J., &amp;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Somaieh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A. (2023). Smart waste management 4.0: The transition from a systematic review to an integrated framework. 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Waste Management , 174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1-14. https://doi.org/https://doi.org/10.1016/j.wasman.2023.08.041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Arimo"/>
              </a:rPr>
              <a:t>Elena, C., Riccardo, L., Luigi, M., &amp;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Montresor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S. (2023). Firms and innovation in the new industrial paradigm of the digital transformation.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Industria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Innovación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, 30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(1), 1-16. https://doi.org/https://doi.org/10.1080/13662716.2022.2161875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Arimo"/>
              </a:rPr>
              <a:t>González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Varona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J. M. (2021).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Retos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para la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Transformación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Digital de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las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PYMES: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Competencia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Organizacional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para la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Transformación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Digital.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Retos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para la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Transformación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Digital de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las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PYMES: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Competencia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Organizacional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para la </a:t>
            </a:r>
            <a:r>
              <a:rPr lang="en-US" sz="1800" dirty="0" err="1">
                <a:solidFill>
                  <a:srgbClr val="000000"/>
                </a:solidFill>
                <a:latin typeface="Arimo Italics"/>
              </a:rPr>
              <a:t>Transformación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 Digital.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Universidad de Valladolid, Valladolid.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Hakan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Özköse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G. G. (2023). The effects of industry 4.0 on productivity: A scientific mapping study. 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Technology in Society, 75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102368. https://doi.org/https://doi.org/10.1016/j.techsoc.2023.102368</a:t>
            </a:r>
          </a:p>
          <a:p>
            <a:pPr marL="217170" lvl="1" indent="-108585" algn="just">
              <a:lnSpc>
                <a:spcPts val="2160"/>
              </a:lnSpc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Arimo"/>
              </a:rPr>
              <a:t>Khang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A.,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Jadhav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B., &amp; </a:t>
            </a:r>
            <a:r>
              <a:rPr lang="en-US" sz="1800" dirty="0" err="1">
                <a:solidFill>
                  <a:srgbClr val="000000"/>
                </a:solidFill>
                <a:latin typeface="Arimo"/>
              </a:rPr>
              <a:t>Birajdar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, S. (2023). </a:t>
            </a:r>
            <a:r>
              <a:rPr lang="en-US" sz="1800" dirty="0">
                <a:solidFill>
                  <a:srgbClr val="000000"/>
                </a:solidFill>
                <a:latin typeface="Arimo Italics"/>
              </a:rPr>
              <a:t>Designing Workforce Management Systems for Industry 4.0.</a:t>
            </a:r>
            <a:r>
              <a:rPr lang="en-US" sz="1800" dirty="0">
                <a:solidFill>
                  <a:srgbClr val="000000"/>
                </a:solidFill>
                <a:latin typeface="Arimo"/>
              </a:rPr>
              <a:t> CRC Press.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4023718"/>
            <a:ext cx="18287997" cy="11161301"/>
          </a:xfrm>
          <a:custGeom>
            <a:avLst/>
            <a:gdLst/>
            <a:ahLst/>
            <a:cxnLst/>
            <a:rect l="l" t="t" r="r" b="b"/>
            <a:pathLst>
              <a:path w="18287997" h="11161301">
                <a:moveTo>
                  <a:pt x="0" y="0"/>
                </a:moveTo>
                <a:lnTo>
                  <a:pt x="18287997" y="0"/>
                </a:lnTo>
                <a:lnTo>
                  <a:pt x="18287997" y="11161301"/>
                </a:lnTo>
                <a:lnTo>
                  <a:pt x="0" y="1116130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0" y="4023718"/>
            <a:ext cx="18287997" cy="11161301"/>
          </a:xfrm>
          <a:custGeom>
            <a:avLst/>
            <a:gdLst/>
            <a:ahLst/>
            <a:cxnLst/>
            <a:rect l="l" t="t" r="r" b="b"/>
            <a:pathLst>
              <a:path w="18287997" h="11161301">
                <a:moveTo>
                  <a:pt x="0" y="0"/>
                </a:moveTo>
                <a:lnTo>
                  <a:pt x="18287997" y="0"/>
                </a:lnTo>
                <a:lnTo>
                  <a:pt x="18287997" y="11161301"/>
                </a:lnTo>
                <a:lnTo>
                  <a:pt x="0" y="1116130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505899" y="-756375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112363" y="-756374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7" y="0"/>
                </a:lnTo>
                <a:lnTo>
                  <a:pt x="3717357" y="15323597"/>
                </a:lnTo>
                <a:lnTo>
                  <a:pt x="0" y="1532359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62744" t="-9039" r="-62121" b="-8248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2326935" y="5025558"/>
            <a:ext cx="13024527" cy="802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25"/>
              </a:lnSpc>
            </a:pPr>
            <a:r>
              <a:rPr lang="en-US" sz="18000">
                <a:solidFill>
                  <a:srgbClr val="008037"/>
                </a:solidFill>
                <a:latin typeface="Arimo Bold"/>
              </a:rPr>
              <a:t>¡Gracias!</a:t>
            </a:r>
          </a:p>
        </p:txBody>
      </p:sp>
      <p:sp>
        <p:nvSpPr>
          <p:cNvPr id="10" name="Freeform 10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6505899" y="-756375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112363" y="-756374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7" y="0"/>
                </a:lnTo>
                <a:lnTo>
                  <a:pt x="3717357" y="15323597"/>
                </a:lnTo>
                <a:lnTo>
                  <a:pt x="0" y="1532359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62744" t="-9039" r="-62121" b="-8248"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2326935" y="5025558"/>
            <a:ext cx="13024527" cy="19429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25"/>
              </a:lnSpc>
            </a:pPr>
            <a:r>
              <a:rPr lang="en-US" sz="18000">
                <a:solidFill>
                  <a:srgbClr val="008037"/>
                </a:solidFill>
                <a:latin typeface="Arimo Bold"/>
              </a:rPr>
              <a:t>¡Gracias!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732178" y="5589409"/>
            <a:ext cx="4226807" cy="3730811"/>
            <a:chOff x="0" y="0"/>
            <a:chExt cx="5074904" cy="447938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074843" cy="4479417"/>
            </a:xfrm>
            <a:custGeom>
              <a:avLst/>
              <a:gdLst/>
              <a:ahLst/>
              <a:cxnLst/>
              <a:rect l="l" t="t" r="r" b="b"/>
              <a:pathLst>
                <a:path w="5074843" h="4479417">
                  <a:moveTo>
                    <a:pt x="3806195" y="0"/>
                  </a:moveTo>
                  <a:lnTo>
                    <a:pt x="1268773" y="0"/>
                  </a:lnTo>
                  <a:lnTo>
                    <a:pt x="0" y="2239645"/>
                  </a:lnTo>
                  <a:lnTo>
                    <a:pt x="1268773" y="4479417"/>
                  </a:lnTo>
                  <a:lnTo>
                    <a:pt x="3806195" y="4479417"/>
                  </a:lnTo>
                  <a:lnTo>
                    <a:pt x="5074843" y="2239645"/>
                  </a:lnTo>
                  <a:close/>
                </a:path>
              </a:pathLst>
            </a:custGeom>
            <a:solidFill>
              <a:srgbClr val="35B729"/>
            </a:solidFill>
            <a:ln w="12700">
              <a:solidFill>
                <a:srgbClr val="33CC33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14115510" y="4184049"/>
            <a:ext cx="3597786" cy="3115521"/>
            <a:chOff x="0" y="0"/>
            <a:chExt cx="4797048" cy="4154028"/>
          </a:xfrm>
          <a:solidFill>
            <a:srgbClr val="00B050"/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4797044" cy="4154043"/>
            </a:xfrm>
            <a:custGeom>
              <a:avLst/>
              <a:gdLst/>
              <a:ahLst/>
              <a:cxnLst/>
              <a:rect l="l" t="t" r="r" b="b"/>
              <a:pathLst>
                <a:path w="4797044" h="4154043">
                  <a:moveTo>
                    <a:pt x="3597783" y="0"/>
                  </a:moveTo>
                  <a:lnTo>
                    <a:pt x="1199261" y="0"/>
                  </a:lnTo>
                  <a:lnTo>
                    <a:pt x="0" y="2076958"/>
                  </a:lnTo>
                  <a:lnTo>
                    <a:pt x="1199261" y="4154043"/>
                  </a:lnTo>
                  <a:lnTo>
                    <a:pt x="3597783" y="4154043"/>
                  </a:lnTo>
                  <a:lnTo>
                    <a:pt x="4797044" y="2077085"/>
                  </a:lnTo>
                  <a:close/>
                </a:path>
              </a:pathLst>
            </a:custGeom>
            <a:grpFill/>
            <a:ln w="12700">
              <a:solidFill>
                <a:srgbClr val="00B050"/>
              </a:solidFill>
            </a:ln>
          </p:spPr>
        </p:sp>
      </p:grpSp>
      <p:grpSp>
        <p:nvGrpSpPr>
          <p:cNvPr id="6" name="Group 6"/>
          <p:cNvGrpSpPr/>
          <p:nvPr/>
        </p:nvGrpSpPr>
        <p:grpSpPr>
          <a:xfrm>
            <a:off x="9808861" y="1329408"/>
            <a:ext cx="5440207" cy="4421926"/>
            <a:chOff x="0" y="0"/>
            <a:chExt cx="7253610" cy="5895901"/>
          </a:xfrm>
          <a:solidFill>
            <a:srgbClr val="00B050"/>
          </a:solidFill>
        </p:grpSpPr>
        <p:sp>
          <p:nvSpPr>
            <p:cNvPr id="7" name="Freeform 7"/>
            <p:cNvSpPr/>
            <p:nvPr/>
          </p:nvSpPr>
          <p:spPr>
            <a:xfrm>
              <a:off x="0" y="0"/>
              <a:ext cx="7253670" cy="5895844"/>
            </a:xfrm>
            <a:custGeom>
              <a:avLst/>
              <a:gdLst/>
              <a:ahLst/>
              <a:cxnLst/>
              <a:rect l="l" t="t" r="r" b="b"/>
              <a:pathLst>
                <a:path w="7253670" h="5895844">
                  <a:moveTo>
                    <a:pt x="5440257" y="0"/>
                  </a:moveTo>
                  <a:lnTo>
                    <a:pt x="1813419" y="0"/>
                  </a:lnTo>
                  <a:lnTo>
                    <a:pt x="0" y="2947922"/>
                  </a:lnTo>
                  <a:lnTo>
                    <a:pt x="1813419" y="5895844"/>
                  </a:lnTo>
                  <a:lnTo>
                    <a:pt x="5440257" y="5895844"/>
                  </a:lnTo>
                  <a:lnTo>
                    <a:pt x="7253670" y="2947922"/>
                  </a:lnTo>
                  <a:close/>
                </a:path>
              </a:pathLst>
            </a:custGeom>
            <a:grpFill/>
            <a:ln w="12700">
              <a:solidFill>
                <a:srgbClr val="00B050"/>
              </a:solidFill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10039558" y="1482426"/>
            <a:ext cx="4919427" cy="4187946"/>
            <a:chOff x="0" y="0"/>
            <a:chExt cx="6559236" cy="558392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559296" cy="5583874"/>
            </a:xfrm>
            <a:custGeom>
              <a:avLst/>
              <a:gdLst/>
              <a:ahLst/>
              <a:cxnLst/>
              <a:rect l="l" t="t" r="r" b="b"/>
              <a:pathLst>
                <a:path w="6559296" h="5583874">
                  <a:moveTo>
                    <a:pt x="4919472" y="0"/>
                  </a:moveTo>
                  <a:lnTo>
                    <a:pt x="1639824" y="0"/>
                  </a:lnTo>
                  <a:lnTo>
                    <a:pt x="0" y="2791937"/>
                  </a:lnTo>
                  <a:lnTo>
                    <a:pt x="1639824" y="5583874"/>
                  </a:lnTo>
                  <a:lnTo>
                    <a:pt x="4919472" y="5583874"/>
                  </a:lnTo>
                  <a:lnTo>
                    <a:pt x="6559296" y="2791937"/>
                  </a:lnTo>
                  <a:close/>
                </a:path>
              </a:pathLst>
            </a:custGeom>
            <a:blipFill>
              <a:blip r:embed="rId2"/>
              <a:stretch>
                <a:fillRect l="-13886" r="-13886"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963110" y="4112611"/>
            <a:ext cx="3597786" cy="3115521"/>
            <a:chOff x="0" y="0"/>
            <a:chExt cx="4797048" cy="415402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797044" cy="4154043"/>
            </a:xfrm>
            <a:custGeom>
              <a:avLst/>
              <a:gdLst/>
              <a:ahLst/>
              <a:cxnLst/>
              <a:rect l="l" t="t" r="r" b="b"/>
              <a:pathLst>
                <a:path w="4797044" h="4154043">
                  <a:moveTo>
                    <a:pt x="3597783" y="0"/>
                  </a:moveTo>
                  <a:lnTo>
                    <a:pt x="1199261" y="0"/>
                  </a:lnTo>
                  <a:lnTo>
                    <a:pt x="0" y="2076958"/>
                  </a:lnTo>
                  <a:lnTo>
                    <a:pt x="1199261" y="4154043"/>
                  </a:lnTo>
                  <a:lnTo>
                    <a:pt x="3597783" y="4154043"/>
                  </a:lnTo>
                  <a:lnTo>
                    <a:pt x="4797044" y="2077085"/>
                  </a:lnTo>
                  <a:close/>
                </a:path>
              </a:pathLst>
            </a:custGeom>
            <a:blipFill>
              <a:blip r:embed="rId3"/>
              <a:stretch>
                <a:fillRect l="-26974" r="-26974"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10905792" y="5898759"/>
            <a:ext cx="3879579" cy="3359541"/>
            <a:chOff x="0" y="0"/>
            <a:chExt cx="5172772" cy="447938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172710" cy="4479417"/>
            </a:xfrm>
            <a:custGeom>
              <a:avLst/>
              <a:gdLst/>
              <a:ahLst/>
              <a:cxnLst/>
              <a:rect l="l" t="t" r="r" b="b"/>
              <a:pathLst>
                <a:path w="5172710" h="4479417">
                  <a:moveTo>
                    <a:pt x="3879596" y="0"/>
                  </a:moveTo>
                  <a:lnTo>
                    <a:pt x="1293241" y="0"/>
                  </a:lnTo>
                  <a:lnTo>
                    <a:pt x="0" y="2239645"/>
                  </a:lnTo>
                  <a:lnTo>
                    <a:pt x="1293241" y="4479417"/>
                  </a:lnTo>
                  <a:lnTo>
                    <a:pt x="3879596" y="4479417"/>
                  </a:lnTo>
                  <a:lnTo>
                    <a:pt x="5172710" y="2239645"/>
                  </a:lnTo>
                  <a:close/>
                </a:path>
              </a:pathLst>
            </a:custGeom>
            <a:blipFill>
              <a:blip r:embed="rId4"/>
              <a:stretch>
                <a:fillRect l="-14866" r="-14866"/>
              </a:stretch>
            </a:blipFill>
          </p:spPr>
        </p:sp>
      </p:grpSp>
      <p:sp>
        <p:nvSpPr>
          <p:cNvPr id="14" name="Freeform 14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6484470" y="-793383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6153943" y="-555365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6" y="0"/>
                </a:lnTo>
                <a:lnTo>
                  <a:pt x="3717356" y="15323596"/>
                </a:lnTo>
                <a:lnTo>
                  <a:pt x="0" y="1532359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62744" t="-9039" r="-62121" b="-8248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504726" y="5898759"/>
            <a:ext cx="3187323" cy="3320128"/>
          </a:xfrm>
          <a:custGeom>
            <a:avLst/>
            <a:gdLst/>
            <a:ahLst/>
            <a:cxnLst/>
            <a:rect l="l" t="t" r="r" b="b"/>
            <a:pathLst>
              <a:path w="3187323" h="3320128">
                <a:moveTo>
                  <a:pt x="0" y="0"/>
                </a:moveTo>
                <a:lnTo>
                  <a:pt x="3187323" y="0"/>
                </a:lnTo>
                <a:lnTo>
                  <a:pt x="3187323" y="3320128"/>
                </a:lnTo>
                <a:lnTo>
                  <a:pt x="0" y="332012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-274646" y="1566263"/>
            <a:ext cx="9491199" cy="16690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99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/>
              </a:rPr>
              <a:t>INTRODUCCIÓN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702798" y="9525000"/>
            <a:ext cx="513755" cy="571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02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504726" y="3206717"/>
            <a:ext cx="7459558" cy="2154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8"/>
              </a:lnSpc>
            </a:pP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En el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tejido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empresarial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de A</a:t>
            </a:r>
            <a:r>
              <a:rPr lang="en-US" sz="2600" dirty="0" smtClean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guachica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es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importante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examinar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de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cerca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el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impacto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de la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revolución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tecnológica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en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las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empresas</a:t>
            </a:r>
            <a:r>
              <a:rPr lang="en-US" sz="2600" dirty="0" smtClean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,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destacando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las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oportunidades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y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desafíos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que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surgen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en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este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emocionante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viaje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hacia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el </a:t>
            </a:r>
            <a:r>
              <a:rPr lang="en-US" sz="2600" dirty="0" err="1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futuro</a:t>
            </a:r>
            <a:r>
              <a:rPr lang="en-US" sz="2600" dirty="0">
                <a:solidFill>
                  <a:srgbClr val="000000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digital.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944791" y="7422236"/>
            <a:ext cx="4596762" cy="773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7"/>
              </a:lnSpc>
              <a:spcBef>
                <a:spcPct val="0"/>
              </a:spcBef>
            </a:pPr>
            <a:r>
              <a:rPr lang="en-US" sz="2599">
                <a:solidFill>
                  <a:srgbClr val="000000"/>
                </a:solidFill>
                <a:latin typeface="Arial"/>
              </a:rPr>
              <a:t>proceso de digitalización y automatización.</a:t>
            </a:r>
          </a:p>
        </p:txBody>
      </p:sp>
      <p:sp>
        <p:nvSpPr>
          <p:cNvPr id="26" name="AutoShape 26"/>
          <p:cNvSpPr/>
          <p:nvPr/>
        </p:nvSpPr>
        <p:spPr>
          <a:xfrm flipH="1">
            <a:off x="4841232" y="7228132"/>
            <a:ext cx="0" cy="1189832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TextBox 27"/>
          <p:cNvSpPr txBox="1"/>
          <p:nvPr/>
        </p:nvSpPr>
        <p:spPr>
          <a:xfrm>
            <a:off x="2107716" y="8017551"/>
            <a:ext cx="1981344" cy="2987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68"/>
              </a:lnSpc>
              <a:spcBef>
                <a:spcPct val="0"/>
              </a:spcBef>
            </a:pPr>
            <a:r>
              <a:rPr lang="en-US" sz="2100">
                <a:solidFill>
                  <a:srgbClr val="000000"/>
                </a:solidFill>
                <a:latin typeface="Anton"/>
              </a:rPr>
              <a:t>MODELO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65445" y="-928370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2744" t="-9039" r="-62121" b="-8248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702798" y="9525000"/>
            <a:ext cx="513755" cy="571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03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590209" y="1815233"/>
            <a:ext cx="12581950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DESCRIPCIÓN DEL PROBLEMA</a:t>
            </a:r>
          </a:p>
        </p:txBody>
      </p:sp>
      <p:sp>
        <p:nvSpPr>
          <p:cNvPr id="10" name="Freeform 10"/>
          <p:cNvSpPr/>
          <p:nvPr/>
        </p:nvSpPr>
        <p:spPr>
          <a:xfrm>
            <a:off x="2034020" y="3149034"/>
            <a:ext cx="3086100" cy="3230761"/>
          </a:xfrm>
          <a:custGeom>
            <a:avLst/>
            <a:gdLst/>
            <a:ahLst/>
            <a:cxnLst/>
            <a:rect l="l" t="t" r="r" b="b"/>
            <a:pathLst>
              <a:path w="3086100" h="3230761">
                <a:moveTo>
                  <a:pt x="0" y="0"/>
                </a:moveTo>
                <a:lnTo>
                  <a:pt x="3086100" y="0"/>
                </a:lnTo>
                <a:lnTo>
                  <a:pt x="3086100" y="3230761"/>
                </a:lnTo>
                <a:lnTo>
                  <a:pt x="0" y="323076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303322" y="5221889"/>
            <a:ext cx="4565919" cy="3639236"/>
          </a:xfrm>
          <a:custGeom>
            <a:avLst/>
            <a:gdLst/>
            <a:ahLst/>
            <a:cxnLst/>
            <a:rect l="l" t="t" r="r" b="b"/>
            <a:pathLst>
              <a:path w="4565919" h="3639236">
                <a:moveTo>
                  <a:pt x="0" y="0"/>
                </a:moveTo>
                <a:lnTo>
                  <a:pt x="4565919" y="0"/>
                </a:lnTo>
                <a:lnTo>
                  <a:pt x="4565919" y="3639236"/>
                </a:lnTo>
                <a:lnTo>
                  <a:pt x="0" y="36392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7508996" y="3149034"/>
            <a:ext cx="3086100" cy="3230761"/>
          </a:xfrm>
          <a:custGeom>
            <a:avLst/>
            <a:gdLst/>
            <a:ahLst/>
            <a:cxnLst/>
            <a:rect l="l" t="t" r="r" b="b"/>
            <a:pathLst>
              <a:path w="3086100" h="3230761">
                <a:moveTo>
                  <a:pt x="0" y="0"/>
                </a:moveTo>
                <a:lnTo>
                  <a:pt x="3086100" y="0"/>
                </a:lnTo>
                <a:lnTo>
                  <a:pt x="3086100" y="3230761"/>
                </a:lnTo>
                <a:lnTo>
                  <a:pt x="0" y="323076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78298" y="5221889"/>
            <a:ext cx="4565919" cy="3639236"/>
          </a:xfrm>
          <a:custGeom>
            <a:avLst/>
            <a:gdLst/>
            <a:ahLst/>
            <a:cxnLst/>
            <a:rect l="l" t="t" r="r" b="b"/>
            <a:pathLst>
              <a:path w="4565919" h="3639236">
                <a:moveTo>
                  <a:pt x="0" y="0"/>
                </a:moveTo>
                <a:lnTo>
                  <a:pt x="4565919" y="0"/>
                </a:lnTo>
                <a:lnTo>
                  <a:pt x="4565919" y="3639236"/>
                </a:lnTo>
                <a:lnTo>
                  <a:pt x="0" y="36392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7632349" y="3400965"/>
            <a:ext cx="2857815" cy="2953817"/>
            <a:chOff x="0" y="0"/>
            <a:chExt cx="3810421" cy="393842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810381" cy="3938397"/>
            </a:xfrm>
            <a:custGeom>
              <a:avLst/>
              <a:gdLst/>
              <a:ahLst/>
              <a:cxnLst/>
              <a:rect l="l" t="t" r="r" b="b"/>
              <a:pathLst>
                <a:path w="3810381" h="3938397">
                  <a:moveTo>
                    <a:pt x="3810381" y="3289046"/>
                  </a:moveTo>
                  <a:cubicBezTo>
                    <a:pt x="3810381" y="3648075"/>
                    <a:pt x="3519297" y="3938397"/>
                    <a:pt x="3161030" y="3938397"/>
                  </a:cubicBezTo>
                  <a:lnTo>
                    <a:pt x="649351" y="3938397"/>
                  </a:lnTo>
                  <a:cubicBezTo>
                    <a:pt x="290322" y="3938397"/>
                    <a:pt x="0" y="3647313"/>
                    <a:pt x="0" y="3289046"/>
                  </a:cubicBezTo>
                  <a:lnTo>
                    <a:pt x="0" y="649351"/>
                  </a:lnTo>
                  <a:cubicBezTo>
                    <a:pt x="0" y="290322"/>
                    <a:pt x="291084" y="0"/>
                    <a:pt x="649351" y="0"/>
                  </a:cubicBezTo>
                  <a:lnTo>
                    <a:pt x="3161030" y="0"/>
                  </a:lnTo>
                  <a:cubicBezTo>
                    <a:pt x="3520059" y="0"/>
                    <a:pt x="3810381" y="291084"/>
                    <a:pt x="3810381" y="649351"/>
                  </a:cubicBezTo>
                  <a:lnTo>
                    <a:pt x="3810381" y="3289046"/>
                  </a:lnTo>
                  <a:close/>
                </a:path>
              </a:pathLst>
            </a:custGeom>
            <a:blipFill>
              <a:blip r:embed="rId17"/>
              <a:stretch>
                <a:fillRect t="-4614" b="-4614"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13158668" y="3149034"/>
            <a:ext cx="3086100" cy="3230761"/>
          </a:xfrm>
          <a:custGeom>
            <a:avLst/>
            <a:gdLst/>
            <a:ahLst/>
            <a:cxnLst/>
            <a:rect l="l" t="t" r="r" b="b"/>
            <a:pathLst>
              <a:path w="3086100" h="3230761">
                <a:moveTo>
                  <a:pt x="0" y="0"/>
                </a:moveTo>
                <a:lnTo>
                  <a:pt x="3086100" y="0"/>
                </a:lnTo>
                <a:lnTo>
                  <a:pt x="3086100" y="3230761"/>
                </a:lnTo>
                <a:lnTo>
                  <a:pt x="0" y="323076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2418759" y="5221889"/>
            <a:ext cx="4565919" cy="3639236"/>
          </a:xfrm>
          <a:custGeom>
            <a:avLst/>
            <a:gdLst/>
            <a:ahLst/>
            <a:cxnLst/>
            <a:rect l="l" t="t" r="r" b="b"/>
            <a:pathLst>
              <a:path w="4565919" h="3639236">
                <a:moveTo>
                  <a:pt x="0" y="0"/>
                </a:moveTo>
                <a:lnTo>
                  <a:pt x="4565919" y="0"/>
                </a:lnTo>
                <a:lnTo>
                  <a:pt x="4565919" y="3639236"/>
                </a:lnTo>
                <a:lnTo>
                  <a:pt x="0" y="36392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13282022" y="3400965"/>
            <a:ext cx="2857815" cy="2953817"/>
            <a:chOff x="0" y="0"/>
            <a:chExt cx="3810421" cy="393842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3810381" cy="3938397"/>
            </a:xfrm>
            <a:custGeom>
              <a:avLst/>
              <a:gdLst/>
              <a:ahLst/>
              <a:cxnLst/>
              <a:rect l="l" t="t" r="r" b="b"/>
              <a:pathLst>
                <a:path w="3810381" h="3938397">
                  <a:moveTo>
                    <a:pt x="3810381" y="3289046"/>
                  </a:moveTo>
                  <a:cubicBezTo>
                    <a:pt x="3810381" y="3648075"/>
                    <a:pt x="3519297" y="3938397"/>
                    <a:pt x="3161030" y="3938397"/>
                  </a:cubicBezTo>
                  <a:lnTo>
                    <a:pt x="649351" y="3938397"/>
                  </a:lnTo>
                  <a:cubicBezTo>
                    <a:pt x="290322" y="3938397"/>
                    <a:pt x="0" y="3647313"/>
                    <a:pt x="0" y="3289046"/>
                  </a:cubicBezTo>
                  <a:lnTo>
                    <a:pt x="0" y="649351"/>
                  </a:lnTo>
                  <a:cubicBezTo>
                    <a:pt x="0" y="290322"/>
                    <a:pt x="291084" y="0"/>
                    <a:pt x="649351" y="0"/>
                  </a:cubicBezTo>
                  <a:lnTo>
                    <a:pt x="3161030" y="0"/>
                  </a:lnTo>
                  <a:cubicBezTo>
                    <a:pt x="3520059" y="0"/>
                    <a:pt x="3810381" y="291084"/>
                    <a:pt x="3810381" y="649351"/>
                  </a:cubicBezTo>
                  <a:lnTo>
                    <a:pt x="3810381" y="3289046"/>
                  </a:lnTo>
                  <a:close/>
                </a:path>
              </a:pathLst>
            </a:custGeom>
            <a:blipFill>
              <a:blip r:embed="rId18"/>
              <a:stretch>
                <a:fillRect l="-22544" r="-61205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2166811" y="3400965"/>
            <a:ext cx="2857815" cy="2953817"/>
            <a:chOff x="0" y="0"/>
            <a:chExt cx="3810421" cy="3938423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3810381" cy="3938397"/>
            </a:xfrm>
            <a:custGeom>
              <a:avLst/>
              <a:gdLst/>
              <a:ahLst/>
              <a:cxnLst/>
              <a:rect l="l" t="t" r="r" b="b"/>
              <a:pathLst>
                <a:path w="3810381" h="3938397">
                  <a:moveTo>
                    <a:pt x="3810381" y="3289046"/>
                  </a:moveTo>
                  <a:cubicBezTo>
                    <a:pt x="3810381" y="3648075"/>
                    <a:pt x="3519297" y="3938397"/>
                    <a:pt x="3161030" y="3938397"/>
                  </a:cubicBezTo>
                  <a:lnTo>
                    <a:pt x="649351" y="3938397"/>
                  </a:lnTo>
                  <a:cubicBezTo>
                    <a:pt x="290322" y="3938397"/>
                    <a:pt x="0" y="3647313"/>
                    <a:pt x="0" y="3289046"/>
                  </a:cubicBezTo>
                  <a:lnTo>
                    <a:pt x="0" y="649351"/>
                  </a:lnTo>
                  <a:cubicBezTo>
                    <a:pt x="0" y="290322"/>
                    <a:pt x="291084" y="0"/>
                    <a:pt x="649351" y="0"/>
                  </a:cubicBezTo>
                  <a:lnTo>
                    <a:pt x="3161030" y="0"/>
                  </a:lnTo>
                  <a:cubicBezTo>
                    <a:pt x="3520059" y="0"/>
                    <a:pt x="3810381" y="291084"/>
                    <a:pt x="3810381" y="649351"/>
                  </a:cubicBezTo>
                  <a:lnTo>
                    <a:pt x="3810381" y="3289046"/>
                  </a:lnTo>
                  <a:close/>
                </a:path>
              </a:pathLst>
            </a:custGeom>
            <a:blipFill>
              <a:blip r:embed="rId19"/>
              <a:stretch>
                <a:fillRect l="-26688" r="-26688"/>
              </a:stretch>
            </a:blipFill>
          </p:spPr>
        </p:sp>
      </p:grpSp>
      <p:sp>
        <p:nvSpPr>
          <p:cNvPr id="22" name="TextBox 22"/>
          <p:cNvSpPr txBox="1"/>
          <p:nvPr/>
        </p:nvSpPr>
        <p:spPr>
          <a:xfrm>
            <a:off x="1638482" y="7119023"/>
            <a:ext cx="3914473" cy="1389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35"/>
              </a:lnSpc>
            </a:pPr>
            <a:r>
              <a:rPr lang="en-US" sz="2399" dirty="0" err="1">
                <a:solidFill>
                  <a:srgbClr val="FFFFFF"/>
                </a:solidFill>
                <a:latin typeface="Arimo"/>
              </a:rPr>
              <a:t>las</a:t>
            </a:r>
            <a:r>
              <a:rPr lang="en-US" sz="2399" dirty="0">
                <a:solidFill>
                  <a:srgbClr val="FFFFFF"/>
                </a:solidFill>
                <a:latin typeface="Arimo"/>
              </a:rPr>
              <a:t> </a:t>
            </a:r>
            <a:r>
              <a:rPr lang="en-US" sz="2399" dirty="0" err="1">
                <a:solidFill>
                  <a:srgbClr val="FFFFFF"/>
                </a:solidFill>
                <a:latin typeface="Arimo"/>
              </a:rPr>
              <a:t>empresas</a:t>
            </a:r>
            <a:r>
              <a:rPr lang="en-US" sz="2399" dirty="0">
                <a:solidFill>
                  <a:srgbClr val="FFFFFF"/>
                </a:solidFill>
                <a:latin typeface="Arimo"/>
              </a:rPr>
              <a:t> </a:t>
            </a:r>
            <a:r>
              <a:rPr lang="en-US" sz="2399" dirty="0" err="1">
                <a:solidFill>
                  <a:srgbClr val="FFFFFF"/>
                </a:solidFill>
                <a:latin typeface="Arimo"/>
              </a:rPr>
              <a:t>lideran</a:t>
            </a:r>
            <a:r>
              <a:rPr lang="en-US" sz="2399" dirty="0">
                <a:solidFill>
                  <a:srgbClr val="FFFFFF"/>
                </a:solidFill>
                <a:latin typeface="Arimo"/>
              </a:rPr>
              <a:t> en </a:t>
            </a:r>
            <a:r>
              <a:rPr lang="en-US" sz="2399" dirty="0" err="1">
                <a:solidFill>
                  <a:srgbClr val="FFFFFF"/>
                </a:solidFill>
                <a:latin typeface="Arimo"/>
              </a:rPr>
              <a:t>conectividad</a:t>
            </a:r>
            <a:r>
              <a:rPr lang="en-US" sz="2399" dirty="0">
                <a:solidFill>
                  <a:srgbClr val="FFFFFF"/>
                </a:solidFill>
                <a:latin typeface="Arimo"/>
              </a:rPr>
              <a:t>, </a:t>
            </a:r>
            <a:r>
              <a:rPr lang="en-US" sz="2399" dirty="0" err="1">
                <a:solidFill>
                  <a:srgbClr val="FFFFFF"/>
                </a:solidFill>
                <a:latin typeface="Arimo"/>
              </a:rPr>
              <a:t>uso</a:t>
            </a:r>
            <a:r>
              <a:rPr lang="en-US" sz="2399" dirty="0">
                <a:solidFill>
                  <a:srgbClr val="FFFFFF"/>
                </a:solidFill>
                <a:latin typeface="Arimo"/>
              </a:rPr>
              <a:t> de internet y la </a:t>
            </a:r>
            <a:r>
              <a:rPr lang="en-US" sz="2399" dirty="0" err="1">
                <a:solidFill>
                  <a:srgbClr val="FFFFFF"/>
                </a:solidFill>
                <a:latin typeface="Arimo"/>
              </a:rPr>
              <a:t>automatización</a:t>
            </a:r>
            <a:r>
              <a:rPr lang="en-US" sz="2399" dirty="0">
                <a:solidFill>
                  <a:srgbClr val="FFFFFF"/>
                </a:solidFill>
                <a:latin typeface="Arimo"/>
              </a:rPr>
              <a:t> industrial.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2062168" y="6518843"/>
            <a:ext cx="2987559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Anton"/>
              </a:rPr>
              <a:t>GLOBAL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968564" y="7071398"/>
            <a:ext cx="4124720" cy="16051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6"/>
              </a:lnSpc>
            </a:pPr>
            <a:r>
              <a:rPr lang="en-US" sz="2400">
                <a:solidFill>
                  <a:srgbClr val="FFFFFF"/>
                </a:solidFill>
                <a:latin typeface="Arimo"/>
              </a:rPr>
              <a:t>el sector financiero  adoptan tecnologías como 5G, INVESBOT e inteligencia artificial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537144" y="6518843"/>
            <a:ext cx="2987559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Anton"/>
              </a:rPr>
              <a:t>COLOMBIA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2848056" y="6491852"/>
            <a:ext cx="3903646" cy="212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45"/>
              </a:lnSpc>
            </a:pPr>
            <a:r>
              <a:rPr lang="en-US" sz="2332">
                <a:solidFill>
                  <a:srgbClr val="FFFFFF"/>
                </a:solidFill>
                <a:latin typeface="Arimo Bold"/>
              </a:rPr>
              <a:t>¿De qué manera las grandes empresas de Aguachica cesar están adoptando el modelo 4.0 en el desarrollo de sus actividades?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505899" y="-756375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2744" t="-9039" r="-62121" b="-8248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12363" y="-756374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7" y="0"/>
                </a:lnTo>
                <a:lnTo>
                  <a:pt x="3717357" y="15323597"/>
                </a:lnTo>
                <a:lnTo>
                  <a:pt x="0" y="1532359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620000" y="9498286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620000" y="9498286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19521" y="2962072"/>
            <a:ext cx="13869696" cy="3610287"/>
          </a:xfrm>
          <a:custGeom>
            <a:avLst/>
            <a:gdLst/>
            <a:ahLst/>
            <a:cxnLst/>
            <a:rect l="l" t="t" r="r" b="b"/>
            <a:pathLst>
              <a:path w="13869696" h="3610287">
                <a:moveTo>
                  <a:pt x="0" y="0"/>
                </a:moveTo>
                <a:lnTo>
                  <a:pt x="13869696" y="0"/>
                </a:lnTo>
                <a:lnTo>
                  <a:pt x="13869696" y="3610287"/>
                </a:lnTo>
                <a:lnTo>
                  <a:pt x="0" y="361028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t="-52854" b="-63241"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-2405949" y="2719377"/>
            <a:ext cx="13869696" cy="3852982"/>
          </a:xfrm>
          <a:custGeom>
            <a:avLst/>
            <a:gdLst/>
            <a:ahLst/>
            <a:cxnLst/>
            <a:rect l="l" t="t" r="r" b="b"/>
            <a:pathLst>
              <a:path w="13869696" h="3852982">
                <a:moveTo>
                  <a:pt x="0" y="0"/>
                </a:moveTo>
                <a:lnTo>
                  <a:pt x="13869696" y="0"/>
                </a:lnTo>
                <a:lnTo>
                  <a:pt x="13869696" y="3852982"/>
                </a:lnTo>
                <a:lnTo>
                  <a:pt x="0" y="385298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028700" y="7399275"/>
            <a:ext cx="1451146" cy="1451146"/>
          </a:xfrm>
          <a:custGeom>
            <a:avLst/>
            <a:gdLst/>
            <a:ahLst/>
            <a:cxnLst/>
            <a:rect l="l" t="t" r="r" b="b"/>
            <a:pathLst>
              <a:path w="1451146" h="1451146">
                <a:moveTo>
                  <a:pt x="0" y="0"/>
                </a:moveTo>
                <a:lnTo>
                  <a:pt x="1451146" y="0"/>
                </a:lnTo>
                <a:lnTo>
                  <a:pt x="1451146" y="1451146"/>
                </a:lnTo>
                <a:lnTo>
                  <a:pt x="0" y="145114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6823784" y="7399275"/>
            <a:ext cx="1296308" cy="1296308"/>
          </a:xfrm>
          <a:custGeom>
            <a:avLst/>
            <a:gdLst/>
            <a:ahLst/>
            <a:cxnLst/>
            <a:rect l="l" t="t" r="r" b="b"/>
            <a:pathLst>
              <a:path w="1296308" h="1296308">
                <a:moveTo>
                  <a:pt x="0" y="0"/>
                </a:moveTo>
                <a:lnTo>
                  <a:pt x="1296308" y="0"/>
                </a:lnTo>
                <a:lnTo>
                  <a:pt x="1296308" y="1296309"/>
                </a:lnTo>
                <a:lnTo>
                  <a:pt x="0" y="129630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1996565" y="7591534"/>
            <a:ext cx="1327124" cy="1327124"/>
          </a:xfrm>
          <a:custGeom>
            <a:avLst/>
            <a:gdLst/>
            <a:ahLst/>
            <a:cxnLst/>
            <a:rect l="l" t="t" r="r" b="b"/>
            <a:pathLst>
              <a:path w="1327124" h="1327124">
                <a:moveTo>
                  <a:pt x="0" y="0"/>
                </a:moveTo>
                <a:lnTo>
                  <a:pt x="1327124" y="0"/>
                </a:lnTo>
                <a:lnTo>
                  <a:pt x="1327124" y="1327124"/>
                </a:lnTo>
                <a:lnTo>
                  <a:pt x="0" y="1327124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1028700" y="3523209"/>
            <a:ext cx="8992881" cy="29721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661"/>
              </a:lnSpc>
            </a:pPr>
            <a:r>
              <a:rPr lang="en-US" sz="3699" spc="77">
                <a:solidFill>
                  <a:srgbClr val="000000"/>
                </a:solidFill>
                <a:latin typeface="Arimo Bold"/>
              </a:rPr>
              <a:t>Este proyecto proporciona comprensión de la situación actual de las grandes empresas en el municipio con respecto al modelo 4.0.</a:t>
            </a:r>
          </a:p>
          <a:p>
            <a:pPr algn="just">
              <a:lnSpc>
                <a:spcPts val="4661"/>
              </a:lnSpc>
            </a:pPr>
            <a:endParaRPr lang="en-US" sz="3699" spc="77">
              <a:solidFill>
                <a:srgbClr val="000000"/>
              </a:solidFill>
              <a:latin typeface="Arimo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5772979" y="1811803"/>
            <a:ext cx="6887148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JUSTIFICACIÓN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702798" y="9525000"/>
            <a:ext cx="513755" cy="571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04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237101" y="7785661"/>
            <a:ext cx="4307475" cy="870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500">
                <a:solidFill>
                  <a:srgbClr val="000000"/>
                </a:solidFill>
                <a:latin typeface="Arimo"/>
              </a:rPr>
              <a:t>Mejora en procesos y eficiencia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349519" y="7988877"/>
            <a:ext cx="3344124" cy="431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500">
                <a:solidFill>
                  <a:srgbClr val="000000"/>
                </a:solidFill>
                <a:latin typeface="Arimo"/>
              </a:rPr>
              <a:t>Ampliar conocimiento 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312259" y="7751630"/>
            <a:ext cx="3947041" cy="870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Arimo"/>
              </a:rPr>
              <a:t>Organizaciones más ágiles y eficientes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65445" y="-928370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5505411" y="289401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860434" y="1015181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201400" y="2419934"/>
            <a:ext cx="6419388" cy="1379150"/>
          </a:xfrm>
          <a:custGeom>
            <a:avLst/>
            <a:gdLst/>
            <a:ahLst/>
            <a:cxnLst/>
            <a:rect l="l" t="t" r="r" b="b"/>
            <a:pathLst>
              <a:path w="6419388" h="1379150">
                <a:moveTo>
                  <a:pt x="0" y="0"/>
                </a:moveTo>
                <a:lnTo>
                  <a:pt x="6419388" y="0"/>
                </a:lnTo>
                <a:lnTo>
                  <a:pt x="6419388" y="1379150"/>
                </a:lnTo>
                <a:lnTo>
                  <a:pt x="0" y="137915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1872073" y="2288325"/>
            <a:ext cx="5078042" cy="1245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99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/>
              </a:rPr>
              <a:t>OBJETIVOS</a:t>
            </a:r>
          </a:p>
        </p:txBody>
      </p:sp>
      <p:sp>
        <p:nvSpPr>
          <p:cNvPr id="13" name="Freeform 13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8702798" y="9525000"/>
            <a:ext cx="513755" cy="571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05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61779" y="2322595"/>
            <a:ext cx="6935470" cy="502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840"/>
              </a:lnSpc>
            </a:pPr>
            <a:r>
              <a:rPr lang="en-US" sz="3200" spc="5" dirty="0">
                <a:solidFill>
                  <a:srgbClr val="000000"/>
                </a:solidFill>
                <a:latin typeface="Archivo Black" panose="020B0604020202020204" charset="0"/>
              </a:rPr>
              <a:t> OBJETIVO GENERAL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54852" y="4580797"/>
            <a:ext cx="6935470" cy="502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840"/>
              </a:lnSpc>
            </a:pPr>
            <a:r>
              <a:rPr lang="en-US" sz="3200" spc="5" dirty="0">
                <a:solidFill>
                  <a:srgbClr val="000000"/>
                </a:solidFill>
                <a:latin typeface="Archivo Black" panose="020B0604020202020204" charset="0"/>
              </a:rPr>
              <a:t> OBJETIVO ESPECIFICOS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50324" y="2826062"/>
            <a:ext cx="8992881" cy="17312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2799" dirty="0" err="1">
                <a:solidFill>
                  <a:srgbClr val="000000"/>
                </a:solidFill>
                <a:latin typeface="Arimo"/>
              </a:rPr>
              <a:t>Evaluar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la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adopción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del </a:t>
            </a:r>
            <a:r>
              <a:rPr lang="en-US" sz="2799" dirty="0" err="1" smtClean="0">
                <a:solidFill>
                  <a:srgbClr val="000000"/>
                </a:solidFill>
                <a:latin typeface="Arimo"/>
              </a:rPr>
              <a:t>modelo</a:t>
            </a:r>
            <a:r>
              <a:rPr lang="en-US" sz="2799" dirty="0" smtClean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2799" dirty="0" err="1" smtClean="0">
                <a:solidFill>
                  <a:srgbClr val="000000"/>
                </a:solidFill>
                <a:latin typeface="Arimo"/>
              </a:rPr>
              <a:t>negocio</a:t>
            </a:r>
            <a:r>
              <a:rPr lang="en-US" sz="2799" dirty="0" smtClean="0">
                <a:solidFill>
                  <a:srgbClr val="000000"/>
                </a:solidFill>
                <a:latin typeface="Arimo"/>
              </a:rPr>
              <a:t> 4.0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conociendo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el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avance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las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grandes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799" dirty="0" err="1">
                <a:solidFill>
                  <a:srgbClr val="000000"/>
                </a:solidFill>
                <a:latin typeface="Arimo"/>
              </a:rPr>
              <a:t>empresas</a:t>
            </a:r>
            <a:r>
              <a:rPr lang="en-US" sz="2799" dirty="0">
                <a:solidFill>
                  <a:srgbClr val="000000"/>
                </a:solidFill>
                <a:latin typeface="Arimo"/>
              </a:rPr>
              <a:t> de Aguachica, Cesar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50324" y="5466521"/>
            <a:ext cx="15886531" cy="2441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37820" lvl="1" indent="-168910" algn="just">
              <a:lnSpc>
                <a:spcPts val="452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Arimo"/>
              </a:rPr>
              <a:t>Identificar las tendencias del modelo 4.0 en las grandes empresas en Colombia.</a:t>
            </a:r>
          </a:p>
          <a:p>
            <a:pPr marL="337820" lvl="1" indent="-168910" algn="just">
              <a:lnSpc>
                <a:spcPts val="452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Arimo"/>
              </a:rPr>
              <a:t>Diagnosticar las grandes empresas de Aguachica que incorporan tecnología 4.0 a sus procesos.</a:t>
            </a:r>
          </a:p>
          <a:p>
            <a:pPr marL="337820" lvl="1" indent="-168910" algn="just">
              <a:lnSpc>
                <a:spcPts val="452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Arimo"/>
              </a:rPr>
              <a:t>Medir el grado de adopción del 4.0 en las grandes empresas de Aguachica, Cesar.</a:t>
            </a:r>
          </a:p>
          <a:p>
            <a:pPr marL="337820" lvl="1" indent="-168910" algn="just">
              <a:lnSpc>
                <a:spcPts val="452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Arimo"/>
              </a:rPr>
              <a:t>Proponer estrategias que incentiven la implementación el modelo 4.0 en las empresas.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1113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405949" y="-1155827"/>
            <a:ext cx="9047231" cy="3569680"/>
          </a:xfrm>
          <a:custGeom>
            <a:avLst/>
            <a:gdLst/>
            <a:ahLst/>
            <a:cxnLst/>
            <a:rect l="l" t="t" r="r" b="b"/>
            <a:pathLst>
              <a:path w="9047231" h="3569680">
                <a:moveTo>
                  <a:pt x="0" y="0"/>
                </a:moveTo>
                <a:lnTo>
                  <a:pt x="9047231" y="0"/>
                </a:lnTo>
                <a:lnTo>
                  <a:pt x="9047231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505899" y="-756375"/>
            <a:ext cx="7281560" cy="15561614"/>
          </a:xfrm>
          <a:custGeom>
            <a:avLst/>
            <a:gdLst/>
            <a:ahLst/>
            <a:cxnLst/>
            <a:rect l="l" t="t" r="r" b="b"/>
            <a:pathLst>
              <a:path w="7281560" h="15561614">
                <a:moveTo>
                  <a:pt x="0" y="0"/>
                </a:moveTo>
                <a:lnTo>
                  <a:pt x="7281561" y="0"/>
                </a:lnTo>
                <a:lnTo>
                  <a:pt x="7281561" y="15561614"/>
                </a:lnTo>
                <a:lnTo>
                  <a:pt x="0" y="155616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112363" y="-756374"/>
            <a:ext cx="3717356" cy="15323596"/>
          </a:xfrm>
          <a:custGeom>
            <a:avLst/>
            <a:gdLst/>
            <a:ahLst/>
            <a:cxnLst/>
            <a:rect l="l" t="t" r="r" b="b"/>
            <a:pathLst>
              <a:path w="3717356" h="15323596">
                <a:moveTo>
                  <a:pt x="0" y="0"/>
                </a:moveTo>
                <a:lnTo>
                  <a:pt x="3717357" y="0"/>
                </a:lnTo>
                <a:lnTo>
                  <a:pt x="3717357" y="15323597"/>
                </a:lnTo>
                <a:lnTo>
                  <a:pt x="0" y="1532359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054369" y="90474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2744" t="-9039" r="-62121" b="-8248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-10800000">
            <a:off x="2862571" y="4404481"/>
            <a:ext cx="7354125" cy="1137823"/>
            <a:chOff x="0" y="0"/>
            <a:chExt cx="9805500" cy="151709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9805543" cy="1517142"/>
            </a:xfrm>
            <a:custGeom>
              <a:avLst/>
              <a:gdLst/>
              <a:ahLst/>
              <a:cxnLst/>
              <a:rect l="l" t="t" r="r" b="b"/>
              <a:pathLst>
                <a:path w="9805543" h="1517142">
                  <a:moveTo>
                    <a:pt x="0" y="0"/>
                  </a:moveTo>
                  <a:lnTo>
                    <a:pt x="9046972" y="0"/>
                  </a:lnTo>
                  <a:lnTo>
                    <a:pt x="9805543" y="758571"/>
                  </a:lnTo>
                  <a:lnTo>
                    <a:pt x="9046972" y="1517142"/>
                  </a:lnTo>
                  <a:lnTo>
                    <a:pt x="0" y="1517142"/>
                  </a:lnTo>
                  <a:close/>
                </a:path>
              </a:pathLst>
            </a:custGeom>
            <a:gradFill rotWithShape="1">
              <a:gsLst>
                <a:gs pos="0">
                  <a:srgbClr val="5D417E">
                    <a:alpha val="100000"/>
                  </a:srgbClr>
                </a:gs>
                <a:gs pos="80000">
                  <a:srgbClr val="7B58A6">
                    <a:alpha val="100000"/>
                  </a:srgbClr>
                </a:gs>
                <a:gs pos="100000">
                  <a:srgbClr val="7B57A8">
                    <a:alpha val="100000"/>
                  </a:srgbClr>
                </a:gs>
              </a:gsLst>
              <a:lin ang="5400000"/>
            </a:gradFill>
          </p:spPr>
        </p:sp>
      </p:grpSp>
      <p:grpSp>
        <p:nvGrpSpPr>
          <p:cNvPr id="10" name="Group 10"/>
          <p:cNvGrpSpPr/>
          <p:nvPr/>
        </p:nvGrpSpPr>
        <p:grpSpPr>
          <a:xfrm>
            <a:off x="2293660" y="4404481"/>
            <a:ext cx="1137823" cy="1137823"/>
            <a:chOff x="0" y="0"/>
            <a:chExt cx="1517097" cy="151709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17142" cy="1517142"/>
            </a:xfrm>
            <a:custGeom>
              <a:avLst/>
              <a:gdLst/>
              <a:ahLst/>
              <a:cxnLst/>
              <a:rect l="l" t="t" r="r" b="b"/>
              <a:pathLst>
                <a:path w="1517142" h="1517142">
                  <a:moveTo>
                    <a:pt x="0" y="758571"/>
                  </a:moveTo>
                  <a:cubicBezTo>
                    <a:pt x="0" y="339598"/>
                    <a:pt x="339598" y="0"/>
                    <a:pt x="758571" y="0"/>
                  </a:cubicBezTo>
                  <a:cubicBezTo>
                    <a:pt x="1177544" y="0"/>
                    <a:pt x="1517142" y="339598"/>
                    <a:pt x="1517142" y="758571"/>
                  </a:cubicBezTo>
                  <a:cubicBezTo>
                    <a:pt x="1517142" y="1177544"/>
                    <a:pt x="1177544" y="1517142"/>
                    <a:pt x="758571" y="1517142"/>
                  </a:cubicBezTo>
                  <a:cubicBezTo>
                    <a:pt x="339598" y="1517142"/>
                    <a:pt x="0" y="1177544"/>
                    <a:pt x="0" y="758571"/>
                  </a:cubicBezTo>
                  <a:close/>
                </a:path>
              </a:pathLst>
            </a:custGeom>
            <a:solidFill>
              <a:srgbClr val="CDC6D7"/>
            </a:solidFill>
          </p:spPr>
        </p:sp>
      </p:grpSp>
      <p:grpSp>
        <p:nvGrpSpPr>
          <p:cNvPr id="12" name="Group 12"/>
          <p:cNvGrpSpPr/>
          <p:nvPr/>
        </p:nvGrpSpPr>
        <p:grpSpPr>
          <a:xfrm rot="-10800000">
            <a:off x="2862571" y="5852397"/>
            <a:ext cx="7354125" cy="1137823"/>
            <a:chOff x="0" y="0"/>
            <a:chExt cx="9805500" cy="151709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9805543" cy="1517142"/>
            </a:xfrm>
            <a:custGeom>
              <a:avLst/>
              <a:gdLst/>
              <a:ahLst/>
              <a:cxnLst/>
              <a:rect l="l" t="t" r="r" b="b"/>
              <a:pathLst>
                <a:path w="9805543" h="1517142">
                  <a:moveTo>
                    <a:pt x="0" y="0"/>
                  </a:moveTo>
                  <a:lnTo>
                    <a:pt x="9046972" y="0"/>
                  </a:lnTo>
                  <a:lnTo>
                    <a:pt x="9805543" y="758571"/>
                  </a:lnTo>
                  <a:lnTo>
                    <a:pt x="9046972" y="1517142"/>
                  </a:lnTo>
                  <a:lnTo>
                    <a:pt x="0" y="1517142"/>
                  </a:lnTo>
                  <a:close/>
                </a:path>
              </a:pathLst>
            </a:custGeom>
            <a:gradFill rotWithShape="1">
              <a:gsLst>
                <a:gs pos="0">
                  <a:srgbClr val="36798F">
                    <a:alpha val="100000"/>
                  </a:srgbClr>
                </a:gs>
                <a:gs pos="80000">
                  <a:srgbClr val="4A9EB9">
                    <a:alpha val="100000"/>
                  </a:srgbClr>
                </a:gs>
                <a:gs pos="100000">
                  <a:srgbClr val="499FBB">
                    <a:alpha val="100000"/>
                  </a:srgbClr>
                </a:gs>
              </a:gsLst>
              <a:lin ang="5400000"/>
            </a:gradFill>
          </p:spPr>
        </p:sp>
      </p:grpSp>
      <p:grpSp>
        <p:nvGrpSpPr>
          <p:cNvPr id="14" name="Group 14"/>
          <p:cNvGrpSpPr/>
          <p:nvPr/>
        </p:nvGrpSpPr>
        <p:grpSpPr>
          <a:xfrm>
            <a:off x="2293660" y="5852397"/>
            <a:ext cx="1137823" cy="1137823"/>
            <a:chOff x="0" y="0"/>
            <a:chExt cx="1517097" cy="151709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517142" cy="1517142"/>
            </a:xfrm>
            <a:custGeom>
              <a:avLst/>
              <a:gdLst/>
              <a:ahLst/>
              <a:cxnLst/>
              <a:rect l="l" t="t" r="r" b="b"/>
              <a:pathLst>
                <a:path w="1517142" h="1517142">
                  <a:moveTo>
                    <a:pt x="0" y="758571"/>
                  </a:moveTo>
                  <a:cubicBezTo>
                    <a:pt x="0" y="339598"/>
                    <a:pt x="339598" y="0"/>
                    <a:pt x="758571" y="0"/>
                  </a:cubicBezTo>
                  <a:cubicBezTo>
                    <a:pt x="1177544" y="0"/>
                    <a:pt x="1517142" y="339598"/>
                    <a:pt x="1517142" y="758571"/>
                  </a:cubicBezTo>
                  <a:cubicBezTo>
                    <a:pt x="1517142" y="1177544"/>
                    <a:pt x="1177544" y="1517142"/>
                    <a:pt x="758571" y="1517142"/>
                  </a:cubicBezTo>
                  <a:cubicBezTo>
                    <a:pt x="339598" y="1517142"/>
                    <a:pt x="0" y="1177544"/>
                    <a:pt x="0" y="758571"/>
                  </a:cubicBezTo>
                  <a:close/>
                </a:path>
              </a:pathLst>
            </a:custGeom>
            <a:solidFill>
              <a:srgbClr val="D8DEAE"/>
            </a:solidFill>
          </p:spPr>
        </p:sp>
      </p:grpSp>
      <p:grpSp>
        <p:nvGrpSpPr>
          <p:cNvPr id="16" name="Group 16"/>
          <p:cNvGrpSpPr/>
          <p:nvPr/>
        </p:nvGrpSpPr>
        <p:grpSpPr>
          <a:xfrm rot="-10800000">
            <a:off x="2862571" y="7300313"/>
            <a:ext cx="7354125" cy="1137823"/>
            <a:chOff x="0" y="0"/>
            <a:chExt cx="9805500" cy="151709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9805543" cy="1517142"/>
            </a:xfrm>
            <a:custGeom>
              <a:avLst/>
              <a:gdLst/>
              <a:ahLst/>
              <a:cxnLst/>
              <a:rect l="l" t="t" r="r" b="b"/>
              <a:pathLst>
                <a:path w="9805543" h="1517142">
                  <a:moveTo>
                    <a:pt x="0" y="0"/>
                  </a:moveTo>
                  <a:lnTo>
                    <a:pt x="9046972" y="0"/>
                  </a:lnTo>
                  <a:lnTo>
                    <a:pt x="9805543" y="758571"/>
                  </a:lnTo>
                  <a:lnTo>
                    <a:pt x="9046972" y="1517142"/>
                  </a:lnTo>
                  <a:lnTo>
                    <a:pt x="0" y="1517142"/>
                  </a:lnTo>
                  <a:close/>
                </a:path>
              </a:pathLst>
            </a:custGeom>
            <a:gradFill rotWithShape="1">
              <a:gsLst>
                <a:gs pos="0">
                  <a:srgbClr val="2AA02E">
                    <a:alpha val="100000"/>
                  </a:srgbClr>
                </a:gs>
                <a:gs pos="80000">
                  <a:srgbClr val="3DCB43">
                    <a:alpha val="100000"/>
                  </a:srgbClr>
                </a:gs>
                <a:gs pos="100000">
                  <a:srgbClr val="3DCD42">
                    <a:alpha val="100000"/>
                  </a:srgbClr>
                </a:gs>
              </a:gsLst>
              <a:lin ang="5400000"/>
            </a:gradFill>
          </p:spPr>
        </p:sp>
      </p:grpSp>
      <p:grpSp>
        <p:nvGrpSpPr>
          <p:cNvPr id="18" name="Group 18"/>
          <p:cNvGrpSpPr/>
          <p:nvPr/>
        </p:nvGrpSpPr>
        <p:grpSpPr>
          <a:xfrm>
            <a:off x="2293660" y="7300313"/>
            <a:ext cx="1137823" cy="1137823"/>
            <a:chOff x="0" y="0"/>
            <a:chExt cx="1517097" cy="1517097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517142" cy="1517142"/>
            </a:xfrm>
            <a:custGeom>
              <a:avLst/>
              <a:gdLst/>
              <a:ahLst/>
              <a:cxnLst/>
              <a:rect l="l" t="t" r="r" b="b"/>
              <a:pathLst>
                <a:path w="1517142" h="1517142">
                  <a:moveTo>
                    <a:pt x="0" y="758571"/>
                  </a:moveTo>
                  <a:cubicBezTo>
                    <a:pt x="0" y="339598"/>
                    <a:pt x="339598" y="0"/>
                    <a:pt x="758571" y="0"/>
                  </a:cubicBezTo>
                  <a:cubicBezTo>
                    <a:pt x="1177544" y="0"/>
                    <a:pt x="1517142" y="339598"/>
                    <a:pt x="1517142" y="758571"/>
                  </a:cubicBezTo>
                  <a:cubicBezTo>
                    <a:pt x="1517142" y="1177544"/>
                    <a:pt x="1177544" y="1517142"/>
                    <a:pt x="758571" y="1517142"/>
                  </a:cubicBezTo>
                  <a:cubicBezTo>
                    <a:pt x="339598" y="1517142"/>
                    <a:pt x="0" y="1177544"/>
                    <a:pt x="0" y="758571"/>
                  </a:cubicBezTo>
                  <a:close/>
                </a:path>
              </a:pathLst>
            </a:custGeom>
            <a:solidFill>
              <a:srgbClr val="C3C1E5"/>
            </a:solidFill>
          </p:spPr>
        </p:sp>
      </p:grpSp>
      <p:grpSp>
        <p:nvGrpSpPr>
          <p:cNvPr id="20" name="Group 20"/>
          <p:cNvGrpSpPr/>
          <p:nvPr/>
        </p:nvGrpSpPr>
        <p:grpSpPr>
          <a:xfrm>
            <a:off x="2209799" y="4362551"/>
            <a:ext cx="1221684" cy="1221684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2"/>
              <a:stretch>
                <a:fillRect l="-25046" r="-25046"/>
              </a:stretch>
            </a:blipFill>
          </p:spPr>
        </p:sp>
      </p:grpSp>
      <p:grpSp>
        <p:nvGrpSpPr>
          <p:cNvPr id="22" name="Group 22"/>
          <p:cNvGrpSpPr/>
          <p:nvPr/>
        </p:nvGrpSpPr>
        <p:grpSpPr>
          <a:xfrm>
            <a:off x="2209799" y="5768536"/>
            <a:ext cx="1221684" cy="1221684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3"/>
              <a:stretch>
                <a:fillRect l="-25046" r="-25046"/>
              </a:stretch>
            </a:blipFill>
          </p:spPr>
        </p:sp>
      </p:grpSp>
      <p:grpSp>
        <p:nvGrpSpPr>
          <p:cNvPr id="24" name="Group 24"/>
          <p:cNvGrpSpPr/>
          <p:nvPr/>
        </p:nvGrpSpPr>
        <p:grpSpPr>
          <a:xfrm>
            <a:off x="2209799" y="7256920"/>
            <a:ext cx="1221684" cy="1221684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4"/>
              <a:stretch>
                <a:fillRect l="-25187" r="-25187"/>
              </a:stretch>
            </a:blipFill>
          </p:spPr>
        </p:sp>
      </p:grpSp>
      <p:sp>
        <p:nvSpPr>
          <p:cNvPr id="26" name="Freeform 26"/>
          <p:cNvSpPr/>
          <p:nvPr/>
        </p:nvSpPr>
        <p:spPr>
          <a:xfrm>
            <a:off x="10226432" y="4080979"/>
            <a:ext cx="1900523" cy="2057400"/>
          </a:xfrm>
          <a:custGeom>
            <a:avLst/>
            <a:gdLst/>
            <a:ahLst/>
            <a:cxnLst/>
            <a:rect l="l" t="t" r="r" b="b"/>
            <a:pathLst>
              <a:path w="1900523" h="2057400">
                <a:moveTo>
                  <a:pt x="0" y="0"/>
                </a:moveTo>
                <a:lnTo>
                  <a:pt x="1900523" y="0"/>
                </a:lnTo>
                <a:lnTo>
                  <a:pt x="1900523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2209799" y="1790700"/>
            <a:ext cx="13868400" cy="16619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TIPO DE INVESTIGACIOÓN POBLACIÓN, MUESTRA.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8702798" y="9525000"/>
            <a:ext cx="513755" cy="571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06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3644013" y="4477824"/>
            <a:ext cx="6378309" cy="833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2799">
                <a:solidFill>
                  <a:srgbClr val="FFFFFF"/>
                </a:solidFill>
                <a:latin typeface="Arial"/>
              </a:rPr>
              <a:t>Metodología </a:t>
            </a:r>
          </a:p>
          <a:p>
            <a:pPr marL="337820" lvl="2" indent="-112607" algn="l">
              <a:lnSpc>
                <a:spcPts val="3024"/>
              </a:lnSpc>
              <a:buFont typeface="Arial"/>
              <a:buChar char="⚬"/>
            </a:pPr>
            <a:r>
              <a:rPr lang="en-US" sz="2799">
                <a:solidFill>
                  <a:srgbClr val="FFFFFF"/>
                </a:solidFill>
                <a:latin typeface="Arial"/>
              </a:rPr>
              <a:t>Mixta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3644013" y="5925740"/>
            <a:ext cx="6378309" cy="9625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2799">
                <a:solidFill>
                  <a:srgbClr val="FFFFFF"/>
                </a:solidFill>
                <a:latin typeface="Arial"/>
              </a:rPr>
              <a:t>Tipo de Investigación </a:t>
            </a:r>
          </a:p>
          <a:p>
            <a:pPr marL="337820" lvl="2" indent="-112607" algn="l">
              <a:lnSpc>
                <a:spcPts val="3024"/>
              </a:lnSpc>
              <a:buFont typeface="Arial"/>
              <a:buChar char="⚬"/>
            </a:pPr>
            <a:r>
              <a:rPr lang="en-US" sz="2799">
                <a:solidFill>
                  <a:srgbClr val="FFFFFF"/>
                </a:solidFill>
                <a:latin typeface="Arial"/>
              </a:rPr>
              <a:t>Exploratoria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3644013" y="7373656"/>
            <a:ext cx="6378309" cy="9625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2799">
                <a:solidFill>
                  <a:srgbClr val="FFFFFF"/>
                </a:solidFill>
                <a:latin typeface="Arial"/>
              </a:rPr>
              <a:t>Población</a:t>
            </a:r>
          </a:p>
          <a:p>
            <a:pPr marL="337820" lvl="2" indent="-112607" algn="l">
              <a:lnSpc>
                <a:spcPts val="3024"/>
              </a:lnSpc>
              <a:buFont typeface="Arial"/>
              <a:buChar char="⚬"/>
            </a:pPr>
            <a:r>
              <a:rPr lang="en-US" sz="2799">
                <a:solidFill>
                  <a:srgbClr val="FFFFFF"/>
                </a:solidFill>
                <a:latin typeface="Arial"/>
              </a:rPr>
              <a:t>8 Grandes empresas de Aguachica</a:t>
            </a:r>
          </a:p>
          <a:p>
            <a:pPr marL="337820" lvl="2" indent="-112607" algn="l">
              <a:lnSpc>
                <a:spcPts val="3024"/>
              </a:lnSpc>
            </a:pPr>
            <a:endParaRPr lang="en-US" sz="2799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12326980" y="4183949"/>
            <a:ext cx="3154350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Arimo"/>
              </a:rPr>
              <a:t>Revisión bibliográfica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2326980" y="4728918"/>
            <a:ext cx="3258679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Arimo"/>
              </a:rPr>
              <a:t>Encuesta estructurada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2336505" y="5152435"/>
            <a:ext cx="3391614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Arimo"/>
              </a:rPr>
              <a:t>Cuestionario  evaluativo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2326980" y="5607922"/>
            <a:ext cx="2856357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Arimo"/>
              </a:rPr>
              <a:t>Gestión documental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04784" y="-802796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6036694" y="142193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278807" y="755248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896662" y="4582223"/>
            <a:ext cx="8639783" cy="4676077"/>
          </a:xfrm>
          <a:custGeom>
            <a:avLst/>
            <a:gdLst/>
            <a:ahLst/>
            <a:cxnLst/>
            <a:rect l="l" t="t" r="r" b="b"/>
            <a:pathLst>
              <a:path w="8639783" h="4676077">
                <a:moveTo>
                  <a:pt x="0" y="0"/>
                </a:moveTo>
                <a:lnTo>
                  <a:pt x="8639782" y="0"/>
                </a:lnTo>
                <a:lnTo>
                  <a:pt x="8639782" y="4676077"/>
                </a:lnTo>
                <a:lnTo>
                  <a:pt x="0" y="467607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2667000" y="1562100"/>
            <a:ext cx="13838122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DESARROLLO DE LOS OBJETIVOS ESPECIFICOS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702798" y="9525000"/>
            <a:ext cx="513755" cy="571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07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43000" y="3111525"/>
            <a:ext cx="8992881" cy="672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>
                <a:solidFill>
                  <a:srgbClr val="000000"/>
                </a:solidFill>
                <a:latin typeface="Arimo Bold"/>
              </a:rPr>
              <a:t>Objetivo específico 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34440" y="3820051"/>
            <a:ext cx="12824465" cy="381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2499">
                <a:solidFill>
                  <a:srgbClr val="000000"/>
                </a:solidFill>
                <a:latin typeface="Arimo"/>
              </a:rPr>
              <a:t>Identificar las tendencias del modelo 4.0 en las grandes empresas en Colombia.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65445" y="-928370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5495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6036694" y="142193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207964" y="1028700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667000" y="1562100"/>
            <a:ext cx="1336423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DESARROLLO DE LOS OBJETIVOS ESPECIFICOS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08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43000" y="3111525"/>
            <a:ext cx="8992881" cy="672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>
                <a:solidFill>
                  <a:srgbClr val="000000"/>
                </a:solidFill>
                <a:latin typeface="Arimo Bold"/>
              </a:rPr>
              <a:t>Objetivo específico 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34440" y="3772426"/>
            <a:ext cx="14796790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19"/>
              </a:lnSpc>
            </a:pPr>
            <a:r>
              <a:rPr lang="en-US" sz="2599">
                <a:solidFill>
                  <a:srgbClr val="000000"/>
                </a:solidFill>
                <a:latin typeface="Arial"/>
              </a:rPr>
              <a:t>Diagnosticar las grandes empresas de Aguachica que incorporan tecnología 4.0 a sus procesos.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958352" y="4794977"/>
            <a:ext cx="2172621" cy="3153430"/>
            <a:chOff x="0" y="0"/>
            <a:chExt cx="2896828" cy="420457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896870" cy="4204589"/>
            </a:xfrm>
            <a:custGeom>
              <a:avLst/>
              <a:gdLst/>
              <a:ahLst/>
              <a:cxnLst/>
              <a:rect l="l" t="t" r="r" b="b"/>
              <a:pathLst>
                <a:path w="2896870" h="4204589">
                  <a:moveTo>
                    <a:pt x="0" y="289687"/>
                  </a:moveTo>
                  <a:cubicBezTo>
                    <a:pt x="0" y="129667"/>
                    <a:pt x="129667" y="0"/>
                    <a:pt x="289687" y="0"/>
                  </a:cubicBezTo>
                  <a:lnTo>
                    <a:pt x="2607183" y="0"/>
                  </a:lnTo>
                  <a:cubicBezTo>
                    <a:pt x="2767203" y="0"/>
                    <a:pt x="2896870" y="129667"/>
                    <a:pt x="2896870" y="289687"/>
                  </a:cubicBezTo>
                  <a:lnTo>
                    <a:pt x="2896870" y="3914902"/>
                  </a:lnTo>
                  <a:cubicBezTo>
                    <a:pt x="2896870" y="4074922"/>
                    <a:pt x="2767203" y="4204589"/>
                    <a:pt x="2607183" y="4204589"/>
                  </a:cubicBezTo>
                  <a:lnTo>
                    <a:pt x="289687" y="4204589"/>
                  </a:lnTo>
                  <a:cubicBezTo>
                    <a:pt x="129667" y="4204589"/>
                    <a:pt x="0" y="4074922"/>
                    <a:pt x="0" y="3914902"/>
                  </a:cubicBezTo>
                  <a:close/>
                </a:path>
              </a:pathLst>
            </a:custGeom>
            <a:gradFill rotWithShape="1">
              <a:gsLst>
                <a:gs pos="0">
                  <a:srgbClr val="5D417E">
                    <a:alpha val="100000"/>
                  </a:srgbClr>
                </a:gs>
                <a:gs pos="80000">
                  <a:srgbClr val="7B58A6">
                    <a:alpha val="100000"/>
                  </a:srgbClr>
                </a:gs>
                <a:gs pos="100000">
                  <a:srgbClr val="7B57A8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16" name="Group 16"/>
          <p:cNvGrpSpPr/>
          <p:nvPr/>
        </p:nvGrpSpPr>
        <p:grpSpPr>
          <a:xfrm>
            <a:off x="4348236" y="6102287"/>
            <a:ext cx="460595" cy="538810"/>
            <a:chOff x="0" y="0"/>
            <a:chExt cx="614127" cy="71841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14172" cy="718439"/>
            </a:xfrm>
            <a:custGeom>
              <a:avLst/>
              <a:gdLst/>
              <a:ahLst/>
              <a:cxnLst/>
              <a:rect l="l" t="t" r="r" b="b"/>
              <a:pathLst>
                <a:path w="614172" h="718439">
                  <a:moveTo>
                    <a:pt x="0" y="143637"/>
                  </a:moveTo>
                  <a:lnTo>
                    <a:pt x="307086" y="143637"/>
                  </a:lnTo>
                  <a:lnTo>
                    <a:pt x="307086" y="0"/>
                  </a:lnTo>
                  <a:lnTo>
                    <a:pt x="614172" y="359156"/>
                  </a:lnTo>
                  <a:lnTo>
                    <a:pt x="307086" y="718439"/>
                  </a:lnTo>
                  <a:lnTo>
                    <a:pt x="307086" y="574675"/>
                  </a:lnTo>
                  <a:lnTo>
                    <a:pt x="0" y="574675"/>
                  </a:lnTo>
                  <a:close/>
                </a:path>
              </a:pathLst>
            </a:custGeom>
            <a:gradFill rotWithShape="1">
              <a:gsLst>
                <a:gs pos="0">
                  <a:srgbClr val="5D417E">
                    <a:alpha val="100000"/>
                  </a:srgbClr>
                </a:gs>
                <a:gs pos="80000">
                  <a:srgbClr val="7B58A6">
                    <a:alpha val="100000"/>
                  </a:srgbClr>
                </a:gs>
                <a:gs pos="100000">
                  <a:srgbClr val="7B57A8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18" name="Group 18"/>
          <p:cNvGrpSpPr/>
          <p:nvPr/>
        </p:nvGrpSpPr>
        <p:grpSpPr>
          <a:xfrm>
            <a:off x="5000022" y="4794977"/>
            <a:ext cx="2172621" cy="3153430"/>
            <a:chOff x="0" y="0"/>
            <a:chExt cx="2896828" cy="420457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6870" cy="4204589"/>
            </a:xfrm>
            <a:custGeom>
              <a:avLst/>
              <a:gdLst/>
              <a:ahLst/>
              <a:cxnLst/>
              <a:rect l="l" t="t" r="r" b="b"/>
              <a:pathLst>
                <a:path w="2896870" h="4204589">
                  <a:moveTo>
                    <a:pt x="0" y="289687"/>
                  </a:moveTo>
                  <a:cubicBezTo>
                    <a:pt x="0" y="129667"/>
                    <a:pt x="129667" y="0"/>
                    <a:pt x="289687" y="0"/>
                  </a:cubicBezTo>
                  <a:lnTo>
                    <a:pt x="2607183" y="0"/>
                  </a:lnTo>
                  <a:cubicBezTo>
                    <a:pt x="2767203" y="0"/>
                    <a:pt x="2896870" y="129667"/>
                    <a:pt x="2896870" y="289687"/>
                  </a:cubicBezTo>
                  <a:lnTo>
                    <a:pt x="2896870" y="3914902"/>
                  </a:lnTo>
                  <a:cubicBezTo>
                    <a:pt x="2896870" y="4074922"/>
                    <a:pt x="2767203" y="4204589"/>
                    <a:pt x="2607183" y="4204589"/>
                  </a:cubicBezTo>
                  <a:lnTo>
                    <a:pt x="289687" y="4204589"/>
                  </a:lnTo>
                  <a:cubicBezTo>
                    <a:pt x="129667" y="4204589"/>
                    <a:pt x="0" y="4074922"/>
                    <a:pt x="0" y="3914902"/>
                  </a:cubicBezTo>
                  <a:close/>
                </a:path>
              </a:pathLst>
            </a:custGeom>
            <a:gradFill rotWithShape="1">
              <a:gsLst>
                <a:gs pos="0">
                  <a:srgbClr val="3C4786">
                    <a:alpha val="100000"/>
                  </a:srgbClr>
                </a:gs>
                <a:gs pos="80000">
                  <a:srgbClr val="505FB0">
                    <a:alpha val="100000"/>
                  </a:srgbClr>
                </a:gs>
                <a:gs pos="100000">
                  <a:srgbClr val="505FB2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20" name="Group 20"/>
          <p:cNvGrpSpPr/>
          <p:nvPr/>
        </p:nvGrpSpPr>
        <p:grpSpPr>
          <a:xfrm>
            <a:off x="7389905" y="6102287"/>
            <a:ext cx="460595" cy="538810"/>
            <a:chOff x="0" y="0"/>
            <a:chExt cx="614127" cy="718413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614172" cy="718439"/>
            </a:xfrm>
            <a:custGeom>
              <a:avLst/>
              <a:gdLst/>
              <a:ahLst/>
              <a:cxnLst/>
              <a:rect l="l" t="t" r="r" b="b"/>
              <a:pathLst>
                <a:path w="614172" h="718439">
                  <a:moveTo>
                    <a:pt x="0" y="143637"/>
                  </a:moveTo>
                  <a:lnTo>
                    <a:pt x="307086" y="143637"/>
                  </a:lnTo>
                  <a:lnTo>
                    <a:pt x="307086" y="0"/>
                  </a:lnTo>
                  <a:lnTo>
                    <a:pt x="614172" y="359156"/>
                  </a:lnTo>
                  <a:lnTo>
                    <a:pt x="307086" y="718439"/>
                  </a:lnTo>
                  <a:lnTo>
                    <a:pt x="307086" y="574675"/>
                  </a:lnTo>
                  <a:lnTo>
                    <a:pt x="0" y="574675"/>
                  </a:lnTo>
                  <a:close/>
                </a:path>
              </a:pathLst>
            </a:custGeom>
            <a:gradFill rotWithShape="1">
              <a:gsLst>
                <a:gs pos="0">
                  <a:srgbClr val="3A5689">
                    <a:alpha val="100000"/>
                  </a:srgbClr>
                </a:gs>
                <a:gs pos="80000">
                  <a:srgbClr val="4E72B3">
                    <a:alpha val="100000"/>
                  </a:srgbClr>
                </a:gs>
                <a:gs pos="100000">
                  <a:srgbClr val="4E72B5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22" name="Group 22"/>
          <p:cNvGrpSpPr/>
          <p:nvPr/>
        </p:nvGrpSpPr>
        <p:grpSpPr>
          <a:xfrm>
            <a:off x="8041691" y="4794977"/>
            <a:ext cx="2172621" cy="3153430"/>
            <a:chOff x="0" y="0"/>
            <a:chExt cx="2896828" cy="4204573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896870" cy="4204589"/>
            </a:xfrm>
            <a:custGeom>
              <a:avLst/>
              <a:gdLst/>
              <a:ahLst/>
              <a:cxnLst/>
              <a:rect l="l" t="t" r="r" b="b"/>
              <a:pathLst>
                <a:path w="2896870" h="4204589">
                  <a:moveTo>
                    <a:pt x="0" y="289687"/>
                  </a:moveTo>
                  <a:cubicBezTo>
                    <a:pt x="0" y="129667"/>
                    <a:pt x="129667" y="0"/>
                    <a:pt x="289687" y="0"/>
                  </a:cubicBezTo>
                  <a:lnTo>
                    <a:pt x="2607183" y="0"/>
                  </a:lnTo>
                  <a:cubicBezTo>
                    <a:pt x="2767203" y="0"/>
                    <a:pt x="2896870" y="129667"/>
                    <a:pt x="2896870" y="289687"/>
                  </a:cubicBezTo>
                  <a:lnTo>
                    <a:pt x="2896870" y="3914902"/>
                  </a:lnTo>
                  <a:cubicBezTo>
                    <a:pt x="2896870" y="4074922"/>
                    <a:pt x="2767203" y="4204589"/>
                    <a:pt x="2607183" y="4204589"/>
                  </a:cubicBezTo>
                  <a:lnTo>
                    <a:pt x="289687" y="4204589"/>
                  </a:lnTo>
                  <a:cubicBezTo>
                    <a:pt x="129667" y="4204589"/>
                    <a:pt x="0" y="4074922"/>
                    <a:pt x="0" y="3914902"/>
                  </a:cubicBezTo>
                  <a:close/>
                </a:path>
              </a:pathLst>
            </a:custGeom>
            <a:gradFill rotWithShape="1">
              <a:gsLst>
                <a:gs pos="0">
                  <a:srgbClr val="36798F">
                    <a:alpha val="100000"/>
                  </a:srgbClr>
                </a:gs>
                <a:gs pos="80000">
                  <a:srgbClr val="4A9EB9">
                    <a:alpha val="100000"/>
                  </a:srgbClr>
                </a:gs>
                <a:gs pos="100000">
                  <a:srgbClr val="499FBB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24" name="Group 24"/>
          <p:cNvGrpSpPr/>
          <p:nvPr/>
        </p:nvGrpSpPr>
        <p:grpSpPr>
          <a:xfrm>
            <a:off x="10431575" y="6102287"/>
            <a:ext cx="460595" cy="538810"/>
            <a:chOff x="0" y="0"/>
            <a:chExt cx="614127" cy="718413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14172" cy="718439"/>
            </a:xfrm>
            <a:custGeom>
              <a:avLst/>
              <a:gdLst/>
              <a:ahLst/>
              <a:cxnLst/>
              <a:rect l="l" t="t" r="r" b="b"/>
              <a:pathLst>
                <a:path w="614172" h="718439">
                  <a:moveTo>
                    <a:pt x="0" y="143637"/>
                  </a:moveTo>
                  <a:lnTo>
                    <a:pt x="307086" y="143637"/>
                  </a:lnTo>
                  <a:lnTo>
                    <a:pt x="307086" y="0"/>
                  </a:lnTo>
                  <a:lnTo>
                    <a:pt x="614172" y="359156"/>
                  </a:lnTo>
                  <a:lnTo>
                    <a:pt x="307086" y="718439"/>
                  </a:lnTo>
                  <a:lnTo>
                    <a:pt x="307086" y="574675"/>
                  </a:lnTo>
                  <a:lnTo>
                    <a:pt x="0" y="574675"/>
                  </a:lnTo>
                  <a:close/>
                </a:path>
              </a:pathLst>
            </a:custGeom>
            <a:gradFill rotWithShape="1">
              <a:gsLst>
                <a:gs pos="0">
                  <a:srgbClr val="329585">
                    <a:alpha val="100000"/>
                  </a:srgbClr>
                </a:gs>
                <a:gs pos="80000">
                  <a:srgbClr val="46BFAC">
                    <a:alpha val="100000"/>
                  </a:srgbClr>
                </a:gs>
                <a:gs pos="100000">
                  <a:srgbClr val="45C1AD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26" name="Group 26"/>
          <p:cNvGrpSpPr/>
          <p:nvPr/>
        </p:nvGrpSpPr>
        <p:grpSpPr>
          <a:xfrm>
            <a:off x="11083361" y="4794977"/>
            <a:ext cx="2389883" cy="3153430"/>
            <a:chOff x="0" y="0"/>
            <a:chExt cx="3186511" cy="4204573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3186553" cy="4204589"/>
            </a:xfrm>
            <a:custGeom>
              <a:avLst/>
              <a:gdLst/>
              <a:ahLst/>
              <a:cxnLst/>
              <a:rect l="l" t="t" r="r" b="b"/>
              <a:pathLst>
                <a:path w="3186553" h="4204589">
                  <a:moveTo>
                    <a:pt x="0" y="289687"/>
                  </a:moveTo>
                  <a:cubicBezTo>
                    <a:pt x="0" y="129667"/>
                    <a:pt x="142634" y="0"/>
                    <a:pt x="318656" y="0"/>
                  </a:cubicBezTo>
                  <a:lnTo>
                    <a:pt x="2867901" y="0"/>
                  </a:lnTo>
                  <a:cubicBezTo>
                    <a:pt x="3043923" y="0"/>
                    <a:pt x="3186553" y="129667"/>
                    <a:pt x="3186553" y="289687"/>
                  </a:cubicBezTo>
                  <a:lnTo>
                    <a:pt x="3186553" y="3914902"/>
                  </a:lnTo>
                  <a:cubicBezTo>
                    <a:pt x="3186553" y="4074922"/>
                    <a:pt x="3043923" y="4204589"/>
                    <a:pt x="2867901" y="4204589"/>
                  </a:cubicBezTo>
                  <a:lnTo>
                    <a:pt x="318656" y="4204589"/>
                  </a:lnTo>
                  <a:cubicBezTo>
                    <a:pt x="142634" y="4204589"/>
                    <a:pt x="0" y="4074922"/>
                    <a:pt x="0" y="3914902"/>
                  </a:cubicBezTo>
                  <a:close/>
                </a:path>
              </a:pathLst>
            </a:custGeom>
            <a:gradFill rotWithShape="1">
              <a:gsLst>
                <a:gs pos="0">
                  <a:srgbClr val="309872">
                    <a:alpha val="100000"/>
                  </a:srgbClr>
                </a:gs>
                <a:gs pos="80000">
                  <a:srgbClr val="43C295">
                    <a:alpha val="100000"/>
                  </a:srgbClr>
                </a:gs>
                <a:gs pos="100000">
                  <a:srgbClr val="43C496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28" name="Group 28"/>
          <p:cNvGrpSpPr/>
          <p:nvPr/>
        </p:nvGrpSpPr>
        <p:grpSpPr>
          <a:xfrm>
            <a:off x="13641722" y="6102287"/>
            <a:ext cx="460595" cy="538810"/>
            <a:chOff x="0" y="0"/>
            <a:chExt cx="614127" cy="718413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614172" cy="718439"/>
            </a:xfrm>
            <a:custGeom>
              <a:avLst/>
              <a:gdLst/>
              <a:ahLst/>
              <a:cxnLst/>
              <a:rect l="l" t="t" r="r" b="b"/>
              <a:pathLst>
                <a:path w="614172" h="718439">
                  <a:moveTo>
                    <a:pt x="0" y="143637"/>
                  </a:moveTo>
                  <a:lnTo>
                    <a:pt x="307086" y="143637"/>
                  </a:lnTo>
                  <a:lnTo>
                    <a:pt x="307086" y="0"/>
                  </a:lnTo>
                  <a:lnTo>
                    <a:pt x="614172" y="359156"/>
                  </a:lnTo>
                  <a:lnTo>
                    <a:pt x="307086" y="718439"/>
                  </a:lnTo>
                  <a:lnTo>
                    <a:pt x="307086" y="574675"/>
                  </a:lnTo>
                  <a:lnTo>
                    <a:pt x="0" y="574675"/>
                  </a:lnTo>
                  <a:close/>
                </a:path>
              </a:pathLst>
            </a:custGeom>
            <a:gradFill rotWithShape="1">
              <a:gsLst>
                <a:gs pos="0">
                  <a:srgbClr val="2AA02E">
                    <a:alpha val="100000"/>
                  </a:srgbClr>
                </a:gs>
                <a:gs pos="80000">
                  <a:srgbClr val="3DCB43">
                    <a:alpha val="100000"/>
                  </a:srgbClr>
                </a:gs>
                <a:gs pos="100000">
                  <a:srgbClr val="3DCD42">
                    <a:alpha val="100000"/>
                  </a:srgbClr>
                </a:gs>
              </a:gsLst>
              <a:lin ang="16200000"/>
            </a:gradFill>
          </p:spPr>
        </p:sp>
      </p:grpSp>
      <p:grpSp>
        <p:nvGrpSpPr>
          <p:cNvPr id="30" name="Group 30"/>
          <p:cNvGrpSpPr/>
          <p:nvPr/>
        </p:nvGrpSpPr>
        <p:grpSpPr>
          <a:xfrm>
            <a:off x="14275343" y="4799243"/>
            <a:ext cx="2172621" cy="3153430"/>
            <a:chOff x="0" y="0"/>
            <a:chExt cx="2896828" cy="4204573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896870" cy="4204589"/>
            </a:xfrm>
            <a:custGeom>
              <a:avLst/>
              <a:gdLst/>
              <a:ahLst/>
              <a:cxnLst/>
              <a:rect l="l" t="t" r="r" b="b"/>
              <a:pathLst>
                <a:path w="2896870" h="4204589">
                  <a:moveTo>
                    <a:pt x="0" y="289687"/>
                  </a:moveTo>
                  <a:cubicBezTo>
                    <a:pt x="0" y="129667"/>
                    <a:pt x="129667" y="0"/>
                    <a:pt x="289687" y="0"/>
                  </a:cubicBezTo>
                  <a:lnTo>
                    <a:pt x="2607183" y="0"/>
                  </a:lnTo>
                  <a:cubicBezTo>
                    <a:pt x="2767203" y="0"/>
                    <a:pt x="2896870" y="129667"/>
                    <a:pt x="2896870" y="289687"/>
                  </a:cubicBezTo>
                  <a:lnTo>
                    <a:pt x="2896870" y="3914902"/>
                  </a:lnTo>
                  <a:cubicBezTo>
                    <a:pt x="2896870" y="4074922"/>
                    <a:pt x="2767203" y="4204589"/>
                    <a:pt x="2607183" y="4204589"/>
                  </a:cubicBezTo>
                  <a:lnTo>
                    <a:pt x="289687" y="4204589"/>
                  </a:lnTo>
                  <a:cubicBezTo>
                    <a:pt x="129667" y="4204589"/>
                    <a:pt x="0" y="4074922"/>
                    <a:pt x="0" y="3914902"/>
                  </a:cubicBezTo>
                  <a:close/>
                </a:path>
              </a:pathLst>
            </a:custGeom>
            <a:gradFill rotWithShape="1">
              <a:gsLst>
                <a:gs pos="0">
                  <a:srgbClr val="2AA02E">
                    <a:alpha val="100000"/>
                  </a:srgbClr>
                </a:gs>
                <a:gs pos="80000">
                  <a:srgbClr val="3DCB43">
                    <a:alpha val="100000"/>
                  </a:srgbClr>
                </a:gs>
                <a:gs pos="100000">
                  <a:srgbClr val="3DCD42">
                    <a:alpha val="100000"/>
                  </a:srgbClr>
                </a:gs>
              </a:gsLst>
              <a:lin ang="16200000"/>
            </a:gradFill>
          </p:spPr>
        </p:sp>
      </p:grpSp>
      <p:sp>
        <p:nvSpPr>
          <p:cNvPr id="32" name="TextBox 32"/>
          <p:cNvSpPr txBox="1"/>
          <p:nvPr/>
        </p:nvSpPr>
        <p:spPr>
          <a:xfrm>
            <a:off x="14425654" y="5362804"/>
            <a:ext cx="1871998" cy="1998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92"/>
              </a:lnSpc>
            </a:pPr>
            <a:r>
              <a:rPr lang="en-US" sz="2400">
                <a:solidFill>
                  <a:srgbClr val="FFFFFF"/>
                </a:solidFill>
                <a:latin typeface="Arial"/>
              </a:rPr>
              <a:t>Beneficios: mejora en la productividad y en la toma de deciosnes.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100384" y="5400904"/>
            <a:ext cx="1888558" cy="2019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99"/>
              </a:lnSpc>
              <a:spcBef>
                <a:spcPct val="0"/>
              </a:spcBef>
            </a:pPr>
            <a:r>
              <a:rPr lang="en-US" sz="2499">
                <a:solidFill>
                  <a:srgbClr val="FFFFFF"/>
                </a:solidFill>
                <a:latin typeface="Arimo"/>
              </a:rPr>
              <a:t>El 88% de las grandes empresas enuestadas son de servicio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5127919" y="5038193"/>
            <a:ext cx="1942899" cy="2686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99"/>
              </a:lnSpc>
              <a:spcBef>
                <a:spcPct val="0"/>
              </a:spcBef>
            </a:pPr>
            <a:r>
              <a:rPr lang="en-US" sz="2499">
                <a:solidFill>
                  <a:srgbClr val="FFFFFF"/>
                </a:solidFill>
                <a:latin typeface="Arimo"/>
              </a:rPr>
              <a:t>el 88% de las grandes empresas no tienen conocimiento del concepto del modelo 4.0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100472" y="5004358"/>
            <a:ext cx="2054878" cy="272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99"/>
              </a:lnSpc>
              <a:spcBef>
                <a:spcPct val="0"/>
              </a:spcBef>
            </a:pPr>
            <a:r>
              <a:rPr lang="en-US" sz="2499">
                <a:solidFill>
                  <a:srgbClr val="FFFFFF"/>
                </a:solidFill>
                <a:latin typeface="Arial"/>
              </a:rPr>
              <a:t>el 50% de las grandes empresas del sector de servicios si estan implentando tecnologia 4.0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1090157" y="5438645"/>
            <a:ext cx="2353578" cy="16748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92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Arial"/>
              </a:rPr>
              <a:t>Obstáculos:</a:t>
            </a:r>
          </a:p>
          <a:p>
            <a:pPr algn="ctr">
              <a:lnSpc>
                <a:spcPts val="2592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Arial"/>
              </a:rPr>
              <a:t>falta de conocimiento y costos de implementación.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9021419" y="5663194"/>
            <a:ext cx="9525" cy="316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  <a:spcBef>
                <a:spcPct val="0"/>
              </a:spcBef>
            </a:pP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8905" y="400959"/>
            <a:ext cx="3944651" cy="1255484"/>
          </a:xfrm>
          <a:custGeom>
            <a:avLst/>
            <a:gdLst/>
            <a:ahLst/>
            <a:cxnLst/>
            <a:rect l="l" t="t" r="r" b="b"/>
            <a:pathLst>
              <a:path w="3944651" h="1255484">
                <a:moveTo>
                  <a:pt x="0" y="0"/>
                </a:moveTo>
                <a:lnTo>
                  <a:pt x="3944651" y="0"/>
                </a:lnTo>
                <a:lnTo>
                  <a:pt x="3944651" y="1255484"/>
                </a:lnTo>
                <a:lnTo>
                  <a:pt x="0" y="1255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865445" y="-928370"/>
            <a:ext cx="2700338" cy="2459239"/>
          </a:xfrm>
          <a:custGeom>
            <a:avLst/>
            <a:gdLst/>
            <a:ahLst/>
            <a:cxnLst/>
            <a:rect l="l" t="t" r="r" b="b"/>
            <a:pathLst>
              <a:path w="2700338" h="2459239">
                <a:moveTo>
                  <a:pt x="0" y="0"/>
                </a:moveTo>
                <a:lnTo>
                  <a:pt x="2700338" y="0"/>
                </a:lnTo>
                <a:lnTo>
                  <a:pt x="2700338" y="2459239"/>
                </a:lnTo>
                <a:lnTo>
                  <a:pt x="0" y="24592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94871" y="-1207684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65363" y="-1183162"/>
            <a:ext cx="3919647" cy="3569680"/>
          </a:xfrm>
          <a:custGeom>
            <a:avLst/>
            <a:gdLst/>
            <a:ahLst/>
            <a:cxnLst/>
            <a:rect l="l" t="t" r="r" b="b"/>
            <a:pathLst>
              <a:path w="3919647" h="3569680">
                <a:moveTo>
                  <a:pt x="0" y="0"/>
                </a:moveTo>
                <a:lnTo>
                  <a:pt x="3919647" y="0"/>
                </a:lnTo>
                <a:lnTo>
                  <a:pt x="3919647" y="3569680"/>
                </a:lnTo>
                <a:lnTo>
                  <a:pt x="0" y="35696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6036694" y="142193"/>
            <a:ext cx="8632532" cy="15713535"/>
          </a:xfrm>
          <a:custGeom>
            <a:avLst/>
            <a:gdLst/>
            <a:ahLst/>
            <a:cxnLst/>
            <a:rect l="l" t="t" r="r" b="b"/>
            <a:pathLst>
              <a:path w="8632532" h="15713535">
                <a:moveTo>
                  <a:pt x="0" y="0"/>
                </a:moveTo>
                <a:lnTo>
                  <a:pt x="8632532" y="0"/>
                </a:lnTo>
                <a:lnTo>
                  <a:pt x="8632532" y="15713535"/>
                </a:lnTo>
                <a:lnTo>
                  <a:pt x="0" y="157135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278807" y="755248"/>
            <a:ext cx="7371966" cy="14423727"/>
          </a:xfrm>
          <a:custGeom>
            <a:avLst/>
            <a:gdLst/>
            <a:ahLst/>
            <a:cxnLst/>
            <a:rect l="l" t="t" r="r" b="b"/>
            <a:pathLst>
              <a:path w="7371966" h="14423727">
                <a:moveTo>
                  <a:pt x="0" y="0"/>
                </a:moveTo>
                <a:lnTo>
                  <a:pt x="7371966" y="0"/>
                </a:lnTo>
                <a:lnTo>
                  <a:pt x="7371966" y="14423727"/>
                </a:lnTo>
                <a:lnTo>
                  <a:pt x="0" y="144237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35838" y="216358"/>
            <a:ext cx="1506527" cy="1624685"/>
          </a:xfrm>
          <a:custGeom>
            <a:avLst/>
            <a:gdLst/>
            <a:ahLst/>
            <a:cxnLst/>
            <a:rect l="l" t="t" r="r" b="b"/>
            <a:pathLst>
              <a:path w="1506527" h="1624685">
                <a:moveTo>
                  <a:pt x="0" y="0"/>
                </a:moveTo>
                <a:lnTo>
                  <a:pt x="1506527" y="0"/>
                </a:lnTo>
                <a:lnTo>
                  <a:pt x="1506527" y="1624685"/>
                </a:lnTo>
                <a:lnTo>
                  <a:pt x="0" y="162468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2744" t="-9039" r="-62121" b="-8248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20000" y="9388462"/>
            <a:ext cx="2688569" cy="2615411"/>
          </a:xfrm>
          <a:custGeom>
            <a:avLst/>
            <a:gdLst/>
            <a:ahLst/>
            <a:cxnLst/>
            <a:rect l="l" t="t" r="r" b="b"/>
            <a:pathLst>
              <a:path w="2688569" h="2615411">
                <a:moveTo>
                  <a:pt x="0" y="0"/>
                </a:moveTo>
                <a:lnTo>
                  <a:pt x="2688569" y="0"/>
                </a:lnTo>
                <a:lnTo>
                  <a:pt x="2688569" y="2615411"/>
                </a:lnTo>
                <a:lnTo>
                  <a:pt x="0" y="26154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666999" y="1544782"/>
            <a:ext cx="13069629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80"/>
              </a:lnSpc>
            </a:pPr>
            <a:r>
              <a:rPr lang="en-US" sz="5400" spc="10" dirty="0">
                <a:solidFill>
                  <a:srgbClr val="000000"/>
                </a:solidFill>
                <a:latin typeface="Archivo Black" panose="020B0604020202020204" charset="0"/>
              </a:rPr>
              <a:t>DESARROLLO DE LOS OBJETIVOS ESPECIFICOS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02798" y="9525000"/>
            <a:ext cx="513755" cy="538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Arial Bold"/>
              </a:rPr>
              <a:t>09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43000" y="3111525"/>
            <a:ext cx="13457663" cy="11507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>
                <a:solidFill>
                  <a:srgbClr val="000000"/>
                </a:solidFill>
                <a:latin typeface="Arimo Bold"/>
              </a:rPr>
              <a:t>Objetivo específico 3</a:t>
            </a:r>
          </a:p>
          <a:p>
            <a:pPr algn="just">
              <a:lnSpc>
                <a:spcPts val="4529"/>
              </a:lnSpc>
            </a:pPr>
            <a:endParaRPr lang="en-US" sz="3200">
              <a:solidFill>
                <a:srgbClr val="000000"/>
              </a:solidFill>
              <a:latin typeface="Arimo Bold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2704364" y="4773444"/>
            <a:ext cx="2881192" cy="1158192"/>
            <a:chOff x="0" y="0"/>
            <a:chExt cx="3841589" cy="1544256"/>
          </a:xfrm>
        </p:grpSpPr>
        <p:sp>
          <p:nvSpPr>
            <p:cNvPr id="14" name="Freeform 14"/>
            <p:cNvSpPr/>
            <p:nvPr/>
          </p:nvSpPr>
          <p:spPr>
            <a:xfrm>
              <a:off x="6350" y="6350"/>
              <a:ext cx="3828923" cy="1531493"/>
            </a:xfrm>
            <a:custGeom>
              <a:avLst/>
              <a:gdLst/>
              <a:ahLst/>
              <a:cxnLst/>
              <a:rect l="l" t="t" r="r" b="b"/>
              <a:pathLst>
                <a:path w="3828923" h="1531493">
                  <a:moveTo>
                    <a:pt x="0" y="0"/>
                  </a:moveTo>
                  <a:lnTo>
                    <a:pt x="3828923" y="0"/>
                  </a:lnTo>
                  <a:lnTo>
                    <a:pt x="3828923" y="1531493"/>
                  </a:lnTo>
                  <a:lnTo>
                    <a:pt x="0" y="1531493"/>
                  </a:lnTo>
                  <a:close/>
                </a:path>
              </a:pathLst>
            </a:custGeom>
            <a:gradFill rotWithShape="1">
              <a:gsLst>
                <a:gs pos="0">
                  <a:srgbClr val="5D417E">
                    <a:alpha val="100000"/>
                  </a:srgbClr>
                </a:gs>
                <a:gs pos="80000">
                  <a:srgbClr val="7B58A6">
                    <a:alpha val="100000"/>
                  </a:srgbClr>
                </a:gs>
                <a:gs pos="100000">
                  <a:srgbClr val="7B57A8">
                    <a:alpha val="100000"/>
                  </a:srgbClr>
                </a:gs>
              </a:gsLst>
              <a:lin ang="16200000"/>
            </a:gradFill>
          </p:spPr>
        </p:sp>
        <p:sp>
          <p:nvSpPr>
            <p:cNvPr id="15" name="Freeform 15"/>
            <p:cNvSpPr/>
            <p:nvPr/>
          </p:nvSpPr>
          <p:spPr>
            <a:xfrm>
              <a:off x="0" y="0"/>
              <a:ext cx="3841623" cy="1544193"/>
            </a:xfrm>
            <a:custGeom>
              <a:avLst/>
              <a:gdLst/>
              <a:ahLst/>
              <a:cxnLst/>
              <a:rect l="l" t="t" r="r" b="b"/>
              <a:pathLst>
                <a:path w="3841623" h="1544193">
                  <a:moveTo>
                    <a:pt x="6350" y="0"/>
                  </a:moveTo>
                  <a:lnTo>
                    <a:pt x="3835273" y="0"/>
                  </a:lnTo>
                  <a:cubicBezTo>
                    <a:pt x="3838829" y="0"/>
                    <a:pt x="3841623" y="2794"/>
                    <a:pt x="3841623" y="6350"/>
                  </a:cubicBezTo>
                  <a:lnTo>
                    <a:pt x="3841623" y="1537843"/>
                  </a:lnTo>
                  <a:cubicBezTo>
                    <a:pt x="3841623" y="1541399"/>
                    <a:pt x="3838829" y="1544193"/>
                    <a:pt x="3835273" y="1544193"/>
                  </a:cubicBezTo>
                  <a:lnTo>
                    <a:pt x="6350" y="1544193"/>
                  </a:lnTo>
                  <a:cubicBezTo>
                    <a:pt x="2794" y="1544193"/>
                    <a:pt x="0" y="1541399"/>
                    <a:pt x="0" y="1537843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1537843"/>
                  </a:lnTo>
                  <a:lnTo>
                    <a:pt x="6350" y="1537843"/>
                  </a:lnTo>
                  <a:lnTo>
                    <a:pt x="6350" y="1531493"/>
                  </a:lnTo>
                  <a:lnTo>
                    <a:pt x="3835273" y="1531493"/>
                  </a:lnTo>
                  <a:lnTo>
                    <a:pt x="3835273" y="1537843"/>
                  </a:lnTo>
                  <a:lnTo>
                    <a:pt x="3828923" y="1537843"/>
                  </a:lnTo>
                  <a:lnTo>
                    <a:pt x="3828923" y="6350"/>
                  </a:lnTo>
                  <a:lnTo>
                    <a:pt x="3835273" y="6350"/>
                  </a:lnTo>
                  <a:lnTo>
                    <a:pt x="3835273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8064A2"/>
            </a:solidFill>
          </p:spPr>
        </p:sp>
      </p:grpSp>
      <p:sp>
        <p:nvSpPr>
          <p:cNvPr id="16" name="TextBox 16"/>
          <p:cNvSpPr txBox="1"/>
          <p:nvPr/>
        </p:nvSpPr>
        <p:spPr>
          <a:xfrm>
            <a:off x="2846605" y="5184900"/>
            <a:ext cx="2596712" cy="316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2000">
                <a:solidFill>
                  <a:srgbClr val="FFFFFF"/>
                </a:solidFill>
                <a:latin typeface="Arial"/>
              </a:rPr>
              <a:t>Grado de Adopción 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2704364" y="5937818"/>
            <a:ext cx="2881192" cy="2029845"/>
            <a:chOff x="0" y="0"/>
            <a:chExt cx="3841589" cy="2706460"/>
          </a:xfrm>
        </p:grpSpPr>
        <p:sp>
          <p:nvSpPr>
            <p:cNvPr id="18" name="Freeform 18"/>
            <p:cNvSpPr/>
            <p:nvPr/>
          </p:nvSpPr>
          <p:spPr>
            <a:xfrm>
              <a:off x="6350" y="6350"/>
              <a:ext cx="3828923" cy="2693797"/>
            </a:xfrm>
            <a:custGeom>
              <a:avLst/>
              <a:gdLst/>
              <a:ahLst/>
              <a:cxnLst/>
              <a:rect l="l" t="t" r="r" b="b"/>
              <a:pathLst>
                <a:path w="3828923" h="2693797">
                  <a:moveTo>
                    <a:pt x="0" y="0"/>
                  </a:moveTo>
                  <a:lnTo>
                    <a:pt x="3828923" y="0"/>
                  </a:lnTo>
                  <a:lnTo>
                    <a:pt x="3828923" y="2693797"/>
                  </a:lnTo>
                  <a:lnTo>
                    <a:pt x="0" y="2693797"/>
                  </a:lnTo>
                  <a:close/>
                </a:path>
              </a:pathLst>
            </a:custGeom>
            <a:solidFill>
              <a:srgbClr val="D8D3E0">
                <a:alpha val="89804"/>
              </a:srgbClr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0"/>
              <a:ext cx="3841623" cy="2706497"/>
            </a:xfrm>
            <a:custGeom>
              <a:avLst/>
              <a:gdLst/>
              <a:ahLst/>
              <a:cxnLst/>
              <a:rect l="l" t="t" r="r" b="b"/>
              <a:pathLst>
                <a:path w="3841623" h="2706497">
                  <a:moveTo>
                    <a:pt x="6350" y="0"/>
                  </a:moveTo>
                  <a:lnTo>
                    <a:pt x="3835273" y="0"/>
                  </a:lnTo>
                  <a:cubicBezTo>
                    <a:pt x="3838829" y="0"/>
                    <a:pt x="3841623" y="2794"/>
                    <a:pt x="3841623" y="6350"/>
                  </a:cubicBezTo>
                  <a:lnTo>
                    <a:pt x="3841623" y="2700147"/>
                  </a:lnTo>
                  <a:cubicBezTo>
                    <a:pt x="3841623" y="2703703"/>
                    <a:pt x="3838829" y="2706497"/>
                    <a:pt x="3835273" y="2706497"/>
                  </a:cubicBezTo>
                  <a:lnTo>
                    <a:pt x="6350" y="2706497"/>
                  </a:lnTo>
                  <a:cubicBezTo>
                    <a:pt x="2794" y="2706497"/>
                    <a:pt x="0" y="2703703"/>
                    <a:pt x="0" y="2700147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2700147"/>
                  </a:lnTo>
                  <a:lnTo>
                    <a:pt x="6350" y="2700147"/>
                  </a:lnTo>
                  <a:lnTo>
                    <a:pt x="6350" y="2693797"/>
                  </a:lnTo>
                  <a:lnTo>
                    <a:pt x="3835273" y="2693797"/>
                  </a:lnTo>
                  <a:lnTo>
                    <a:pt x="3835273" y="2700147"/>
                  </a:lnTo>
                  <a:lnTo>
                    <a:pt x="3828923" y="2700147"/>
                  </a:lnTo>
                  <a:lnTo>
                    <a:pt x="3828923" y="6350"/>
                  </a:lnTo>
                  <a:lnTo>
                    <a:pt x="3835273" y="6350"/>
                  </a:lnTo>
                  <a:lnTo>
                    <a:pt x="3835273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D8D3E0">
                <a:alpha val="89804"/>
              </a:srgbClr>
            </a:solidFill>
          </p:spPr>
        </p:sp>
      </p:grpSp>
      <p:sp>
        <p:nvSpPr>
          <p:cNvPr id="20" name="TextBox 20"/>
          <p:cNvSpPr txBox="1"/>
          <p:nvPr/>
        </p:nvSpPr>
        <p:spPr>
          <a:xfrm>
            <a:off x="2847401" y="6025448"/>
            <a:ext cx="2632272" cy="178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Mínimo (50%)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6014062" y="4757738"/>
            <a:ext cx="2840529" cy="1158192"/>
            <a:chOff x="0" y="0"/>
            <a:chExt cx="3787372" cy="1544256"/>
          </a:xfrm>
        </p:grpSpPr>
        <p:sp>
          <p:nvSpPr>
            <p:cNvPr id="22" name="Freeform 22"/>
            <p:cNvSpPr/>
            <p:nvPr/>
          </p:nvSpPr>
          <p:spPr>
            <a:xfrm>
              <a:off x="6350" y="6350"/>
              <a:ext cx="3774694" cy="1531493"/>
            </a:xfrm>
            <a:custGeom>
              <a:avLst/>
              <a:gdLst/>
              <a:ahLst/>
              <a:cxnLst/>
              <a:rect l="l" t="t" r="r" b="b"/>
              <a:pathLst>
                <a:path w="3774694" h="1531493">
                  <a:moveTo>
                    <a:pt x="0" y="0"/>
                  </a:moveTo>
                  <a:lnTo>
                    <a:pt x="3774694" y="0"/>
                  </a:lnTo>
                  <a:lnTo>
                    <a:pt x="3774694" y="1531493"/>
                  </a:lnTo>
                  <a:lnTo>
                    <a:pt x="0" y="1531493"/>
                  </a:lnTo>
                  <a:close/>
                </a:path>
              </a:pathLst>
            </a:custGeom>
            <a:gradFill rotWithShape="1">
              <a:gsLst>
                <a:gs pos="0">
                  <a:srgbClr val="3A5689">
                    <a:alpha val="100000"/>
                  </a:srgbClr>
                </a:gs>
                <a:gs pos="80000">
                  <a:srgbClr val="4E72B3">
                    <a:alpha val="100000"/>
                  </a:srgbClr>
                </a:gs>
                <a:gs pos="100000">
                  <a:srgbClr val="4E72B5">
                    <a:alpha val="100000"/>
                  </a:srgbClr>
                </a:gs>
              </a:gsLst>
              <a:lin ang="16200000"/>
            </a:gradFill>
          </p:spPr>
        </p:sp>
        <p:sp>
          <p:nvSpPr>
            <p:cNvPr id="23" name="Freeform 23"/>
            <p:cNvSpPr/>
            <p:nvPr/>
          </p:nvSpPr>
          <p:spPr>
            <a:xfrm>
              <a:off x="0" y="0"/>
              <a:ext cx="3787394" cy="1544193"/>
            </a:xfrm>
            <a:custGeom>
              <a:avLst/>
              <a:gdLst/>
              <a:ahLst/>
              <a:cxnLst/>
              <a:rect l="l" t="t" r="r" b="b"/>
              <a:pathLst>
                <a:path w="3787394" h="1544193">
                  <a:moveTo>
                    <a:pt x="6350" y="0"/>
                  </a:moveTo>
                  <a:lnTo>
                    <a:pt x="3781044" y="0"/>
                  </a:lnTo>
                  <a:cubicBezTo>
                    <a:pt x="3784600" y="0"/>
                    <a:pt x="3787394" y="2794"/>
                    <a:pt x="3787394" y="6350"/>
                  </a:cubicBezTo>
                  <a:lnTo>
                    <a:pt x="3787394" y="1537843"/>
                  </a:lnTo>
                  <a:cubicBezTo>
                    <a:pt x="3787394" y="1541399"/>
                    <a:pt x="3784600" y="1544193"/>
                    <a:pt x="3781044" y="1544193"/>
                  </a:cubicBezTo>
                  <a:lnTo>
                    <a:pt x="6350" y="1544193"/>
                  </a:lnTo>
                  <a:cubicBezTo>
                    <a:pt x="2794" y="1544193"/>
                    <a:pt x="0" y="1541399"/>
                    <a:pt x="0" y="1537843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1537843"/>
                  </a:lnTo>
                  <a:lnTo>
                    <a:pt x="6350" y="1537843"/>
                  </a:lnTo>
                  <a:lnTo>
                    <a:pt x="6350" y="1531493"/>
                  </a:lnTo>
                  <a:lnTo>
                    <a:pt x="3781044" y="1531493"/>
                  </a:lnTo>
                  <a:lnTo>
                    <a:pt x="3781044" y="1537843"/>
                  </a:lnTo>
                  <a:lnTo>
                    <a:pt x="3774694" y="1537843"/>
                  </a:lnTo>
                  <a:lnTo>
                    <a:pt x="3774694" y="6350"/>
                  </a:lnTo>
                  <a:lnTo>
                    <a:pt x="3781044" y="6350"/>
                  </a:lnTo>
                  <a:lnTo>
                    <a:pt x="3781044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5B79AE"/>
            </a:solidFill>
          </p:spPr>
        </p:sp>
      </p:grpSp>
      <p:sp>
        <p:nvSpPr>
          <p:cNvPr id="24" name="TextBox 24"/>
          <p:cNvSpPr txBox="1"/>
          <p:nvPr/>
        </p:nvSpPr>
        <p:spPr>
          <a:xfrm>
            <a:off x="6156302" y="5169194"/>
            <a:ext cx="2556049" cy="316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2000">
                <a:solidFill>
                  <a:srgbClr val="FFFFFF"/>
                </a:solidFill>
                <a:latin typeface="Arial"/>
              </a:rPr>
              <a:t>Areas 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6022258" y="5895440"/>
            <a:ext cx="2832333" cy="2029845"/>
            <a:chOff x="0" y="0"/>
            <a:chExt cx="3776444" cy="2706460"/>
          </a:xfrm>
        </p:grpSpPr>
        <p:sp>
          <p:nvSpPr>
            <p:cNvPr id="26" name="Freeform 26"/>
            <p:cNvSpPr/>
            <p:nvPr/>
          </p:nvSpPr>
          <p:spPr>
            <a:xfrm>
              <a:off x="6275" y="6350"/>
              <a:ext cx="3763911" cy="2693797"/>
            </a:xfrm>
            <a:custGeom>
              <a:avLst/>
              <a:gdLst/>
              <a:ahLst/>
              <a:cxnLst/>
              <a:rect l="l" t="t" r="r" b="b"/>
              <a:pathLst>
                <a:path w="3763911" h="2693797">
                  <a:moveTo>
                    <a:pt x="0" y="0"/>
                  </a:moveTo>
                  <a:lnTo>
                    <a:pt x="3763910" y="0"/>
                  </a:lnTo>
                  <a:lnTo>
                    <a:pt x="3763910" y="2693797"/>
                  </a:lnTo>
                  <a:lnTo>
                    <a:pt x="0" y="2693797"/>
                  </a:lnTo>
                  <a:close/>
                </a:path>
              </a:pathLst>
            </a:custGeom>
            <a:solidFill>
              <a:srgbClr val="D0E3EA">
                <a:alpha val="89804"/>
              </a:srgbClr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0"/>
              <a:ext cx="3776460" cy="2706497"/>
            </a:xfrm>
            <a:custGeom>
              <a:avLst/>
              <a:gdLst/>
              <a:ahLst/>
              <a:cxnLst/>
              <a:rect l="l" t="t" r="r" b="b"/>
              <a:pathLst>
                <a:path w="3776460" h="2706497">
                  <a:moveTo>
                    <a:pt x="6275" y="0"/>
                  </a:moveTo>
                  <a:lnTo>
                    <a:pt x="3770185" y="0"/>
                  </a:lnTo>
                  <a:cubicBezTo>
                    <a:pt x="3773699" y="0"/>
                    <a:pt x="3776460" y="2794"/>
                    <a:pt x="3776460" y="6350"/>
                  </a:cubicBezTo>
                  <a:lnTo>
                    <a:pt x="3776460" y="2700147"/>
                  </a:lnTo>
                  <a:cubicBezTo>
                    <a:pt x="3776460" y="2703703"/>
                    <a:pt x="3773699" y="2706497"/>
                    <a:pt x="3770185" y="2706497"/>
                  </a:cubicBezTo>
                  <a:lnTo>
                    <a:pt x="6275" y="2706497"/>
                  </a:lnTo>
                  <a:cubicBezTo>
                    <a:pt x="2761" y="2706497"/>
                    <a:pt x="0" y="2703703"/>
                    <a:pt x="0" y="2700147"/>
                  </a:cubicBezTo>
                  <a:lnTo>
                    <a:pt x="0" y="6350"/>
                  </a:lnTo>
                  <a:cubicBezTo>
                    <a:pt x="0" y="2794"/>
                    <a:pt x="2761" y="0"/>
                    <a:pt x="6275" y="0"/>
                  </a:cubicBezTo>
                  <a:moveTo>
                    <a:pt x="6275" y="12700"/>
                  </a:moveTo>
                  <a:lnTo>
                    <a:pt x="6275" y="6350"/>
                  </a:lnTo>
                  <a:lnTo>
                    <a:pt x="12549" y="6350"/>
                  </a:lnTo>
                  <a:lnTo>
                    <a:pt x="12549" y="2700147"/>
                  </a:lnTo>
                  <a:lnTo>
                    <a:pt x="6275" y="2700147"/>
                  </a:lnTo>
                  <a:lnTo>
                    <a:pt x="6275" y="2693797"/>
                  </a:lnTo>
                  <a:lnTo>
                    <a:pt x="3770185" y="2693797"/>
                  </a:lnTo>
                  <a:lnTo>
                    <a:pt x="3770185" y="2700147"/>
                  </a:lnTo>
                  <a:lnTo>
                    <a:pt x="3763911" y="2700147"/>
                  </a:lnTo>
                  <a:lnTo>
                    <a:pt x="3763911" y="6350"/>
                  </a:lnTo>
                  <a:lnTo>
                    <a:pt x="3770185" y="6350"/>
                  </a:lnTo>
                  <a:lnTo>
                    <a:pt x="3770185" y="12700"/>
                  </a:lnTo>
                  <a:lnTo>
                    <a:pt x="6275" y="12700"/>
                  </a:lnTo>
                  <a:close/>
                </a:path>
              </a:pathLst>
            </a:custGeom>
            <a:solidFill>
              <a:srgbClr val="E4DAB6">
                <a:alpha val="89804"/>
              </a:srgbClr>
            </a:solidFill>
          </p:spPr>
        </p:sp>
      </p:grpSp>
      <p:sp>
        <p:nvSpPr>
          <p:cNvPr id="28" name="TextBox 28"/>
          <p:cNvSpPr txBox="1"/>
          <p:nvPr/>
        </p:nvSpPr>
        <p:spPr>
          <a:xfrm>
            <a:off x="6121704" y="6025448"/>
            <a:ext cx="2617426" cy="178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Administrativas (37%)</a:t>
            </a:r>
          </a:p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Contabilidad (25).</a:t>
            </a:r>
          </a:p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Producción (25%).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9236920" y="4773444"/>
            <a:ext cx="2881192" cy="1158192"/>
            <a:chOff x="0" y="0"/>
            <a:chExt cx="3841589" cy="1544256"/>
          </a:xfrm>
        </p:grpSpPr>
        <p:sp>
          <p:nvSpPr>
            <p:cNvPr id="30" name="Freeform 30"/>
            <p:cNvSpPr/>
            <p:nvPr/>
          </p:nvSpPr>
          <p:spPr>
            <a:xfrm>
              <a:off x="6350" y="6350"/>
              <a:ext cx="3828923" cy="1531493"/>
            </a:xfrm>
            <a:custGeom>
              <a:avLst/>
              <a:gdLst/>
              <a:ahLst/>
              <a:cxnLst/>
              <a:rect l="l" t="t" r="r" b="b"/>
              <a:pathLst>
                <a:path w="3828923" h="1531493">
                  <a:moveTo>
                    <a:pt x="0" y="0"/>
                  </a:moveTo>
                  <a:lnTo>
                    <a:pt x="3828923" y="0"/>
                  </a:lnTo>
                  <a:lnTo>
                    <a:pt x="3828923" y="1531493"/>
                  </a:lnTo>
                  <a:lnTo>
                    <a:pt x="0" y="1531493"/>
                  </a:lnTo>
                  <a:close/>
                </a:path>
              </a:pathLst>
            </a:custGeom>
            <a:gradFill rotWithShape="1">
              <a:gsLst>
                <a:gs pos="0">
                  <a:srgbClr val="329585">
                    <a:alpha val="100000"/>
                  </a:srgbClr>
                </a:gs>
                <a:gs pos="80000">
                  <a:srgbClr val="46BFAC">
                    <a:alpha val="100000"/>
                  </a:srgbClr>
                </a:gs>
                <a:gs pos="100000">
                  <a:srgbClr val="45C1AD">
                    <a:alpha val="100000"/>
                  </a:srgbClr>
                </a:gs>
              </a:gsLst>
              <a:lin ang="16200000"/>
            </a:gradFill>
          </p:spPr>
        </p:sp>
        <p:sp>
          <p:nvSpPr>
            <p:cNvPr id="31" name="Freeform 31"/>
            <p:cNvSpPr/>
            <p:nvPr/>
          </p:nvSpPr>
          <p:spPr>
            <a:xfrm>
              <a:off x="0" y="0"/>
              <a:ext cx="3841623" cy="1544193"/>
            </a:xfrm>
            <a:custGeom>
              <a:avLst/>
              <a:gdLst/>
              <a:ahLst/>
              <a:cxnLst/>
              <a:rect l="l" t="t" r="r" b="b"/>
              <a:pathLst>
                <a:path w="3841623" h="1544193">
                  <a:moveTo>
                    <a:pt x="6350" y="0"/>
                  </a:moveTo>
                  <a:lnTo>
                    <a:pt x="3835273" y="0"/>
                  </a:lnTo>
                  <a:cubicBezTo>
                    <a:pt x="3838829" y="0"/>
                    <a:pt x="3841623" y="2794"/>
                    <a:pt x="3841623" y="6350"/>
                  </a:cubicBezTo>
                  <a:lnTo>
                    <a:pt x="3841623" y="1537843"/>
                  </a:lnTo>
                  <a:cubicBezTo>
                    <a:pt x="3841623" y="1541399"/>
                    <a:pt x="3838829" y="1544193"/>
                    <a:pt x="3835273" y="1544193"/>
                  </a:cubicBezTo>
                  <a:lnTo>
                    <a:pt x="6350" y="1544193"/>
                  </a:lnTo>
                  <a:cubicBezTo>
                    <a:pt x="2794" y="1544193"/>
                    <a:pt x="0" y="1541399"/>
                    <a:pt x="0" y="1537843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1537843"/>
                  </a:lnTo>
                  <a:lnTo>
                    <a:pt x="6350" y="1537843"/>
                  </a:lnTo>
                  <a:lnTo>
                    <a:pt x="6350" y="1531493"/>
                  </a:lnTo>
                  <a:lnTo>
                    <a:pt x="3835273" y="1531493"/>
                  </a:lnTo>
                  <a:lnTo>
                    <a:pt x="3835273" y="1537843"/>
                  </a:lnTo>
                  <a:lnTo>
                    <a:pt x="3828923" y="1537843"/>
                  </a:lnTo>
                  <a:lnTo>
                    <a:pt x="3828923" y="6350"/>
                  </a:lnTo>
                  <a:lnTo>
                    <a:pt x="3835273" y="6350"/>
                  </a:lnTo>
                  <a:lnTo>
                    <a:pt x="3835273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53BAAA"/>
            </a:solidFill>
          </p:spPr>
        </p:sp>
      </p:grpSp>
      <p:sp>
        <p:nvSpPr>
          <p:cNvPr id="32" name="TextBox 32"/>
          <p:cNvSpPr txBox="1"/>
          <p:nvPr/>
        </p:nvSpPr>
        <p:spPr>
          <a:xfrm>
            <a:off x="9379160" y="5184900"/>
            <a:ext cx="2596712" cy="316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2000">
                <a:solidFill>
                  <a:srgbClr val="FFFFFF"/>
                </a:solidFill>
                <a:latin typeface="Arial"/>
              </a:rPr>
              <a:t>Tipos de tecnologías 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9236920" y="5922110"/>
            <a:ext cx="2881192" cy="2029845"/>
            <a:chOff x="0" y="0"/>
            <a:chExt cx="3841589" cy="2706460"/>
          </a:xfrm>
        </p:grpSpPr>
        <p:sp>
          <p:nvSpPr>
            <p:cNvPr id="34" name="Freeform 34"/>
            <p:cNvSpPr/>
            <p:nvPr/>
          </p:nvSpPr>
          <p:spPr>
            <a:xfrm>
              <a:off x="6350" y="6350"/>
              <a:ext cx="3828923" cy="2693797"/>
            </a:xfrm>
            <a:custGeom>
              <a:avLst/>
              <a:gdLst/>
              <a:ahLst/>
              <a:cxnLst/>
              <a:rect l="l" t="t" r="r" b="b"/>
              <a:pathLst>
                <a:path w="3828923" h="2693797">
                  <a:moveTo>
                    <a:pt x="0" y="0"/>
                  </a:moveTo>
                  <a:lnTo>
                    <a:pt x="3828923" y="0"/>
                  </a:lnTo>
                  <a:lnTo>
                    <a:pt x="3828923" y="2693797"/>
                  </a:lnTo>
                  <a:lnTo>
                    <a:pt x="0" y="2693797"/>
                  </a:lnTo>
                  <a:close/>
                </a:path>
              </a:pathLst>
            </a:custGeom>
            <a:solidFill>
              <a:srgbClr val="D7FFF9">
                <a:alpha val="89804"/>
              </a:srgbClr>
            </a:solidFill>
          </p:spPr>
        </p:sp>
        <p:sp>
          <p:nvSpPr>
            <p:cNvPr id="35" name="Freeform 35"/>
            <p:cNvSpPr/>
            <p:nvPr/>
          </p:nvSpPr>
          <p:spPr>
            <a:xfrm>
              <a:off x="0" y="0"/>
              <a:ext cx="3841623" cy="2706497"/>
            </a:xfrm>
            <a:custGeom>
              <a:avLst/>
              <a:gdLst/>
              <a:ahLst/>
              <a:cxnLst/>
              <a:rect l="l" t="t" r="r" b="b"/>
              <a:pathLst>
                <a:path w="3841623" h="2706497">
                  <a:moveTo>
                    <a:pt x="6350" y="0"/>
                  </a:moveTo>
                  <a:lnTo>
                    <a:pt x="3835273" y="0"/>
                  </a:lnTo>
                  <a:cubicBezTo>
                    <a:pt x="3838829" y="0"/>
                    <a:pt x="3841623" y="2794"/>
                    <a:pt x="3841623" y="6350"/>
                  </a:cubicBezTo>
                  <a:lnTo>
                    <a:pt x="3841623" y="2700147"/>
                  </a:lnTo>
                  <a:cubicBezTo>
                    <a:pt x="3841623" y="2703703"/>
                    <a:pt x="3838829" y="2706497"/>
                    <a:pt x="3835273" y="2706497"/>
                  </a:cubicBezTo>
                  <a:lnTo>
                    <a:pt x="6350" y="2706497"/>
                  </a:lnTo>
                  <a:cubicBezTo>
                    <a:pt x="2794" y="2706497"/>
                    <a:pt x="0" y="2703703"/>
                    <a:pt x="0" y="2700147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2700147"/>
                  </a:lnTo>
                  <a:lnTo>
                    <a:pt x="6350" y="2700147"/>
                  </a:lnTo>
                  <a:lnTo>
                    <a:pt x="6350" y="2693797"/>
                  </a:lnTo>
                  <a:lnTo>
                    <a:pt x="3835273" y="2693797"/>
                  </a:lnTo>
                  <a:lnTo>
                    <a:pt x="3835273" y="2700147"/>
                  </a:lnTo>
                  <a:lnTo>
                    <a:pt x="3828923" y="2700147"/>
                  </a:lnTo>
                  <a:lnTo>
                    <a:pt x="3828923" y="6350"/>
                  </a:lnTo>
                  <a:lnTo>
                    <a:pt x="3835273" y="6350"/>
                  </a:lnTo>
                  <a:lnTo>
                    <a:pt x="3835273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D1E7DD">
                <a:alpha val="89804"/>
              </a:srgbClr>
            </a:solidFill>
          </p:spPr>
        </p:sp>
      </p:grpSp>
      <p:sp>
        <p:nvSpPr>
          <p:cNvPr id="36" name="TextBox 36"/>
          <p:cNvSpPr txBox="1"/>
          <p:nvPr/>
        </p:nvSpPr>
        <p:spPr>
          <a:xfrm>
            <a:off x="9343601" y="6009740"/>
            <a:ext cx="2632272" cy="178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Tecnologías de información digital como el Big Data, Ciberseguridad, IA,  IoT y TIC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12510622" y="4773444"/>
            <a:ext cx="2881192" cy="1158192"/>
            <a:chOff x="0" y="0"/>
            <a:chExt cx="3841589" cy="1544256"/>
          </a:xfrm>
        </p:grpSpPr>
        <p:sp>
          <p:nvSpPr>
            <p:cNvPr id="38" name="Freeform 38"/>
            <p:cNvSpPr/>
            <p:nvPr/>
          </p:nvSpPr>
          <p:spPr>
            <a:xfrm>
              <a:off x="6350" y="6350"/>
              <a:ext cx="3828923" cy="1531493"/>
            </a:xfrm>
            <a:custGeom>
              <a:avLst/>
              <a:gdLst/>
              <a:ahLst/>
              <a:cxnLst/>
              <a:rect l="l" t="t" r="r" b="b"/>
              <a:pathLst>
                <a:path w="3828923" h="1531493">
                  <a:moveTo>
                    <a:pt x="0" y="0"/>
                  </a:moveTo>
                  <a:lnTo>
                    <a:pt x="3828923" y="0"/>
                  </a:lnTo>
                  <a:lnTo>
                    <a:pt x="3828923" y="1531493"/>
                  </a:lnTo>
                  <a:lnTo>
                    <a:pt x="0" y="1531493"/>
                  </a:lnTo>
                  <a:close/>
                </a:path>
              </a:pathLst>
            </a:custGeom>
            <a:gradFill rotWithShape="1">
              <a:gsLst>
                <a:gs pos="0">
                  <a:srgbClr val="2AA02E">
                    <a:alpha val="100000"/>
                  </a:srgbClr>
                </a:gs>
                <a:gs pos="80000">
                  <a:srgbClr val="3DCB43">
                    <a:alpha val="100000"/>
                  </a:srgbClr>
                </a:gs>
                <a:gs pos="100000">
                  <a:srgbClr val="3DCD42">
                    <a:alpha val="100000"/>
                  </a:srgbClr>
                </a:gs>
              </a:gsLst>
              <a:lin ang="16200000"/>
            </a:gradFill>
          </p:spPr>
        </p:sp>
        <p:sp>
          <p:nvSpPr>
            <p:cNvPr id="39" name="Freeform 39"/>
            <p:cNvSpPr/>
            <p:nvPr/>
          </p:nvSpPr>
          <p:spPr>
            <a:xfrm>
              <a:off x="0" y="0"/>
              <a:ext cx="3841623" cy="1544193"/>
            </a:xfrm>
            <a:custGeom>
              <a:avLst/>
              <a:gdLst/>
              <a:ahLst/>
              <a:cxnLst/>
              <a:rect l="l" t="t" r="r" b="b"/>
              <a:pathLst>
                <a:path w="3841623" h="1544193">
                  <a:moveTo>
                    <a:pt x="6350" y="0"/>
                  </a:moveTo>
                  <a:lnTo>
                    <a:pt x="3835273" y="0"/>
                  </a:lnTo>
                  <a:cubicBezTo>
                    <a:pt x="3838829" y="0"/>
                    <a:pt x="3841623" y="2794"/>
                    <a:pt x="3841623" y="6350"/>
                  </a:cubicBezTo>
                  <a:lnTo>
                    <a:pt x="3841623" y="1537843"/>
                  </a:lnTo>
                  <a:cubicBezTo>
                    <a:pt x="3841623" y="1541399"/>
                    <a:pt x="3838829" y="1544193"/>
                    <a:pt x="3835273" y="1544193"/>
                  </a:cubicBezTo>
                  <a:lnTo>
                    <a:pt x="6350" y="1544193"/>
                  </a:lnTo>
                  <a:cubicBezTo>
                    <a:pt x="2794" y="1544193"/>
                    <a:pt x="0" y="1541399"/>
                    <a:pt x="0" y="1537843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1537843"/>
                  </a:lnTo>
                  <a:lnTo>
                    <a:pt x="6350" y="1537843"/>
                  </a:lnTo>
                  <a:lnTo>
                    <a:pt x="6350" y="1531493"/>
                  </a:lnTo>
                  <a:lnTo>
                    <a:pt x="3835273" y="1531493"/>
                  </a:lnTo>
                  <a:lnTo>
                    <a:pt x="3835273" y="1537843"/>
                  </a:lnTo>
                  <a:lnTo>
                    <a:pt x="3828923" y="1537843"/>
                  </a:lnTo>
                  <a:lnTo>
                    <a:pt x="3828923" y="6350"/>
                  </a:lnTo>
                  <a:lnTo>
                    <a:pt x="3835273" y="6350"/>
                  </a:lnTo>
                  <a:lnTo>
                    <a:pt x="3835273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4BC650"/>
            </a:solidFill>
          </p:spPr>
        </p:sp>
      </p:grpSp>
      <p:sp>
        <p:nvSpPr>
          <p:cNvPr id="40" name="TextBox 40"/>
          <p:cNvSpPr txBox="1"/>
          <p:nvPr/>
        </p:nvSpPr>
        <p:spPr>
          <a:xfrm>
            <a:off x="12652862" y="5184900"/>
            <a:ext cx="2596712" cy="316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2000">
                <a:solidFill>
                  <a:srgbClr val="FFFFFF"/>
                </a:solidFill>
                <a:latin typeface="Arial"/>
              </a:rPr>
              <a:t>Procesos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2510622" y="5922110"/>
            <a:ext cx="2881192" cy="2029845"/>
            <a:chOff x="0" y="0"/>
            <a:chExt cx="3841589" cy="2706460"/>
          </a:xfrm>
        </p:grpSpPr>
        <p:sp>
          <p:nvSpPr>
            <p:cNvPr id="42" name="Freeform 42"/>
            <p:cNvSpPr/>
            <p:nvPr/>
          </p:nvSpPr>
          <p:spPr>
            <a:xfrm>
              <a:off x="6350" y="6350"/>
              <a:ext cx="3828923" cy="2693797"/>
            </a:xfrm>
            <a:custGeom>
              <a:avLst/>
              <a:gdLst/>
              <a:ahLst/>
              <a:cxnLst/>
              <a:rect l="l" t="t" r="r" b="b"/>
              <a:pathLst>
                <a:path w="3828923" h="2693797">
                  <a:moveTo>
                    <a:pt x="0" y="0"/>
                  </a:moveTo>
                  <a:lnTo>
                    <a:pt x="3828923" y="0"/>
                  </a:lnTo>
                  <a:lnTo>
                    <a:pt x="3828923" y="2693797"/>
                  </a:lnTo>
                  <a:lnTo>
                    <a:pt x="0" y="2693797"/>
                  </a:lnTo>
                  <a:close/>
                </a:path>
              </a:pathLst>
            </a:custGeom>
            <a:solidFill>
              <a:srgbClr val="CDF8CE">
                <a:alpha val="89804"/>
              </a:srgbClr>
            </a:solidFill>
          </p:spPr>
        </p:sp>
        <p:sp>
          <p:nvSpPr>
            <p:cNvPr id="43" name="Freeform 43"/>
            <p:cNvSpPr/>
            <p:nvPr/>
          </p:nvSpPr>
          <p:spPr>
            <a:xfrm>
              <a:off x="0" y="0"/>
              <a:ext cx="3841623" cy="2706497"/>
            </a:xfrm>
            <a:custGeom>
              <a:avLst/>
              <a:gdLst/>
              <a:ahLst/>
              <a:cxnLst/>
              <a:rect l="l" t="t" r="r" b="b"/>
              <a:pathLst>
                <a:path w="3841623" h="2706497">
                  <a:moveTo>
                    <a:pt x="6350" y="0"/>
                  </a:moveTo>
                  <a:lnTo>
                    <a:pt x="3835273" y="0"/>
                  </a:lnTo>
                  <a:cubicBezTo>
                    <a:pt x="3838829" y="0"/>
                    <a:pt x="3841623" y="2794"/>
                    <a:pt x="3841623" y="6350"/>
                  </a:cubicBezTo>
                  <a:lnTo>
                    <a:pt x="3841623" y="2700147"/>
                  </a:lnTo>
                  <a:cubicBezTo>
                    <a:pt x="3841623" y="2703703"/>
                    <a:pt x="3838829" y="2706497"/>
                    <a:pt x="3835273" y="2706497"/>
                  </a:cubicBezTo>
                  <a:lnTo>
                    <a:pt x="6350" y="2706497"/>
                  </a:lnTo>
                  <a:cubicBezTo>
                    <a:pt x="2794" y="2706497"/>
                    <a:pt x="0" y="2703703"/>
                    <a:pt x="0" y="2700147"/>
                  </a:cubicBezTo>
                  <a:lnTo>
                    <a:pt x="0" y="6350"/>
                  </a:lnTo>
                  <a:cubicBezTo>
                    <a:pt x="0" y="2794"/>
                    <a:pt x="2794" y="0"/>
                    <a:pt x="6350" y="0"/>
                  </a:cubicBezTo>
                  <a:moveTo>
                    <a:pt x="6350" y="12700"/>
                  </a:moveTo>
                  <a:lnTo>
                    <a:pt x="6350" y="6350"/>
                  </a:lnTo>
                  <a:lnTo>
                    <a:pt x="12700" y="6350"/>
                  </a:lnTo>
                  <a:lnTo>
                    <a:pt x="12700" y="2700147"/>
                  </a:lnTo>
                  <a:lnTo>
                    <a:pt x="6350" y="2700147"/>
                  </a:lnTo>
                  <a:lnTo>
                    <a:pt x="6350" y="2693797"/>
                  </a:lnTo>
                  <a:lnTo>
                    <a:pt x="3835273" y="2693797"/>
                  </a:lnTo>
                  <a:lnTo>
                    <a:pt x="3835273" y="2700147"/>
                  </a:lnTo>
                  <a:lnTo>
                    <a:pt x="3828923" y="2700147"/>
                  </a:lnTo>
                  <a:lnTo>
                    <a:pt x="3828923" y="6350"/>
                  </a:lnTo>
                  <a:lnTo>
                    <a:pt x="3835273" y="6350"/>
                  </a:lnTo>
                  <a:lnTo>
                    <a:pt x="3835273" y="1270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4BC650">
                <a:alpha val="89804"/>
              </a:srgbClr>
            </a:solidFill>
          </p:spPr>
        </p:sp>
      </p:grpSp>
      <p:sp>
        <p:nvSpPr>
          <p:cNvPr id="44" name="TextBox 44"/>
          <p:cNvSpPr txBox="1"/>
          <p:nvPr/>
        </p:nvSpPr>
        <p:spPr>
          <a:xfrm>
            <a:off x="12617302" y="6009740"/>
            <a:ext cx="2632272" cy="178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Gestión de datos y análisis.</a:t>
            </a:r>
          </a:p>
          <a:p>
            <a:pPr marL="241300" lvl="2" indent="-80433" algn="l">
              <a:lnSpc>
                <a:spcPts val="2160"/>
              </a:lnSpc>
              <a:buFont typeface="Arial"/>
              <a:buChar char="⚬"/>
            </a:pPr>
            <a:r>
              <a:rPr lang="en-US" sz="2000">
                <a:solidFill>
                  <a:srgbClr val="000000"/>
                </a:solidFill>
                <a:latin typeface="Arial"/>
              </a:rPr>
              <a:t>Optimización de la cadena de suministro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234440" y="3810526"/>
            <a:ext cx="13366223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19"/>
              </a:lnSpc>
            </a:pPr>
            <a:r>
              <a:rPr lang="en-US" sz="2599">
                <a:solidFill>
                  <a:srgbClr val="000000"/>
                </a:solidFill>
                <a:latin typeface="Arimo"/>
              </a:rPr>
              <a:t>Medir el grado de adopción del 4.0 en las grandes empresas de Aguachica, Cesar.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1362</Words>
  <Application>Microsoft Office PowerPoint</Application>
  <PresentationFormat>Personalizado</PresentationFormat>
  <Paragraphs>158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7" baseType="lpstr">
      <vt:lpstr>Calibri</vt:lpstr>
      <vt:lpstr>Archivo Black</vt:lpstr>
      <vt:lpstr>Arial Bold</vt:lpstr>
      <vt:lpstr>Arimo</vt:lpstr>
      <vt:lpstr>Arial</vt:lpstr>
      <vt:lpstr>Anton</vt:lpstr>
      <vt:lpstr>Arimo Italics</vt:lpstr>
      <vt:lpstr>Times New Roman</vt:lpstr>
      <vt:lpstr>TT Rounds Condensed</vt:lpstr>
      <vt:lpstr>Arimo Bold</vt:lpstr>
      <vt:lpstr>Times New Roman Italics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SUSTENTACIÓN DE PROYECTO DE GRADO-2023.pptx</dc:title>
  <cp:lastModifiedBy>Cuenta Microsoft</cp:lastModifiedBy>
  <cp:revision>3</cp:revision>
  <dcterms:created xsi:type="dcterms:W3CDTF">2006-08-16T00:00:00Z</dcterms:created>
  <dcterms:modified xsi:type="dcterms:W3CDTF">2024-01-16T14:22:23Z</dcterms:modified>
  <dc:identifier>DAF1v-ZUrwQ</dc:identifier>
</cp:coreProperties>
</file>