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2" r:id="rId4"/>
    <p:sldId id="258" r:id="rId5"/>
    <p:sldId id="260" r:id="rId6"/>
    <p:sldId id="271" r:id="rId7"/>
    <p:sldId id="275" r:id="rId8"/>
    <p:sldId id="272" r:id="rId9"/>
    <p:sldId id="259" r:id="rId10"/>
    <p:sldId id="261" r:id="rId11"/>
    <p:sldId id="267" r:id="rId12"/>
    <p:sldId id="263" r:id="rId13"/>
  </p:sldIdLst>
  <p:sldSz cx="18288000" cy="10287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Bernard MT Condensed" panose="02050806060905020404" pitchFamily="18" charset="0"/>
      <p:regular r:id="rId19"/>
    </p:embeddedFont>
    <p:embeddedFont>
      <p:font typeface="Playfair Display 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A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D76B-B866-49DF-9AA3-379377DEA9AF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D4733-72BB-4D3A-8F09-1BC3B6E4A8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D4733-72BB-4D3A-8F09-1BC3B6E4A8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6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10" Type="http://schemas.openxmlformats.org/officeDocument/2006/relationships/image" Target="../media/image6.jpeg"/><Relationship Id="rId4" Type="http://schemas.openxmlformats.org/officeDocument/2006/relationships/image" Target="../media/image2.sv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8.svg"/><Relationship Id="rId7" Type="http://schemas.openxmlformats.org/officeDocument/2006/relationships/image" Target="../media/image16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79245" y="9410700"/>
            <a:ext cx="8994640" cy="534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79"/>
              </a:lnSpc>
              <a:spcBef>
                <a:spcPct val="0"/>
              </a:spcBef>
            </a:pPr>
            <a:r>
              <a:rPr lang="en-US" sz="4800" dirty="0">
                <a:solidFill>
                  <a:srgbClr val="44A74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PRAE</a:t>
            </a:r>
            <a:endParaRPr lang="en-US" sz="5400" dirty="0">
              <a:solidFill>
                <a:srgbClr val="44A74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60007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160" t="21264" r="6608" b="71845"/>
          <a:stretch>
            <a:fillRect/>
          </a:stretch>
        </p:blipFill>
        <p:spPr>
          <a:xfrm>
            <a:off x="1028702" y="8389296"/>
            <a:ext cx="6087719" cy="44990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3124850" y="0"/>
            <a:ext cx="5163151" cy="10287000"/>
            <a:chOff x="0" y="0"/>
            <a:chExt cx="6884199" cy="13716000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0"/>
              <a:ext cx="6884199" cy="6858000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6858000"/>
              <a:ext cx="6884199" cy="68580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>
            <a:off x="10023340" y="0"/>
            <a:ext cx="10726128" cy="10652611"/>
            <a:chOff x="0" y="0"/>
            <a:chExt cx="14301503" cy="1420348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7">
              <a:alphaModFix amt="32999"/>
            </a:blip>
            <a:srcRect r="7310"/>
            <a:stretch>
              <a:fillRect/>
            </a:stretch>
          </p:blipFill>
          <p:spPr>
            <a:xfrm>
              <a:off x="2775700" y="0"/>
              <a:ext cx="11525803" cy="9326128"/>
            </a:xfrm>
            <a:prstGeom prst="rect">
              <a:avLst/>
            </a:prstGeom>
          </p:spPr>
        </p:pic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2775700" y="0"/>
              <a:ext cx="10859180" cy="9404050"/>
              <a:chOff x="0" y="0"/>
              <a:chExt cx="6350000" cy="54991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54991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5499100">
                    <a:moveTo>
                      <a:pt x="3175000" y="0"/>
                    </a:moveTo>
                    <a:lnTo>
                      <a:pt x="0" y="0"/>
                    </a:lnTo>
                    <a:lnTo>
                      <a:pt x="1587500" y="2749550"/>
                    </a:lnTo>
                    <a:lnTo>
                      <a:pt x="3175000" y="5499100"/>
                    </a:lnTo>
                    <a:lnTo>
                      <a:pt x="4762500" y="2749550"/>
                    </a:lnTo>
                    <a:lnTo>
                      <a:pt x="635000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 r="-15466"/>
                </a:stretch>
              </a:blipFill>
            </p:spPr>
          </p:sp>
        </p:grpSp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8">
              <a:alphaModFix amt="38000"/>
            </a:blip>
            <a:srcRect l="18690" t="23271" r="14846"/>
            <a:stretch>
              <a:fillRect/>
            </a:stretch>
          </p:blipFill>
          <p:spPr>
            <a:xfrm>
              <a:off x="2775700" y="6718864"/>
              <a:ext cx="11525803" cy="7484616"/>
            </a:xfrm>
            <a:prstGeom prst="rect">
              <a:avLst/>
            </a:prstGeom>
          </p:spPr>
        </p:pic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0" y="5125689"/>
              <a:ext cx="10555570" cy="9077791"/>
              <a:chOff x="0" y="0"/>
              <a:chExt cx="6350000" cy="5461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59563" y="32385"/>
                <a:ext cx="6230874" cy="5396230"/>
              </a:xfrm>
              <a:custGeom>
                <a:avLst/>
                <a:gdLst/>
                <a:ahLst/>
                <a:cxnLst/>
                <a:rect l="l" t="t" r="r" b="b"/>
                <a:pathLst>
                  <a:path w="6230874" h="5396230">
                    <a:moveTo>
                      <a:pt x="3115437" y="0"/>
                    </a:moveTo>
                    <a:lnTo>
                      <a:pt x="0" y="5396230"/>
                    </a:lnTo>
                    <a:lnTo>
                      <a:pt x="6230874" y="5396230"/>
                    </a:lnTo>
                    <a:close/>
                  </a:path>
                </a:pathLst>
              </a:custGeom>
              <a:blipFill>
                <a:blip r:embed="rId8"/>
                <a:stretch>
                  <a:fillRect t="-1800" r="-59508" b="-1800"/>
                </a:stretch>
              </a:blipFill>
            </p:spPr>
          </p:sp>
        </p:grpSp>
      </p:grpSp>
      <p:grpSp>
        <p:nvGrpSpPr>
          <p:cNvPr id="15" name="Group 15"/>
          <p:cNvGrpSpPr/>
          <p:nvPr/>
        </p:nvGrpSpPr>
        <p:grpSpPr>
          <a:xfrm>
            <a:off x="579245" y="449995"/>
            <a:ext cx="3493315" cy="1157412"/>
            <a:chOff x="0" y="0"/>
            <a:chExt cx="4657753" cy="1543217"/>
          </a:xfrm>
        </p:grpSpPr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0" y="0"/>
              <a:ext cx="1451358" cy="1543217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1847567" y="12284"/>
              <a:ext cx="2285327" cy="4958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95"/>
                </a:lnSpc>
              </a:pPr>
              <a:r>
                <a:rPr lang="en-US" sz="2443" spc="-24">
                  <a:solidFill>
                    <a:srgbClr val="35B729"/>
                  </a:solidFill>
                  <a:latin typeface="Playfair Display Bold"/>
                </a:rPr>
                <a:t>Universidad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322707" y="533904"/>
              <a:ext cx="3335046" cy="427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7"/>
                </a:lnSpc>
              </a:pPr>
              <a:r>
                <a:rPr lang="en-US" sz="2091" spc="-20" dirty="0">
                  <a:solidFill>
                    <a:srgbClr val="1F7317"/>
                  </a:solidFill>
                  <a:latin typeface="Playfair Display Bold"/>
                </a:rPr>
                <a:t>Popular del Cesar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847567" y="1031754"/>
              <a:ext cx="2084133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67"/>
                </a:lnSpc>
              </a:pPr>
              <a:r>
                <a:rPr lang="en-US" sz="1237" spc="-12">
                  <a:solidFill>
                    <a:srgbClr val="000000"/>
                  </a:solidFill>
                  <a:latin typeface="Playfair Display Bold"/>
                </a:rPr>
                <a:t>Seccional Aguachica </a:t>
              </a:r>
            </a:p>
          </p:txBody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10"/>
          <a:srcRect l="27903" t="7707" r="27626" b="7032"/>
          <a:stretch>
            <a:fillRect/>
          </a:stretch>
        </p:blipFill>
        <p:spPr>
          <a:xfrm>
            <a:off x="10410085" y="222076"/>
            <a:ext cx="1506527" cy="162468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879340" y="8330451"/>
            <a:ext cx="10284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UNIVERSIDAD POPULAR DEL CESAR SECCIONAL AGUACHICA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PROGRAMA ADMINISTRACION DE MEPRESAS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2022-1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3407004" y="6614647"/>
            <a:ext cx="5468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CARLOS ARTURO YAZO GALLARDO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3396907" y="5068219"/>
            <a:ext cx="5488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LAURA MARCELA CORDERO MARIN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816699" y="3280780"/>
            <a:ext cx="446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PRACTICAS CURRICULARES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964920" y="1625719"/>
            <a:ext cx="8348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DE UN PLAN DE MERCADEO PARA LA OPTICA VISUALCENTER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15200" y="1304228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 smtClean="0">
                <a:latin typeface="Arial" panose="020B0604020202020204" pitchFamily="34" charset="0"/>
              </a:rPr>
              <a:t>ANEXOS</a:t>
            </a:r>
            <a:endParaRPr lang="es-CO" sz="4800" b="1" dirty="0">
              <a:latin typeface="Arial" panose="020B0604020202020204" pitchFamily="34" charset="0"/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C:\Users\Laura\Downloads\WhatsApp Image 2022-06-07 at 11.53.18 AM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00300"/>
            <a:ext cx="11734800" cy="6557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15200" y="1304228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 smtClean="0">
                <a:latin typeface="Arial" panose="020B0604020202020204" pitchFamily="34" charset="0"/>
              </a:rPr>
              <a:t>ANEXOS</a:t>
            </a:r>
            <a:endParaRPr lang="es-CO" sz="4800" b="1" dirty="0">
              <a:latin typeface="Arial" panose="020B0604020202020204" pitchFamily="34" charset="0"/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16.jpg" descr="C:\Users\Laura\Downloads\WhatsApp Image 2022-04-07 at 11.20.18 AM (1).jpe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8630232" y="2606213"/>
            <a:ext cx="3031063" cy="4246993"/>
          </a:xfrm>
          <a:prstGeom prst="rect">
            <a:avLst/>
          </a:prstGeom>
          <a:ln/>
        </p:spPr>
      </p:pic>
      <p:pic>
        <p:nvPicPr>
          <p:cNvPr id="23" name="image15.jpg" descr="C:\Users\Laura\Downloads\WhatsApp Image 2022-03-26 at 1.17.17 PM.jpeg"/>
          <p:cNvPicPr/>
          <p:nvPr/>
        </p:nvPicPr>
        <p:blipFill>
          <a:blip r:embed="rId7"/>
          <a:srcRect t="18096"/>
          <a:stretch>
            <a:fillRect/>
          </a:stretch>
        </p:blipFill>
        <p:spPr>
          <a:xfrm>
            <a:off x="12420600" y="2642136"/>
            <a:ext cx="3719761" cy="4160634"/>
          </a:xfrm>
          <a:prstGeom prst="rect">
            <a:avLst/>
          </a:prstGeom>
          <a:ln/>
        </p:spPr>
      </p:pic>
      <p:pic>
        <p:nvPicPr>
          <p:cNvPr id="14" name="image23.jpeg" descr="C:\Users\Laura\Downloads\WhatsApp Image 2022-04-07 at 11.20.18 AM.jpe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836899" y="2689572"/>
            <a:ext cx="5291013" cy="411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16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2314816" y="-2086793"/>
            <a:ext cx="6208021" cy="4173585"/>
            <a:chOff x="0" y="0"/>
            <a:chExt cx="7990758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990758" cy="5372100"/>
            </a:xfrm>
            <a:custGeom>
              <a:avLst/>
              <a:gdLst/>
              <a:ahLst/>
              <a:cxnLst/>
              <a:rect l="l" t="t" r="r" b="b"/>
              <a:pathLst>
                <a:path w="7990758" h="5372100">
                  <a:moveTo>
                    <a:pt x="6440088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440088" y="5372100"/>
                  </a:lnTo>
                  <a:lnTo>
                    <a:pt x="7990758" y="2686050"/>
                  </a:lnTo>
                  <a:lnTo>
                    <a:pt x="6440088" y="0"/>
                  </a:lnTo>
                  <a:close/>
                </a:path>
              </a:pathLst>
            </a:custGeom>
            <a:solidFill>
              <a:srgbClr val="30B12A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26651" t="7823" r="27057" b="8190"/>
          <a:stretch>
            <a:fillRect/>
          </a:stretch>
        </p:blipFill>
        <p:spPr>
          <a:xfrm>
            <a:off x="838200" y="2086793"/>
            <a:ext cx="5710696" cy="5828039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 rot="-10800000">
            <a:off x="-1093063" y="7283541"/>
            <a:ext cx="2963586" cy="3459503"/>
            <a:chOff x="0" y="0"/>
            <a:chExt cx="4602013" cy="5372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02013" cy="5372100"/>
            </a:xfrm>
            <a:custGeom>
              <a:avLst/>
              <a:gdLst/>
              <a:ahLst/>
              <a:cxnLst/>
              <a:rect l="l" t="t" r="r" b="b"/>
              <a:pathLst>
                <a:path w="4602013" h="5372100">
                  <a:moveTo>
                    <a:pt x="3051343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3051343" y="5372100"/>
                  </a:lnTo>
                  <a:lnTo>
                    <a:pt x="4602013" y="2686050"/>
                  </a:lnTo>
                  <a:lnTo>
                    <a:pt x="3051343" y="0"/>
                  </a:ln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8283485" y="4315647"/>
            <a:ext cx="8115300" cy="151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40"/>
              </a:lnSpc>
              <a:spcBef>
                <a:spcPct val="0"/>
              </a:spcBef>
            </a:pPr>
            <a:r>
              <a:rPr lang="en-US" sz="15000" dirty="0">
                <a:solidFill>
                  <a:srgbClr val="000000"/>
                </a:solidFill>
                <a:latin typeface="Bernard MT Condensed" panose="02050806060905020404" pitchFamily="18" charset="0"/>
              </a:rPr>
              <a:t>¡GRACIAS!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4790417" y="-446410"/>
            <a:ext cx="13497585" cy="791631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09518" y="8624162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324600" y="1646396"/>
            <a:ext cx="49712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4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371600" y="4005378"/>
            <a:ext cx="151260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x-none" sz="3600" dirty="0">
                <a:latin typeface="Arial" pitchFamily="34" charset="0"/>
              </a:rPr>
              <a:t>El presente trabajo se deriva de la realización </a:t>
            </a:r>
            <a:r>
              <a:rPr lang="x-none" sz="3600" dirty="0" smtClean="0">
                <a:latin typeface="Arial" pitchFamily="34" charset="0"/>
              </a:rPr>
              <a:t>de</a:t>
            </a:r>
            <a:r>
              <a:rPr lang="es-CO" sz="3600" dirty="0" smtClean="0">
                <a:latin typeface="Arial" pitchFamily="34" charset="0"/>
              </a:rPr>
              <a:t> las </a:t>
            </a:r>
            <a:r>
              <a:rPr lang="x-none" sz="3600" dirty="0" smtClean="0">
                <a:latin typeface="Arial" pitchFamily="34" charset="0"/>
              </a:rPr>
              <a:t>prácticas </a:t>
            </a:r>
            <a:r>
              <a:rPr lang="x-none" sz="3600" dirty="0">
                <a:latin typeface="Arial" pitchFamily="34" charset="0"/>
              </a:rPr>
              <a:t>curriculares en la empresa Visual Center, que cuenta con una única sede en el Municipio de Aguachica Cesar, el objetivo de este trabajo es presentar o dejar a la empresa un modelo de desarrollo el cual será de utilidad, con el propósito de ejecutar lo aprendido y de establecer un plan de mejoramiento continuo en la organización.</a:t>
            </a:r>
          </a:p>
          <a:p>
            <a:pPr algn="just">
              <a:defRPr/>
            </a:pPr>
            <a:endParaRPr lang="x-none" sz="3600" dirty="0">
              <a:latin typeface="Arial" pitchFamily="34" charset="0"/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3602767" y="-3778684"/>
            <a:ext cx="13505732" cy="6226137"/>
            <a:chOff x="0" y="0"/>
            <a:chExt cx="11653156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53155" cy="5372100"/>
            </a:xfrm>
            <a:custGeom>
              <a:avLst/>
              <a:gdLst/>
              <a:ahLst/>
              <a:cxnLst/>
              <a:rect l="l" t="t" r="r" b="b"/>
              <a:pathLst>
                <a:path w="11653155" h="5372100">
                  <a:moveTo>
                    <a:pt x="10102486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10102486" y="5372100"/>
                  </a:lnTo>
                  <a:lnTo>
                    <a:pt x="11653155" y="2686050"/>
                  </a:lnTo>
                  <a:lnTo>
                    <a:pt x="10102486" y="0"/>
                  </a:lnTo>
                  <a:close/>
                </a:path>
              </a:pathLst>
            </a:custGeom>
            <a:solidFill>
              <a:srgbClr val="EFEAF4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34026"/>
          <a:stretch>
            <a:fillRect/>
          </a:stretch>
        </p:blipFill>
        <p:spPr>
          <a:xfrm>
            <a:off x="1028702" y="381753"/>
            <a:ext cx="2121399" cy="121124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784169" y="381754"/>
            <a:ext cx="1475132" cy="156849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6629" y="8559466"/>
            <a:ext cx="1397669" cy="1397669"/>
          </a:xfrm>
          <a:prstGeom prst="rect">
            <a:avLst/>
          </a:prstGeom>
        </p:spPr>
      </p:pic>
      <p:sp>
        <p:nvSpPr>
          <p:cNvPr id="7" name="1 CuadroTexto"/>
          <p:cNvSpPr txBox="1"/>
          <p:nvPr/>
        </p:nvSpPr>
        <p:spPr>
          <a:xfrm>
            <a:off x="9448800" y="1795137"/>
            <a:ext cx="525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800" b="1" dirty="0">
                <a:latin typeface="Arial" pitchFamily="34" charset="0"/>
              </a:rPr>
              <a:t>DIAGNÓSTICO</a:t>
            </a: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lang="es-C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sp>
        <p:nvSpPr>
          <p:cNvPr id="14" name="TextBox 25"/>
          <p:cNvSpPr txBox="1"/>
          <p:nvPr/>
        </p:nvSpPr>
        <p:spPr>
          <a:xfrm>
            <a:off x="8264327" y="9728707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577182" y="3800900"/>
            <a:ext cx="14401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4000" dirty="0">
                <a:latin typeface="Arial" panose="020B0604020202020204" pitchFamily="34" charset="0"/>
                <a:cs typeface="Arial" panose="020B0604020202020204" pitchFamily="34" charset="0"/>
              </a:rPr>
              <a:t>La óptica visual center empezó a ejecutar sus actividades en el año 2003 con el propósito de ofrecer un servicio con una atención integral y de calidad. Se realizan pruebas de visión por un profesional en optometría, se brinda asesoría adecuada a cada uno de los clientes sobre el tipo de gafas y lentes que se ajustan a cada uno, satisfaciendo así las necesidades de cada paciente.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13741038" y="-1217563"/>
            <a:ext cx="9852713" cy="11676275"/>
            <a:chOff x="0" y="0"/>
            <a:chExt cx="13136951" cy="15568366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t="34026"/>
            <a:stretch>
              <a:fillRect/>
            </a:stretch>
          </p:blipFill>
          <p:spPr>
            <a:xfrm flipV="1">
              <a:off x="0" y="0"/>
              <a:ext cx="10199044" cy="5823319"/>
            </a:xfrm>
            <a:prstGeom prst="rect">
              <a:avLst/>
            </a:prstGeom>
          </p:spPr>
        </p:pic>
        <p:grpSp>
          <p:nvGrpSpPr>
            <p:cNvPr id="4" name="Group 4"/>
            <p:cNvGrpSpPr/>
            <p:nvPr/>
          </p:nvGrpSpPr>
          <p:grpSpPr>
            <a:xfrm rot="-10800000">
              <a:off x="2115666" y="3513875"/>
              <a:ext cx="11021285" cy="12054491"/>
              <a:chOff x="0" y="0"/>
              <a:chExt cx="4911651" cy="53721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911651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4911651" h="5372100">
                    <a:moveTo>
                      <a:pt x="3360981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3360981" y="5372100"/>
                    </a:lnTo>
                    <a:lnTo>
                      <a:pt x="4911651" y="2686050"/>
                    </a:lnTo>
                    <a:lnTo>
                      <a:pt x="3360981" y="0"/>
                    </a:lnTo>
                    <a:close/>
                  </a:path>
                </a:pathLst>
              </a:custGeom>
              <a:solidFill>
                <a:srgbClr val="16B012"/>
              </a:solidFill>
            </p:spPr>
          </p:sp>
        </p:grpSp>
      </p:grpSp>
      <p:grpSp>
        <p:nvGrpSpPr>
          <p:cNvPr id="7" name="Group 7"/>
          <p:cNvGrpSpPr/>
          <p:nvPr/>
        </p:nvGrpSpPr>
        <p:grpSpPr>
          <a:xfrm>
            <a:off x="10839913" y="950515"/>
            <a:ext cx="6419388" cy="3410435"/>
            <a:chOff x="0" y="0"/>
            <a:chExt cx="3509512" cy="18719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32773" y="7152"/>
            <a:ext cx="1475132" cy="15684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5479292" y="8674472"/>
            <a:ext cx="1397669" cy="1397669"/>
          </a:xfrm>
          <a:prstGeom prst="rect">
            <a:avLst/>
          </a:prstGeom>
        </p:spPr>
      </p:pic>
      <p:sp>
        <p:nvSpPr>
          <p:cNvPr id="15" name="1 CuadroTexto"/>
          <p:cNvSpPr txBox="1"/>
          <p:nvPr/>
        </p:nvSpPr>
        <p:spPr>
          <a:xfrm>
            <a:off x="11515123" y="2240233"/>
            <a:ext cx="48180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itchFamily="34" charset="0"/>
              </a:rPr>
              <a:t>OBJETIVOS</a:t>
            </a:r>
          </a:p>
        </p:txBody>
      </p:sp>
      <p:sp>
        <p:nvSpPr>
          <p:cNvPr id="16" name="Rectángulo 12"/>
          <p:cNvSpPr>
            <a:spLocks noChangeArrowheads="1"/>
          </p:cNvSpPr>
          <p:nvPr/>
        </p:nvSpPr>
        <p:spPr bwMode="auto">
          <a:xfrm>
            <a:off x="946288" y="1902367"/>
            <a:ext cx="71183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GENERAL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19" name="Rectángulo 12"/>
          <p:cNvSpPr>
            <a:spLocks noChangeArrowheads="1"/>
          </p:cNvSpPr>
          <p:nvPr/>
        </p:nvSpPr>
        <p:spPr bwMode="auto">
          <a:xfrm>
            <a:off x="982414" y="4935060"/>
            <a:ext cx="71183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</a:t>
            </a:r>
            <a:r>
              <a:rPr lang="es-ES" altLang="en-US" b="1" dirty="0" smtClean="0"/>
              <a:t>ESPECIFICOS</a:t>
            </a: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23" name="TextBox 25"/>
          <p:cNvSpPr txBox="1"/>
          <p:nvPr/>
        </p:nvSpPr>
        <p:spPr>
          <a:xfrm>
            <a:off x="8261578" y="961528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51090" y="2695863"/>
            <a:ext cx="10126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Diseñar un </a:t>
            </a:r>
            <a:r>
              <a:rPr lang="es-CO" sz="3600" dirty="0">
                <a:latin typeface="Arial" panose="020B0604020202020204" pitchFamily="34" charset="0"/>
                <a:cs typeface="Arial" panose="020B0604020202020204" pitchFamily="34" charset="0"/>
              </a:rPr>
              <a:t>plan de mercadeo para la óptica Visual Center en el Municipio de Aguachica Cesar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982414" y="5803871"/>
            <a:ext cx="10126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Diagnosticar la </a:t>
            </a:r>
            <a:r>
              <a:rPr lang="es-CO" sz="3600" dirty="0">
                <a:latin typeface="Arial" panose="020B0604020202020204" pitchFamily="34" charset="0"/>
                <a:cs typeface="Arial" panose="020B0604020202020204" pitchFamily="34" charset="0"/>
              </a:rPr>
              <a:t>situación actual de la empresa </a:t>
            </a:r>
            <a:endParaRPr lang="es-CO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Desarrollar </a:t>
            </a:r>
            <a:r>
              <a:rPr lang="es-CO" sz="3600" dirty="0">
                <a:latin typeface="Arial" panose="020B0604020202020204" pitchFamily="34" charset="0"/>
                <a:cs typeface="Arial" panose="020B0604020202020204" pitchFamily="34" charset="0"/>
              </a:rPr>
              <a:t>un plan de mercadeo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Determinar </a:t>
            </a:r>
            <a:r>
              <a:rPr lang="es-CO" sz="3600" dirty="0">
                <a:latin typeface="Arial" panose="020B0604020202020204" pitchFamily="34" charset="0"/>
                <a:cs typeface="Arial" panose="020B0604020202020204" pitchFamily="34" charset="0"/>
              </a:rPr>
              <a:t>las estrategias de mercadeo para la óptica Visual Center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818" y="477269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2979908" y="602040"/>
            <a:ext cx="80201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DESARROLLO DE LOS </a:t>
            </a:r>
            <a:endParaRPr lang="es-CO" sz="4800" b="1" dirty="0" smtClean="0">
              <a:latin typeface="Arial" panose="020B0604020202020204" pitchFamily="34" charset="0"/>
            </a:endParaRPr>
          </a:p>
          <a:p>
            <a:pPr algn="ctr">
              <a:defRPr/>
            </a:pPr>
            <a:r>
              <a:rPr lang="es-CO" sz="4800" b="1" dirty="0" smtClean="0">
                <a:latin typeface="Arial" panose="020B0604020202020204" pitchFamily="34" charset="0"/>
              </a:rPr>
              <a:t>OBJETIVOS </a:t>
            </a:r>
            <a:r>
              <a:rPr lang="es-CO" sz="4800" b="1" dirty="0">
                <a:latin typeface="Arial" panose="020B0604020202020204" pitchFamily="34" charset="0"/>
              </a:rPr>
              <a:t>ESPECIFICOS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1340989" y="2599451"/>
            <a:ext cx="155855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3600" b="1" i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600" b="1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x-none" sz="3600" b="1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DIAGNOSTICAR </a:t>
            </a:r>
            <a:r>
              <a:rPr lang="x-none" sz="3600" b="1" i="1" kern="0" dirty="0">
                <a:latin typeface="Arial" panose="020B0604020202020204" pitchFamily="34" charset="0"/>
                <a:cs typeface="Arial" panose="020B0604020202020204" pitchFamily="34" charset="0"/>
              </a:rPr>
              <a:t>LA SITUACION ACTUAL DE LA </a:t>
            </a:r>
            <a:r>
              <a:rPr lang="x-none" sz="3600" b="1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</a:p>
          <a:p>
            <a:endParaRPr lang="es-ES" sz="36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3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Para efectuar de manera adecuada el análisis correspondiente a la óptica Visualcenter se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empleó</a:t>
            </a: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herramienta </a:t>
            </a:r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cual </a:t>
            </a:r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permiten la obtención de la información que se requiere, usando una metodología que permite realizar un barrido de las características de la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organización</a:t>
            </a: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como </a:t>
            </a:r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son las oportunidades, debilidades, fortalezas y amenazas realizando un análisis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FODA</a:t>
            </a:r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29190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4862174" y="83039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3276600" y="517311"/>
            <a:ext cx="11116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b="1" kern="0" dirty="0">
                <a:latin typeface="Arial" panose="020B0604020202020204" pitchFamily="34" charset="0"/>
                <a:cs typeface="Arial" panose="020B0604020202020204" pitchFamily="34" charset="0"/>
              </a:rPr>
              <a:t>MATRIZ FODA PARA LA </a:t>
            </a:r>
            <a:r>
              <a:rPr lang="es-ES" sz="3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OPTICA</a:t>
            </a:r>
          </a:p>
          <a:p>
            <a:pPr algn="ctr"/>
            <a:r>
              <a:rPr lang="es-ES" sz="3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b="1" kern="0" dirty="0">
                <a:latin typeface="Arial" panose="020B0604020202020204" pitchFamily="34" charset="0"/>
                <a:cs typeface="Arial" panose="020B0604020202020204" pitchFamily="34" charset="0"/>
              </a:rPr>
              <a:t>VISUAL CENTER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737" y="1912372"/>
            <a:ext cx="11076991" cy="776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8"/>
          <p:cNvGrpSpPr/>
          <p:nvPr/>
        </p:nvGrpSpPr>
        <p:grpSpPr>
          <a:xfrm>
            <a:off x="16334971" y="190500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720" y="308575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3214" y="8267700"/>
            <a:ext cx="1397669" cy="1397669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1301679" y="2247900"/>
            <a:ext cx="1504164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ANALISIS DE LA SITUACION</a:t>
            </a:r>
          </a:p>
          <a:p>
            <a:endParaRPr lang="es-ES" sz="3200" b="1" i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x-none" sz="3200" dirty="0">
                <a:latin typeface="Arial" panose="020B0604020202020204" pitchFamily="34" charset="0"/>
                <a:cs typeface="Arial" panose="020B0604020202020204" pitchFamily="34" charset="0"/>
              </a:rPr>
              <a:t>En este análisis se realizara un resumen de toda la información pertinente de la empresa: </a:t>
            </a:r>
            <a:endParaRPr lang="x-non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x-non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x-non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Entorno interno</a:t>
            </a:r>
            <a:endParaRPr lang="es-CO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x-non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x-none" sz="3200" dirty="0">
                <a:latin typeface="Arial" panose="020B0604020202020204" pitchFamily="34" charset="0"/>
                <a:cs typeface="Arial" panose="020B0604020202020204" pitchFamily="34" charset="0"/>
              </a:rPr>
              <a:t>Entorno del </a:t>
            </a:r>
            <a:r>
              <a:rPr lang="x-non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cliente</a:t>
            </a:r>
            <a:endParaRPr lang="es-CO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x-non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x-none" sz="3200" dirty="0">
                <a:latin typeface="Arial" panose="020B0604020202020204" pitchFamily="34" charset="0"/>
                <a:cs typeface="Arial" panose="020B0604020202020204" pitchFamily="34" charset="0"/>
              </a:rPr>
              <a:t>Entorno externo de la </a:t>
            </a:r>
            <a:r>
              <a:rPr lang="x-non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endParaRPr lang="en-US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6941731" y="75680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572" y="352526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3710" y="8639419"/>
            <a:ext cx="1397669" cy="1397669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2720914" y="981063"/>
            <a:ext cx="1157240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b="1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DETERMINAR </a:t>
            </a:r>
            <a:r>
              <a:rPr lang="es-ES" sz="3600" b="1" i="1" kern="0" dirty="0">
                <a:latin typeface="Arial" panose="020B0604020202020204" pitchFamily="34" charset="0"/>
                <a:cs typeface="Arial" panose="020B0604020202020204" pitchFamily="34" charset="0"/>
              </a:rPr>
              <a:t>LAS ESTRATEGIAS DE MERCADEO </a:t>
            </a:r>
            <a:endParaRPr lang="es-ES" sz="3600" b="1" i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3600" b="1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ES" sz="3600" b="1" i="1" kern="0" dirty="0">
                <a:latin typeface="Arial" panose="020B0604020202020204" pitchFamily="34" charset="0"/>
                <a:cs typeface="Arial" panose="020B0604020202020204" pitchFamily="34" charset="0"/>
              </a:rPr>
              <a:t>LA ÓPTICA VISUAL CENTER</a:t>
            </a:r>
            <a:endParaRPr 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340989" y="2599451"/>
            <a:ext cx="155855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i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3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Estrategia de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cartera</a:t>
            </a:r>
            <a:endParaRPr lang="es-CO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es-ES" sz="3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Estrategia de segmentación y </a:t>
            </a:r>
            <a:r>
              <a:rPr lang="x-non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posición</a:t>
            </a:r>
            <a:endParaRPr lang="es-CO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3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x-none" sz="3600" dirty="0">
                <a:latin typeface="Arial" panose="020B0604020202020204" pitchFamily="34" charset="0"/>
                <a:cs typeface="Arial" panose="020B0604020202020204" pitchFamily="34" charset="0"/>
              </a:rPr>
              <a:t>Estrategia de publicidad</a:t>
            </a:r>
          </a:p>
          <a:p>
            <a:pPr algn="just"/>
            <a:endParaRPr lang="x-none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x-none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89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ipse 1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-1726530" y="-229694"/>
            <a:ext cx="2755230" cy="6531045"/>
            <a:chOff x="0" y="0"/>
            <a:chExt cx="3673639" cy="8708060"/>
          </a:xfrm>
        </p:grpSpPr>
        <p:grpSp>
          <p:nvGrpSpPr>
            <p:cNvPr id="3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10200" y="8115300"/>
            <a:ext cx="1475132" cy="156849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sp>
        <p:nvSpPr>
          <p:cNvPr id="13" name="1 CuadroTexto"/>
          <p:cNvSpPr txBox="1"/>
          <p:nvPr/>
        </p:nvSpPr>
        <p:spPr>
          <a:xfrm>
            <a:off x="1047766" y="647700"/>
            <a:ext cx="88106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RECOMENDACIONES</a:t>
            </a:r>
            <a:endParaRPr lang="es-CO" sz="4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785332" y="2114956"/>
            <a:ext cx="1387988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Aumentar el manejo de las redes sociale</a:t>
            </a: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 haciendo publicaciones constantemente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endParaRPr lang="es-CO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Establecer una pagina web en la cual sea de fácil acceso a los pacientes sacar citas y mirar todo lo relacionado con la óptica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endParaRPr lang="es-CO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Implementar un catalogo en las redes sociales para que los clientes puedan tener fácil acceso de compra 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endParaRPr lang="es-CO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Mantener </a:t>
            </a:r>
            <a:r>
              <a:rPr lang="es-CO" sz="3600" dirty="0">
                <a:latin typeface="Arial" panose="020B0604020202020204" pitchFamily="34" charset="0"/>
                <a:cs typeface="Arial" panose="020B0604020202020204" pitchFamily="34" charset="0"/>
              </a:rPr>
              <a:t>e implementar las estrategias de marketing de manera constante para lograr llegar al público que se desea y </a:t>
            </a:r>
            <a:r>
              <a:rPr lang="es-CO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permitir </a:t>
            </a:r>
            <a:r>
              <a:rPr lang="es-CO" sz="3600" dirty="0">
                <a:latin typeface="Arial" panose="020B0604020202020204" pitchFamily="34" charset="0"/>
                <a:cs typeface="Arial" panose="020B0604020202020204" pitchFamily="34" charset="0"/>
              </a:rPr>
              <a:t>liderar el mercado. </a:t>
            </a:r>
            <a:endParaRPr lang="es-CO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O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457</Words>
  <Application>Microsoft Office PowerPoint</Application>
  <PresentationFormat>Personalizado</PresentationFormat>
  <Paragraphs>75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Calibri</vt:lpstr>
      <vt:lpstr>Bernard MT Condensed</vt:lpstr>
      <vt:lpstr>Wingdings</vt:lpstr>
      <vt:lpstr>Arial</vt:lpstr>
      <vt:lpstr>Playfair Display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PRACTICAS</dc:title>
  <dc:creator>LAURA</dc:creator>
  <cp:lastModifiedBy>USUARIO</cp:lastModifiedBy>
  <cp:revision>40</cp:revision>
  <dcterms:created xsi:type="dcterms:W3CDTF">2006-08-16T00:00:00Z</dcterms:created>
  <dcterms:modified xsi:type="dcterms:W3CDTF">2022-06-24T22:09:16Z</dcterms:modified>
  <dc:identifier>DAFC3K2AzKU</dc:identifier>
</cp:coreProperties>
</file>