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62" r:id="rId4"/>
    <p:sldId id="258" r:id="rId5"/>
    <p:sldId id="260" r:id="rId6"/>
    <p:sldId id="271" r:id="rId7"/>
    <p:sldId id="275" r:id="rId8"/>
    <p:sldId id="272" r:id="rId9"/>
    <p:sldId id="259" r:id="rId10"/>
    <p:sldId id="261" r:id="rId11"/>
    <p:sldId id="267" r:id="rId12"/>
    <p:sldId id="263" r:id="rId13"/>
  </p:sldIdLst>
  <p:sldSz cx="18288000" cy="10287000"/>
  <p:notesSz cx="6858000" cy="9144000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Bernard MT Condensed" panose="02050806060905020404" pitchFamily="18" charset="0"/>
      <p:regular r:id="rId19"/>
    </p:embeddedFont>
    <p:embeddedFont>
      <p:font typeface="Playfair Display Bold" panose="020B0604020202020204" charset="0"/>
      <p:regular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A7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3" d="100"/>
          <a:sy n="73" d="100"/>
        </p:scale>
        <p:origin x="594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CAD76B-B866-49DF-9AA3-379377DEA9AF}" type="datetimeFigureOut">
              <a:rPr lang="en-US" smtClean="0"/>
              <a:t>6/24/2022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0D4733-72BB-4D3A-8F09-1BC3B6E4A8F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608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0D4733-72BB-4D3A-8F09-1BC3B6E4A8F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763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377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914377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914377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5" Type="http://schemas.openxmlformats.org/officeDocument/2006/relationships/image" Target="../media/image2.png"/><Relationship Id="rId10" Type="http://schemas.openxmlformats.org/officeDocument/2006/relationships/image" Target="../media/image6.jpeg"/><Relationship Id="rId4" Type="http://schemas.openxmlformats.org/officeDocument/2006/relationships/image" Target="../media/image2.svg"/><Relationship Id="rId9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8.svg"/><Relationship Id="rId7" Type="http://schemas.openxmlformats.org/officeDocument/2006/relationships/image" Target="../media/image16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g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5.png"/><Relationship Id="rId4" Type="http://schemas.openxmlformats.org/officeDocument/2006/relationships/image" Target="../media/image13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79245" y="9410700"/>
            <a:ext cx="8994640" cy="5344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079"/>
              </a:lnSpc>
              <a:spcBef>
                <a:spcPct val="0"/>
              </a:spcBef>
            </a:pPr>
            <a:r>
              <a:rPr lang="en-US" sz="4800" dirty="0">
                <a:solidFill>
                  <a:srgbClr val="44A742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reflection blurRad="6350" stA="60000" endA="900" endPos="60000" dist="60007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PRAE</a:t>
            </a:r>
            <a:endParaRPr lang="en-US" sz="5400" dirty="0">
              <a:solidFill>
                <a:srgbClr val="44A742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reflection blurRad="6350" stA="60000" endA="900" endPos="60000" dist="60007" dir="5400000" sy="-100000" algn="bl" rotWithShape="0"/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l="160" t="21264" r="6608" b="71845"/>
          <a:stretch>
            <a:fillRect/>
          </a:stretch>
        </p:blipFill>
        <p:spPr>
          <a:xfrm>
            <a:off x="1028702" y="8389296"/>
            <a:ext cx="6087719" cy="449904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13124850" y="0"/>
            <a:ext cx="5163151" cy="10287000"/>
            <a:chOff x="0" y="0"/>
            <a:chExt cx="6884199" cy="13716000"/>
          </a:xfrm>
        </p:grpSpPr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rcRect t="415" r="34"/>
            <a:stretch>
              <a:fillRect/>
            </a:stretch>
          </p:blipFill>
          <p:spPr>
            <a:xfrm flipH="1">
              <a:off x="0" y="0"/>
              <a:ext cx="6884199" cy="6858000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rcRect t="415" r="34"/>
            <a:stretch>
              <a:fillRect/>
            </a:stretch>
          </p:blipFill>
          <p:spPr>
            <a:xfrm flipH="1">
              <a:off x="0" y="6858000"/>
              <a:ext cx="6884199" cy="6858000"/>
            </a:xfrm>
            <a:prstGeom prst="rect">
              <a:avLst/>
            </a:prstGeom>
          </p:spPr>
        </p:pic>
      </p:grpSp>
      <p:grpSp>
        <p:nvGrpSpPr>
          <p:cNvPr id="8" name="Group 8"/>
          <p:cNvGrpSpPr/>
          <p:nvPr/>
        </p:nvGrpSpPr>
        <p:grpSpPr>
          <a:xfrm>
            <a:off x="10023340" y="0"/>
            <a:ext cx="10726128" cy="10652611"/>
            <a:chOff x="0" y="0"/>
            <a:chExt cx="14301503" cy="14203480"/>
          </a:xfrm>
        </p:grpSpPr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7">
              <a:alphaModFix amt="32999"/>
            </a:blip>
            <a:srcRect r="7310"/>
            <a:stretch>
              <a:fillRect/>
            </a:stretch>
          </p:blipFill>
          <p:spPr>
            <a:xfrm>
              <a:off x="2775700" y="0"/>
              <a:ext cx="11525803" cy="9326128"/>
            </a:xfrm>
            <a:prstGeom prst="rect">
              <a:avLst/>
            </a:prstGeom>
          </p:spPr>
        </p:pic>
        <p:grpSp>
          <p:nvGrpSpPr>
            <p:cNvPr id="10" name="Group 10"/>
            <p:cNvGrpSpPr>
              <a:grpSpLocks noChangeAspect="1"/>
            </p:cNvGrpSpPr>
            <p:nvPr/>
          </p:nvGrpSpPr>
          <p:grpSpPr>
            <a:xfrm>
              <a:off x="2775700" y="0"/>
              <a:ext cx="10859180" cy="9404050"/>
              <a:chOff x="0" y="0"/>
              <a:chExt cx="6350000" cy="54991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6350000" cy="54991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5499100">
                    <a:moveTo>
                      <a:pt x="3175000" y="0"/>
                    </a:moveTo>
                    <a:lnTo>
                      <a:pt x="0" y="0"/>
                    </a:lnTo>
                    <a:lnTo>
                      <a:pt x="1587500" y="2749550"/>
                    </a:lnTo>
                    <a:lnTo>
                      <a:pt x="3175000" y="5499100"/>
                    </a:lnTo>
                    <a:lnTo>
                      <a:pt x="4762500" y="2749550"/>
                    </a:lnTo>
                    <a:lnTo>
                      <a:pt x="6350000" y="0"/>
                    </a:lnTo>
                    <a:close/>
                  </a:path>
                </a:pathLst>
              </a:custGeom>
              <a:blipFill>
                <a:blip r:embed="rId7"/>
                <a:stretch>
                  <a:fillRect r="-15466"/>
                </a:stretch>
              </a:blipFill>
            </p:spPr>
          </p:sp>
        </p:grpSp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8">
              <a:alphaModFix amt="38000"/>
            </a:blip>
            <a:srcRect l="18690" t="23271" r="14846"/>
            <a:stretch>
              <a:fillRect/>
            </a:stretch>
          </p:blipFill>
          <p:spPr>
            <a:xfrm>
              <a:off x="2775700" y="6718864"/>
              <a:ext cx="11525803" cy="7484616"/>
            </a:xfrm>
            <a:prstGeom prst="rect">
              <a:avLst/>
            </a:prstGeom>
          </p:spPr>
        </p:pic>
        <p:grpSp>
          <p:nvGrpSpPr>
            <p:cNvPr id="13" name="Group 13"/>
            <p:cNvGrpSpPr>
              <a:grpSpLocks noChangeAspect="1"/>
            </p:cNvGrpSpPr>
            <p:nvPr/>
          </p:nvGrpSpPr>
          <p:grpSpPr>
            <a:xfrm>
              <a:off x="0" y="5125689"/>
              <a:ext cx="10555570" cy="9077791"/>
              <a:chOff x="0" y="0"/>
              <a:chExt cx="6350000" cy="54610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59563" y="32385"/>
                <a:ext cx="6230874" cy="5396230"/>
              </a:xfrm>
              <a:custGeom>
                <a:avLst/>
                <a:gdLst/>
                <a:ahLst/>
                <a:cxnLst/>
                <a:rect l="l" t="t" r="r" b="b"/>
                <a:pathLst>
                  <a:path w="6230874" h="5396230">
                    <a:moveTo>
                      <a:pt x="3115437" y="0"/>
                    </a:moveTo>
                    <a:lnTo>
                      <a:pt x="0" y="5396230"/>
                    </a:lnTo>
                    <a:lnTo>
                      <a:pt x="6230874" y="5396230"/>
                    </a:lnTo>
                    <a:close/>
                  </a:path>
                </a:pathLst>
              </a:custGeom>
              <a:blipFill>
                <a:blip r:embed="rId8"/>
                <a:stretch>
                  <a:fillRect t="-1800" r="-59508" b="-1800"/>
                </a:stretch>
              </a:blipFill>
            </p:spPr>
          </p:sp>
        </p:grpSp>
      </p:grpSp>
      <p:grpSp>
        <p:nvGrpSpPr>
          <p:cNvPr id="15" name="Group 15"/>
          <p:cNvGrpSpPr/>
          <p:nvPr/>
        </p:nvGrpSpPr>
        <p:grpSpPr>
          <a:xfrm>
            <a:off x="579245" y="449995"/>
            <a:ext cx="3493315" cy="1157412"/>
            <a:chOff x="0" y="0"/>
            <a:chExt cx="4657753" cy="1543217"/>
          </a:xfrm>
        </p:grpSpPr>
        <p:pic>
          <p:nvPicPr>
            <p:cNvPr id="16" name="Picture 16"/>
            <p:cNvPicPr>
              <a:picLocks noChangeAspect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>
            <a:xfrm>
              <a:off x="0" y="0"/>
              <a:ext cx="1451358" cy="1543217"/>
            </a:xfrm>
            <a:prstGeom prst="rect">
              <a:avLst/>
            </a:prstGeom>
          </p:spPr>
        </p:pic>
        <p:sp>
          <p:nvSpPr>
            <p:cNvPr id="17" name="TextBox 17"/>
            <p:cNvSpPr txBox="1"/>
            <p:nvPr/>
          </p:nvSpPr>
          <p:spPr>
            <a:xfrm>
              <a:off x="1847567" y="12284"/>
              <a:ext cx="2285327" cy="4958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95"/>
                </a:lnSpc>
              </a:pPr>
              <a:r>
                <a:rPr lang="en-US" sz="2443" spc="-24">
                  <a:solidFill>
                    <a:srgbClr val="35B729"/>
                  </a:solidFill>
                  <a:latin typeface="Playfair Display Bold"/>
                </a:rPr>
                <a:t>Universidad 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322707" y="533904"/>
              <a:ext cx="3335046" cy="4274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477"/>
                </a:lnSpc>
              </a:pPr>
              <a:r>
                <a:rPr lang="en-US" sz="2091" spc="-20" dirty="0">
                  <a:solidFill>
                    <a:srgbClr val="1F7317"/>
                  </a:solidFill>
                  <a:latin typeface="Playfair Display Bold"/>
                </a:rPr>
                <a:t>Popular del Cesar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847567" y="1031754"/>
              <a:ext cx="2084133" cy="25648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467"/>
                </a:lnSpc>
              </a:pPr>
              <a:r>
                <a:rPr lang="en-US" sz="1237" spc="-12">
                  <a:solidFill>
                    <a:srgbClr val="000000"/>
                  </a:solidFill>
                  <a:latin typeface="Playfair Display Bold"/>
                </a:rPr>
                <a:t>Seccional Aguachica </a:t>
              </a:r>
            </a:p>
          </p:txBody>
        </p:sp>
      </p:grpSp>
      <p:pic>
        <p:nvPicPr>
          <p:cNvPr id="20" name="Picture 20"/>
          <p:cNvPicPr>
            <a:picLocks noChangeAspect="1"/>
          </p:cNvPicPr>
          <p:nvPr/>
        </p:nvPicPr>
        <p:blipFill>
          <a:blip r:embed="rId10"/>
          <a:srcRect l="27903" t="7707" r="27626" b="7032"/>
          <a:stretch>
            <a:fillRect/>
          </a:stretch>
        </p:blipFill>
        <p:spPr>
          <a:xfrm>
            <a:off x="10410085" y="222076"/>
            <a:ext cx="1506527" cy="1624685"/>
          </a:xfrm>
          <a:prstGeom prst="rect">
            <a:avLst/>
          </a:prstGeom>
        </p:spPr>
      </p:pic>
      <p:sp>
        <p:nvSpPr>
          <p:cNvPr id="27" name="Rectángulo 26"/>
          <p:cNvSpPr/>
          <p:nvPr/>
        </p:nvSpPr>
        <p:spPr>
          <a:xfrm>
            <a:off x="879340" y="8330451"/>
            <a:ext cx="1028400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MX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UNIVERSIDAD POPULAR DEL CESAR SECCIONAL AGUACHICA</a:t>
            </a:r>
          </a:p>
          <a:p>
            <a:pPr algn="ctr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MX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PROGRAMA ADMINISTRACION DE MEPRESAS</a:t>
            </a:r>
          </a:p>
          <a:p>
            <a:pPr algn="ctr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MX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2022-1</a:t>
            </a:r>
          </a:p>
        </p:txBody>
      </p:sp>
      <p:sp>
        <p:nvSpPr>
          <p:cNvPr id="28" name="Rectángulo 27"/>
          <p:cNvSpPr/>
          <p:nvPr/>
        </p:nvSpPr>
        <p:spPr>
          <a:xfrm>
            <a:off x="3407004" y="6614647"/>
            <a:ext cx="54684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MX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CARLOS ARTURO YAZO GALLARDO</a:t>
            </a:r>
            <a:endParaRPr lang="es-MX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Rectángulo 28"/>
          <p:cNvSpPr/>
          <p:nvPr/>
        </p:nvSpPr>
        <p:spPr>
          <a:xfrm>
            <a:off x="3396907" y="5068219"/>
            <a:ext cx="54886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MX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LAURA MARCELA CORDERO MARIN</a:t>
            </a:r>
            <a:endParaRPr lang="es-MX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Rectángulo 29"/>
          <p:cNvSpPr/>
          <p:nvPr/>
        </p:nvSpPr>
        <p:spPr>
          <a:xfrm>
            <a:off x="3816699" y="3280780"/>
            <a:ext cx="44630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MX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PRACTICAS CURRICULARES</a:t>
            </a:r>
          </a:p>
        </p:txBody>
      </p:sp>
      <p:sp>
        <p:nvSpPr>
          <p:cNvPr id="21" name="CuadroTexto 20"/>
          <p:cNvSpPr txBox="1"/>
          <p:nvPr/>
        </p:nvSpPr>
        <p:spPr>
          <a:xfrm>
            <a:off x="1964920" y="1625719"/>
            <a:ext cx="834851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DISEÑO DE UN PLAN DE MERCADEO PARA LA OPTICA VISUALCENTER</a:t>
            </a:r>
            <a:endParaRPr lang="es-CO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lipse 15"/>
          <p:cNvSpPr/>
          <p:nvPr/>
        </p:nvSpPr>
        <p:spPr>
          <a:xfrm>
            <a:off x="17145000" y="4466709"/>
            <a:ext cx="2667000" cy="259080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2"/>
          <p:cNvGrpSpPr/>
          <p:nvPr/>
        </p:nvGrpSpPr>
        <p:grpSpPr>
          <a:xfrm>
            <a:off x="0" y="9305926"/>
            <a:ext cx="19280880" cy="1312977"/>
            <a:chOff x="0" y="0"/>
            <a:chExt cx="25707840" cy="1750636"/>
          </a:xfrm>
        </p:grpSpPr>
        <p:grpSp>
          <p:nvGrpSpPr>
            <p:cNvPr id="3" name="Group 3"/>
            <p:cNvGrpSpPr/>
            <p:nvPr/>
          </p:nvGrpSpPr>
          <p:grpSpPr>
            <a:xfrm rot="5400000">
              <a:off x="13125860" y="-10831345"/>
              <a:ext cx="1750636" cy="23413325"/>
              <a:chOff x="0" y="0"/>
              <a:chExt cx="3130550" cy="41868551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3130550" cy="41868551"/>
              </a:xfrm>
              <a:custGeom>
                <a:avLst/>
                <a:gdLst/>
                <a:ahLst/>
                <a:cxnLst/>
                <a:rect l="l" t="t" r="r" b="b"/>
                <a:pathLst>
                  <a:path w="3130550" h="41868551">
                    <a:moveTo>
                      <a:pt x="0" y="1123950"/>
                    </a:moveTo>
                    <a:lnTo>
                      <a:pt x="0" y="41868551"/>
                    </a:lnTo>
                    <a:lnTo>
                      <a:pt x="3130550" y="41868551"/>
                    </a:lnTo>
                    <a:lnTo>
                      <a:pt x="3130550" y="0"/>
                    </a:lnTo>
                    <a:close/>
                  </a:path>
                </a:pathLst>
              </a:custGeom>
              <a:solidFill>
                <a:srgbClr val="EFEAF4"/>
              </a:solidFill>
            </p:spPr>
          </p:sp>
        </p:grpSp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t="34026"/>
            <a:stretch>
              <a:fillRect/>
            </a:stretch>
          </p:blipFill>
          <p:spPr>
            <a:xfrm>
              <a:off x="0" y="0"/>
              <a:ext cx="3066088" cy="1750636"/>
            </a:xfrm>
            <a:prstGeom prst="rect">
              <a:avLst/>
            </a:prstGeom>
          </p:spPr>
        </p:pic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41377" y="519982"/>
            <a:ext cx="1475132" cy="1568495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5861632" y="605394"/>
            <a:ext cx="1397669" cy="1397669"/>
          </a:xfrm>
          <a:prstGeom prst="rect">
            <a:avLst/>
          </a:prstGeom>
        </p:spPr>
      </p:pic>
      <p:sp>
        <p:nvSpPr>
          <p:cNvPr id="9" name="Rectángulo 8"/>
          <p:cNvSpPr/>
          <p:nvPr/>
        </p:nvSpPr>
        <p:spPr>
          <a:xfrm>
            <a:off x="7315200" y="1304228"/>
            <a:ext cx="278313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s-CO" sz="4800" b="1" dirty="0" smtClean="0">
                <a:latin typeface="Arial" panose="020B0604020202020204" pitchFamily="34" charset="0"/>
              </a:rPr>
              <a:t>ANEXOS</a:t>
            </a:r>
            <a:endParaRPr lang="es-CO" sz="4800" b="1" dirty="0">
              <a:latin typeface="Arial" panose="020B0604020202020204" pitchFamily="34" charset="0"/>
            </a:endParaRPr>
          </a:p>
        </p:txBody>
      </p:sp>
      <p:sp>
        <p:nvSpPr>
          <p:cNvPr id="15" name="TextBox 25"/>
          <p:cNvSpPr txBox="1"/>
          <p:nvPr/>
        </p:nvSpPr>
        <p:spPr>
          <a:xfrm>
            <a:off x="17382877" y="5533681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09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Imagen 11" descr="C:\Users\Laura\Downloads\WhatsApp Image 2022-06-07 at 11.53.18 AM.jpe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2400300"/>
            <a:ext cx="11734800" cy="65578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lipse 15"/>
          <p:cNvSpPr/>
          <p:nvPr/>
        </p:nvSpPr>
        <p:spPr>
          <a:xfrm>
            <a:off x="17145000" y="4466709"/>
            <a:ext cx="2667000" cy="259080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2"/>
          <p:cNvGrpSpPr/>
          <p:nvPr/>
        </p:nvGrpSpPr>
        <p:grpSpPr>
          <a:xfrm>
            <a:off x="0" y="9305926"/>
            <a:ext cx="19280880" cy="1312977"/>
            <a:chOff x="0" y="0"/>
            <a:chExt cx="25707840" cy="1750636"/>
          </a:xfrm>
        </p:grpSpPr>
        <p:grpSp>
          <p:nvGrpSpPr>
            <p:cNvPr id="3" name="Group 3"/>
            <p:cNvGrpSpPr/>
            <p:nvPr/>
          </p:nvGrpSpPr>
          <p:grpSpPr>
            <a:xfrm rot="5400000">
              <a:off x="13125860" y="-10831345"/>
              <a:ext cx="1750636" cy="23413325"/>
              <a:chOff x="0" y="0"/>
              <a:chExt cx="3130550" cy="41868551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3130550" cy="41868551"/>
              </a:xfrm>
              <a:custGeom>
                <a:avLst/>
                <a:gdLst/>
                <a:ahLst/>
                <a:cxnLst/>
                <a:rect l="l" t="t" r="r" b="b"/>
                <a:pathLst>
                  <a:path w="3130550" h="41868551">
                    <a:moveTo>
                      <a:pt x="0" y="1123950"/>
                    </a:moveTo>
                    <a:lnTo>
                      <a:pt x="0" y="41868551"/>
                    </a:lnTo>
                    <a:lnTo>
                      <a:pt x="3130550" y="41868551"/>
                    </a:lnTo>
                    <a:lnTo>
                      <a:pt x="3130550" y="0"/>
                    </a:lnTo>
                    <a:close/>
                  </a:path>
                </a:pathLst>
              </a:custGeom>
              <a:solidFill>
                <a:srgbClr val="EFEAF4"/>
              </a:solidFill>
            </p:spPr>
          </p:sp>
        </p:grpSp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t="34026"/>
            <a:stretch>
              <a:fillRect/>
            </a:stretch>
          </p:blipFill>
          <p:spPr>
            <a:xfrm>
              <a:off x="0" y="0"/>
              <a:ext cx="3066088" cy="1750636"/>
            </a:xfrm>
            <a:prstGeom prst="rect">
              <a:avLst/>
            </a:prstGeom>
          </p:spPr>
        </p:pic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41377" y="519982"/>
            <a:ext cx="1475132" cy="1568495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5861632" y="605394"/>
            <a:ext cx="1397669" cy="1397669"/>
          </a:xfrm>
          <a:prstGeom prst="rect">
            <a:avLst/>
          </a:prstGeom>
        </p:spPr>
      </p:pic>
      <p:sp>
        <p:nvSpPr>
          <p:cNvPr id="9" name="Rectángulo 8"/>
          <p:cNvSpPr/>
          <p:nvPr/>
        </p:nvSpPr>
        <p:spPr>
          <a:xfrm>
            <a:off x="7315200" y="1304228"/>
            <a:ext cx="278313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s-CO" sz="4800" b="1" dirty="0" smtClean="0">
                <a:latin typeface="Arial" panose="020B0604020202020204" pitchFamily="34" charset="0"/>
              </a:rPr>
              <a:t>ANEXOS</a:t>
            </a:r>
            <a:endParaRPr lang="es-CO" sz="4800" b="1" dirty="0">
              <a:latin typeface="Arial" panose="020B0604020202020204" pitchFamily="34" charset="0"/>
            </a:endParaRPr>
          </a:p>
        </p:txBody>
      </p:sp>
      <p:sp>
        <p:nvSpPr>
          <p:cNvPr id="15" name="TextBox 25"/>
          <p:cNvSpPr txBox="1"/>
          <p:nvPr/>
        </p:nvSpPr>
        <p:spPr>
          <a:xfrm>
            <a:off x="17382877" y="5533681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image16.jpg" descr="C:\Users\Laura\Downloads\WhatsApp Image 2022-04-07 at 11.20.18 AM (1).jpeg"/>
          <p:cNvPicPr/>
          <p:nvPr/>
        </p:nvPicPr>
        <p:blipFill>
          <a:blip r:embed="rId6"/>
          <a:srcRect/>
          <a:stretch>
            <a:fillRect/>
          </a:stretch>
        </p:blipFill>
        <p:spPr>
          <a:xfrm>
            <a:off x="8630232" y="2606213"/>
            <a:ext cx="3031063" cy="4246993"/>
          </a:xfrm>
          <a:prstGeom prst="rect">
            <a:avLst/>
          </a:prstGeom>
          <a:ln/>
        </p:spPr>
      </p:pic>
      <p:pic>
        <p:nvPicPr>
          <p:cNvPr id="23" name="image15.jpg" descr="C:\Users\Laura\Downloads\WhatsApp Image 2022-03-26 at 1.17.17 PM.jpeg"/>
          <p:cNvPicPr/>
          <p:nvPr/>
        </p:nvPicPr>
        <p:blipFill>
          <a:blip r:embed="rId7"/>
          <a:srcRect t="18096"/>
          <a:stretch>
            <a:fillRect/>
          </a:stretch>
        </p:blipFill>
        <p:spPr>
          <a:xfrm>
            <a:off x="12420600" y="2642136"/>
            <a:ext cx="3719761" cy="4160634"/>
          </a:xfrm>
          <a:prstGeom prst="rect">
            <a:avLst/>
          </a:prstGeom>
          <a:ln/>
        </p:spPr>
      </p:pic>
      <p:pic>
        <p:nvPicPr>
          <p:cNvPr id="14" name="image23.jpeg" descr="C:\Users\Laura\Downloads\WhatsApp Image 2022-04-07 at 11.20.18 AM.jpeg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836899" y="2689572"/>
            <a:ext cx="5291013" cy="4113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163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2314816" y="-2086793"/>
            <a:ext cx="6208021" cy="4173585"/>
            <a:chOff x="0" y="0"/>
            <a:chExt cx="7990758" cy="53721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7990758" cy="5372100"/>
            </a:xfrm>
            <a:custGeom>
              <a:avLst/>
              <a:gdLst/>
              <a:ahLst/>
              <a:cxnLst/>
              <a:rect l="l" t="t" r="r" b="b"/>
              <a:pathLst>
                <a:path w="7990758" h="5372100">
                  <a:moveTo>
                    <a:pt x="6440088" y="0"/>
                  </a:moveTo>
                  <a:lnTo>
                    <a:pt x="1550670" y="0"/>
                  </a:lnTo>
                  <a:lnTo>
                    <a:pt x="0" y="2686050"/>
                  </a:lnTo>
                  <a:lnTo>
                    <a:pt x="1550670" y="5372100"/>
                  </a:lnTo>
                  <a:lnTo>
                    <a:pt x="6440088" y="5372100"/>
                  </a:lnTo>
                  <a:lnTo>
                    <a:pt x="7990758" y="2686050"/>
                  </a:lnTo>
                  <a:lnTo>
                    <a:pt x="6440088" y="0"/>
                  </a:lnTo>
                  <a:close/>
                </a:path>
              </a:pathLst>
            </a:custGeom>
            <a:solidFill>
              <a:srgbClr val="30B12A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l="26651" t="7823" r="27057" b="8190"/>
          <a:stretch>
            <a:fillRect/>
          </a:stretch>
        </p:blipFill>
        <p:spPr>
          <a:xfrm>
            <a:off x="838200" y="2086793"/>
            <a:ext cx="5710696" cy="5828039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 rot="-10800000">
            <a:off x="-1093063" y="7283541"/>
            <a:ext cx="2963586" cy="3459503"/>
            <a:chOff x="0" y="0"/>
            <a:chExt cx="4602013" cy="53721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602013" cy="5372100"/>
            </a:xfrm>
            <a:custGeom>
              <a:avLst/>
              <a:gdLst/>
              <a:ahLst/>
              <a:cxnLst/>
              <a:rect l="l" t="t" r="r" b="b"/>
              <a:pathLst>
                <a:path w="4602013" h="5372100">
                  <a:moveTo>
                    <a:pt x="3051343" y="0"/>
                  </a:moveTo>
                  <a:lnTo>
                    <a:pt x="1550670" y="0"/>
                  </a:lnTo>
                  <a:lnTo>
                    <a:pt x="0" y="2686050"/>
                  </a:lnTo>
                  <a:lnTo>
                    <a:pt x="1550670" y="5372100"/>
                  </a:lnTo>
                  <a:lnTo>
                    <a:pt x="3051343" y="5372100"/>
                  </a:lnTo>
                  <a:lnTo>
                    <a:pt x="4602013" y="2686050"/>
                  </a:lnTo>
                  <a:lnTo>
                    <a:pt x="3051343" y="0"/>
                  </a:lnTo>
                  <a:close/>
                </a:path>
              </a:pathLst>
            </a:custGeom>
            <a:solidFill>
              <a:srgbClr val="F6D824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8283485" y="4315647"/>
            <a:ext cx="8115300" cy="1519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440"/>
              </a:lnSpc>
              <a:spcBef>
                <a:spcPct val="0"/>
              </a:spcBef>
            </a:pPr>
            <a:r>
              <a:rPr lang="en-US" sz="15000" dirty="0">
                <a:solidFill>
                  <a:srgbClr val="000000"/>
                </a:solidFill>
                <a:latin typeface="Bernard MT Condensed" panose="02050806060905020404" pitchFamily="18" charset="0"/>
              </a:rPr>
              <a:t>¡GRACIAS!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/>
          <p:cNvSpPr/>
          <p:nvPr/>
        </p:nvSpPr>
        <p:spPr>
          <a:xfrm>
            <a:off x="4790417" y="-446410"/>
            <a:ext cx="13497585" cy="791631"/>
          </a:xfrm>
          <a:prstGeom prst="rect">
            <a:avLst/>
          </a:prstGeom>
          <a:solidFill>
            <a:srgbClr val="EFEAF4"/>
          </a:solidFill>
        </p:spPr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t="34026"/>
          <a:stretch>
            <a:fillRect/>
          </a:stretch>
        </p:blipFill>
        <p:spPr>
          <a:xfrm flipH="1" flipV="1">
            <a:off x="0" y="-1169840"/>
            <a:ext cx="5660104" cy="323173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6242086" y="8559466"/>
            <a:ext cx="1397669" cy="139766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209518" y="8624162"/>
            <a:ext cx="1475132" cy="1568495"/>
          </a:xfrm>
          <a:prstGeom prst="rect">
            <a:avLst/>
          </a:prstGeom>
        </p:spPr>
      </p:pic>
      <p:sp>
        <p:nvSpPr>
          <p:cNvPr id="10" name="Rectángulo 9"/>
          <p:cNvSpPr/>
          <p:nvPr/>
        </p:nvSpPr>
        <p:spPr>
          <a:xfrm>
            <a:off x="6324600" y="1646396"/>
            <a:ext cx="497123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50000"/>
              </a:spcBef>
              <a:spcAft>
                <a:spcPct val="0"/>
              </a:spcAft>
            </a:pPr>
            <a:r>
              <a:rPr kumimoji="1" lang="es-CO" altLang="es-CO" sz="4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INTRODUCCIÓN</a:t>
            </a:r>
          </a:p>
        </p:txBody>
      </p:sp>
      <p:sp>
        <p:nvSpPr>
          <p:cNvPr id="11" name="Rectángulo 10"/>
          <p:cNvSpPr/>
          <p:nvPr/>
        </p:nvSpPr>
        <p:spPr>
          <a:xfrm>
            <a:off x="1371600" y="4005378"/>
            <a:ext cx="1512607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x-none" sz="3600" dirty="0">
                <a:latin typeface="Arial" pitchFamily="34" charset="0"/>
              </a:rPr>
              <a:t>El presente trabajo se deriva de la realización </a:t>
            </a:r>
            <a:r>
              <a:rPr lang="x-none" sz="3600" dirty="0" smtClean="0">
                <a:latin typeface="Arial" pitchFamily="34" charset="0"/>
              </a:rPr>
              <a:t>de</a:t>
            </a:r>
            <a:r>
              <a:rPr lang="es-CO" sz="3600" dirty="0" smtClean="0">
                <a:latin typeface="Arial" pitchFamily="34" charset="0"/>
              </a:rPr>
              <a:t> las </a:t>
            </a:r>
            <a:r>
              <a:rPr lang="x-none" sz="3600" dirty="0" smtClean="0">
                <a:latin typeface="Arial" pitchFamily="34" charset="0"/>
              </a:rPr>
              <a:t>prácticas </a:t>
            </a:r>
            <a:r>
              <a:rPr lang="x-none" sz="3600" dirty="0">
                <a:latin typeface="Arial" pitchFamily="34" charset="0"/>
              </a:rPr>
              <a:t>curriculares en la empresa Visual Center, que cuenta con una única sede en el Municipio de Aguachica Cesar, el objetivo de este trabajo es presentar o dejar a la empresa un modelo de desarrollo el cual será de utilidad, con el propósito de ejecutar lo aprendido y de establecer un plan de mejoramiento continuo en la organización.</a:t>
            </a:r>
          </a:p>
          <a:p>
            <a:pPr algn="just">
              <a:defRPr/>
            </a:pPr>
            <a:endParaRPr lang="x-none" sz="3600" dirty="0">
              <a:latin typeface="Arial" pitchFamily="34" charset="0"/>
            </a:endParaRPr>
          </a:p>
        </p:txBody>
      </p:sp>
      <p:sp>
        <p:nvSpPr>
          <p:cNvPr id="17" name="Elipse 16"/>
          <p:cNvSpPr/>
          <p:nvPr/>
        </p:nvSpPr>
        <p:spPr>
          <a:xfrm>
            <a:off x="17145000" y="4466709"/>
            <a:ext cx="2667000" cy="259080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TextBox 25"/>
          <p:cNvSpPr txBox="1"/>
          <p:nvPr/>
        </p:nvSpPr>
        <p:spPr>
          <a:xfrm>
            <a:off x="17382877" y="5533681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-3602767" y="-3778684"/>
            <a:ext cx="13505732" cy="6226137"/>
            <a:chOff x="0" y="0"/>
            <a:chExt cx="11653156" cy="53721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653155" cy="5372100"/>
            </a:xfrm>
            <a:custGeom>
              <a:avLst/>
              <a:gdLst/>
              <a:ahLst/>
              <a:cxnLst/>
              <a:rect l="l" t="t" r="r" b="b"/>
              <a:pathLst>
                <a:path w="11653155" h="5372100">
                  <a:moveTo>
                    <a:pt x="10102486" y="0"/>
                  </a:moveTo>
                  <a:lnTo>
                    <a:pt x="1550670" y="0"/>
                  </a:lnTo>
                  <a:lnTo>
                    <a:pt x="0" y="2686050"/>
                  </a:lnTo>
                  <a:lnTo>
                    <a:pt x="1550670" y="5372100"/>
                  </a:lnTo>
                  <a:lnTo>
                    <a:pt x="10102486" y="5372100"/>
                  </a:lnTo>
                  <a:lnTo>
                    <a:pt x="11653155" y="2686050"/>
                  </a:lnTo>
                  <a:lnTo>
                    <a:pt x="10102486" y="0"/>
                  </a:lnTo>
                  <a:close/>
                </a:path>
              </a:pathLst>
            </a:custGeom>
            <a:solidFill>
              <a:srgbClr val="EFEAF4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t="34026"/>
          <a:stretch>
            <a:fillRect/>
          </a:stretch>
        </p:blipFill>
        <p:spPr>
          <a:xfrm>
            <a:off x="1028702" y="381753"/>
            <a:ext cx="2121399" cy="121124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5784169" y="381754"/>
            <a:ext cx="1475132" cy="156849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5866629" y="8559466"/>
            <a:ext cx="1397669" cy="1397669"/>
          </a:xfrm>
          <a:prstGeom prst="rect">
            <a:avLst/>
          </a:prstGeom>
        </p:spPr>
      </p:pic>
      <p:sp>
        <p:nvSpPr>
          <p:cNvPr id="7" name="1 CuadroTexto"/>
          <p:cNvSpPr txBox="1"/>
          <p:nvPr/>
        </p:nvSpPr>
        <p:spPr>
          <a:xfrm>
            <a:off x="9448800" y="1795137"/>
            <a:ext cx="52578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sz="4800" b="1" dirty="0">
                <a:latin typeface="Arial" pitchFamily="34" charset="0"/>
              </a:rPr>
              <a:t>DIAGNÓSTICO</a:t>
            </a:r>
            <a:r>
              <a:rPr lang="es-E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  </a:t>
            </a:r>
            <a:endParaRPr lang="es-CO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74172" y="9258300"/>
            <a:ext cx="2688569" cy="2615411"/>
          </a:xfrm>
          <a:prstGeom prst="rect">
            <a:avLst/>
          </a:prstGeom>
        </p:spPr>
      </p:pic>
      <p:sp>
        <p:nvSpPr>
          <p:cNvPr id="14" name="TextBox 25"/>
          <p:cNvSpPr txBox="1"/>
          <p:nvPr/>
        </p:nvSpPr>
        <p:spPr>
          <a:xfrm>
            <a:off x="8264327" y="9728707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1577182" y="3800900"/>
            <a:ext cx="144018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4000" dirty="0">
                <a:latin typeface="Arial" panose="020B0604020202020204" pitchFamily="34" charset="0"/>
                <a:cs typeface="Arial" panose="020B0604020202020204" pitchFamily="34" charset="0"/>
              </a:rPr>
              <a:t>La óptica visual center empezó a ejecutar sus actividades en el año 2003 con el propósito de ofrecer un servicio con una atención integral y de calidad. Se realizan pruebas de visión por un profesional en optometría, se brinda asesoría adecuada a cada uno de los clientes sobre el tipo de gafas y lentes que se ajustan a cada uno, satisfaciendo así las necesidades de cada paciente.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n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4172" y="9258300"/>
            <a:ext cx="2688569" cy="2615411"/>
          </a:xfrm>
          <a:prstGeom prst="rect">
            <a:avLst/>
          </a:prstGeom>
        </p:spPr>
      </p:pic>
      <p:grpSp>
        <p:nvGrpSpPr>
          <p:cNvPr id="2" name="Group 2"/>
          <p:cNvGrpSpPr/>
          <p:nvPr/>
        </p:nvGrpSpPr>
        <p:grpSpPr>
          <a:xfrm>
            <a:off x="13741038" y="-1217563"/>
            <a:ext cx="9852713" cy="11676275"/>
            <a:chOff x="0" y="0"/>
            <a:chExt cx="13136951" cy="15568366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rcRect t="34026"/>
            <a:stretch>
              <a:fillRect/>
            </a:stretch>
          </p:blipFill>
          <p:spPr>
            <a:xfrm flipV="1">
              <a:off x="0" y="0"/>
              <a:ext cx="10199044" cy="5823319"/>
            </a:xfrm>
            <a:prstGeom prst="rect">
              <a:avLst/>
            </a:prstGeom>
          </p:spPr>
        </p:pic>
        <p:grpSp>
          <p:nvGrpSpPr>
            <p:cNvPr id="4" name="Group 4"/>
            <p:cNvGrpSpPr/>
            <p:nvPr/>
          </p:nvGrpSpPr>
          <p:grpSpPr>
            <a:xfrm rot="-10800000">
              <a:off x="2115666" y="3513875"/>
              <a:ext cx="11021285" cy="12054491"/>
              <a:chOff x="0" y="0"/>
              <a:chExt cx="4911651" cy="5372100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4911651" cy="5372100"/>
              </a:xfrm>
              <a:custGeom>
                <a:avLst/>
                <a:gdLst/>
                <a:ahLst/>
                <a:cxnLst/>
                <a:rect l="l" t="t" r="r" b="b"/>
                <a:pathLst>
                  <a:path w="4911651" h="5372100">
                    <a:moveTo>
                      <a:pt x="3360981" y="0"/>
                    </a:moveTo>
                    <a:lnTo>
                      <a:pt x="1550670" y="0"/>
                    </a:lnTo>
                    <a:lnTo>
                      <a:pt x="0" y="2686050"/>
                    </a:lnTo>
                    <a:lnTo>
                      <a:pt x="1550670" y="5372100"/>
                    </a:lnTo>
                    <a:lnTo>
                      <a:pt x="3360981" y="5372100"/>
                    </a:lnTo>
                    <a:lnTo>
                      <a:pt x="4911651" y="2686050"/>
                    </a:lnTo>
                    <a:lnTo>
                      <a:pt x="3360981" y="0"/>
                    </a:lnTo>
                    <a:close/>
                  </a:path>
                </a:pathLst>
              </a:custGeom>
              <a:solidFill>
                <a:srgbClr val="16B012"/>
              </a:solidFill>
            </p:spPr>
          </p:sp>
        </p:grpSp>
      </p:grpSp>
      <p:grpSp>
        <p:nvGrpSpPr>
          <p:cNvPr id="7" name="Group 7"/>
          <p:cNvGrpSpPr/>
          <p:nvPr/>
        </p:nvGrpSpPr>
        <p:grpSpPr>
          <a:xfrm>
            <a:off x="10839913" y="950515"/>
            <a:ext cx="6419388" cy="3410435"/>
            <a:chOff x="0" y="0"/>
            <a:chExt cx="3509512" cy="187199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509512" cy="1871998"/>
            </a:xfrm>
            <a:custGeom>
              <a:avLst/>
              <a:gdLst/>
              <a:ahLst/>
              <a:cxnLst/>
              <a:rect l="l" t="t" r="r" b="b"/>
              <a:pathLst>
                <a:path w="3509512" h="1871998">
                  <a:moveTo>
                    <a:pt x="3385052" y="1871998"/>
                  </a:moveTo>
                  <a:lnTo>
                    <a:pt x="124460" y="1871998"/>
                  </a:lnTo>
                  <a:cubicBezTo>
                    <a:pt x="55880" y="1871998"/>
                    <a:pt x="0" y="1816118"/>
                    <a:pt x="0" y="174753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385052" y="0"/>
                  </a:lnTo>
                  <a:cubicBezTo>
                    <a:pt x="3453632" y="0"/>
                    <a:pt x="3509512" y="55880"/>
                    <a:pt x="3509512" y="124460"/>
                  </a:cubicBezTo>
                  <a:lnTo>
                    <a:pt x="3509512" y="1747538"/>
                  </a:lnTo>
                  <a:cubicBezTo>
                    <a:pt x="3509512" y="1816118"/>
                    <a:pt x="3453632" y="1871998"/>
                    <a:pt x="3385052" y="1871998"/>
                  </a:cubicBezTo>
                  <a:close/>
                </a:path>
              </a:pathLst>
            </a:custGeom>
            <a:solidFill>
              <a:srgbClr val="EDECED"/>
            </a:solidFill>
          </p:spPr>
        </p:sp>
      </p:grpSp>
      <p:pic>
        <p:nvPicPr>
          <p:cNvPr id="13" name="Picture 1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332773" y="7152"/>
            <a:ext cx="1475132" cy="1568495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5479292" y="8674472"/>
            <a:ext cx="1397669" cy="1397669"/>
          </a:xfrm>
          <a:prstGeom prst="rect">
            <a:avLst/>
          </a:prstGeom>
        </p:spPr>
      </p:pic>
      <p:sp>
        <p:nvSpPr>
          <p:cNvPr id="15" name="1 CuadroTexto"/>
          <p:cNvSpPr txBox="1"/>
          <p:nvPr/>
        </p:nvSpPr>
        <p:spPr>
          <a:xfrm>
            <a:off x="11515123" y="2240233"/>
            <a:ext cx="4818063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s-CO" sz="4800" b="1" dirty="0">
                <a:latin typeface="Arial" pitchFamily="34" charset="0"/>
              </a:rPr>
              <a:t>OBJETIVOS</a:t>
            </a:r>
          </a:p>
        </p:txBody>
      </p:sp>
      <p:sp>
        <p:nvSpPr>
          <p:cNvPr id="16" name="Rectángulo 12"/>
          <p:cNvSpPr>
            <a:spLocks noChangeArrowheads="1"/>
          </p:cNvSpPr>
          <p:nvPr/>
        </p:nvSpPr>
        <p:spPr bwMode="auto">
          <a:xfrm>
            <a:off x="946288" y="1902367"/>
            <a:ext cx="711835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s-ES" altLang="en-US" sz="2000" dirty="0"/>
              <a:t> </a:t>
            </a:r>
            <a:r>
              <a:rPr lang="es-ES" altLang="en-US" b="1" dirty="0"/>
              <a:t>OBJETIVO GENERAL</a:t>
            </a:r>
          </a:p>
          <a:p>
            <a:pPr algn="just">
              <a:spcBef>
                <a:spcPct val="0"/>
              </a:spcBef>
              <a:buFontTx/>
              <a:buNone/>
            </a:pPr>
            <a:endParaRPr lang="es-ES" altLang="en-US" b="1" dirty="0"/>
          </a:p>
          <a:p>
            <a:pPr algn="just">
              <a:spcBef>
                <a:spcPct val="0"/>
              </a:spcBef>
              <a:buFontTx/>
              <a:buNone/>
            </a:pPr>
            <a:endParaRPr lang="es-ES" altLang="en-US" b="1" dirty="0"/>
          </a:p>
        </p:txBody>
      </p:sp>
      <p:sp>
        <p:nvSpPr>
          <p:cNvPr id="19" name="Rectángulo 12"/>
          <p:cNvSpPr>
            <a:spLocks noChangeArrowheads="1"/>
          </p:cNvSpPr>
          <p:nvPr/>
        </p:nvSpPr>
        <p:spPr bwMode="auto">
          <a:xfrm>
            <a:off x="982414" y="4935060"/>
            <a:ext cx="711835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s-ES" altLang="en-US" sz="2000" dirty="0"/>
              <a:t> </a:t>
            </a:r>
            <a:r>
              <a:rPr lang="es-ES" altLang="en-US" b="1" dirty="0"/>
              <a:t>OBJETIVO </a:t>
            </a:r>
            <a:r>
              <a:rPr lang="es-ES" altLang="en-US" b="1" dirty="0" smtClean="0"/>
              <a:t>ESPECIFICOS</a:t>
            </a:r>
            <a:endParaRPr lang="es-ES" altLang="en-US" b="1" dirty="0"/>
          </a:p>
          <a:p>
            <a:pPr algn="just">
              <a:spcBef>
                <a:spcPct val="0"/>
              </a:spcBef>
              <a:buFontTx/>
              <a:buNone/>
            </a:pPr>
            <a:endParaRPr lang="es-ES" altLang="en-US" b="1" dirty="0"/>
          </a:p>
          <a:p>
            <a:pPr algn="just">
              <a:spcBef>
                <a:spcPct val="0"/>
              </a:spcBef>
              <a:buFontTx/>
              <a:buNone/>
            </a:pPr>
            <a:endParaRPr lang="es-ES" altLang="en-US" b="1" dirty="0"/>
          </a:p>
        </p:txBody>
      </p:sp>
      <p:sp>
        <p:nvSpPr>
          <p:cNvPr id="23" name="TextBox 25"/>
          <p:cNvSpPr txBox="1"/>
          <p:nvPr/>
        </p:nvSpPr>
        <p:spPr>
          <a:xfrm>
            <a:off x="8261578" y="9615285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1051090" y="2695863"/>
            <a:ext cx="1012642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Diseñar un </a:t>
            </a:r>
            <a:r>
              <a:rPr lang="es-CO" sz="3600" dirty="0">
                <a:latin typeface="Arial" panose="020B0604020202020204" pitchFamily="34" charset="0"/>
                <a:cs typeface="Arial" panose="020B0604020202020204" pitchFamily="34" charset="0"/>
              </a:rPr>
              <a:t>plan de mercadeo para la óptica Visual Center en el Municipio de Aguachica Cesar</a:t>
            </a:r>
          </a:p>
        </p:txBody>
      </p:sp>
      <p:sp>
        <p:nvSpPr>
          <p:cNvPr id="17" name="CuadroTexto 16"/>
          <p:cNvSpPr txBox="1"/>
          <p:nvPr/>
        </p:nvSpPr>
        <p:spPr>
          <a:xfrm>
            <a:off x="982414" y="5803871"/>
            <a:ext cx="1012642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ü"/>
            </a:pPr>
            <a:r>
              <a:rPr lang="es-CO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Diagnosticar la </a:t>
            </a:r>
            <a:r>
              <a:rPr lang="es-CO" sz="3600" dirty="0">
                <a:latin typeface="Arial" panose="020B0604020202020204" pitchFamily="34" charset="0"/>
                <a:cs typeface="Arial" panose="020B0604020202020204" pitchFamily="34" charset="0"/>
              </a:rPr>
              <a:t>situación actual de la empresa </a:t>
            </a:r>
            <a:endParaRPr lang="es-CO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s-CO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Desarrollar </a:t>
            </a:r>
            <a:r>
              <a:rPr lang="es-CO" sz="3600" dirty="0">
                <a:latin typeface="Arial" panose="020B0604020202020204" pitchFamily="34" charset="0"/>
                <a:cs typeface="Arial" panose="020B0604020202020204" pitchFamily="34" charset="0"/>
              </a:rPr>
              <a:t>un plan de mercadeo 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s-CO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Determinar </a:t>
            </a:r>
            <a:r>
              <a:rPr lang="es-CO" sz="3600" dirty="0">
                <a:latin typeface="Arial" panose="020B0604020202020204" pitchFamily="34" charset="0"/>
                <a:cs typeface="Arial" panose="020B0604020202020204" pitchFamily="34" charset="0"/>
              </a:rPr>
              <a:t>las estrategias de mercadeo para la óptica Visual Center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Elipse 27"/>
          <p:cNvSpPr/>
          <p:nvPr/>
        </p:nvSpPr>
        <p:spPr>
          <a:xfrm>
            <a:off x="17145000" y="4466709"/>
            <a:ext cx="2667000" cy="259080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oup 3"/>
          <p:cNvGrpSpPr/>
          <p:nvPr/>
        </p:nvGrpSpPr>
        <p:grpSpPr>
          <a:xfrm>
            <a:off x="16215818" y="477269"/>
            <a:ext cx="1620549" cy="1694431"/>
            <a:chOff x="0" y="0"/>
            <a:chExt cx="4188895" cy="4379869"/>
          </a:xfrm>
        </p:grpSpPr>
        <p:sp>
          <p:nvSpPr>
            <p:cNvPr id="4" name="Freeform 4"/>
            <p:cNvSpPr/>
            <p:nvPr/>
          </p:nvSpPr>
          <p:spPr>
            <a:xfrm>
              <a:off x="0" y="218440"/>
              <a:ext cx="4187625" cy="4161429"/>
            </a:xfrm>
            <a:custGeom>
              <a:avLst/>
              <a:gdLst/>
              <a:ahLst/>
              <a:cxnLst/>
              <a:rect l="l" t="t" r="r" b="b"/>
              <a:pathLst>
                <a:path w="4187625" h="4161429">
                  <a:moveTo>
                    <a:pt x="0" y="16510"/>
                  </a:moveTo>
                  <a:cubicBezTo>
                    <a:pt x="0" y="16510"/>
                    <a:pt x="2540" y="345440"/>
                    <a:pt x="2540" y="974029"/>
                  </a:cubicBezTo>
                  <a:cubicBezTo>
                    <a:pt x="2540" y="2190059"/>
                    <a:pt x="7620" y="2980329"/>
                    <a:pt x="7620" y="3240679"/>
                  </a:cubicBezTo>
                  <a:cubicBezTo>
                    <a:pt x="7620" y="3434989"/>
                    <a:pt x="16510" y="3833769"/>
                    <a:pt x="21590" y="4025539"/>
                  </a:cubicBezTo>
                  <a:lnTo>
                    <a:pt x="130810" y="4139839"/>
                  </a:lnTo>
                  <a:cubicBezTo>
                    <a:pt x="275590" y="4147459"/>
                    <a:pt x="543560" y="4161429"/>
                    <a:pt x="793750" y="4161429"/>
                  </a:cubicBezTo>
                  <a:lnTo>
                    <a:pt x="4187625" y="4161429"/>
                  </a:lnTo>
                  <a:lnTo>
                    <a:pt x="4187625" y="807864"/>
                  </a:lnTo>
                  <a:cubicBezTo>
                    <a:pt x="4187625" y="323850"/>
                    <a:pt x="4178735" y="46990"/>
                    <a:pt x="4178735" y="46990"/>
                  </a:cubicBezTo>
                  <a:cubicBezTo>
                    <a:pt x="4023795" y="26670"/>
                    <a:pt x="3867585" y="16510"/>
                    <a:pt x="3710105" y="17780"/>
                  </a:cubicBezTo>
                  <a:cubicBezTo>
                    <a:pt x="3437055" y="17780"/>
                    <a:pt x="944880" y="22860"/>
                    <a:pt x="694690" y="13970"/>
                  </a:cubicBezTo>
                  <a:cubicBezTo>
                    <a:pt x="360680" y="0"/>
                    <a:pt x="0" y="16510"/>
                    <a:pt x="0" y="16510"/>
                  </a:cubicBezTo>
                  <a:close/>
                </a:path>
              </a:pathLst>
            </a:custGeom>
            <a:solidFill>
              <a:srgbClr val="86C7ED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21590" y="0"/>
              <a:ext cx="3698675" cy="4359549"/>
            </a:xfrm>
            <a:custGeom>
              <a:avLst/>
              <a:gdLst/>
              <a:ahLst/>
              <a:cxnLst/>
              <a:rect l="l" t="t" r="r" b="b"/>
              <a:pathLst>
                <a:path w="3698675" h="4359549">
                  <a:moveTo>
                    <a:pt x="0" y="4245249"/>
                  </a:moveTo>
                  <a:lnTo>
                    <a:pt x="109220" y="4359549"/>
                  </a:lnTo>
                  <a:lnTo>
                    <a:pt x="123190" y="4226199"/>
                  </a:lnTo>
                  <a:lnTo>
                    <a:pt x="0" y="4245249"/>
                  </a:lnTo>
                  <a:close/>
                  <a:moveTo>
                    <a:pt x="2499795" y="106680"/>
                  </a:moveTo>
                  <a:cubicBezTo>
                    <a:pt x="2499795" y="106680"/>
                    <a:pt x="2917625" y="64770"/>
                    <a:pt x="3054785" y="55880"/>
                  </a:cubicBezTo>
                  <a:cubicBezTo>
                    <a:pt x="3191945" y="46990"/>
                    <a:pt x="3672005" y="0"/>
                    <a:pt x="3672005" y="0"/>
                  </a:cubicBezTo>
                  <a:cubicBezTo>
                    <a:pt x="3665655" y="41910"/>
                    <a:pt x="3664385" y="86360"/>
                    <a:pt x="3669465" y="128270"/>
                  </a:cubicBezTo>
                  <a:cubicBezTo>
                    <a:pt x="3675815" y="167640"/>
                    <a:pt x="3678355" y="208280"/>
                    <a:pt x="3677085" y="248920"/>
                  </a:cubicBezTo>
                  <a:lnTo>
                    <a:pt x="3698675" y="318770"/>
                  </a:lnTo>
                  <a:lnTo>
                    <a:pt x="3688515" y="419100"/>
                  </a:lnTo>
                  <a:cubicBezTo>
                    <a:pt x="3688515" y="419100"/>
                    <a:pt x="2937945" y="454660"/>
                    <a:pt x="2800785" y="471170"/>
                  </a:cubicBezTo>
                  <a:cubicBezTo>
                    <a:pt x="2663625" y="487680"/>
                    <a:pt x="2459155" y="486410"/>
                    <a:pt x="2459155" y="486410"/>
                  </a:cubicBezTo>
                  <a:cubicBezTo>
                    <a:pt x="2459155" y="486410"/>
                    <a:pt x="2451535" y="365760"/>
                    <a:pt x="2464235" y="322580"/>
                  </a:cubicBezTo>
                  <a:cubicBezTo>
                    <a:pt x="2474395" y="288290"/>
                    <a:pt x="2478205" y="251460"/>
                    <a:pt x="2473125" y="214630"/>
                  </a:cubicBezTo>
                  <a:cubicBezTo>
                    <a:pt x="2473125" y="186690"/>
                    <a:pt x="2499795" y="106680"/>
                    <a:pt x="2499795" y="106680"/>
                  </a:cubicBezTo>
                  <a:close/>
                </a:path>
              </a:pathLst>
            </a:custGeom>
            <a:solidFill>
              <a:srgbClr val="057DFA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14272718" y="310274"/>
            <a:ext cx="1620058" cy="1694431"/>
            <a:chOff x="-1" y="0"/>
            <a:chExt cx="4187625" cy="4379869"/>
          </a:xfrm>
        </p:grpSpPr>
        <p:sp>
          <p:nvSpPr>
            <p:cNvPr id="9" name="Freeform 9"/>
            <p:cNvSpPr/>
            <p:nvPr/>
          </p:nvSpPr>
          <p:spPr>
            <a:xfrm>
              <a:off x="-1" y="218439"/>
              <a:ext cx="4187625" cy="4161430"/>
            </a:xfrm>
            <a:custGeom>
              <a:avLst/>
              <a:gdLst/>
              <a:ahLst/>
              <a:cxnLst/>
              <a:rect l="l" t="t" r="r" b="b"/>
              <a:pathLst>
                <a:path w="4187625" h="4161429">
                  <a:moveTo>
                    <a:pt x="0" y="16510"/>
                  </a:moveTo>
                  <a:cubicBezTo>
                    <a:pt x="0" y="16510"/>
                    <a:pt x="2540" y="345440"/>
                    <a:pt x="2540" y="974029"/>
                  </a:cubicBezTo>
                  <a:cubicBezTo>
                    <a:pt x="2540" y="2190059"/>
                    <a:pt x="7620" y="2980329"/>
                    <a:pt x="7620" y="3240679"/>
                  </a:cubicBezTo>
                  <a:cubicBezTo>
                    <a:pt x="7620" y="3434989"/>
                    <a:pt x="16510" y="3833769"/>
                    <a:pt x="21590" y="4025539"/>
                  </a:cubicBezTo>
                  <a:lnTo>
                    <a:pt x="130810" y="4139839"/>
                  </a:lnTo>
                  <a:cubicBezTo>
                    <a:pt x="275590" y="4147459"/>
                    <a:pt x="543560" y="4161429"/>
                    <a:pt x="793750" y="4161429"/>
                  </a:cubicBezTo>
                  <a:lnTo>
                    <a:pt x="4187625" y="4161429"/>
                  </a:lnTo>
                  <a:lnTo>
                    <a:pt x="4187625" y="807864"/>
                  </a:lnTo>
                  <a:cubicBezTo>
                    <a:pt x="4187625" y="323850"/>
                    <a:pt x="4178735" y="46990"/>
                    <a:pt x="4178735" y="46990"/>
                  </a:cubicBezTo>
                  <a:cubicBezTo>
                    <a:pt x="4023795" y="26670"/>
                    <a:pt x="3867585" y="16510"/>
                    <a:pt x="3710105" y="17780"/>
                  </a:cubicBezTo>
                  <a:cubicBezTo>
                    <a:pt x="3437055" y="17780"/>
                    <a:pt x="944880" y="22860"/>
                    <a:pt x="694690" y="13970"/>
                  </a:cubicBezTo>
                  <a:cubicBezTo>
                    <a:pt x="360680" y="0"/>
                    <a:pt x="0" y="16510"/>
                    <a:pt x="0" y="16510"/>
                  </a:cubicBezTo>
                  <a:close/>
                </a:path>
              </a:pathLst>
            </a:custGeom>
            <a:solidFill>
              <a:srgbClr val="FDE44F"/>
            </a:solidFill>
          </p:spPr>
        </p:sp>
        <p:sp>
          <p:nvSpPr>
            <p:cNvPr id="10" name="Freeform 10"/>
            <p:cNvSpPr/>
            <p:nvPr/>
          </p:nvSpPr>
          <p:spPr>
            <a:xfrm>
              <a:off x="21590" y="0"/>
              <a:ext cx="3698675" cy="4359549"/>
            </a:xfrm>
            <a:custGeom>
              <a:avLst/>
              <a:gdLst/>
              <a:ahLst/>
              <a:cxnLst/>
              <a:rect l="l" t="t" r="r" b="b"/>
              <a:pathLst>
                <a:path w="3698675" h="4359549">
                  <a:moveTo>
                    <a:pt x="0" y="4245249"/>
                  </a:moveTo>
                  <a:lnTo>
                    <a:pt x="109220" y="4359549"/>
                  </a:lnTo>
                  <a:lnTo>
                    <a:pt x="123190" y="4226199"/>
                  </a:lnTo>
                  <a:lnTo>
                    <a:pt x="0" y="4245249"/>
                  </a:lnTo>
                  <a:close/>
                  <a:moveTo>
                    <a:pt x="2499795" y="106680"/>
                  </a:moveTo>
                  <a:cubicBezTo>
                    <a:pt x="2499795" y="106680"/>
                    <a:pt x="2917625" y="64770"/>
                    <a:pt x="3054785" y="55880"/>
                  </a:cubicBezTo>
                  <a:cubicBezTo>
                    <a:pt x="3191945" y="46990"/>
                    <a:pt x="3672005" y="0"/>
                    <a:pt x="3672005" y="0"/>
                  </a:cubicBezTo>
                  <a:cubicBezTo>
                    <a:pt x="3665655" y="41910"/>
                    <a:pt x="3664385" y="86360"/>
                    <a:pt x="3669465" y="128270"/>
                  </a:cubicBezTo>
                  <a:cubicBezTo>
                    <a:pt x="3675815" y="167640"/>
                    <a:pt x="3678355" y="208280"/>
                    <a:pt x="3677085" y="248920"/>
                  </a:cubicBezTo>
                  <a:lnTo>
                    <a:pt x="3698675" y="318770"/>
                  </a:lnTo>
                  <a:lnTo>
                    <a:pt x="3688515" y="419100"/>
                  </a:lnTo>
                  <a:cubicBezTo>
                    <a:pt x="3688515" y="419100"/>
                    <a:pt x="2937945" y="454660"/>
                    <a:pt x="2800785" y="471170"/>
                  </a:cubicBezTo>
                  <a:cubicBezTo>
                    <a:pt x="2663625" y="487680"/>
                    <a:pt x="2459155" y="486410"/>
                    <a:pt x="2459155" y="486410"/>
                  </a:cubicBezTo>
                  <a:cubicBezTo>
                    <a:pt x="2459155" y="486410"/>
                    <a:pt x="2451535" y="365760"/>
                    <a:pt x="2464235" y="322580"/>
                  </a:cubicBezTo>
                  <a:cubicBezTo>
                    <a:pt x="2474395" y="288290"/>
                    <a:pt x="2478205" y="251460"/>
                    <a:pt x="2473125" y="214630"/>
                  </a:cubicBezTo>
                  <a:cubicBezTo>
                    <a:pt x="2473125" y="186690"/>
                    <a:pt x="2499795" y="106680"/>
                    <a:pt x="2499795" y="106680"/>
                  </a:cubicBezTo>
                  <a:close/>
                </a:path>
              </a:pathLst>
            </a:custGeom>
            <a:solidFill>
              <a:srgbClr val="F6D824"/>
            </a:solidFill>
          </p:spPr>
        </p:sp>
      </p:grpSp>
      <p:grpSp>
        <p:nvGrpSpPr>
          <p:cNvPr id="13" name="Group 13"/>
          <p:cNvGrpSpPr/>
          <p:nvPr/>
        </p:nvGrpSpPr>
        <p:grpSpPr>
          <a:xfrm>
            <a:off x="12329618" y="310274"/>
            <a:ext cx="1620549" cy="1694431"/>
            <a:chOff x="0" y="0"/>
            <a:chExt cx="4188895" cy="4379869"/>
          </a:xfrm>
        </p:grpSpPr>
        <p:sp>
          <p:nvSpPr>
            <p:cNvPr id="14" name="Freeform 14"/>
            <p:cNvSpPr/>
            <p:nvPr/>
          </p:nvSpPr>
          <p:spPr>
            <a:xfrm>
              <a:off x="0" y="218440"/>
              <a:ext cx="4187625" cy="4161429"/>
            </a:xfrm>
            <a:custGeom>
              <a:avLst/>
              <a:gdLst/>
              <a:ahLst/>
              <a:cxnLst/>
              <a:rect l="l" t="t" r="r" b="b"/>
              <a:pathLst>
                <a:path w="4187625" h="4161429">
                  <a:moveTo>
                    <a:pt x="0" y="16510"/>
                  </a:moveTo>
                  <a:cubicBezTo>
                    <a:pt x="0" y="16510"/>
                    <a:pt x="2540" y="345440"/>
                    <a:pt x="2540" y="974029"/>
                  </a:cubicBezTo>
                  <a:cubicBezTo>
                    <a:pt x="2540" y="2190059"/>
                    <a:pt x="7620" y="2980329"/>
                    <a:pt x="7620" y="3240679"/>
                  </a:cubicBezTo>
                  <a:cubicBezTo>
                    <a:pt x="7620" y="3434989"/>
                    <a:pt x="16510" y="3833769"/>
                    <a:pt x="21590" y="4025539"/>
                  </a:cubicBezTo>
                  <a:lnTo>
                    <a:pt x="130810" y="4139839"/>
                  </a:lnTo>
                  <a:cubicBezTo>
                    <a:pt x="275590" y="4147459"/>
                    <a:pt x="543560" y="4161429"/>
                    <a:pt x="793750" y="4161429"/>
                  </a:cubicBezTo>
                  <a:lnTo>
                    <a:pt x="4187625" y="4161429"/>
                  </a:lnTo>
                  <a:lnTo>
                    <a:pt x="4187625" y="807864"/>
                  </a:lnTo>
                  <a:cubicBezTo>
                    <a:pt x="4187625" y="323850"/>
                    <a:pt x="4178735" y="46990"/>
                    <a:pt x="4178735" y="46990"/>
                  </a:cubicBezTo>
                  <a:cubicBezTo>
                    <a:pt x="4023795" y="26670"/>
                    <a:pt x="3867585" y="16510"/>
                    <a:pt x="3710105" y="17780"/>
                  </a:cubicBezTo>
                  <a:cubicBezTo>
                    <a:pt x="3437055" y="17780"/>
                    <a:pt x="944880" y="22860"/>
                    <a:pt x="694690" y="13970"/>
                  </a:cubicBezTo>
                  <a:cubicBezTo>
                    <a:pt x="360680" y="0"/>
                    <a:pt x="0" y="16510"/>
                    <a:pt x="0" y="16510"/>
                  </a:cubicBezTo>
                  <a:close/>
                </a:path>
              </a:pathLst>
            </a:custGeom>
            <a:solidFill>
              <a:srgbClr val="4BAF47"/>
            </a:solidFill>
          </p:spPr>
        </p:sp>
        <p:sp>
          <p:nvSpPr>
            <p:cNvPr id="15" name="Freeform 15"/>
            <p:cNvSpPr/>
            <p:nvPr/>
          </p:nvSpPr>
          <p:spPr>
            <a:xfrm>
              <a:off x="21590" y="0"/>
              <a:ext cx="3698675" cy="4359549"/>
            </a:xfrm>
            <a:custGeom>
              <a:avLst/>
              <a:gdLst/>
              <a:ahLst/>
              <a:cxnLst/>
              <a:rect l="l" t="t" r="r" b="b"/>
              <a:pathLst>
                <a:path w="3698675" h="4359549">
                  <a:moveTo>
                    <a:pt x="0" y="4245249"/>
                  </a:moveTo>
                  <a:lnTo>
                    <a:pt x="109220" y="4359549"/>
                  </a:lnTo>
                  <a:lnTo>
                    <a:pt x="123190" y="4226199"/>
                  </a:lnTo>
                  <a:lnTo>
                    <a:pt x="0" y="4245249"/>
                  </a:lnTo>
                  <a:close/>
                  <a:moveTo>
                    <a:pt x="2499795" y="106680"/>
                  </a:moveTo>
                  <a:cubicBezTo>
                    <a:pt x="2499795" y="106680"/>
                    <a:pt x="2917625" y="64770"/>
                    <a:pt x="3054785" y="55880"/>
                  </a:cubicBezTo>
                  <a:cubicBezTo>
                    <a:pt x="3191945" y="46990"/>
                    <a:pt x="3672005" y="0"/>
                    <a:pt x="3672005" y="0"/>
                  </a:cubicBezTo>
                  <a:cubicBezTo>
                    <a:pt x="3665655" y="41910"/>
                    <a:pt x="3664385" y="86360"/>
                    <a:pt x="3669465" y="128270"/>
                  </a:cubicBezTo>
                  <a:cubicBezTo>
                    <a:pt x="3675815" y="167640"/>
                    <a:pt x="3678355" y="208280"/>
                    <a:pt x="3677085" y="248920"/>
                  </a:cubicBezTo>
                  <a:lnTo>
                    <a:pt x="3698675" y="318770"/>
                  </a:lnTo>
                  <a:lnTo>
                    <a:pt x="3688515" y="419100"/>
                  </a:lnTo>
                  <a:cubicBezTo>
                    <a:pt x="3688515" y="419100"/>
                    <a:pt x="2937945" y="454660"/>
                    <a:pt x="2800785" y="471170"/>
                  </a:cubicBezTo>
                  <a:cubicBezTo>
                    <a:pt x="2663625" y="487680"/>
                    <a:pt x="2459155" y="486410"/>
                    <a:pt x="2459155" y="486410"/>
                  </a:cubicBezTo>
                  <a:cubicBezTo>
                    <a:pt x="2459155" y="486410"/>
                    <a:pt x="2451535" y="365760"/>
                    <a:pt x="2464235" y="322580"/>
                  </a:cubicBezTo>
                  <a:cubicBezTo>
                    <a:pt x="2474395" y="288290"/>
                    <a:pt x="2478205" y="251460"/>
                    <a:pt x="2473125" y="214630"/>
                  </a:cubicBezTo>
                  <a:cubicBezTo>
                    <a:pt x="2473125" y="186690"/>
                    <a:pt x="2499795" y="106680"/>
                    <a:pt x="2499795" y="106680"/>
                  </a:cubicBezTo>
                  <a:close/>
                </a:path>
              </a:pathLst>
            </a:custGeom>
            <a:solidFill>
              <a:srgbClr val="1F7317"/>
            </a:solidFill>
          </p:spPr>
        </p:sp>
      </p:grpSp>
      <p:pic>
        <p:nvPicPr>
          <p:cNvPr id="17" name="Picture 1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741377" y="519982"/>
            <a:ext cx="1475132" cy="1568495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28700" y="8446044"/>
            <a:ext cx="1397669" cy="1397669"/>
          </a:xfrm>
          <a:prstGeom prst="rect">
            <a:avLst/>
          </a:prstGeom>
        </p:spPr>
      </p:pic>
      <p:sp>
        <p:nvSpPr>
          <p:cNvPr id="19" name="Rectángulo 18"/>
          <p:cNvSpPr/>
          <p:nvPr/>
        </p:nvSpPr>
        <p:spPr>
          <a:xfrm>
            <a:off x="2979908" y="602040"/>
            <a:ext cx="8020144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s-CO" sz="4800" b="1" dirty="0">
                <a:latin typeface="Arial" panose="020B0604020202020204" pitchFamily="34" charset="0"/>
              </a:rPr>
              <a:t>DESARROLLO DE LOS </a:t>
            </a:r>
            <a:endParaRPr lang="es-CO" sz="4800" b="1" dirty="0" smtClean="0">
              <a:latin typeface="Arial" panose="020B0604020202020204" pitchFamily="34" charset="0"/>
            </a:endParaRPr>
          </a:p>
          <a:p>
            <a:pPr algn="ctr">
              <a:defRPr/>
            </a:pPr>
            <a:r>
              <a:rPr lang="es-CO" sz="4800" b="1" dirty="0" smtClean="0">
                <a:latin typeface="Arial" panose="020B0604020202020204" pitchFamily="34" charset="0"/>
              </a:rPr>
              <a:t>OBJETIVOS </a:t>
            </a:r>
            <a:r>
              <a:rPr lang="es-CO" sz="4800" b="1" dirty="0">
                <a:latin typeface="Arial" panose="020B0604020202020204" pitchFamily="34" charset="0"/>
              </a:rPr>
              <a:t>ESPECIFICOS</a:t>
            </a:r>
          </a:p>
        </p:txBody>
      </p:sp>
      <p:sp>
        <p:nvSpPr>
          <p:cNvPr id="20" name="Rectángulo 19"/>
          <p:cNvSpPr/>
          <p:nvPr/>
        </p:nvSpPr>
        <p:spPr>
          <a:xfrm>
            <a:off x="1340989" y="2599451"/>
            <a:ext cx="15585567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sz="3600" b="1" i="1" kern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3600" b="1" i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x-none" sz="3600" b="1" i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DIAGNOSTICAR </a:t>
            </a:r>
            <a:r>
              <a:rPr lang="x-none" sz="3600" b="1" i="1" kern="0" dirty="0">
                <a:latin typeface="Arial" panose="020B0604020202020204" pitchFamily="34" charset="0"/>
                <a:cs typeface="Arial" panose="020B0604020202020204" pitchFamily="34" charset="0"/>
              </a:rPr>
              <a:t>LA SITUACION ACTUAL DE LA </a:t>
            </a:r>
            <a:r>
              <a:rPr lang="x-none" sz="3600" b="1" i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EMPRESA</a:t>
            </a:r>
          </a:p>
          <a:p>
            <a:endParaRPr lang="es-ES" sz="3600" kern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x-none" sz="3600" dirty="0">
                <a:latin typeface="Arial" panose="020B0604020202020204" pitchFamily="34" charset="0"/>
                <a:cs typeface="Arial" panose="020B0604020202020204" pitchFamily="34" charset="0"/>
              </a:rPr>
              <a:t>Para efectuar de manera adecuada el análisis correspondiente a la óptica Visualcenter se </a:t>
            </a:r>
            <a:r>
              <a:rPr lang="x-none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empleó</a:t>
            </a:r>
            <a:r>
              <a:rPr lang="es-CO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una </a:t>
            </a:r>
            <a:r>
              <a:rPr lang="x-none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herramienta </a:t>
            </a:r>
            <a:r>
              <a:rPr lang="x-none" sz="3600" dirty="0"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x-none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cual </a:t>
            </a:r>
            <a:r>
              <a:rPr lang="x-none" sz="3600" dirty="0">
                <a:latin typeface="Arial" panose="020B0604020202020204" pitchFamily="34" charset="0"/>
                <a:cs typeface="Arial" panose="020B0604020202020204" pitchFamily="34" charset="0"/>
              </a:rPr>
              <a:t>permiten la obtención de la información que se requiere, usando una metodología que permite realizar un barrido de las características de la </a:t>
            </a:r>
            <a:r>
              <a:rPr lang="x-none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organización</a:t>
            </a:r>
            <a:r>
              <a:rPr lang="es-CO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x-none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como </a:t>
            </a:r>
            <a:r>
              <a:rPr lang="x-none" sz="3600" dirty="0">
                <a:latin typeface="Arial" panose="020B0604020202020204" pitchFamily="34" charset="0"/>
                <a:cs typeface="Arial" panose="020B0604020202020204" pitchFamily="34" charset="0"/>
              </a:rPr>
              <a:t>son las oportunidades, debilidades, fortalezas y amenazas realizando un análisis </a:t>
            </a:r>
            <a:r>
              <a:rPr lang="x-none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FODA</a:t>
            </a:r>
            <a:r>
              <a:rPr lang="x-none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ángulo 20"/>
          <p:cNvSpPr/>
          <p:nvPr/>
        </p:nvSpPr>
        <p:spPr>
          <a:xfrm>
            <a:off x="12919074" y="876577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tángulo 21"/>
          <p:cNvSpPr/>
          <p:nvPr/>
        </p:nvSpPr>
        <p:spPr>
          <a:xfrm>
            <a:off x="14862174" y="830393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ctángulo 22"/>
          <p:cNvSpPr/>
          <p:nvPr/>
        </p:nvSpPr>
        <p:spPr>
          <a:xfrm>
            <a:off x="16805274" y="876577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kern="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5"/>
          <p:cNvSpPr txBox="1"/>
          <p:nvPr/>
        </p:nvSpPr>
        <p:spPr>
          <a:xfrm>
            <a:off x="17382877" y="5533681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04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Elipse 27"/>
          <p:cNvSpPr/>
          <p:nvPr/>
        </p:nvSpPr>
        <p:spPr>
          <a:xfrm>
            <a:off x="17145000" y="4466709"/>
            <a:ext cx="2667000" cy="259080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741377" y="519982"/>
            <a:ext cx="1475132" cy="1568495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28700" y="8446044"/>
            <a:ext cx="1397669" cy="1397669"/>
          </a:xfrm>
          <a:prstGeom prst="rect">
            <a:avLst/>
          </a:prstGeom>
        </p:spPr>
      </p:pic>
      <p:sp>
        <p:nvSpPr>
          <p:cNvPr id="20" name="Rectángulo 19"/>
          <p:cNvSpPr/>
          <p:nvPr/>
        </p:nvSpPr>
        <p:spPr>
          <a:xfrm>
            <a:off x="3276600" y="517311"/>
            <a:ext cx="1111638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3600" b="1" kern="0" dirty="0">
                <a:latin typeface="Arial" panose="020B0604020202020204" pitchFamily="34" charset="0"/>
                <a:cs typeface="Arial" panose="020B0604020202020204" pitchFamily="34" charset="0"/>
              </a:rPr>
              <a:t>MATRIZ FODA PARA LA </a:t>
            </a:r>
            <a:r>
              <a:rPr lang="es-ES" sz="36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OPTICA</a:t>
            </a:r>
          </a:p>
          <a:p>
            <a:pPr algn="ctr"/>
            <a:r>
              <a:rPr lang="es-ES" sz="36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600" b="1" kern="0" dirty="0">
                <a:latin typeface="Arial" panose="020B0604020202020204" pitchFamily="34" charset="0"/>
                <a:cs typeface="Arial" panose="020B0604020202020204" pitchFamily="34" charset="0"/>
              </a:rPr>
              <a:t>VISUAL CENTER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5"/>
          <p:cNvSpPr txBox="1"/>
          <p:nvPr/>
        </p:nvSpPr>
        <p:spPr>
          <a:xfrm>
            <a:off x="17382877" y="5533681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05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5737" y="1912372"/>
            <a:ext cx="11076991" cy="7766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434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Elipse 27"/>
          <p:cNvSpPr/>
          <p:nvPr/>
        </p:nvSpPr>
        <p:spPr>
          <a:xfrm>
            <a:off x="17145000" y="4466709"/>
            <a:ext cx="2667000" cy="259080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" name="Group 8"/>
          <p:cNvGrpSpPr/>
          <p:nvPr/>
        </p:nvGrpSpPr>
        <p:grpSpPr>
          <a:xfrm>
            <a:off x="16334971" y="190500"/>
            <a:ext cx="1620058" cy="1694431"/>
            <a:chOff x="-1" y="0"/>
            <a:chExt cx="4187625" cy="4379869"/>
          </a:xfrm>
        </p:grpSpPr>
        <p:sp>
          <p:nvSpPr>
            <p:cNvPr id="9" name="Freeform 9"/>
            <p:cNvSpPr/>
            <p:nvPr/>
          </p:nvSpPr>
          <p:spPr>
            <a:xfrm>
              <a:off x="-1" y="218439"/>
              <a:ext cx="4187625" cy="4161430"/>
            </a:xfrm>
            <a:custGeom>
              <a:avLst/>
              <a:gdLst/>
              <a:ahLst/>
              <a:cxnLst/>
              <a:rect l="l" t="t" r="r" b="b"/>
              <a:pathLst>
                <a:path w="4187625" h="4161429">
                  <a:moveTo>
                    <a:pt x="0" y="16510"/>
                  </a:moveTo>
                  <a:cubicBezTo>
                    <a:pt x="0" y="16510"/>
                    <a:pt x="2540" y="345440"/>
                    <a:pt x="2540" y="974029"/>
                  </a:cubicBezTo>
                  <a:cubicBezTo>
                    <a:pt x="2540" y="2190059"/>
                    <a:pt x="7620" y="2980329"/>
                    <a:pt x="7620" y="3240679"/>
                  </a:cubicBezTo>
                  <a:cubicBezTo>
                    <a:pt x="7620" y="3434989"/>
                    <a:pt x="16510" y="3833769"/>
                    <a:pt x="21590" y="4025539"/>
                  </a:cubicBezTo>
                  <a:lnTo>
                    <a:pt x="130810" y="4139839"/>
                  </a:lnTo>
                  <a:cubicBezTo>
                    <a:pt x="275590" y="4147459"/>
                    <a:pt x="543560" y="4161429"/>
                    <a:pt x="793750" y="4161429"/>
                  </a:cubicBezTo>
                  <a:lnTo>
                    <a:pt x="4187625" y="4161429"/>
                  </a:lnTo>
                  <a:lnTo>
                    <a:pt x="4187625" y="807864"/>
                  </a:lnTo>
                  <a:cubicBezTo>
                    <a:pt x="4187625" y="323850"/>
                    <a:pt x="4178735" y="46990"/>
                    <a:pt x="4178735" y="46990"/>
                  </a:cubicBezTo>
                  <a:cubicBezTo>
                    <a:pt x="4023795" y="26670"/>
                    <a:pt x="3867585" y="16510"/>
                    <a:pt x="3710105" y="17780"/>
                  </a:cubicBezTo>
                  <a:cubicBezTo>
                    <a:pt x="3437055" y="17780"/>
                    <a:pt x="944880" y="22860"/>
                    <a:pt x="694690" y="13970"/>
                  </a:cubicBezTo>
                  <a:cubicBezTo>
                    <a:pt x="360680" y="0"/>
                    <a:pt x="0" y="16510"/>
                    <a:pt x="0" y="16510"/>
                  </a:cubicBezTo>
                  <a:close/>
                </a:path>
              </a:pathLst>
            </a:custGeom>
            <a:solidFill>
              <a:srgbClr val="FDE44F"/>
            </a:solidFill>
          </p:spPr>
        </p:sp>
        <p:sp>
          <p:nvSpPr>
            <p:cNvPr id="10" name="Freeform 10"/>
            <p:cNvSpPr/>
            <p:nvPr/>
          </p:nvSpPr>
          <p:spPr>
            <a:xfrm>
              <a:off x="21590" y="0"/>
              <a:ext cx="3698675" cy="4359549"/>
            </a:xfrm>
            <a:custGeom>
              <a:avLst/>
              <a:gdLst/>
              <a:ahLst/>
              <a:cxnLst/>
              <a:rect l="l" t="t" r="r" b="b"/>
              <a:pathLst>
                <a:path w="3698675" h="4359549">
                  <a:moveTo>
                    <a:pt x="0" y="4245249"/>
                  </a:moveTo>
                  <a:lnTo>
                    <a:pt x="109220" y="4359549"/>
                  </a:lnTo>
                  <a:lnTo>
                    <a:pt x="123190" y="4226199"/>
                  </a:lnTo>
                  <a:lnTo>
                    <a:pt x="0" y="4245249"/>
                  </a:lnTo>
                  <a:close/>
                  <a:moveTo>
                    <a:pt x="2499795" y="106680"/>
                  </a:moveTo>
                  <a:cubicBezTo>
                    <a:pt x="2499795" y="106680"/>
                    <a:pt x="2917625" y="64770"/>
                    <a:pt x="3054785" y="55880"/>
                  </a:cubicBezTo>
                  <a:cubicBezTo>
                    <a:pt x="3191945" y="46990"/>
                    <a:pt x="3672005" y="0"/>
                    <a:pt x="3672005" y="0"/>
                  </a:cubicBezTo>
                  <a:cubicBezTo>
                    <a:pt x="3665655" y="41910"/>
                    <a:pt x="3664385" y="86360"/>
                    <a:pt x="3669465" y="128270"/>
                  </a:cubicBezTo>
                  <a:cubicBezTo>
                    <a:pt x="3675815" y="167640"/>
                    <a:pt x="3678355" y="208280"/>
                    <a:pt x="3677085" y="248920"/>
                  </a:cubicBezTo>
                  <a:lnTo>
                    <a:pt x="3698675" y="318770"/>
                  </a:lnTo>
                  <a:lnTo>
                    <a:pt x="3688515" y="419100"/>
                  </a:lnTo>
                  <a:cubicBezTo>
                    <a:pt x="3688515" y="419100"/>
                    <a:pt x="2937945" y="454660"/>
                    <a:pt x="2800785" y="471170"/>
                  </a:cubicBezTo>
                  <a:cubicBezTo>
                    <a:pt x="2663625" y="487680"/>
                    <a:pt x="2459155" y="486410"/>
                    <a:pt x="2459155" y="486410"/>
                  </a:cubicBezTo>
                  <a:cubicBezTo>
                    <a:pt x="2459155" y="486410"/>
                    <a:pt x="2451535" y="365760"/>
                    <a:pt x="2464235" y="322580"/>
                  </a:cubicBezTo>
                  <a:cubicBezTo>
                    <a:pt x="2474395" y="288290"/>
                    <a:pt x="2478205" y="251460"/>
                    <a:pt x="2473125" y="214630"/>
                  </a:cubicBezTo>
                  <a:cubicBezTo>
                    <a:pt x="2473125" y="186690"/>
                    <a:pt x="2499795" y="106680"/>
                    <a:pt x="2499795" y="106680"/>
                  </a:cubicBezTo>
                  <a:close/>
                </a:path>
              </a:pathLst>
            </a:custGeom>
            <a:solidFill>
              <a:srgbClr val="F6D824"/>
            </a:solidFill>
          </p:spPr>
        </p:sp>
      </p:grpSp>
      <p:pic>
        <p:nvPicPr>
          <p:cNvPr id="17" name="Picture 1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52720" y="308575"/>
            <a:ext cx="1475132" cy="1568495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03214" y="8267700"/>
            <a:ext cx="1397669" cy="1397669"/>
          </a:xfrm>
          <a:prstGeom prst="rect">
            <a:avLst/>
          </a:prstGeom>
        </p:spPr>
      </p:pic>
      <p:sp>
        <p:nvSpPr>
          <p:cNvPr id="20" name="Rectángulo 19"/>
          <p:cNvSpPr/>
          <p:nvPr/>
        </p:nvSpPr>
        <p:spPr>
          <a:xfrm>
            <a:off x="1301679" y="2247900"/>
            <a:ext cx="15041645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600" b="1" i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ANALISIS DE LA SITUACION</a:t>
            </a:r>
          </a:p>
          <a:p>
            <a:endParaRPr lang="es-ES" sz="3200" b="1" i="1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x-none" sz="3200" dirty="0">
                <a:latin typeface="Arial" panose="020B0604020202020204" pitchFamily="34" charset="0"/>
                <a:cs typeface="Arial" panose="020B0604020202020204" pitchFamily="34" charset="0"/>
              </a:rPr>
              <a:t>En este análisis se realizara un resumen de toda la información pertinente de la empresa: </a:t>
            </a:r>
            <a:endParaRPr lang="x-none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x-none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x-non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Entorno interno</a:t>
            </a:r>
            <a:endParaRPr lang="es-CO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ü"/>
            </a:pPr>
            <a:endParaRPr lang="x-none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x-none" sz="3200" dirty="0">
                <a:latin typeface="Arial" panose="020B0604020202020204" pitchFamily="34" charset="0"/>
                <a:cs typeface="Arial" panose="020B0604020202020204" pitchFamily="34" charset="0"/>
              </a:rPr>
              <a:t>Entorno del </a:t>
            </a:r>
            <a:r>
              <a:rPr lang="x-non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cliente</a:t>
            </a:r>
            <a:endParaRPr lang="es-CO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ü"/>
            </a:pPr>
            <a:endParaRPr lang="x-none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x-none" sz="3200" dirty="0">
                <a:latin typeface="Arial" panose="020B0604020202020204" pitchFamily="34" charset="0"/>
                <a:cs typeface="Arial" panose="020B0604020202020204" pitchFamily="34" charset="0"/>
              </a:rPr>
              <a:t>Entorno externo de la </a:t>
            </a:r>
            <a:r>
              <a:rPr lang="x-non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empresa</a:t>
            </a:r>
            <a:endParaRPr lang="en-US" sz="3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tángulo 21"/>
          <p:cNvSpPr/>
          <p:nvPr/>
        </p:nvSpPr>
        <p:spPr>
          <a:xfrm>
            <a:off x="16941731" y="756803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5"/>
          <p:cNvSpPr txBox="1"/>
          <p:nvPr/>
        </p:nvSpPr>
        <p:spPr>
          <a:xfrm>
            <a:off x="17382877" y="5533681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06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577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Elipse 27"/>
          <p:cNvSpPr/>
          <p:nvPr/>
        </p:nvSpPr>
        <p:spPr>
          <a:xfrm>
            <a:off x="17145000" y="4466709"/>
            <a:ext cx="2667000" cy="259080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oup 3"/>
          <p:cNvGrpSpPr/>
          <p:nvPr/>
        </p:nvGrpSpPr>
        <p:grpSpPr>
          <a:xfrm>
            <a:off x="16215572" y="352526"/>
            <a:ext cx="1620549" cy="1694431"/>
            <a:chOff x="0" y="0"/>
            <a:chExt cx="4188895" cy="4379869"/>
          </a:xfrm>
        </p:grpSpPr>
        <p:sp>
          <p:nvSpPr>
            <p:cNvPr id="4" name="Freeform 4"/>
            <p:cNvSpPr/>
            <p:nvPr/>
          </p:nvSpPr>
          <p:spPr>
            <a:xfrm>
              <a:off x="0" y="218440"/>
              <a:ext cx="4187625" cy="4161429"/>
            </a:xfrm>
            <a:custGeom>
              <a:avLst/>
              <a:gdLst/>
              <a:ahLst/>
              <a:cxnLst/>
              <a:rect l="l" t="t" r="r" b="b"/>
              <a:pathLst>
                <a:path w="4187625" h="4161429">
                  <a:moveTo>
                    <a:pt x="0" y="16510"/>
                  </a:moveTo>
                  <a:cubicBezTo>
                    <a:pt x="0" y="16510"/>
                    <a:pt x="2540" y="345440"/>
                    <a:pt x="2540" y="974029"/>
                  </a:cubicBezTo>
                  <a:cubicBezTo>
                    <a:pt x="2540" y="2190059"/>
                    <a:pt x="7620" y="2980329"/>
                    <a:pt x="7620" y="3240679"/>
                  </a:cubicBezTo>
                  <a:cubicBezTo>
                    <a:pt x="7620" y="3434989"/>
                    <a:pt x="16510" y="3833769"/>
                    <a:pt x="21590" y="4025539"/>
                  </a:cubicBezTo>
                  <a:lnTo>
                    <a:pt x="130810" y="4139839"/>
                  </a:lnTo>
                  <a:cubicBezTo>
                    <a:pt x="275590" y="4147459"/>
                    <a:pt x="543560" y="4161429"/>
                    <a:pt x="793750" y="4161429"/>
                  </a:cubicBezTo>
                  <a:lnTo>
                    <a:pt x="4187625" y="4161429"/>
                  </a:lnTo>
                  <a:lnTo>
                    <a:pt x="4187625" y="807864"/>
                  </a:lnTo>
                  <a:cubicBezTo>
                    <a:pt x="4187625" y="323850"/>
                    <a:pt x="4178735" y="46990"/>
                    <a:pt x="4178735" y="46990"/>
                  </a:cubicBezTo>
                  <a:cubicBezTo>
                    <a:pt x="4023795" y="26670"/>
                    <a:pt x="3867585" y="16510"/>
                    <a:pt x="3710105" y="17780"/>
                  </a:cubicBezTo>
                  <a:cubicBezTo>
                    <a:pt x="3437055" y="17780"/>
                    <a:pt x="944880" y="22860"/>
                    <a:pt x="694690" y="13970"/>
                  </a:cubicBezTo>
                  <a:cubicBezTo>
                    <a:pt x="360680" y="0"/>
                    <a:pt x="0" y="16510"/>
                    <a:pt x="0" y="16510"/>
                  </a:cubicBezTo>
                  <a:close/>
                </a:path>
              </a:pathLst>
            </a:custGeom>
            <a:solidFill>
              <a:srgbClr val="86C7ED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21590" y="0"/>
              <a:ext cx="3698675" cy="4359549"/>
            </a:xfrm>
            <a:custGeom>
              <a:avLst/>
              <a:gdLst/>
              <a:ahLst/>
              <a:cxnLst/>
              <a:rect l="l" t="t" r="r" b="b"/>
              <a:pathLst>
                <a:path w="3698675" h="4359549">
                  <a:moveTo>
                    <a:pt x="0" y="4245249"/>
                  </a:moveTo>
                  <a:lnTo>
                    <a:pt x="109220" y="4359549"/>
                  </a:lnTo>
                  <a:lnTo>
                    <a:pt x="123190" y="4226199"/>
                  </a:lnTo>
                  <a:lnTo>
                    <a:pt x="0" y="4245249"/>
                  </a:lnTo>
                  <a:close/>
                  <a:moveTo>
                    <a:pt x="2499795" y="106680"/>
                  </a:moveTo>
                  <a:cubicBezTo>
                    <a:pt x="2499795" y="106680"/>
                    <a:pt x="2917625" y="64770"/>
                    <a:pt x="3054785" y="55880"/>
                  </a:cubicBezTo>
                  <a:cubicBezTo>
                    <a:pt x="3191945" y="46990"/>
                    <a:pt x="3672005" y="0"/>
                    <a:pt x="3672005" y="0"/>
                  </a:cubicBezTo>
                  <a:cubicBezTo>
                    <a:pt x="3665655" y="41910"/>
                    <a:pt x="3664385" y="86360"/>
                    <a:pt x="3669465" y="128270"/>
                  </a:cubicBezTo>
                  <a:cubicBezTo>
                    <a:pt x="3675815" y="167640"/>
                    <a:pt x="3678355" y="208280"/>
                    <a:pt x="3677085" y="248920"/>
                  </a:cubicBezTo>
                  <a:lnTo>
                    <a:pt x="3698675" y="318770"/>
                  </a:lnTo>
                  <a:lnTo>
                    <a:pt x="3688515" y="419100"/>
                  </a:lnTo>
                  <a:cubicBezTo>
                    <a:pt x="3688515" y="419100"/>
                    <a:pt x="2937945" y="454660"/>
                    <a:pt x="2800785" y="471170"/>
                  </a:cubicBezTo>
                  <a:cubicBezTo>
                    <a:pt x="2663625" y="487680"/>
                    <a:pt x="2459155" y="486410"/>
                    <a:pt x="2459155" y="486410"/>
                  </a:cubicBezTo>
                  <a:cubicBezTo>
                    <a:pt x="2459155" y="486410"/>
                    <a:pt x="2451535" y="365760"/>
                    <a:pt x="2464235" y="322580"/>
                  </a:cubicBezTo>
                  <a:cubicBezTo>
                    <a:pt x="2474395" y="288290"/>
                    <a:pt x="2478205" y="251460"/>
                    <a:pt x="2473125" y="214630"/>
                  </a:cubicBezTo>
                  <a:cubicBezTo>
                    <a:pt x="2473125" y="186690"/>
                    <a:pt x="2499795" y="106680"/>
                    <a:pt x="2499795" y="106680"/>
                  </a:cubicBezTo>
                  <a:close/>
                </a:path>
              </a:pathLst>
            </a:custGeom>
            <a:solidFill>
              <a:srgbClr val="057DFA"/>
            </a:solidFill>
          </p:spPr>
        </p:sp>
      </p:grpSp>
      <p:pic>
        <p:nvPicPr>
          <p:cNvPr id="17" name="Picture 1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741377" y="519982"/>
            <a:ext cx="1475132" cy="1568495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23710" y="8639419"/>
            <a:ext cx="1397669" cy="1397669"/>
          </a:xfrm>
          <a:prstGeom prst="rect">
            <a:avLst/>
          </a:prstGeom>
        </p:spPr>
      </p:pic>
      <p:sp>
        <p:nvSpPr>
          <p:cNvPr id="20" name="Rectángulo 19"/>
          <p:cNvSpPr/>
          <p:nvPr/>
        </p:nvSpPr>
        <p:spPr>
          <a:xfrm>
            <a:off x="2720914" y="981063"/>
            <a:ext cx="1157240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36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600" b="1" i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DETERMINAR </a:t>
            </a:r>
            <a:r>
              <a:rPr lang="es-ES" sz="3600" b="1" i="1" kern="0" dirty="0">
                <a:latin typeface="Arial" panose="020B0604020202020204" pitchFamily="34" charset="0"/>
                <a:cs typeface="Arial" panose="020B0604020202020204" pitchFamily="34" charset="0"/>
              </a:rPr>
              <a:t>LAS ESTRATEGIAS DE MERCADEO </a:t>
            </a:r>
            <a:endParaRPr lang="es-ES" sz="3600" b="1" i="1" kern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3600" b="1" i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es-ES" sz="3600" b="1" i="1" kern="0" dirty="0">
                <a:latin typeface="Arial" panose="020B0604020202020204" pitchFamily="34" charset="0"/>
                <a:cs typeface="Arial" panose="020B0604020202020204" pitchFamily="34" charset="0"/>
              </a:rPr>
              <a:t>LA ÓPTICA VISUAL CENTER</a:t>
            </a:r>
            <a:endParaRPr lang="en-US" sz="3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ctángulo 22"/>
          <p:cNvSpPr/>
          <p:nvPr/>
        </p:nvSpPr>
        <p:spPr>
          <a:xfrm>
            <a:off x="16805274" y="876577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kern="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5"/>
          <p:cNvSpPr txBox="1"/>
          <p:nvPr/>
        </p:nvSpPr>
        <p:spPr>
          <a:xfrm>
            <a:off x="17382877" y="5533681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07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ctángulo 23"/>
          <p:cNvSpPr/>
          <p:nvPr/>
        </p:nvSpPr>
        <p:spPr>
          <a:xfrm>
            <a:off x="1340989" y="2599451"/>
            <a:ext cx="1558556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600" b="1" i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s-ES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ü"/>
            </a:pPr>
            <a:r>
              <a:rPr lang="x-none" sz="3600" dirty="0">
                <a:latin typeface="Arial" panose="020B0604020202020204" pitchFamily="34" charset="0"/>
                <a:cs typeface="Arial" panose="020B0604020202020204" pitchFamily="34" charset="0"/>
              </a:rPr>
              <a:t>Estrategia de </a:t>
            </a:r>
            <a:r>
              <a:rPr lang="x-none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cartera</a:t>
            </a:r>
            <a:endParaRPr lang="es-CO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ü"/>
            </a:pPr>
            <a:endParaRPr lang="es-ES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ü"/>
            </a:pPr>
            <a:r>
              <a:rPr lang="x-none" sz="3600" dirty="0">
                <a:latin typeface="Arial" panose="020B0604020202020204" pitchFamily="34" charset="0"/>
                <a:cs typeface="Arial" panose="020B0604020202020204" pitchFamily="34" charset="0"/>
              </a:rPr>
              <a:t>Estrategia de segmentación y </a:t>
            </a:r>
            <a:r>
              <a:rPr lang="x-none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posición</a:t>
            </a:r>
            <a:endParaRPr lang="es-CO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ü"/>
            </a:pPr>
            <a:r>
              <a:rPr lang="x-none" sz="3600" dirty="0">
                <a:latin typeface="Arial" panose="020B0604020202020204" pitchFamily="34" charset="0"/>
                <a:cs typeface="Arial" panose="020B0604020202020204" pitchFamily="34" charset="0"/>
              </a:rPr>
              <a:t>Estrategia de publicidad</a:t>
            </a:r>
          </a:p>
          <a:p>
            <a:pPr algn="just"/>
            <a:endParaRPr lang="x-none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x-none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3898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Elipse 17"/>
          <p:cNvSpPr/>
          <p:nvPr/>
        </p:nvSpPr>
        <p:spPr>
          <a:xfrm>
            <a:off x="17145000" y="4466709"/>
            <a:ext cx="2667000" cy="259080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2"/>
          <p:cNvGrpSpPr/>
          <p:nvPr/>
        </p:nvGrpSpPr>
        <p:grpSpPr>
          <a:xfrm>
            <a:off x="-1726530" y="-229694"/>
            <a:ext cx="2755230" cy="6531045"/>
            <a:chOff x="0" y="0"/>
            <a:chExt cx="3673639" cy="8708060"/>
          </a:xfrm>
        </p:grpSpPr>
        <p:grpSp>
          <p:nvGrpSpPr>
            <p:cNvPr id="3" name="Group 3"/>
            <p:cNvGrpSpPr/>
            <p:nvPr/>
          </p:nvGrpSpPr>
          <p:grpSpPr>
            <a:xfrm rot="-5400000">
              <a:off x="-65231" y="4969189"/>
              <a:ext cx="3804101" cy="3673639"/>
              <a:chOff x="0" y="0"/>
              <a:chExt cx="5562879" cy="53721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5562879" cy="5372100"/>
              </a:xfrm>
              <a:custGeom>
                <a:avLst/>
                <a:gdLst/>
                <a:ahLst/>
                <a:cxnLst/>
                <a:rect l="l" t="t" r="r" b="b"/>
                <a:pathLst>
                  <a:path w="5562879" h="5372100">
                    <a:moveTo>
                      <a:pt x="4012209" y="0"/>
                    </a:moveTo>
                    <a:lnTo>
                      <a:pt x="1550670" y="0"/>
                    </a:lnTo>
                    <a:lnTo>
                      <a:pt x="0" y="2686050"/>
                    </a:lnTo>
                    <a:lnTo>
                      <a:pt x="1550670" y="5372100"/>
                    </a:lnTo>
                    <a:lnTo>
                      <a:pt x="4012209" y="5372100"/>
                    </a:lnTo>
                    <a:lnTo>
                      <a:pt x="5562879" y="2686050"/>
                    </a:lnTo>
                    <a:lnTo>
                      <a:pt x="4012209" y="0"/>
                    </a:lnTo>
                    <a:close/>
                  </a:path>
                </a:pathLst>
              </a:custGeom>
              <a:solidFill>
                <a:srgbClr val="86C7ED"/>
              </a:solidFill>
            </p:spPr>
          </p:sp>
        </p:grpSp>
        <p:grpSp>
          <p:nvGrpSpPr>
            <p:cNvPr id="5" name="Group 5"/>
            <p:cNvGrpSpPr/>
            <p:nvPr/>
          </p:nvGrpSpPr>
          <p:grpSpPr>
            <a:xfrm rot="-5400000">
              <a:off x="-65231" y="4969189"/>
              <a:ext cx="3804101" cy="3673639"/>
              <a:chOff x="0" y="0"/>
              <a:chExt cx="5562879" cy="53721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5562879" cy="5372100"/>
              </a:xfrm>
              <a:custGeom>
                <a:avLst/>
                <a:gdLst/>
                <a:ahLst/>
                <a:cxnLst/>
                <a:rect l="l" t="t" r="r" b="b"/>
                <a:pathLst>
                  <a:path w="5562879" h="5372100">
                    <a:moveTo>
                      <a:pt x="4012209" y="0"/>
                    </a:moveTo>
                    <a:lnTo>
                      <a:pt x="1550670" y="0"/>
                    </a:lnTo>
                    <a:lnTo>
                      <a:pt x="0" y="2686050"/>
                    </a:lnTo>
                    <a:lnTo>
                      <a:pt x="1550670" y="5372100"/>
                    </a:lnTo>
                    <a:lnTo>
                      <a:pt x="4012209" y="5372100"/>
                    </a:lnTo>
                    <a:lnTo>
                      <a:pt x="5562879" y="2686050"/>
                    </a:lnTo>
                    <a:lnTo>
                      <a:pt x="4012209" y="0"/>
                    </a:lnTo>
                    <a:close/>
                  </a:path>
                </a:pathLst>
              </a:custGeom>
              <a:solidFill>
                <a:srgbClr val="F6D824"/>
              </a:solidFill>
            </p:spPr>
          </p:sp>
        </p:grpSp>
        <p:grpSp>
          <p:nvGrpSpPr>
            <p:cNvPr id="7" name="Group 7"/>
            <p:cNvGrpSpPr/>
            <p:nvPr/>
          </p:nvGrpSpPr>
          <p:grpSpPr>
            <a:xfrm rot="-5400000">
              <a:off x="-65231" y="2553759"/>
              <a:ext cx="3804101" cy="3673639"/>
              <a:chOff x="0" y="0"/>
              <a:chExt cx="5562879" cy="537210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5562879" cy="5372100"/>
              </a:xfrm>
              <a:custGeom>
                <a:avLst/>
                <a:gdLst/>
                <a:ahLst/>
                <a:cxnLst/>
                <a:rect l="l" t="t" r="r" b="b"/>
                <a:pathLst>
                  <a:path w="5562879" h="5372100">
                    <a:moveTo>
                      <a:pt x="4012209" y="0"/>
                    </a:moveTo>
                    <a:lnTo>
                      <a:pt x="1550670" y="0"/>
                    </a:lnTo>
                    <a:lnTo>
                      <a:pt x="0" y="2686050"/>
                    </a:lnTo>
                    <a:lnTo>
                      <a:pt x="1550670" y="5372100"/>
                    </a:lnTo>
                    <a:lnTo>
                      <a:pt x="4012209" y="5372100"/>
                    </a:lnTo>
                    <a:lnTo>
                      <a:pt x="5562879" y="2686050"/>
                    </a:lnTo>
                    <a:lnTo>
                      <a:pt x="4012209" y="0"/>
                    </a:lnTo>
                    <a:close/>
                  </a:path>
                </a:pathLst>
              </a:custGeom>
              <a:solidFill>
                <a:srgbClr val="30B12A"/>
              </a:solidFill>
            </p:spPr>
          </p:sp>
        </p:grpSp>
        <p:grpSp>
          <p:nvGrpSpPr>
            <p:cNvPr id="9" name="Group 9"/>
            <p:cNvGrpSpPr/>
            <p:nvPr/>
          </p:nvGrpSpPr>
          <p:grpSpPr>
            <a:xfrm rot="-5400000">
              <a:off x="-65231" y="65231"/>
              <a:ext cx="3804101" cy="3673639"/>
              <a:chOff x="0" y="0"/>
              <a:chExt cx="5562879" cy="53721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5562879" cy="5372100"/>
              </a:xfrm>
              <a:custGeom>
                <a:avLst/>
                <a:gdLst/>
                <a:ahLst/>
                <a:cxnLst/>
                <a:rect l="l" t="t" r="r" b="b"/>
                <a:pathLst>
                  <a:path w="5562879" h="5372100">
                    <a:moveTo>
                      <a:pt x="4012209" y="0"/>
                    </a:moveTo>
                    <a:lnTo>
                      <a:pt x="1550670" y="0"/>
                    </a:lnTo>
                    <a:lnTo>
                      <a:pt x="0" y="2686050"/>
                    </a:lnTo>
                    <a:lnTo>
                      <a:pt x="1550670" y="5372100"/>
                    </a:lnTo>
                    <a:lnTo>
                      <a:pt x="4012209" y="5372100"/>
                    </a:lnTo>
                    <a:lnTo>
                      <a:pt x="5562879" y="2686050"/>
                    </a:lnTo>
                    <a:lnTo>
                      <a:pt x="4012209" y="0"/>
                    </a:lnTo>
                    <a:close/>
                  </a:path>
                </a:pathLst>
              </a:custGeom>
              <a:solidFill>
                <a:srgbClr val="157BEA"/>
              </a:solidFill>
            </p:spPr>
          </p:sp>
        </p:grpSp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10200" y="8115300"/>
            <a:ext cx="1475132" cy="1568495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6242086" y="8559466"/>
            <a:ext cx="1397669" cy="1397669"/>
          </a:xfrm>
          <a:prstGeom prst="rect">
            <a:avLst/>
          </a:prstGeom>
        </p:spPr>
      </p:pic>
      <p:sp>
        <p:nvSpPr>
          <p:cNvPr id="13" name="1 CuadroTexto"/>
          <p:cNvSpPr txBox="1"/>
          <p:nvPr/>
        </p:nvSpPr>
        <p:spPr>
          <a:xfrm>
            <a:off x="1047766" y="647700"/>
            <a:ext cx="881062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CO" sz="4800" b="1" dirty="0">
                <a:latin typeface="Arial" panose="020B0604020202020204" pitchFamily="34" charset="0"/>
              </a:rPr>
              <a:t>RECOMENDACIONES</a:t>
            </a:r>
            <a:endParaRPr lang="es-CO" sz="4800" b="1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17" name="TextBox 25"/>
          <p:cNvSpPr txBox="1"/>
          <p:nvPr/>
        </p:nvSpPr>
        <p:spPr>
          <a:xfrm>
            <a:off x="17382877" y="5533681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08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CuadroTexto 13"/>
          <p:cNvSpPr txBox="1"/>
          <p:nvPr/>
        </p:nvSpPr>
        <p:spPr>
          <a:xfrm>
            <a:off x="1785332" y="2114956"/>
            <a:ext cx="13879886" cy="7294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buFont typeface="Wingdings" panose="05000000000000000000" pitchFamily="2" charset="2"/>
              <a:buChar char="ü"/>
            </a:pPr>
            <a:r>
              <a:rPr lang="es-CO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Aumentar el manejo de las redes sociale</a:t>
            </a:r>
            <a:r>
              <a:rPr lang="es-CO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s haciendo publicaciones constantemente</a:t>
            </a:r>
          </a:p>
          <a:p>
            <a:pPr marL="571500" indent="-571500" algn="just">
              <a:buFont typeface="Wingdings" panose="05000000000000000000" pitchFamily="2" charset="2"/>
              <a:buChar char="ü"/>
            </a:pPr>
            <a:endParaRPr lang="es-CO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ü"/>
            </a:pPr>
            <a:r>
              <a:rPr lang="es-CO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Establecer una pagina web en la cual sea de fácil acceso a los pacientes sacar citas y mirar todo lo relacionado con la óptica</a:t>
            </a:r>
          </a:p>
          <a:p>
            <a:pPr marL="571500" indent="-571500" algn="just">
              <a:buFont typeface="Wingdings" panose="05000000000000000000" pitchFamily="2" charset="2"/>
              <a:buChar char="ü"/>
            </a:pPr>
            <a:endParaRPr lang="es-CO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ü"/>
            </a:pPr>
            <a:r>
              <a:rPr lang="es-CO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Implementar un catalogo en las redes sociales para que los clientes puedan tener fácil acceso de compra </a:t>
            </a:r>
          </a:p>
          <a:p>
            <a:pPr marL="571500" indent="-571500" algn="just">
              <a:buFont typeface="Wingdings" panose="05000000000000000000" pitchFamily="2" charset="2"/>
              <a:buChar char="ü"/>
            </a:pPr>
            <a:endParaRPr lang="es-CO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ü"/>
            </a:pPr>
            <a:r>
              <a:rPr lang="es-CO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Mantener </a:t>
            </a:r>
            <a:r>
              <a:rPr lang="es-CO" sz="3600" dirty="0">
                <a:latin typeface="Arial" panose="020B0604020202020204" pitchFamily="34" charset="0"/>
                <a:cs typeface="Arial" panose="020B0604020202020204" pitchFamily="34" charset="0"/>
              </a:rPr>
              <a:t>e implementar las estrategias de marketing de manera constante para lograr llegar al público que se desea y </a:t>
            </a:r>
            <a:r>
              <a:rPr lang="es-CO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permitir </a:t>
            </a:r>
            <a:r>
              <a:rPr lang="es-CO" sz="3600" dirty="0">
                <a:latin typeface="Arial" panose="020B0604020202020204" pitchFamily="34" charset="0"/>
                <a:cs typeface="Arial" panose="020B0604020202020204" pitchFamily="34" charset="0"/>
              </a:rPr>
              <a:t>liderar el mercado. </a:t>
            </a:r>
            <a:endParaRPr lang="es-CO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CO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350</TotalTime>
  <Words>457</Words>
  <Application>Microsoft Office PowerPoint</Application>
  <PresentationFormat>Personalizado</PresentationFormat>
  <Paragraphs>75</Paragraphs>
  <Slides>12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8" baseType="lpstr">
      <vt:lpstr>Calibri</vt:lpstr>
      <vt:lpstr>Bernard MT Condensed</vt:lpstr>
      <vt:lpstr>Wingdings</vt:lpstr>
      <vt:lpstr>Arial</vt:lpstr>
      <vt:lpstr>Playfair Display Bold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PLANTILLA PRACTICAS</dc:title>
  <dc:creator>LAURA</dc:creator>
  <cp:lastModifiedBy>USUARIO</cp:lastModifiedBy>
  <cp:revision>40</cp:revision>
  <dcterms:created xsi:type="dcterms:W3CDTF">2006-08-16T00:00:00Z</dcterms:created>
  <dcterms:modified xsi:type="dcterms:W3CDTF">2022-06-24T22:09:16Z</dcterms:modified>
  <dc:identifier>DAFC3K2AzKU</dc:identifier>
</cp:coreProperties>
</file>