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62" r:id="rId4"/>
    <p:sldId id="258" r:id="rId5"/>
    <p:sldId id="260" r:id="rId6"/>
    <p:sldId id="270" r:id="rId7"/>
    <p:sldId id="271" r:id="rId8"/>
    <p:sldId id="259" r:id="rId9"/>
    <p:sldId id="261" r:id="rId10"/>
    <p:sldId id="269" r:id="rId11"/>
    <p:sldId id="265" r:id="rId12"/>
    <p:sldId id="263" r:id="rId13"/>
  </p:sldIdLst>
  <p:sldSz cx="18288000" cy="10287000"/>
  <p:notesSz cx="6858000" cy="9144000"/>
  <p:embeddedFontLst>
    <p:embeddedFont>
      <p:font typeface="Calibri" panose="020F0502020204030204" pitchFamily="34" charset="0"/>
      <p:regular r:id="rId15"/>
      <p:bold r:id="rId16"/>
      <p:italic r:id="rId17"/>
      <p:boldItalic r:id="rId18"/>
    </p:embeddedFont>
    <p:embeddedFont>
      <p:font typeface="Playfair Display Bold" panose="020B0604020202020204" charset="0"/>
      <p:regular r:id="rId19"/>
    </p:embeddedFont>
    <p:embeddedFont>
      <p:font typeface="Bernard MT Condensed" panose="02050806060905020404" pitchFamily="18" charset="0"/>
      <p:regular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2" d="100"/>
          <a:sy n="72" d="100"/>
        </p:scale>
        <p:origin x="65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11/17/2023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11/17/2023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5.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16.jpe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8.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8638" y="751550"/>
            <a:ext cx="12599100" cy="1355436"/>
          </a:xfrm>
          <a:prstGeom prst="rect">
            <a:avLst/>
          </a:prstGeom>
        </p:spPr>
        <p:txBody>
          <a:bodyPr wrap="square" lIns="0" tIns="0" rIns="0" bIns="0" rtlCol="0" anchor="t">
            <a:spAutoFit/>
          </a:bodyPr>
          <a:lstStyle/>
          <a:p>
            <a:pPr algn="ctr">
              <a:lnSpc>
                <a:spcPts val="12960"/>
              </a:lnSpc>
              <a:spcBef>
                <a:spcPct val="0"/>
              </a:spcBef>
            </a:pPr>
            <a:r>
              <a:rPr lang="en-US" sz="3600" spc="-120" dirty="0" smtClean="0">
                <a:solidFill>
                  <a:srgbClr val="000000"/>
                </a:solidFill>
                <a:latin typeface="Arial" panose="020B0604020202020204" pitchFamily="34" charset="0"/>
                <a:cs typeface="Arial" panose="020B0604020202020204" pitchFamily="34" charset="0"/>
              </a:rPr>
              <a:t>AUXILIAR ADMNISTRATIVO</a:t>
            </a:r>
            <a:endParaRPr lang="en-US" sz="3600" spc="-120" dirty="0">
              <a:solidFill>
                <a:srgbClr val="000000"/>
              </a:solidFill>
              <a:latin typeface="Arial" panose="020B0604020202020204" pitchFamily="34" charset="0"/>
              <a:cs typeface="Arial" panose="020B0604020202020204" pitchFamily="34" charset="0"/>
            </a:endParaRP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6">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6"/>
                <a:stretch>
                  <a:fillRect r="-15466"/>
                </a:stretch>
              </a:blipFill>
            </p:spPr>
          </p:sp>
        </p:grpSp>
        <p:pic>
          <p:nvPicPr>
            <p:cNvPr id="12" name="Picture 12"/>
            <p:cNvPicPr>
              <a:picLocks noChangeAspect="1"/>
            </p:cNvPicPr>
            <p:nvPr/>
          </p:nvPicPr>
          <p:blipFill>
            <a:blip r:embed="rId7">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t="-1800" r="-59508" b="-1800"/>
                </a:stretch>
              </a:blipFill>
            </p:spPr>
          </p:sp>
        </p:grpSp>
      </p:grpSp>
      <p:grpSp>
        <p:nvGrpSpPr>
          <p:cNvPr id="15" name="Group 15"/>
          <p:cNvGrpSpPr/>
          <p:nvPr/>
        </p:nvGrpSpPr>
        <p:grpSpPr>
          <a:xfrm>
            <a:off x="579245" y="449995"/>
            <a:ext cx="3493315" cy="1157412"/>
            <a:chOff x="0" y="0"/>
            <a:chExt cx="4657753" cy="1543217"/>
          </a:xfrm>
        </p:grpSpPr>
        <p:pic>
          <p:nvPicPr>
            <p:cNvPr id="16" name="Picture 16"/>
            <p:cNvPicPr>
              <a:picLocks noChangeAspect="1"/>
            </p:cNvPicPr>
            <p:nvPr/>
          </p:nvPicPr>
          <p:blipFill>
            <a:blip r:embed="rId8"/>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9"/>
          <a:srcRect l="27903" t="7707" r="27626" b="7032"/>
          <a:stretch>
            <a:fillRect/>
          </a:stretch>
        </p:blipFill>
        <p:spPr>
          <a:xfrm>
            <a:off x="10023341" y="298188"/>
            <a:ext cx="1506527" cy="1624685"/>
          </a:xfrm>
          <a:prstGeom prst="rect">
            <a:avLst/>
          </a:prstGeom>
        </p:spPr>
      </p:pic>
      <p:sp>
        <p:nvSpPr>
          <p:cNvPr id="27" name="Rectángulo 26"/>
          <p:cNvSpPr/>
          <p:nvPr/>
        </p:nvSpPr>
        <p:spPr>
          <a:xfrm>
            <a:off x="879340" y="8330451"/>
            <a:ext cx="10284009" cy="1685846"/>
          </a:xfrm>
          <a:prstGeom prst="rect">
            <a:avLst/>
          </a:prstGeom>
        </p:spPr>
        <p:txBody>
          <a:bodyPr wrap="square">
            <a:spAutoFit/>
          </a:bodyPr>
          <a:lstStyle/>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PROGRAMA ADMINISTRACION DE EMPRESAS</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2023-3</a:t>
            </a:r>
          </a:p>
        </p:txBody>
      </p:sp>
      <p:sp>
        <p:nvSpPr>
          <p:cNvPr id="28" name="Rectángulo 27"/>
          <p:cNvSpPr/>
          <p:nvPr/>
        </p:nvSpPr>
        <p:spPr>
          <a:xfrm>
            <a:off x="2842842" y="6614647"/>
            <a:ext cx="6596806" cy="461665"/>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SANDRA DEL PILAR OTALVAREZ MARTINEZ</a:t>
            </a:r>
            <a:endParaRPr lang="es-MX" altLang="en-US" sz="2400" dirty="0">
              <a:latin typeface="Arial" panose="020B0604020202020204" pitchFamily="34" charset="0"/>
              <a:cs typeface="Arial" panose="020B0604020202020204" pitchFamily="34" charset="0"/>
            </a:endParaRPr>
          </a:p>
        </p:txBody>
      </p:sp>
      <p:sp>
        <p:nvSpPr>
          <p:cNvPr id="29" name="Rectángulo 28"/>
          <p:cNvSpPr/>
          <p:nvPr/>
        </p:nvSpPr>
        <p:spPr>
          <a:xfrm>
            <a:off x="3460411" y="5068219"/>
            <a:ext cx="5361661" cy="461665"/>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IDANA DANIELA PAEZ HERNANDEZ</a:t>
            </a:r>
            <a:endParaRPr lang="es-MX" altLang="en-US" sz="2400" dirty="0">
              <a:latin typeface="Arial" panose="020B0604020202020204" pitchFamily="34" charset="0"/>
              <a:cs typeface="Arial" panose="020B0604020202020204" pitchFamily="34" charset="0"/>
            </a:endParaRPr>
          </a:p>
        </p:txBody>
      </p:sp>
      <p:sp>
        <p:nvSpPr>
          <p:cNvPr id="30" name="Rectángulo 29"/>
          <p:cNvSpPr/>
          <p:nvPr/>
        </p:nvSpPr>
        <p:spPr>
          <a:xfrm>
            <a:off x="3816699" y="3280780"/>
            <a:ext cx="4463081"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PRACTICAS CURRICULARES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2514600" y="2012744"/>
            <a:ext cx="7151659" cy="468412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Imagen 5"/>
          <p:cNvPicPr>
            <a:picLocks noChangeAspect="1"/>
          </p:cNvPicPr>
          <p:nvPr/>
        </p:nvPicPr>
        <p:blipFill>
          <a:blip r:embed="rId3"/>
          <a:stretch>
            <a:fillRect/>
          </a:stretch>
        </p:blipFill>
        <p:spPr>
          <a:xfrm>
            <a:off x="10363200" y="2476500"/>
            <a:ext cx="6683754" cy="37566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78551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Tree>
    <p:extLst>
      <p:ext uri="{BB962C8B-B14F-4D97-AF65-F5344CB8AC3E}">
        <p14:creationId xmlns:p14="http://schemas.microsoft.com/office/powerpoint/2010/main" val="325011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7162800" y="138311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
        <p:nvSpPr>
          <p:cNvPr id="2" name="Rectángulo 1"/>
          <p:cNvSpPr/>
          <p:nvPr/>
        </p:nvSpPr>
        <p:spPr>
          <a:xfrm>
            <a:off x="2833348" y="2785325"/>
            <a:ext cx="13630137" cy="3970318"/>
          </a:xfrm>
          <a:prstGeom prst="rect">
            <a:avLst/>
          </a:prstGeom>
        </p:spPr>
        <p:txBody>
          <a:bodyPr wrap="square">
            <a:spAutoFit/>
          </a:bodyPr>
          <a:lstStyle/>
          <a:p>
            <a:r>
              <a:rPr lang="es-ES" sz="2800" dirty="0"/>
              <a:t>La excelencia académica se sustenta en la claridad y la coherencia de los procesos educativos. En este sentido, el presente proyecto se centra en la elaboración de una guía de trabajo de grado y una carta modelo de instrucción específicamente diseñadas para el programa de Administración de Empresas de la Universidad Popular del Cesar, Seccional Aguachica. </a:t>
            </a:r>
            <a:endParaRPr lang="es-ES" sz="2800" dirty="0" smtClean="0"/>
          </a:p>
          <a:p>
            <a:r>
              <a:rPr lang="es-ES" sz="2800" dirty="0" smtClean="0"/>
              <a:t>Estas </a:t>
            </a:r>
            <a:r>
              <a:rPr lang="es-ES" sz="2800" dirty="0"/>
              <a:t>herramientas buscan proporcionar a estudiantes y docentes un marco claro y uniforme que facilite la planificación, ejecución y evaluación de los proyectos de grado. A través de esta iniciativa, aspiramos a fortalecer la calidad académica y la consistencia en la formación de profesionales altamente capacitados en el campo de la administración</a:t>
            </a:r>
            <a:endParaRPr lang="es-E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3602767" y="-3778684"/>
            <a:ext cx="13505732" cy="6226137"/>
            <a:chOff x="0" y="0"/>
            <a:chExt cx="11653156" cy="5372100"/>
          </a:xfrm>
        </p:grpSpPr>
        <p:sp>
          <p:nvSpPr>
            <p:cNvPr id="3" name="Freeform 3"/>
            <p:cNvSpPr/>
            <p:nvPr/>
          </p:nvSpPr>
          <p:spPr>
            <a:xfrm>
              <a:off x="0" y="0"/>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601200" y="1488286"/>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
        <p:nvSpPr>
          <p:cNvPr id="8" name="Rectángulo 7"/>
          <p:cNvSpPr/>
          <p:nvPr/>
        </p:nvSpPr>
        <p:spPr>
          <a:xfrm>
            <a:off x="10287000" y="4000500"/>
            <a:ext cx="7502327" cy="2246769"/>
          </a:xfrm>
          <a:prstGeom prst="rect">
            <a:avLst/>
          </a:prstGeom>
        </p:spPr>
        <p:txBody>
          <a:bodyPr wrap="square">
            <a:spAutoFit/>
          </a:bodyPr>
          <a:lstStyle/>
          <a:p>
            <a:pPr algn="just"/>
            <a:r>
              <a:rPr lang="es-CO" sz="2800" dirty="0">
                <a:latin typeface="Arial" panose="020B0604020202020204" pitchFamily="34" charset="0"/>
                <a:ea typeface="Calibri" panose="020F0502020204030204" pitchFamily="34" charset="0"/>
                <a:cs typeface="Times New Roman" panose="02020603050405020304" pitchFamily="18" charset="0"/>
              </a:rPr>
              <a:t>El presente informe tiene como objetivo realizar un diagnóstico integral del área de la oficina de Administración de Empresas en la Universidad Popular del Cesar, Seccional Aguachica. </a:t>
            </a:r>
            <a:endParaRPr lang="es-CO" sz="2800" dirty="0"/>
          </a:p>
        </p:txBody>
      </p:sp>
      <p:sp>
        <p:nvSpPr>
          <p:cNvPr id="10" name="CuadroTexto 9"/>
          <p:cNvSpPr txBox="1"/>
          <p:nvPr/>
        </p:nvSpPr>
        <p:spPr>
          <a:xfrm>
            <a:off x="-74864" y="5007289"/>
            <a:ext cx="3886200" cy="1323439"/>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dirty="0" smtClean="0">
                <a:ln/>
                <a:solidFill>
                  <a:srgbClr val="44A742"/>
                </a:solidFill>
              </a:rPr>
              <a:t>Análisis</a:t>
            </a:r>
          </a:p>
          <a:p>
            <a:pPr algn="ctr"/>
            <a:r>
              <a:rPr lang="es-ES" sz="4000" b="1" dirty="0" smtClean="0">
                <a:ln/>
                <a:solidFill>
                  <a:srgbClr val="44A742"/>
                </a:solidFill>
              </a:rPr>
              <a:t>DOFA</a:t>
            </a:r>
            <a:endParaRPr lang="es-CO" sz="4000" b="1" dirty="0">
              <a:ln/>
              <a:solidFill>
                <a:srgbClr val="44A742"/>
              </a:solidFill>
            </a:endParaRPr>
          </a:p>
        </p:txBody>
      </p:sp>
      <p:sp>
        <p:nvSpPr>
          <p:cNvPr id="15" name="Google Shape;147;p3"/>
          <p:cNvSpPr/>
          <p:nvPr/>
        </p:nvSpPr>
        <p:spPr>
          <a:xfrm rot="5400000">
            <a:off x="6522846" y="4943732"/>
            <a:ext cx="4821010" cy="1714291"/>
          </a:xfrm>
          <a:prstGeom prst="uturnArrow">
            <a:avLst>
              <a:gd name="adj1" fmla="val 29778"/>
              <a:gd name="adj2" fmla="val 25000"/>
              <a:gd name="adj3" fmla="val 29180"/>
              <a:gd name="adj4" fmla="val 36862"/>
              <a:gd name="adj5" fmla="val 75000"/>
            </a:avLst>
          </a:prstGeom>
          <a:gradFill>
            <a:gsLst>
              <a:gs pos="0">
                <a:srgbClr val="DAFEA4"/>
              </a:gs>
              <a:gs pos="35000">
                <a:srgbClr val="E3FEBF"/>
              </a:gs>
              <a:gs pos="100000">
                <a:srgbClr val="F4FEE6"/>
              </a:gs>
            </a:gsLst>
            <a:lin ang="16200000" scaled="0"/>
          </a:gradFill>
          <a:ln w="9525" cap="flat" cmpd="sng">
            <a:solidFill>
              <a:srgbClr val="97B853"/>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1" name="Pentágono 10"/>
          <p:cNvSpPr/>
          <p:nvPr/>
        </p:nvSpPr>
        <p:spPr>
          <a:xfrm rot="1174782">
            <a:off x="2549068" y="3762393"/>
            <a:ext cx="2390969" cy="989470"/>
          </a:xfrm>
          <a:prstGeom prst="homePlate">
            <a:avLst/>
          </a:prstGeom>
          <a:solidFill>
            <a:srgbClr val="00B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DEBILIDADES</a:t>
            </a:r>
            <a:endParaRPr lang="es-CO" b="1" dirty="0">
              <a:ln>
                <a:solidFill>
                  <a:schemeClr val="bg2"/>
                </a:solidFill>
              </a:ln>
              <a:solidFill>
                <a:srgbClr val="44A742"/>
              </a:solidFill>
            </a:endParaRPr>
          </a:p>
        </p:txBody>
      </p:sp>
      <p:sp>
        <p:nvSpPr>
          <p:cNvPr id="12" name="Pentágono 11"/>
          <p:cNvSpPr/>
          <p:nvPr/>
        </p:nvSpPr>
        <p:spPr>
          <a:xfrm rot="20228012">
            <a:off x="5333041" y="3691753"/>
            <a:ext cx="2419964" cy="875169"/>
          </a:xfrm>
          <a:prstGeom prst="homePlat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OPORTUNIDADES</a:t>
            </a:r>
            <a:endParaRPr lang="es-CO" dirty="0"/>
          </a:p>
        </p:txBody>
      </p:sp>
      <p:sp>
        <p:nvSpPr>
          <p:cNvPr id="17" name="Flecha izquierda 16"/>
          <p:cNvSpPr/>
          <p:nvPr/>
        </p:nvSpPr>
        <p:spPr>
          <a:xfrm rot="19345772">
            <a:off x="1557944" y="6611907"/>
            <a:ext cx="2729200" cy="1708520"/>
          </a:xfrm>
          <a:prstGeom prst="leftArrow">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AMENAZAS</a:t>
            </a:r>
          </a:p>
        </p:txBody>
      </p:sp>
      <p:sp>
        <p:nvSpPr>
          <p:cNvPr id="18" name="Flecha izquierda 17"/>
          <p:cNvSpPr/>
          <p:nvPr/>
        </p:nvSpPr>
        <p:spPr>
          <a:xfrm rot="1156328">
            <a:off x="5225488" y="6457727"/>
            <a:ext cx="2729200" cy="1708520"/>
          </a:xfrm>
          <a:prstGeom prst="leftArrow">
            <a:avLst/>
          </a:prstGeom>
          <a:solidFill>
            <a:srgbClr val="44A74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FORTALEZAS</a:t>
            </a:r>
          </a:p>
        </p:txBody>
      </p:sp>
      <p:sp>
        <p:nvSpPr>
          <p:cNvPr id="19" name="Flecha curvada hacia abajo 18"/>
          <p:cNvSpPr/>
          <p:nvPr/>
        </p:nvSpPr>
        <p:spPr>
          <a:xfrm flipH="1">
            <a:off x="4059586" y="6231271"/>
            <a:ext cx="1245567" cy="502615"/>
          </a:xfrm>
          <a:prstGeom prst="curvedDownArrow">
            <a:avLst/>
          </a:prstGeom>
          <a:solidFill>
            <a:srgbClr val="44A74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0" name="Flecha curvada hacia abajo 19"/>
          <p:cNvSpPr/>
          <p:nvPr/>
        </p:nvSpPr>
        <p:spPr>
          <a:xfrm rot="10800000" flipH="1">
            <a:off x="4466408" y="4966033"/>
            <a:ext cx="1066800" cy="502615"/>
          </a:xfrm>
          <a:prstGeom prst="curvedDownArrow">
            <a:avLst/>
          </a:prstGeom>
          <a:solidFill>
            <a:srgbClr val="44A74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1035326" y="2643063"/>
            <a:ext cx="9140461"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a:t>
            </a:r>
            <a:r>
              <a:rPr lang="es-ES" altLang="en-US" b="1" dirty="0" smtClean="0"/>
              <a:t>GENERAL</a:t>
            </a:r>
          </a:p>
          <a:p>
            <a:pPr algn="just">
              <a:spcBef>
                <a:spcPct val="0"/>
              </a:spcBef>
              <a:buFontTx/>
              <a:buNone/>
            </a:pPr>
            <a:r>
              <a:rPr lang="es-ES" altLang="en-US" sz="2400" dirty="0"/>
              <a:t>Elaborar la guía de trabajo de grado y carta modelo de instrucción del trabajo de grado del programa de Administración de empresas de la universidad popular del cesar seccional </a:t>
            </a:r>
            <a:r>
              <a:rPr lang="es-ES" altLang="en-US" sz="2400" dirty="0" smtClean="0"/>
              <a:t>Aguachica</a:t>
            </a:r>
            <a:endParaRPr lang="es-ES" altLang="en-US" sz="2400" b="1" dirty="0"/>
          </a:p>
          <a:p>
            <a:pPr algn="just">
              <a:spcBef>
                <a:spcPct val="0"/>
              </a:spcBef>
              <a:buFontTx/>
              <a:buNone/>
            </a:pPr>
            <a:endParaRPr lang="es-ES" altLang="en-US" b="1" dirty="0"/>
          </a:p>
        </p:txBody>
      </p:sp>
      <p:sp>
        <p:nvSpPr>
          <p:cNvPr id="19" name="Rectángulo 12"/>
          <p:cNvSpPr>
            <a:spLocks noChangeArrowheads="1"/>
          </p:cNvSpPr>
          <p:nvPr/>
        </p:nvSpPr>
        <p:spPr bwMode="auto">
          <a:xfrm>
            <a:off x="908278" y="4828277"/>
            <a:ext cx="147066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ESPECIFICOS</a:t>
            </a:r>
          </a:p>
          <a:p>
            <a:pPr marL="342900" indent="-342900" algn="just">
              <a:spcBef>
                <a:spcPct val="0"/>
              </a:spcBef>
              <a:buClr>
                <a:srgbClr val="44A742"/>
              </a:buClr>
              <a:buFont typeface="Wingdings" panose="05000000000000000000" pitchFamily="2" charset="2"/>
              <a:buChar char="Ø"/>
            </a:pPr>
            <a:r>
              <a:rPr lang="es-ES" altLang="en-US" sz="2000" dirty="0" smtClean="0"/>
              <a:t>Establecer </a:t>
            </a:r>
            <a:r>
              <a:rPr lang="es-ES" altLang="en-US" sz="2000" dirty="0"/>
              <a:t>criterios claros para la estructura formal de los trabajos de grado del programa de Administración de Empresas en la seccional de Aguachica, garantizando coherencia y uniformidad en la presentación</a:t>
            </a:r>
            <a:r>
              <a:rPr lang="es-ES" altLang="en-US" sz="2000" dirty="0" smtClean="0"/>
              <a:t>.</a:t>
            </a:r>
            <a:endParaRPr lang="es-ES" altLang="en-US" sz="2000" dirty="0"/>
          </a:p>
          <a:p>
            <a:pPr marL="457200" indent="-457200" algn="just">
              <a:spcBef>
                <a:spcPct val="0"/>
              </a:spcBef>
              <a:buClr>
                <a:srgbClr val="44A742"/>
              </a:buClr>
              <a:buFont typeface="Wingdings" panose="05000000000000000000" pitchFamily="2" charset="2"/>
              <a:buChar char="Ø"/>
            </a:pPr>
            <a:endParaRPr lang="es-ES" altLang="en-US" sz="2000" dirty="0" smtClean="0"/>
          </a:p>
          <a:p>
            <a:pPr marL="342900" indent="-342900" algn="just">
              <a:spcBef>
                <a:spcPct val="0"/>
              </a:spcBef>
              <a:buClr>
                <a:srgbClr val="44A742"/>
              </a:buClr>
              <a:buFont typeface="Wingdings" panose="05000000000000000000" pitchFamily="2" charset="2"/>
              <a:buChar char="Ø"/>
            </a:pPr>
            <a:r>
              <a:rPr lang="es-ES" altLang="en-US" sz="2000" dirty="0" smtClean="0"/>
              <a:t>Definir </a:t>
            </a:r>
            <a:r>
              <a:rPr lang="es-ES" altLang="en-US" sz="2000" dirty="0"/>
              <a:t>lineamientos específicos para la documentación requerida en los trabajos de grado, asegurando la inclusión de elementos</a:t>
            </a:r>
            <a:r>
              <a:rPr lang="es-ES" altLang="en-US" sz="2000" dirty="0" smtClean="0"/>
              <a:t>.</a:t>
            </a:r>
          </a:p>
          <a:p>
            <a:pPr marL="342900" indent="-342900" algn="just">
              <a:spcBef>
                <a:spcPct val="0"/>
              </a:spcBef>
              <a:buClr>
                <a:srgbClr val="44A742"/>
              </a:buClr>
              <a:buFont typeface="Wingdings" panose="05000000000000000000" pitchFamily="2" charset="2"/>
              <a:buChar char="Ø"/>
            </a:pPr>
            <a:endParaRPr lang="es-ES" altLang="en-US" sz="2000" dirty="0"/>
          </a:p>
          <a:p>
            <a:pPr marL="342900" indent="-342900" algn="just">
              <a:spcBef>
                <a:spcPct val="0"/>
              </a:spcBef>
              <a:buClr>
                <a:srgbClr val="44A742"/>
              </a:buClr>
              <a:buFont typeface="Wingdings" panose="05000000000000000000" pitchFamily="2" charset="2"/>
              <a:buChar char="Ø"/>
            </a:pPr>
            <a:r>
              <a:rPr lang="es-ES" altLang="en-US" sz="2000" dirty="0" smtClean="0"/>
              <a:t>Establecer </a:t>
            </a:r>
            <a:r>
              <a:rPr lang="es-ES" altLang="en-US" sz="2000" dirty="0"/>
              <a:t>plazos y procesos detallados para la presentación de los trabajos de grado, desde la solicitud de evaluación hasta la entrega final, con el objetivo de asegurar una gestión eficiente y oportuna de este proceso académico.</a:t>
            </a:r>
          </a:p>
          <a:p>
            <a:pPr algn="just">
              <a:spcBef>
                <a:spcPct val="0"/>
              </a:spcBef>
              <a:buFontTx/>
              <a:buNone/>
            </a:pPr>
            <a:endParaRPr lang="es-ES" altLang="en-US" sz="1600" dirty="0"/>
          </a:p>
          <a:p>
            <a:pPr algn="just">
              <a:spcBef>
                <a:spcPct val="0"/>
              </a:spcBef>
              <a:buFontTx/>
              <a:buNone/>
            </a:pPr>
            <a:endParaRPr lang="es-ES" altLang="en-US" dirty="0"/>
          </a:p>
          <a:p>
            <a:pPr algn="just">
              <a:spcBef>
                <a:spcPct val="0"/>
              </a:spcBef>
              <a:buFontTx/>
              <a:buNone/>
            </a:pPr>
            <a:endParaRPr lang="es-ES" altLang="en-US" b="1"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3"/>
          <p:cNvGrpSpPr/>
          <p:nvPr/>
        </p:nvGrpSpPr>
        <p:grpSpPr>
          <a:xfrm>
            <a:off x="1406234" y="140068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16467947" y="8360630"/>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3228164" y="1525455"/>
            <a:ext cx="13239394" cy="1569660"/>
          </a:xfrm>
          <a:prstGeom prst="rect">
            <a:avLst/>
          </a:prstGeom>
        </p:spPr>
        <p:txBody>
          <a:bodyPr wrap="none">
            <a:spAutoFit/>
          </a:bodyPr>
          <a:lstStyle/>
          <a:p>
            <a:pPr algn="just">
              <a:spcBef>
                <a:spcPct val="0"/>
              </a:spcBef>
              <a:buClr>
                <a:srgbClr val="44A742"/>
              </a:buClr>
            </a:pPr>
            <a:r>
              <a:rPr lang="es-ES" altLang="en-US" sz="3200" dirty="0" smtClean="0"/>
              <a:t>Establecer </a:t>
            </a:r>
            <a:r>
              <a:rPr lang="es-ES" altLang="en-US" sz="3200" dirty="0"/>
              <a:t>criterios claros para la estructura formal de los trabajos de grado </a:t>
            </a:r>
            <a:endParaRPr lang="es-ES" altLang="en-US" sz="3200" dirty="0" smtClean="0"/>
          </a:p>
          <a:p>
            <a:pPr algn="just">
              <a:spcBef>
                <a:spcPct val="0"/>
              </a:spcBef>
              <a:buClr>
                <a:srgbClr val="44A742"/>
              </a:buClr>
            </a:pPr>
            <a:r>
              <a:rPr lang="es-ES" altLang="en-US" sz="3200" dirty="0" smtClean="0"/>
              <a:t>del </a:t>
            </a:r>
            <a:r>
              <a:rPr lang="es-ES" altLang="en-US" sz="3200" dirty="0"/>
              <a:t>programa de Administración </a:t>
            </a:r>
            <a:r>
              <a:rPr lang="es-ES" altLang="en-US" sz="3200" dirty="0" smtClean="0"/>
              <a:t>de </a:t>
            </a:r>
            <a:r>
              <a:rPr lang="es-ES" altLang="en-US" sz="3200" dirty="0"/>
              <a:t>Empresas en la seccional de Aguachica, </a:t>
            </a:r>
            <a:endParaRPr lang="es-ES" altLang="en-US" sz="3200" dirty="0" smtClean="0"/>
          </a:p>
          <a:p>
            <a:pPr algn="just">
              <a:spcBef>
                <a:spcPct val="0"/>
              </a:spcBef>
              <a:buClr>
                <a:srgbClr val="44A742"/>
              </a:buClr>
            </a:pPr>
            <a:r>
              <a:rPr lang="es-ES" altLang="en-US" sz="3200" dirty="0" smtClean="0"/>
              <a:t>garantizando </a:t>
            </a:r>
            <a:r>
              <a:rPr lang="es-ES" altLang="en-US" sz="3200" dirty="0"/>
              <a:t>coherencia y uniformidad en la presentación.</a:t>
            </a:r>
            <a:endParaRPr lang="es-ES" altLang="en-US" sz="3200" dirty="0"/>
          </a:p>
        </p:txBody>
      </p:sp>
      <p:sp>
        <p:nvSpPr>
          <p:cNvPr id="20" name="Rectángulo 19"/>
          <p:cNvSpPr/>
          <p:nvPr/>
        </p:nvSpPr>
        <p:spPr>
          <a:xfrm>
            <a:off x="2216509" y="3848100"/>
            <a:ext cx="7492666" cy="4154984"/>
          </a:xfrm>
          <a:prstGeom prst="rect">
            <a:avLst/>
          </a:prstGeom>
        </p:spPr>
        <p:txBody>
          <a:bodyPr wrap="square">
            <a:spAutoFit/>
          </a:bodyPr>
          <a:lstStyle/>
          <a:p>
            <a:r>
              <a:rPr lang="es-ES" sz="2400" kern="0" dirty="0" smtClean="0">
                <a:latin typeface="Arial" panose="020B0604020202020204" pitchFamily="34" charset="0"/>
                <a:cs typeface="Arial" panose="020B0604020202020204" pitchFamily="34" charset="0"/>
              </a:rPr>
              <a:t>Para </a:t>
            </a:r>
            <a:r>
              <a:rPr lang="es-ES" sz="2400" kern="0" dirty="0">
                <a:latin typeface="Arial" panose="020B0604020202020204" pitchFamily="34" charset="0"/>
                <a:cs typeface="Arial" panose="020B0604020202020204" pitchFamily="34" charset="0"/>
              </a:rPr>
              <a:t>lograr el objetivo de establecer criterios claros para la estructura formal de los trabajos de </a:t>
            </a:r>
            <a:r>
              <a:rPr lang="es-ES" sz="2400" kern="0" dirty="0" smtClean="0">
                <a:latin typeface="Arial" panose="020B0604020202020204" pitchFamily="34" charset="0"/>
                <a:cs typeface="Arial" panose="020B0604020202020204" pitchFamily="34" charset="0"/>
              </a:rPr>
              <a:t>grado, se </a:t>
            </a:r>
            <a:r>
              <a:rPr lang="es-ES" sz="2400" kern="0" dirty="0">
                <a:latin typeface="Arial" panose="020B0604020202020204" pitchFamily="34" charset="0"/>
                <a:cs typeface="Arial" panose="020B0604020202020204" pitchFamily="34" charset="0"/>
              </a:rPr>
              <a:t>llevó a cabo un proceso de revisión exhaustiva </a:t>
            </a:r>
            <a:r>
              <a:rPr lang="es-ES" sz="2400" kern="0" dirty="0" smtClean="0">
                <a:latin typeface="Arial" panose="020B0604020202020204" pitchFamily="34" charset="0"/>
                <a:cs typeface="Arial" panose="020B0604020202020204" pitchFamily="34" charset="0"/>
              </a:rPr>
              <a:t>de</a:t>
            </a:r>
          </a:p>
          <a:p>
            <a:r>
              <a:rPr lang="es-ES" sz="2400" kern="0" dirty="0" smtClean="0">
                <a:latin typeface="Arial" panose="020B0604020202020204" pitchFamily="34" charset="0"/>
                <a:cs typeface="Arial" panose="020B0604020202020204" pitchFamily="34" charset="0"/>
              </a:rPr>
              <a:t>las </a:t>
            </a:r>
            <a:r>
              <a:rPr lang="es-ES" sz="2400" kern="0" dirty="0">
                <a:latin typeface="Arial" panose="020B0604020202020204" pitchFamily="34" charset="0"/>
                <a:cs typeface="Arial" panose="020B0604020202020204" pitchFamily="34" charset="0"/>
              </a:rPr>
              <a:t>normativas académicas existentes y se realizaron consultas con docentes y </a:t>
            </a:r>
            <a:r>
              <a:rPr lang="es-ES" sz="2400" kern="0" dirty="0" smtClean="0">
                <a:latin typeface="Arial" panose="020B0604020202020204" pitchFamily="34" charset="0"/>
                <a:cs typeface="Arial" panose="020B0604020202020204" pitchFamily="34" charset="0"/>
              </a:rPr>
              <a:t>expertos </a:t>
            </a:r>
            <a:r>
              <a:rPr lang="es-ES" sz="2400" kern="0" dirty="0">
                <a:latin typeface="Arial" panose="020B0604020202020204" pitchFamily="34" charset="0"/>
                <a:cs typeface="Arial" panose="020B0604020202020204" pitchFamily="34" charset="0"/>
              </a:rPr>
              <a:t>en la materia para recopilar opiniones y perspectivas diversas</a:t>
            </a:r>
            <a:r>
              <a:rPr lang="es-ES" sz="2400" kern="0" dirty="0" smtClean="0">
                <a:latin typeface="Arial" panose="020B0604020202020204" pitchFamily="34" charset="0"/>
                <a:cs typeface="Arial" panose="020B0604020202020204" pitchFamily="34" charset="0"/>
              </a:rPr>
              <a:t>,</a:t>
            </a:r>
          </a:p>
          <a:p>
            <a:r>
              <a:rPr lang="es-ES" sz="2400" kern="0" dirty="0" smtClean="0">
                <a:latin typeface="Arial" panose="020B0604020202020204" pitchFamily="34" charset="0"/>
                <a:cs typeface="Arial" panose="020B0604020202020204" pitchFamily="34" charset="0"/>
              </a:rPr>
              <a:t>asegurando </a:t>
            </a:r>
            <a:r>
              <a:rPr lang="es-ES" sz="2400" kern="0" dirty="0">
                <a:latin typeface="Arial" panose="020B0604020202020204" pitchFamily="34" charset="0"/>
                <a:cs typeface="Arial" panose="020B0604020202020204" pitchFamily="34" charset="0"/>
              </a:rPr>
              <a:t>así la representatividad de los criterios establecidos. </a:t>
            </a:r>
            <a:endParaRPr lang="es-ES" sz="2400" kern="0" dirty="0" smtClean="0">
              <a:latin typeface="Arial" panose="020B0604020202020204" pitchFamily="34" charset="0"/>
              <a:cs typeface="Arial" panose="020B0604020202020204" pitchFamily="34" charset="0"/>
            </a:endParaRPr>
          </a:p>
          <a:p>
            <a:r>
              <a:rPr lang="es-ES" sz="2400" kern="0" dirty="0" smtClean="0">
                <a:latin typeface="Arial" panose="020B0604020202020204" pitchFamily="34" charset="0"/>
                <a:cs typeface="Arial" panose="020B0604020202020204" pitchFamily="34" charset="0"/>
              </a:rPr>
              <a:t>Se </a:t>
            </a:r>
            <a:r>
              <a:rPr lang="es-ES" sz="2400" kern="0" dirty="0">
                <a:latin typeface="Arial" panose="020B0604020202020204" pitchFamily="34" charset="0"/>
                <a:cs typeface="Arial" panose="020B0604020202020204" pitchFamily="34" charset="0"/>
              </a:rPr>
              <a:t>documentaron estas normas de manera clara y accesible, utilizando ejemplos prácticos para ilustrar la aplicación de cada criterio.</a:t>
            </a:r>
            <a:endParaRPr lang="en-US" sz="2400" dirty="0">
              <a:latin typeface="Arial" panose="020B0604020202020204" pitchFamily="34" charset="0"/>
              <a:cs typeface="Arial" panose="020B0604020202020204" pitchFamily="34" charset="0"/>
            </a:endParaRPr>
          </a:p>
        </p:txBody>
      </p:sp>
      <p:sp>
        <p:nvSpPr>
          <p:cNvPr id="21" name="Rectángulo 20"/>
          <p:cNvSpPr/>
          <p:nvPr/>
        </p:nvSpPr>
        <p:spPr>
          <a:xfrm>
            <a:off x="1995690" y="196698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pic>
        <p:nvPicPr>
          <p:cNvPr id="24" name="Imagen 23"/>
          <p:cNvPicPr>
            <a:picLocks noChangeAspect="1"/>
          </p:cNvPicPr>
          <p:nvPr/>
        </p:nvPicPr>
        <p:blipFill rotWithShape="1">
          <a:blip r:embed="rId4"/>
          <a:srcRect l="15384" t="9407" r="10264" b="1890"/>
          <a:stretch/>
        </p:blipFill>
        <p:spPr>
          <a:xfrm>
            <a:off x="11049000" y="3848100"/>
            <a:ext cx="5029200" cy="572288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7"/>
          <p:cNvPicPr>
            <a:picLocks noChangeAspect="1"/>
          </p:cNvPicPr>
          <p:nvPr/>
        </p:nvPicPr>
        <p:blipFill>
          <a:blip r:embed="rId2"/>
          <a:srcRect/>
          <a:stretch>
            <a:fillRect/>
          </a:stretch>
        </p:blipFill>
        <p:spPr>
          <a:xfrm>
            <a:off x="16467947" y="8360630"/>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3392087" y="1525455"/>
            <a:ext cx="12911548" cy="1077218"/>
          </a:xfrm>
          <a:prstGeom prst="rect">
            <a:avLst/>
          </a:prstGeom>
        </p:spPr>
        <p:txBody>
          <a:bodyPr wrap="none">
            <a:spAutoFit/>
          </a:bodyPr>
          <a:lstStyle/>
          <a:p>
            <a:pPr algn="just">
              <a:spcBef>
                <a:spcPct val="0"/>
              </a:spcBef>
              <a:buClr>
                <a:srgbClr val="44A742"/>
              </a:buClr>
            </a:pPr>
            <a:r>
              <a:rPr lang="es-ES" altLang="en-US" sz="3200" dirty="0"/>
              <a:t>Definir lineamientos específicos para la </a:t>
            </a:r>
            <a:r>
              <a:rPr lang="es-ES" altLang="en-US" sz="3200" dirty="0" smtClean="0"/>
              <a:t>documentación</a:t>
            </a:r>
          </a:p>
          <a:p>
            <a:pPr algn="just">
              <a:spcBef>
                <a:spcPct val="0"/>
              </a:spcBef>
              <a:buClr>
                <a:srgbClr val="44A742"/>
              </a:buClr>
            </a:pPr>
            <a:r>
              <a:rPr lang="es-ES" altLang="en-US" sz="3200" dirty="0" smtClean="0"/>
              <a:t>requerida </a:t>
            </a:r>
            <a:r>
              <a:rPr lang="es-ES" altLang="en-US" sz="3200" dirty="0"/>
              <a:t>en los trabajos de grado, asegurando la inclusión de elementos.</a:t>
            </a:r>
            <a:endParaRPr lang="es-ES" altLang="en-US" sz="3200" dirty="0"/>
          </a:p>
        </p:txBody>
      </p:sp>
      <p:sp>
        <p:nvSpPr>
          <p:cNvPr id="20" name="Rectángulo 19"/>
          <p:cNvSpPr/>
          <p:nvPr/>
        </p:nvSpPr>
        <p:spPr>
          <a:xfrm>
            <a:off x="2216509" y="3848100"/>
            <a:ext cx="7492666" cy="3416320"/>
          </a:xfrm>
          <a:prstGeom prst="rect">
            <a:avLst/>
          </a:prstGeom>
        </p:spPr>
        <p:txBody>
          <a:bodyPr wrap="square">
            <a:spAutoFit/>
          </a:bodyPr>
          <a:lstStyle/>
          <a:p>
            <a:r>
              <a:rPr lang="es-CO" sz="2400" dirty="0"/>
              <a:t>S</a:t>
            </a:r>
            <a:r>
              <a:rPr lang="es-CO" sz="2400" dirty="0" smtClean="0"/>
              <a:t>e </a:t>
            </a:r>
            <a:r>
              <a:rPr lang="es-CO" sz="2400" dirty="0"/>
              <a:t>inició revisando los requisitos establecidos para la documentación de trabajos de grado. Luego, se identificaron los elementos que son necesarios incluirse para garantizar la calidad y la claridad de la información. Se desarrollaron lineamientos detallados que abordaban cada uno de estos elementos, facilitando así la revisión por parte de docentes. Además, asegurándose de que los lineamientos fueran claros y comprensibles</a:t>
            </a:r>
            <a:r>
              <a:rPr lang="es-CO" sz="2400" dirty="0" smtClean="0"/>
              <a:t>.</a:t>
            </a:r>
            <a:r>
              <a:rPr lang="es-ES" sz="2400" dirty="0"/>
              <a:t/>
            </a:r>
            <a:br>
              <a:rPr lang="es-ES" sz="2400" dirty="0"/>
            </a:br>
            <a:endParaRPr lang="en-US" sz="24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05</a:t>
            </a:r>
            <a:endParaRPr lang="en-US" sz="2800" b="1" dirty="0">
              <a:latin typeface="Arial" panose="020B0604020202020204" pitchFamily="34" charset="0"/>
              <a:cs typeface="Arial" panose="020B0604020202020204" pitchFamily="34" charset="0"/>
            </a:endParaRPr>
          </a:p>
        </p:txBody>
      </p:sp>
      <p:grpSp>
        <p:nvGrpSpPr>
          <p:cNvPr id="16" name="Group 8"/>
          <p:cNvGrpSpPr/>
          <p:nvPr/>
        </p:nvGrpSpPr>
        <p:grpSpPr>
          <a:xfrm>
            <a:off x="1295400" y="1400684"/>
            <a:ext cx="1620058" cy="1694431"/>
            <a:chOff x="-1" y="0"/>
            <a:chExt cx="4187625" cy="4379869"/>
          </a:xfrm>
        </p:grpSpPr>
        <p:sp>
          <p:nvSpPr>
            <p:cNvPr id="22"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23"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sp>
        <p:nvSpPr>
          <p:cNvPr id="25" name="Rectángulo 24"/>
          <p:cNvSpPr/>
          <p:nvPr/>
        </p:nvSpPr>
        <p:spPr>
          <a:xfrm>
            <a:off x="1884856" y="192080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pic>
        <p:nvPicPr>
          <p:cNvPr id="26" name="Imagen 25"/>
          <p:cNvPicPr>
            <a:picLocks noChangeAspect="1"/>
          </p:cNvPicPr>
          <p:nvPr/>
        </p:nvPicPr>
        <p:blipFill>
          <a:blip r:embed="rId4"/>
          <a:stretch>
            <a:fillRect/>
          </a:stretch>
        </p:blipFill>
        <p:spPr>
          <a:xfrm>
            <a:off x="9936166" y="3176098"/>
            <a:ext cx="7032504" cy="476032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84792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7"/>
          <p:cNvPicPr>
            <a:picLocks noChangeAspect="1"/>
          </p:cNvPicPr>
          <p:nvPr/>
        </p:nvPicPr>
        <p:blipFill>
          <a:blip r:embed="rId2"/>
          <a:srcRect/>
          <a:stretch>
            <a:fillRect/>
          </a:stretch>
        </p:blipFill>
        <p:spPr>
          <a:xfrm>
            <a:off x="16467947" y="8360630"/>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3392087" y="1525455"/>
            <a:ext cx="12911548" cy="1077218"/>
          </a:xfrm>
          <a:prstGeom prst="rect">
            <a:avLst/>
          </a:prstGeom>
        </p:spPr>
        <p:txBody>
          <a:bodyPr wrap="none">
            <a:spAutoFit/>
          </a:bodyPr>
          <a:lstStyle/>
          <a:p>
            <a:pPr algn="just">
              <a:spcBef>
                <a:spcPct val="0"/>
              </a:spcBef>
              <a:buClr>
                <a:srgbClr val="44A742"/>
              </a:buClr>
            </a:pPr>
            <a:r>
              <a:rPr lang="es-ES" altLang="en-US" sz="3200" dirty="0"/>
              <a:t>Definir lineamientos específicos para la </a:t>
            </a:r>
            <a:r>
              <a:rPr lang="es-ES" altLang="en-US" sz="3200" dirty="0" smtClean="0"/>
              <a:t>documentación</a:t>
            </a:r>
          </a:p>
          <a:p>
            <a:pPr algn="just">
              <a:spcBef>
                <a:spcPct val="0"/>
              </a:spcBef>
              <a:buClr>
                <a:srgbClr val="44A742"/>
              </a:buClr>
            </a:pPr>
            <a:r>
              <a:rPr lang="es-ES" altLang="en-US" sz="3200" dirty="0" smtClean="0"/>
              <a:t>requerida </a:t>
            </a:r>
            <a:r>
              <a:rPr lang="es-ES" altLang="en-US" sz="3200" dirty="0"/>
              <a:t>en los trabajos de grado, asegurando la inclusión de elementos.</a:t>
            </a:r>
            <a:endParaRPr lang="es-ES" altLang="en-US" sz="3200" dirty="0"/>
          </a:p>
        </p:txBody>
      </p:sp>
      <p:sp>
        <p:nvSpPr>
          <p:cNvPr id="20" name="Rectángulo 19"/>
          <p:cNvSpPr/>
          <p:nvPr/>
        </p:nvSpPr>
        <p:spPr>
          <a:xfrm>
            <a:off x="2216509" y="3848100"/>
            <a:ext cx="7492666" cy="2308324"/>
          </a:xfrm>
          <a:prstGeom prst="rect">
            <a:avLst/>
          </a:prstGeom>
        </p:spPr>
        <p:txBody>
          <a:bodyPr wrap="square">
            <a:spAutoFit/>
          </a:bodyPr>
          <a:lstStyle/>
          <a:p>
            <a:r>
              <a:rPr lang="es-ES" sz="2400" dirty="0"/>
              <a:t>Tras la finalización de la investigación y la respectiva entrega del documento final, el Comité de proyectos de grado contará con quince (15) días hábiles para emitir sus comentarios a los estudiantes investigadores y una fecha de sustentación.</a:t>
            </a:r>
            <a:br>
              <a:rPr lang="es-ES" sz="2400" dirty="0"/>
            </a:br>
            <a:endParaRPr lang="en-US" sz="24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06</a:t>
            </a:r>
            <a:endParaRPr lang="en-US" sz="2800" b="1" dirty="0">
              <a:latin typeface="Arial" panose="020B0604020202020204" pitchFamily="34" charset="0"/>
              <a:cs typeface="Arial" panose="020B0604020202020204" pitchFamily="34" charset="0"/>
            </a:endParaRPr>
          </a:p>
        </p:txBody>
      </p:sp>
      <p:grpSp>
        <p:nvGrpSpPr>
          <p:cNvPr id="13" name="Group 3"/>
          <p:cNvGrpSpPr/>
          <p:nvPr/>
        </p:nvGrpSpPr>
        <p:grpSpPr>
          <a:xfrm>
            <a:off x="1406234" y="1181100"/>
            <a:ext cx="1620549" cy="1694431"/>
            <a:chOff x="0" y="0"/>
            <a:chExt cx="4188895" cy="4379869"/>
          </a:xfrm>
        </p:grpSpPr>
        <p:sp>
          <p:nvSpPr>
            <p:cNvPr id="1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1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sp>
        <p:nvSpPr>
          <p:cNvPr id="21" name="Rectángulo 20"/>
          <p:cNvSpPr/>
          <p:nvPr/>
        </p:nvSpPr>
        <p:spPr>
          <a:xfrm>
            <a:off x="1995690" y="174740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9203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042441" y="1028700"/>
            <a:ext cx="8810625" cy="830997"/>
          </a:xfrm>
          <a:prstGeom prst="rect">
            <a:avLst/>
          </a:prstGeom>
          <a:noFill/>
        </p:spPr>
        <p:txBody>
          <a:bodyPr wrap="square">
            <a:spAutoFit/>
          </a:bodyPr>
          <a:lstStyle/>
          <a:p>
            <a:pPr algn="ctr">
              <a:defRPr/>
            </a:pPr>
            <a:r>
              <a:rPr lang="es-CO" sz="4800" b="1" dirty="0">
                <a:latin typeface="Arial" panose="020B0604020202020204" pitchFamily="34" charset="0"/>
              </a:rPr>
              <a:t>RECOMENDACIONES</a:t>
            </a: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07</a:t>
            </a:r>
            <a:endParaRPr lang="en-US" sz="2800" b="1" dirty="0">
              <a:latin typeface="Arial" panose="020B0604020202020204" pitchFamily="34" charset="0"/>
              <a:cs typeface="Arial" panose="020B0604020202020204" pitchFamily="34" charset="0"/>
            </a:endParaRPr>
          </a:p>
        </p:txBody>
      </p:sp>
      <p:sp>
        <p:nvSpPr>
          <p:cNvPr id="14" name="Rectángulo 13"/>
          <p:cNvSpPr/>
          <p:nvPr/>
        </p:nvSpPr>
        <p:spPr>
          <a:xfrm>
            <a:off x="2092540" y="2176291"/>
            <a:ext cx="9144000" cy="2543966"/>
          </a:xfrm>
          <a:prstGeom prst="rect">
            <a:avLst/>
          </a:prstGeom>
        </p:spPr>
        <p:txBody>
          <a:bodyPr>
            <a:spAutoFit/>
          </a:bodyPr>
          <a:lstStyle/>
          <a:p>
            <a:pPr indent="450215" algn="just">
              <a:lnSpc>
                <a:spcPct val="200000"/>
              </a:lnSpc>
              <a:spcAft>
                <a:spcPts val="0"/>
              </a:spcAft>
            </a:pPr>
            <a:r>
              <a:rPr lang="es-CO" sz="2800" i="1" dirty="0">
                <a:latin typeface="Arial" panose="020B0604020202020204" pitchFamily="34" charset="0"/>
                <a:ea typeface="Calibri" panose="020F0502020204030204" pitchFamily="34" charset="0"/>
                <a:cs typeface="Times New Roman" panose="02020603050405020304" pitchFamily="18" charset="0"/>
              </a:rPr>
              <a:t>1. Capacitación Continua</a:t>
            </a:r>
          </a:p>
          <a:p>
            <a:pPr indent="450215" algn="just">
              <a:lnSpc>
                <a:spcPct val="200000"/>
              </a:lnSpc>
              <a:spcAft>
                <a:spcPts val="0"/>
              </a:spcAft>
            </a:pPr>
            <a:r>
              <a:rPr lang="es-CO" sz="2800" i="1" dirty="0">
                <a:latin typeface="Arial" panose="020B0604020202020204" pitchFamily="34" charset="0"/>
                <a:ea typeface="Calibri" panose="020F0502020204030204" pitchFamily="34" charset="0"/>
                <a:cs typeface="Times New Roman" panose="02020603050405020304" pitchFamily="18" charset="0"/>
              </a:rPr>
              <a:t>2. Monitoreo y </a:t>
            </a:r>
            <a:r>
              <a:rPr lang="es-CO" sz="2800" i="1" dirty="0" smtClean="0">
                <a:latin typeface="Arial" panose="020B0604020202020204" pitchFamily="34" charset="0"/>
                <a:ea typeface="Calibri" panose="020F0502020204030204" pitchFamily="34" charset="0"/>
                <a:cs typeface="Times New Roman" panose="02020603050405020304" pitchFamily="18" charset="0"/>
              </a:rPr>
              <a:t>Evaluación </a:t>
            </a:r>
            <a:endParaRPr lang="es-CO" sz="2800" i="1"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200000"/>
              </a:lnSpc>
              <a:spcAft>
                <a:spcPts val="0"/>
              </a:spcAft>
            </a:pPr>
            <a:r>
              <a:rPr lang="es-CO" sz="2800" i="1" dirty="0">
                <a:latin typeface="Arial" panose="020B0604020202020204" pitchFamily="34" charset="0"/>
                <a:ea typeface="Calibri" panose="020F0502020204030204" pitchFamily="34" charset="0"/>
                <a:cs typeface="Times New Roman" panose="02020603050405020304" pitchFamily="18" charset="0"/>
              </a:rPr>
              <a:t>3. Implementación </a:t>
            </a:r>
            <a:r>
              <a:rPr lang="es-CO" sz="2800" i="1" dirty="0" smtClean="0">
                <a:latin typeface="Arial" panose="020B0604020202020204" pitchFamily="34" charset="0"/>
                <a:ea typeface="Calibri" panose="020F0502020204030204" pitchFamily="34" charset="0"/>
                <a:cs typeface="Times New Roman" panose="02020603050405020304" pitchFamily="18" charset="0"/>
              </a:rPr>
              <a:t>Gradual</a:t>
            </a:r>
            <a:endParaRPr lang="es-CO" sz="2800" i="1" dirty="0">
              <a:latin typeface="Arial" panose="020B0604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a:latin typeface="Arial" panose="020B0604020202020204" pitchFamily="34" charset="0"/>
              </a:rPr>
              <a:t>ANEXOS</a:t>
            </a: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7501" y="2781299"/>
            <a:ext cx="7545999" cy="56576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64704" y="2805682"/>
            <a:ext cx="7081760" cy="56333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TotalTime>
  <Words>601</Words>
  <Application>Microsoft Office PowerPoint</Application>
  <PresentationFormat>Personalizado</PresentationFormat>
  <Paragraphs>64</Paragraphs>
  <Slides>12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Arial</vt:lpstr>
      <vt:lpstr>Wingdings</vt:lpstr>
      <vt:lpstr>Calibri</vt:lpstr>
      <vt:lpstr>Times New Roman</vt:lpstr>
      <vt:lpstr>Playfair Display Bold</vt:lpstr>
      <vt:lpstr>Bernard MT Condensed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practica</cp:lastModifiedBy>
  <cp:revision>29</cp:revision>
  <dcterms:created xsi:type="dcterms:W3CDTF">2006-08-16T00:00:00Z</dcterms:created>
  <dcterms:modified xsi:type="dcterms:W3CDTF">2023-11-17T16:59:35Z</dcterms:modified>
  <dc:identifier>DAFC3K2AzKU</dc:identifier>
</cp:coreProperties>
</file>