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80" r:id="rId5"/>
    <p:sldId id="258" r:id="rId6"/>
    <p:sldId id="264" r:id="rId7"/>
    <p:sldId id="279" r:id="rId8"/>
    <p:sldId id="266" r:id="rId9"/>
    <p:sldId id="272" r:id="rId10"/>
    <p:sldId id="274" r:id="rId11"/>
    <p:sldId id="275" r:id="rId12"/>
    <p:sldId id="271" r:id="rId13"/>
    <p:sldId id="276" r:id="rId14"/>
    <p:sldId id="268" r:id="rId15"/>
    <p:sldId id="269" r:id="rId16"/>
    <p:sldId id="261" r:id="rId17"/>
  </p:sldIdLst>
  <p:sldSz cx="18288000" cy="10287000"/>
  <p:notesSz cx="6858000" cy="9144000"/>
  <p:embeddedFontLst>
    <p:embeddedFont>
      <p:font typeface="Agrandir Bold" panose="020B0604020202020204" charset="0"/>
      <p:regular r:id="rId20"/>
    </p:embeddedFont>
    <p:embeddedFont>
      <p:font typeface="Aileron Bold" panose="020B0604020202020204" charset="0"/>
      <p:regular r:id="rId21"/>
    </p:embeddedFont>
    <p:embeddedFont>
      <p:font typeface="Aileron Ultra-Bold" panose="020B0604020202020204" charset="0"/>
      <p:regular r:id="rId22"/>
    </p:embeddedFont>
    <p:embeddedFont>
      <p:font typeface="Arial Black" panose="020B0A04020102020204" pitchFamily="34" charset="0"/>
      <p:bold r:id="rId23"/>
    </p:embeddedFont>
    <p:embeddedFont>
      <p:font typeface="Helios Bold" panose="020B0604020202020204" charset="0"/>
      <p:regular r:id="rId24"/>
    </p:embeddedFont>
    <p:embeddedFont>
      <p:font typeface="Montserrat Bold" panose="00000800000000000000" charset="0"/>
      <p:regular r:id="rId25"/>
    </p:embeddedFont>
    <p:embeddedFont>
      <p:font typeface="Montserrat Bold Italics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8000"/>
    <a:srgbClr val="00C85A"/>
    <a:srgbClr val="25FF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2" autoAdjust="0"/>
  </p:normalViewPr>
  <p:slideViewPr>
    <p:cSldViewPr>
      <p:cViewPr>
        <p:scale>
          <a:sx n="60" d="100"/>
          <a:sy n="60" d="100"/>
        </p:scale>
        <p:origin x="432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uricio\Desktop\videos%20preguntas\2%20OBJETIV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2aa8e97e96e5ea/tabla%20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2aa8e97e96e5ea/tabla%20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2aa8e97e96e5ea/tabla%20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22aa8e97e96e5ea/tabla%20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2400" dirty="0">
                <a:solidFill>
                  <a:srgbClr val="1F497D"/>
                </a:solidFill>
              </a:rPr>
              <a:t>COMPORTAMIENTO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elete val="1"/>
          </c:dLbls>
          <c:cat>
            <c:strRef>
              <c:f>Hoja1!$D$21:$D$26</c:f>
              <c:strCache>
                <c:ptCount val="6"/>
                <c:pt idx="0">
                  <c:v>Consumidores que realizaron compras</c:v>
                </c:pt>
                <c:pt idx="1">
                  <c:v>Frecuencia con la que realizaron compras</c:v>
                </c:pt>
                <c:pt idx="2">
                  <c:v>Motivo para realizar compras</c:v>
                </c:pt>
                <c:pt idx="3">
                  <c:v>Cambio en su forma de compra</c:v>
                </c:pt>
                <c:pt idx="4">
                  <c:v>Impacto positivo en la economía </c:v>
                </c:pt>
                <c:pt idx="5">
                  <c:v>Impacto en la cultura</c:v>
                </c:pt>
              </c:strCache>
            </c:strRef>
          </c:cat>
          <c:val>
            <c:numRef>
              <c:f>Hoja1!$E$21:$E$26</c:f>
              <c:numCache>
                <c:formatCode>General</c:formatCode>
                <c:ptCount val="6"/>
                <c:pt idx="0">
                  <c:v>95</c:v>
                </c:pt>
                <c:pt idx="1">
                  <c:v>58</c:v>
                </c:pt>
                <c:pt idx="2">
                  <c:v>34</c:v>
                </c:pt>
                <c:pt idx="3">
                  <c:v>77</c:v>
                </c:pt>
                <c:pt idx="4">
                  <c:v>77</c:v>
                </c:pt>
                <c:pt idx="5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C5-419A-BDCC-DC0E8BDD95B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675918351"/>
        <c:axId val="1675920751"/>
      </c:barChart>
      <c:lineChart>
        <c:grouping val="stacked"/>
        <c:varyColors val="0"/>
        <c:ser>
          <c:idx val="1"/>
          <c:order val="1"/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Lbls>
            <c:dLbl>
              <c:idx val="0"/>
              <c:layout>
                <c:manualLayout>
                  <c:x val="-3.598466860443636E-2"/>
                  <c:y val="-3.7777777777777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C5-419A-BDCC-DC0E8BDD95B5}"/>
                </c:ext>
              </c:extLst>
            </c:dLbl>
            <c:dLbl>
              <c:idx val="1"/>
              <c:layout>
                <c:manualLayout>
                  <c:x val="-2.3030187906839264E-2"/>
                  <c:y val="-4.4444444444444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6C5-419A-BDCC-DC0E8BDD95B5}"/>
                </c:ext>
              </c:extLst>
            </c:dLbl>
            <c:dLbl>
              <c:idx val="2"/>
              <c:layout>
                <c:manualLayout>
                  <c:x val="-5.181792279038834E-2"/>
                  <c:y val="-6.66666666666666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C5-419A-BDCC-DC0E8BDD95B5}"/>
                </c:ext>
              </c:extLst>
            </c:dLbl>
            <c:dLbl>
              <c:idx val="3"/>
              <c:layout>
                <c:manualLayout>
                  <c:x val="-3.0227121627726533E-2"/>
                  <c:y val="-2.8888888888888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C5-419A-BDCC-DC0E8BDD95B5}"/>
                </c:ext>
              </c:extLst>
            </c:dLbl>
            <c:dLbl>
              <c:idx val="4"/>
              <c:layout>
                <c:manualLayout>
                  <c:x val="-4.3181602325323726E-2"/>
                  <c:y val="-5.5555555555555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C5-419A-BDCC-DC0E8BDD95B5}"/>
                </c:ext>
              </c:extLst>
            </c:dLbl>
            <c:dLbl>
              <c:idx val="5"/>
              <c:layout>
                <c:manualLayout>
                  <c:x val="-3.8863442092791259E-2"/>
                  <c:y val="-4.4444444444444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6C5-419A-BDCC-DC0E8BDD95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Hoja1!$D$21:$D$26</c:f>
              <c:strCache>
                <c:ptCount val="6"/>
                <c:pt idx="0">
                  <c:v>Consumidores que realizaron compras</c:v>
                </c:pt>
                <c:pt idx="1">
                  <c:v>Frecuencia con la que realizaron compras</c:v>
                </c:pt>
                <c:pt idx="2">
                  <c:v>Motivo para realizar compras</c:v>
                </c:pt>
                <c:pt idx="3">
                  <c:v>Cambio en su forma de compra</c:v>
                </c:pt>
                <c:pt idx="4">
                  <c:v>Impacto positivo en la economía </c:v>
                </c:pt>
                <c:pt idx="5">
                  <c:v>Impacto en la cultura</c:v>
                </c:pt>
              </c:strCache>
            </c:strRef>
          </c:cat>
          <c:val>
            <c:numRef>
              <c:f>Hoja1!$F$21:$F$26</c:f>
              <c:numCache>
                <c:formatCode>0.0%</c:formatCode>
                <c:ptCount val="6"/>
                <c:pt idx="0">
                  <c:v>0.94099999999999995</c:v>
                </c:pt>
                <c:pt idx="1">
                  <c:v>0.57399999999999995</c:v>
                </c:pt>
                <c:pt idx="2">
                  <c:v>0.33800000000000002</c:v>
                </c:pt>
                <c:pt idx="3">
                  <c:v>0.76500000000000001</c:v>
                </c:pt>
                <c:pt idx="4">
                  <c:v>0.76500000000000001</c:v>
                </c:pt>
                <c:pt idx="5">
                  <c:v>0.66200000000000003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6C5-419A-BDCC-DC0E8BDD95B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09853487"/>
        <c:axId val="1509854927"/>
      </c:lineChart>
      <c:catAx>
        <c:axId val="16759183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75920751"/>
        <c:crosses val="autoZero"/>
        <c:auto val="1"/>
        <c:lblAlgn val="ctr"/>
        <c:lblOffset val="100"/>
        <c:noMultiLvlLbl val="0"/>
      </c:catAx>
      <c:valAx>
        <c:axId val="167592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75918351"/>
        <c:crosses val="autoZero"/>
        <c:crossBetween val="between"/>
      </c:valAx>
      <c:valAx>
        <c:axId val="1509854927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09853487"/>
        <c:crosses val="max"/>
        <c:crossBetween val="between"/>
      </c:valAx>
      <c:catAx>
        <c:axId val="15098534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09854927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8064-45D1-BFDB-6C91973FD1F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8064-45D1-BFDB-6C91973FD1F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8064-45D1-BFDB-6C91973FD1F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8064-45D1-BFDB-6C91973FD1F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4"/>
                <c:pt idx="0">
                  <c:v>Problemas técnicos</c:v>
                </c:pt>
                <c:pt idx="1">
                  <c:v>Problemas de capacitación</c:v>
                </c:pt>
                <c:pt idx="2">
                  <c:v>Problemas de marketing</c:v>
                </c:pt>
                <c:pt idx="3">
                  <c:v>Otro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0.62</c:v>
                </c:pt>
                <c:pt idx="1">
                  <c:v>0.14000000000000001</c:v>
                </c:pt>
                <c:pt idx="2">
                  <c:v>0.14000000000000001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064-45D1-BFDB-6C91973FD1F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A66-443C-A999-EE08D9608A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A66-443C-A999-EE08D9608A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A66-443C-A999-EE08D9608AD6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lo recuerdo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0.35</c:v>
                </c:pt>
                <c:pt idx="1">
                  <c:v>0.5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66-443C-A999-EE08D9608AD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 sz="2400" dirty="0">
                <a:solidFill>
                  <a:srgbClr val="1F497D"/>
                </a:solidFill>
              </a:rPr>
              <a:t>ADOPCIÓN</a:t>
            </a:r>
            <a:r>
              <a:rPr lang="es-MX" sz="2400" baseline="0" dirty="0"/>
              <a:t> DEL COMERCIO ELECTRONICO</a:t>
            </a:r>
            <a:endParaRPr lang="es-MX" sz="2400" dirty="0"/>
          </a:p>
        </c:rich>
      </c:tx>
      <c:layout>
        <c:manualLayout>
          <c:xMode val="edge"/>
          <c:yMode val="edge"/>
          <c:x val="0.1208087962584761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7C9-49E5-864C-3A67CABA209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B7C9-49E5-864C-3A67CABA209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B7C9-49E5-864C-3A67CABA209A}"/>
              </c:ext>
            </c:extLst>
          </c:dPt>
          <c:dLbls>
            <c:delete val="1"/>
          </c:dLbls>
          <c:cat>
            <c:numRef>
              <c:f>Hoja3!$D$6:$D$8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Hoja3!$E$6:$E$8</c:f>
              <c:numCache>
                <c:formatCode>General</c:formatCode>
                <c:ptCount val="3"/>
                <c:pt idx="0">
                  <c:v>60</c:v>
                </c:pt>
                <c:pt idx="1">
                  <c:v>35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C9-49E5-864C-3A67CABA20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54497023"/>
        <c:axId val="154497983"/>
      </c:barChart>
      <c:lineChart>
        <c:grouping val="standard"/>
        <c:varyColors val="0"/>
        <c:ser>
          <c:idx val="1"/>
          <c:order val="1"/>
          <c:spPr>
            <a:ln w="31750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2.564102564102564E-2"/>
                  <c:y val="-3.00925925925926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C9-49E5-864C-3A67CABA209A}"/>
                </c:ext>
              </c:extLst>
            </c:dLbl>
            <c:dLbl>
              <c:idx val="1"/>
              <c:layout>
                <c:manualLayout>
                  <c:x val="-2.5641025641025696E-2"/>
                  <c:y val="-3.4722222222222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C9-49E5-864C-3A67CABA209A}"/>
                </c:ext>
              </c:extLst>
            </c:dLbl>
            <c:dLbl>
              <c:idx val="2"/>
              <c:layout>
                <c:manualLayout>
                  <c:x val="-2.7149321266968438E-2"/>
                  <c:y val="-3.9351851851851853E-2"/>
                </c:manualLayout>
              </c:layout>
              <c:tx>
                <c:rich>
                  <a:bodyPr/>
                  <a:lstStyle/>
                  <a:p>
                    <a:fld id="{75EA7754-C733-4A0D-B69D-88BACAEFAA6A}" type="VALUE">
                      <a:rPr lang="en-US" sz="1800"/>
                      <a:pPr/>
                      <a:t>[VALOR]</a:t>
                    </a:fld>
                    <a:endParaRPr lang="es-CO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B7C9-49E5-864C-3A67CABA2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Hoja3!$D$6:$D$8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Hoja3!$F$6:$F$8</c:f>
              <c:numCache>
                <c:formatCode>0%</c:formatCode>
                <c:ptCount val="3"/>
                <c:pt idx="0">
                  <c:v>0.60050000000000003</c:v>
                </c:pt>
                <c:pt idx="1">
                  <c:v>0.35</c:v>
                </c:pt>
                <c:pt idx="2">
                  <c:v>0.47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7C9-49E5-864C-3A67CABA20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9137119"/>
        <c:axId val="159136639"/>
      </c:lineChart>
      <c:catAx>
        <c:axId val="1544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4497983"/>
        <c:crosses val="autoZero"/>
        <c:auto val="1"/>
        <c:lblAlgn val="ctr"/>
        <c:lblOffset val="100"/>
        <c:noMultiLvlLbl val="0"/>
      </c:catAx>
      <c:valAx>
        <c:axId val="154497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4497023"/>
        <c:crosses val="autoZero"/>
        <c:crossBetween val="between"/>
      </c:valAx>
      <c:valAx>
        <c:axId val="159136639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9137119"/>
        <c:crosses val="max"/>
        <c:crossBetween val="between"/>
      </c:valAx>
      <c:catAx>
        <c:axId val="1591371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913663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 sz="2100"/>
              <a:t>ANALISIS DEL COMERCIO ELECTRONICO EN LAS EMPRESAS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Hoja3!$E$4</c:f>
              <c:strCache>
                <c:ptCount val="1"/>
                <c:pt idx="0">
                  <c:v>Si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Hoja3!$D$5:$D$10</c:f>
              <c:strCache>
                <c:ptCount val="6"/>
                <c:pt idx="0">
                  <c:v>Adopción del Comercio Electrónico</c:v>
                </c:pt>
                <c:pt idx="1">
                  <c:v>Contribución al Crecimiento</c:v>
                </c:pt>
                <c:pt idx="2">
                  <c:v>Aumento en la Demanda</c:v>
                </c:pt>
                <c:pt idx="3">
                  <c:v>Apoyo y Capacitación</c:v>
                </c:pt>
                <c:pt idx="4">
                  <c:v>Recomendaciones</c:v>
                </c:pt>
                <c:pt idx="5">
                  <c:v>Importancia del Comercio Electrónico</c:v>
                </c:pt>
              </c:strCache>
            </c:strRef>
          </c:cat>
          <c:val>
            <c:numRef>
              <c:f>Hoja3!$E$5:$E$10</c:f>
              <c:numCache>
                <c:formatCode>0%</c:formatCode>
                <c:ptCount val="6"/>
                <c:pt idx="0">
                  <c:v>0.39</c:v>
                </c:pt>
                <c:pt idx="1">
                  <c:v>0.39</c:v>
                </c:pt>
                <c:pt idx="2">
                  <c:v>0.3</c:v>
                </c:pt>
                <c:pt idx="3">
                  <c:v>0.35</c:v>
                </c:pt>
                <c:pt idx="4">
                  <c:v>0.7</c:v>
                </c:pt>
                <c:pt idx="5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E3-457A-AD80-D5C74C714AA5}"/>
            </c:ext>
          </c:extLst>
        </c:ser>
        <c:ser>
          <c:idx val="1"/>
          <c:order val="1"/>
          <c:tx>
            <c:strRef>
              <c:f>Hoja3!$F$4</c:f>
              <c:strCache>
                <c:ptCount val="1"/>
                <c:pt idx="0">
                  <c:v>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1.8125247601704947E-2"/>
                  <c:y val="-9.532823876985011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BAE-4C8B-B862-16409639D931}"/>
                </c:ext>
              </c:extLst>
            </c:dLbl>
            <c:dLbl>
              <c:idx val="5"/>
              <c:layout>
                <c:manualLayout>
                  <c:x val="1.0573061100994728E-2"/>
                  <c:y val="-1.039956436470544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AE-4C8B-B862-16409639D9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Hoja3!$D$5:$D$10</c:f>
              <c:strCache>
                <c:ptCount val="6"/>
                <c:pt idx="0">
                  <c:v>Adopción del Comercio Electrónico</c:v>
                </c:pt>
                <c:pt idx="1">
                  <c:v>Contribución al Crecimiento</c:v>
                </c:pt>
                <c:pt idx="2">
                  <c:v>Aumento en la Demanda</c:v>
                </c:pt>
                <c:pt idx="3">
                  <c:v>Apoyo y Capacitación</c:v>
                </c:pt>
                <c:pt idx="4">
                  <c:v>Recomendaciones</c:v>
                </c:pt>
                <c:pt idx="5">
                  <c:v>Importancia del Comercio Electrónico</c:v>
                </c:pt>
              </c:strCache>
            </c:strRef>
          </c:cat>
          <c:val>
            <c:numRef>
              <c:f>Hoja3!$F$5:$F$10</c:f>
              <c:numCache>
                <c:formatCode>0%</c:formatCode>
                <c:ptCount val="6"/>
                <c:pt idx="0">
                  <c:v>0.61</c:v>
                </c:pt>
                <c:pt idx="1">
                  <c:v>0.21</c:v>
                </c:pt>
                <c:pt idx="2">
                  <c:v>0.24</c:v>
                </c:pt>
                <c:pt idx="3">
                  <c:v>0.5</c:v>
                </c:pt>
                <c:pt idx="4">
                  <c:v>0.25</c:v>
                </c:pt>
                <c:pt idx="5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E3-457A-AD80-D5C74C714AA5}"/>
            </c:ext>
          </c:extLst>
        </c:ser>
        <c:ser>
          <c:idx val="2"/>
          <c:order val="2"/>
          <c:tx>
            <c:strRef>
              <c:f>Hoja3!$G$4</c:f>
              <c:strCache>
                <c:ptCount val="1"/>
                <c:pt idx="0">
                  <c:v>No estoy seguro/a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7.5521865007102196E-3"/>
                  <c:y val="-2.07991287294107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AE-4C8B-B862-16409639D9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Hoja3!$D$5:$D$10</c:f>
              <c:strCache>
                <c:ptCount val="6"/>
                <c:pt idx="0">
                  <c:v>Adopción del Comercio Electrónico</c:v>
                </c:pt>
                <c:pt idx="1">
                  <c:v>Contribución al Crecimiento</c:v>
                </c:pt>
                <c:pt idx="2">
                  <c:v>Aumento en la Demanda</c:v>
                </c:pt>
                <c:pt idx="3">
                  <c:v>Apoyo y Capacitación</c:v>
                </c:pt>
                <c:pt idx="4">
                  <c:v>Recomendaciones</c:v>
                </c:pt>
                <c:pt idx="5">
                  <c:v>Importancia del Comercio Electrónico</c:v>
                </c:pt>
              </c:strCache>
            </c:strRef>
          </c:cat>
          <c:val>
            <c:numRef>
              <c:f>Hoja3!$G$5:$G$10</c:f>
              <c:numCache>
                <c:formatCode>0%</c:formatCode>
                <c:ptCount val="6"/>
                <c:pt idx="1">
                  <c:v>0.4</c:v>
                </c:pt>
                <c:pt idx="2">
                  <c:v>0.46</c:v>
                </c:pt>
                <c:pt idx="4">
                  <c:v>0.05</c:v>
                </c:pt>
                <c:pt idx="5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E3-457A-AD80-D5C74C714AA5}"/>
            </c:ext>
          </c:extLst>
        </c:ser>
        <c:ser>
          <c:idx val="3"/>
          <c:order val="3"/>
          <c:tx>
            <c:strRef>
              <c:f>Hoja3!$H$4</c:f>
              <c:strCache>
                <c:ptCount val="1"/>
                <c:pt idx="0">
                  <c:v>No lo recuerdo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Hoja3!$D$5:$D$10</c:f>
              <c:strCache>
                <c:ptCount val="6"/>
                <c:pt idx="0">
                  <c:v>Adopción del Comercio Electrónico</c:v>
                </c:pt>
                <c:pt idx="1">
                  <c:v>Contribución al Crecimiento</c:v>
                </c:pt>
                <c:pt idx="2">
                  <c:v>Aumento en la Demanda</c:v>
                </c:pt>
                <c:pt idx="3">
                  <c:v>Apoyo y Capacitación</c:v>
                </c:pt>
                <c:pt idx="4">
                  <c:v>Recomendaciones</c:v>
                </c:pt>
                <c:pt idx="5">
                  <c:v>Importancia del Comercio Electrónico</c:v>
                </c:pt>
              </c:strCache>
            </c:strRef>
          </c:cat>
          <c:val>
            <c:numRef>
              <c:f>Hoja3!$H$5:$H$10</c:f>
              <c:numCache>
                <c:formatCode>General</c:formatCode>
                <c:ptCount val="6"/>
                <c:pt idx="3" formatCode="0%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E3-457A-AD80-D5C74C714A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366148192"/>
        <c:axId val="1366149632"/>
      </c:barChart>
      <c:catAx>
        <c:axId val="136614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366149632"/>
        <c:crosses val="autoZero"/>
        <c:auto val="1"/>
        <c:lblAlgn val="ctr"/>
        <c:lblOffset val="100"/>
        <c:noMultiLvlLbl val="0"/>
      </c:catAx>
      <c:valAx>
        <c:axId val="136614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36614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 sz="2200"/>
              <a:t>SECTORES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4.2684849754997353E-2"/>
          <c:y val="0.11389671361502347"/>
          <c:w val="0.94337345189265787"/>
          <c:h val="0.55225615672203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Hoja1!$D$5</c:f>
              <c:strCache>
                <c:ptCount val="1"/>
                <c:pt idx="0">
                  <c:v>Pastelerias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10,34%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Hoja1!$E$5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01-41D6-B4B8-20FA2A54581D}"/>
            </c:ext>
          </c:extLst>
        </c:ser>
        <c:ser>
          <c:idx val="1"/>
          <c:order val="1"/>
          <c:tx>
            <c:strRef>
              <c:f>Hoja1!$D$6</c:f>
              <c:strCache>
                <c:ptCount val="1"/>
                <c:pt idx="0">
                  <c:v>Restaurantes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31,03%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Hoja1!$E$6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801-41D6-B4B8-20FA2A54581D}"/>
            </c:ext>
          </c:extLst>
        </c:ser>
        <c:ser>
          <c:idx val="2"/>
          <c:order val="2"/>
          <c:tx>
            <c:strRef>
              <c:f>Hoja1!$D$7</c:f>
              <c:strCache>
                <c:ptCount val="1"/>
                <c:pt idx="0">
                  <c:v>supermercados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6,90%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Hoja1!$E$7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01-41D6-B4B8-20FA2A54581D}"/>
            </c:ext>
          </c:extLst>
        </c:ser>
        <c:ser>
          <c:idx val="3"/>
          <c:order val="3"/>
          <c:tx>
            <c:strRef>
              <c:f>Hoja1!$D$8</c:f>
              <c:strCache>
                <c:ptCount val="1"/>
                <c:pt idx="0">
                  <c:v>Almacenes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12,07%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Hoja1!$E$8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801-41D6-B4B8-20FA2A54581D}"/>
            </c:ext>
          </c:extLst>
        </c:ser>
        <c:ser>
          <c:idx val="4"/>
          <c:order val="4"/>
          <c:tx>
            <c:strRef>
              <c:f>Hoja1!$D$9</c:f>
              <c:strCache>
                <c:ptCount val="1"/>
                <c:pt idx="0">
                  <c:v>Gimnasios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6,90%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Hoja1!$E$9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801-41D6-B4B8-20FA2A54581D}"/>
            </c:ext>
          </c:extLst>
        </c:ser>
        <c:ser>
          <c:idx val="5"/>
          <c:order val="5"/>
          <c:tx>
            <c:strRef>
              <c:f>Hoja1!$D$10</c:f>
              <c:strCache>
                <c:ptCount val="1"/>
                <c:pt idx="0">
                  <c:v>cafeteria, heladeria y bebidas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10,34%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Hoja1!$E$10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801-41D6-B4B8-20FA2A54581D}"/>
            </c:ext>
          </c:extLst>
        </c:ser>
        <c:ser>
          <c:idx val="6"/>
          <c:order val="6"/>
          <c:tx>
            <c:strRef>
              <c:f>Hoja1!$D$11</c:f>
              <c:strCache>
                <c:ptCount val="1"/>
                <c:pt idx="0">
                  <c:v>Belleza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8,62%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Hoja1!$E$11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801-41D6-B4B8-20FA2A54581D}"/>
            </c:ext>
          </c:extLst>
        </c:ser>
        <c:ser>
          <c:idx val="7"/>
          <c:order val="7"/>
          <c:tx>
            <c:strRef>
              <c:f>Hoja1!$D$12</c:f>
              <c:strCache>
                <c:ptCount val="1"/>
                <c:pt idx="0">
                  <c:v>Ferreteria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hade val="51000"/>
                    <a:satMod val="130000"/>
                  </a:schemeClr>
                </a:gs>
                <a:gs pos="80000">
                  <a:schemeClr val="accent2">
                    <a:lumMod val="60000"/>
                    <a:shade val="93000"/>
                    <a:satMod val="130000"/>
                  </a:schemeClr>
                </a:gs>
                <a:gs pos="100000">
                  <a:schemeClr val="accent2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3,44%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5801-41D6-B4B8-20FA2A54581D}"/>
            </c:ext>
          </c:extLst>
        </c:ser>
        <c:ser>
          <c:idx val="8"/>
          <c:order val="8"/>
          <c:tx>
            <c:strRef>
              <c:f>Hoja1!$D$13</c:f>
              <c:strCache>
                <c:ptCount val="1"/>
                <c:pt idx="0">
                  <c:v>Hoteleria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hade val="51000"/>
                    <a:satMod val="130000"/>
                  </a:schemeClr>
                </a:gs>
                <a:gs pos="80000">
                  <a:schemeClr val="accent3">
                    <a:lumMod val="60000"/>
                    <a:shade val="93000"/>
                    <a:satMod val="130000"/>
                  </a:schemeClr>
                </a:gs>
                <a:gs pos="100000">
                  <a:schemeClr val="accent3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3,44%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Hoja1!$E$13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5801-41D6-B4B8-20FA2A54581D}"/>
            </c:ext>
          </c:extLst>
        </c:ser>
        <c:ser>
          <c:idx val="9"/>
          <c:order val="9"/>
          <c:tx>
            <c:strRef>
              <c:f>Hoja1!$D$14</c:f>
              <c:strCache>
                <c:ptCount val="1"/>
                <c:pt idx="0">
                  <c:v>Piñaterias, decoraciones y floristerias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hade val="51000"/>
                    <a:satMod val="130000"/>
                  </a:schemeClr>
                </a:gs>
                <a:gs pos="80000">
                  <a:schemeClr val="accent4">
                    <a:lumMod val="60000"/>
                    <a:shade val="93000"/>
                    <a:satMod val="130000"/>
                  </a:schemeClr>
                </a:gs>
                <a:gs pos="100000">
                  <a:schemeClr val="accent4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6,90%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801-41D6-B4B8-20FA2A5458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Hoja1!$E$14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5801-41D6-B4B8-20FA2A5458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61402895"/>
        <c:axId val="661403375"/>
      </c:barChart>
      <c:catAx>
        <c:axId val="66140289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61403375"/>
        <c:crosses val="autoZero"/>
        <c:auto val="1"/>
        <c:lblAlgn val="ctr"/>
        <c:lblOffset val="100"/>
        <c:noMultiLvlLbl val="0"/>
      </c:catAx>
      <c:valAx>
        <c:axId val="661403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402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98E-2"/>
          <c:y val="0.68836845218291365"/>
          <c:w val="0.86039999999999994"/>
          <c:h val="0.311631585513466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TIPO DE COMERCIO ELECTRONICO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463668068888649E-2"/>
          <c:y val="0.12624333248666497"/>
          <c:w val="0.880249164059972"/>
          <c:h val="0.750792481584963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Hoja1!$D$19</c:f>
              <c:strCache>
                <c:ptCount val="1"/>
                <c:pt idx="0">
                  <c:v>Pagina Web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4,14%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E9C-4722-947E-BB0BCE9839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Hoja1!$E$19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9C-4722-947E-BB0BCE9839FB}"/>
            </c:ext>
          </c:extLst>
        </c:ser>
        <c:ser>
          <c:idx val="1"/>
          <c:order val="1"/>
          <c:tx>
            <c:strRef>
              <c:f>Hoja1!$D$20</c:f>
              <c:strCache>
                <c:ptCount val="1"/>
                <c:pt idx="0">
                  <c:v>Facebook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27,21%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E9C-4722-947E-BB0BCE9839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Hoja1!$E$20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9C-4722-947E-BB0BCE9839FB}"/>
            </c:ext>
          </c:extLst>
        </c:ser>
        <c:ser>
          <c:idx val="2"/>
          <c:order val="2"/>
          <c:tx>
            <c:strRef>
              <c:f>Hoja1!$D$21</c:f>
              <c:strCache>
                <c:ptCount val="1"/>
                <c:pt idx="0">
                  <c:v>Instagram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34,31%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4E9C-4722-947E-BB0BCE9839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Hoja1!$E$21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9C-4722-947E-BB0BCE9839FB}"/>
            </c:ext>
          </c:extLst>
        </c:ser>
        <c:ser>
          <c:idx val="3"/>
          <c:order val="3"/>
          <c:tx>
            <c:strRef>
              <c:f>Hoja1!$D$22</c:f>
              <c:strCache>
                <c:ptCount val="1"/>
                <c:pt idx="0">
                  <c:v>WhatsApp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34,31%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4E9C-4722-947E-BB0BCE9839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E9C-4722-947E-BB0BCE983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89320959"/>
        <c:axId val="1089321919"/>
      </c:barChart>
      <c:catAx>
        <c:axId val="10893209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89321919"/>
        <c:crosses val="autoZero"/>
        <c:auto val="1"/>
        <c:lblAlgn val="ctr"/>
        <c:lblOffset val="100"/>
        <c:noMultiLvlLbl val="0"/>
      </c:catAx>
      <c:valAx>
        <c:axId val="1089321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893209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46542983496924"/>
          <c:y val="0.93961307255947846"/>
          <c:w val="0.84953449568803896"/>
          <c:h val="6.0386927440521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METODOS DE PAGO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8692538432695917E-2"/>
          <c:y val="0.13045144356955379"/>
          <c:w val="0.87511698537682792"/>
          <c:h val="0.70800196850393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Hoja1!$D$25</c:f>
              <c:strCache>
                <c:ptCount val="1"/>
                <c:pt idx="0">
                  <c:v>EFECTIVO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26,36%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3E7-4806-BA59-B684D83411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Hoja1!$E$25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E7-4806-BA59-B684D8341188}"/>
            </c:ext>
          </c:extLst>
        </c:ser>
        <c:ser>
          <c:idx val="1"/>
          <c:order val="1"/>
          <c:tx>
            <c:strRef>
              <c:f>Hoja1!$D$26</c:f>
              <c:strCache>
                <c:ptCount val="1"/>
                <c:pt idx="0">
                  <c:v>CONTRA ENTREGA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22,72%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3E7-4806-BA59-B684D83411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Hoja1!$E$26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E7-4806-BA59-B684D8341188}"/>
            </c:ext>
          </c:extLst>
        </c:ser>
        <c:ser>
          <c:idx val="2"/>
          <c:order val="2"/>
          <c:tx>
            <c:strRef>
              <c:f>Hoja1!$D$27</c:f>
              <c:strCache>
                <c:ptCount val="1"/>
                <c:pt idx="0">
                  <c:v>PAGO EN LINEA PSE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26,36%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3E7-4806-BA59-B684D83411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Hoja1!$E$27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3E7-4806-BA59-B684D8341188}"/>
            </c:ext>
          </c:extLst>
        </c:ser>
        <c:ser>
          <c:idx val="3"/>
          <c:order val="3"/>
          <c:tx>
            <c:strRef>
              <c:f>Hoja1!$D$28</c:f>
              <c:strCache>
                <c:ptCount val="1"/>
                <c:pt idx="0">
                  <c:v>TARJETAS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24,54%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23E7-4806-BA59-B684D83411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Hoja1!$E$28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3E7-4806-BA59-B684D83411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89697343"/>
        <c:axId val="1089698783"/>
      </c:barChart>
      <c:catAx>
        <c:axId val="1089697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89698783"/>
        <c:crosses val="autoZero"/>
        <c:auto val="1"/>
        <c:lblAlgn val="ctr"/>
        <c:lblOffset val="100"/>
        <c:noMultiLvlLbl val="0"/>
      </c:catAx>
      <c:valAx>
        <c:axId val="1089698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89697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METODO DE ENVÍO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5.7069366329208851E-2"/>
          <c:y val="0.11927005561638698"/>
          <c:w val="0.91674015748031501"/>
          <c:h val="0.688920753919973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Hoja1!$D$32</c:f>
              <c:strCache>
                <c:ptCount val="1"/>
                <c:pt idx="0">
                  <c:v>Envio a domicilio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31,18%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0D0E-42FD-A978-B65C6A528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Hoja1!$E$32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0E-42FD-A978-B65C6A528DAC}"/>
            </c:ext>
          </c:extLst>
        </c:ser>
        <c:ser>
          <c:idx val="1"/>
          <c:order val="1"/>
          <c:tx>
            <c:strRef>
              <c:f>Hoja1!$D$33</c:f>
              <c:strCache>
                <c:ptCount val="1"/>
                <c:pt idx="0">
                  <c:v>Retiro en tienda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26,88%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D0E-42FD-A978-B65C6A528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Hoja1!$E$33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0E-42FD-A978-B65C6A528DAC}"/>
            </c:ext>
          </c:extLst>
        </c:ser>
        <c:ser>
          <c:idx val="2"/>
          <c:order val="2"/>
          <c:tx>
            <c:strRef>
              <c:f>Hoja1!$D$34</c:f>
              <c:strCache>
                <c:ptCount val="1"/>
                <c:pt idx="0">
                  <c:v>Motaxi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26,88%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D0E-42FD-A978-B65C6A528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Hoja1!$E$34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D0E-42FD-A978-B65C6A528DAC}"/>
            </c:ext>
          </c:extLst>
        </c:ser>
        <c:ser>
          <c:idx val="3"/>
          <c:order val="3"/>
          <c:tx>
            <c:strRef>
              <c:f>Hoja1!$D$35</c:f>
              <c:strCache>
                <c:ptCount val="1"/>
                <c:pt idx="0">
                  <c:v>Envia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7,52%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0D0E-42FD-A978-B65C6A528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Hoja1!$E$35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D0E-42FD-A978-B65C6A528DAC}"/>
            </c:ext>
          </c:extLst>
        </c:ser>
        <c:ser>
          <c:idx val="4"/>
          <c:order val="4"/>
          <c:tx>
            <c:strRef>
              <c:f>Hoja1!$D$36</c:f>
              <c:strCache>
                <c:ptCount val="1"/>
                <c:pt idx="0">
                  <c:v>Servientrega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7,52%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0D0E-42FD-A978-B65C6A528D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Hoja1!$E$36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D0E-42FD-A978-B65C6A528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57906287"/>
        <c:axId val="557906767"/>
      </c:barChart>
      <c:catAx>
        <c:axId val="5579062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7906767"/>
        <c:crosses val="autoZero"/>
        <c:auto val="1"/>
        <c:lblAlgn val="ctr"/>
        <c:lblOffset val="100"/>
        <c:noMultiLvlLbl val="0"/>
      </c:catAx>
      <c:valAx>
        <c:axId val="557906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579062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530183727034125E-2"/>
          <c:y val="0.81283580070157879"/>
          <c:w val="0.87398725159355084"/>
          <c:h val="0.187164199298421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704912401236686E-3"/>
          <c:y val="8.8123372721810533E-2"/>
          <c:w val="0.60530813071244827"/>
          <c:h val="0.91187662727818941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EAD-48EA-A833-6FFC8B3D5CF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AD-48EA-A833-6FFC8B3D5CF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EAD-48EA-A833-6FFC8B3D5CF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EAD-48EA-A833-6FFC8B3D5CF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9EAD-48EA-A833-6FFC8B3D5CF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9EAD-48EA-A833-6FFC8B3D5CF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9EAD-48EA-A833-6FFC8B3D5CF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F-9EAD-48EA-A833-6FFC8B3D5CF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Hoja1!$A$2:$A$9</c:f>
              <c:strCache>
                <c:ptCount val="8"/>
                <c:pt idx="0">
                  <c:v>Mayor comodidad </c:v>
                </c:pt>
                <c:pt idx="1">
                  <c:v>Mayor variedad de productos/servicios </c:v>
                </c:pt>
                <c:pt idx="2">
                  <c:v>Mejores precios</c:v>
                </c:pt>
                <c:pt idx="3">
                  <c:v>Ahorro de tiempo</c:v>
                </c:pt>
                <c:pt idx="4">
                  <c:v>Otros </c:v>
                </c:pt>
                <c:pt idx="5">
                  <c:v>Obtengo productos que no consigo en la region</c:v>
                </c:pt>
                <c:pt idx="6">
                  <c:v>Trabajo</c:v>
                </c:pt>
                <c:pt idx="7">
                  <c:v>Marca </c:v>
                </c:pt>
              </c:strCache>
            </c:strRef>
          </c:cat>
          <c:val>
            <c:numRef>
              <c:f>Hoja1!$B$2:$B$9</c:f>
              <c:numCache>
                <c:formatCode>0%</c:formatCode>
                <c:ptCount val="8"/>
                <c:pt idx="0">
                  <c:v>0.27900000000000003</c:v>
                </c:pt>
                <c:pt idx="1">
                  <c:v>0.16200000000000001</c:v>
                </c:pt>
                <c:pt idx="2">
                  <c:v>0.16200000000000001</c:v>
                </c:pt>
                <c:pt idx="3">
                  <c:v>0.33800000000000002</c:v>
                </c:pt>
                <c:pt idx="4">
                  <c:v>1.4999999999999999E-2</c:v>
                </c:pt>
                <c:pt idx="5">
                  <c:v>1.4999999999999999E-2</c:v>
                </c:pt>
                <c:pt idx="6">
                  <c:v>0.33800000000000002</c:v>
                </c:pt>
                <c:pt idx="7">
                  <c:v>0.33800000000000002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EAD-48EA-A833-6FFC8B3D5CF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F44-43FA-ADDE-00F1E7FA6E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F44-43FA-ADDE-00F1E7FA6E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F44-43FA-ADDE-00F1E7FA6ED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2F44-43FA-ADDE-00F1E7FA6ED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4"/>
                <c:pt idx="0">
                  <c:v>Aumento de ventas</c:v>
                </c:pt>
                <c:pt idx="1">
                  <c:v>Ampliación de mercado</c:v>
                </c:pt>
                <c:pt idx="2">
                  <c:v>Mejora en la eficiencia en la gestión de ventas</c:v>
                </c:pt>
                <c:pt idx="3">
                  <c:v>Otro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0.25</c:v>
                </c:pt>
                <c:pt idx="1">
                  <c:v>0.45</c:v>
                </c:pt>
                <c:pt idx="2">
                  <c:v>0.15</c:v>
                </c:pt>
                <c:pt idx="3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44-43FA-ADDE-00F1E7FA6ED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4.png"/><Relationship Id="rId16" Type="http://schemas.openxmlformats.org/officeDocument/2006/relationships/image" Target="../media/image6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5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219200" y="1576923"/>
            <a:ext cx="10210800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ial" pitchFamily="34" charset="0"/>
                <a:cs typeface="Arial" pitchFamily="34" charset="0"/>
              </a:rPr>
              <a:t>EL COMERCIO ELECTRÓNICO Y SU INCIDENCIA EN EL DESARROLLO EMPRESARIAL DEL MUNICIPIO DE AGUACHICA DURANTE PANDEMIA COVID-19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ESTUDIANTES</a:t>
            </a:r>
            <a:br>
              <a:rPr lang="es-419" sz="2000" b="1" dirty="0">
                <a:latin typeface="Arial" pitchFamily="34" charset="0"/>
                <a:cs typeface="Arial" pitchFamily="34" charset="0"/>
              </a:rPr>
            </a:br>
            <a:r>
              <a:rPr lang="es-419" sz="2000" b="1" dirty="0">
                <a:latin typeface="Arial" pitchFamily="34" charset="0"/>
                <a:cs typeface="Arial" pitchFamily="34" charset="0"/>
              </a:rPr>
              <a:t>LUZ DARY GARCIA </a:t>
            </a:r>
            <a:r>
              <a:rPr lang="es-419" sz="2000" b="1" dirty="0" err="1">
                <a:latin typeface="Arial" pitchFamily="34" charset="0"/>
                <a:cs typeface="Arial" pitchFamily="34" charset="0"/>
              </a:rPr>
              <a:t>GARCIA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ROSA KATERINE VASQUEZ MARTINEZ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  <a:br>
              <a:rPr lang="es-419" sz="2000" b="1" dirty="0">
                <a:latin typeface="Arial" pitchFamily="34" charset="0"/>
                <a:cs typeface="Arial" pitchFamily="34" charset="0"/>
              </a:rPr>
            </a:br>
            <a:r>
              <a:rPr lang="es-419" sz="2000" b="1" dirty="0">
                <a:latin typeface="Arial" pitchFamily="34" charset="0"/>
                <a:cs typeface="Arial" pitchFamily="34" charset="0"/>
              </a:rPr>
              <a:t>MAG KATHERINE ISABEL SOTO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2024 - 1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96653" y="1883128"/>
            <a:ext cx="136398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Determinar los sectores empresariales de Aguachica Cesar que se vieron más beneficiados por el comercio electrónico.</a:t>
            </a:r>
            <a:endParaRPr lang="es-MX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6E92078-A19D-3920-3448-B1BB5CC23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534347"/>
              </p:ext>
            </p:extLst>
          </p:nvPr>
        </p:nvGraphicFramePr>
        <p:xfrm>
          <a:off x="1143000" y="3669446"/>
          <a:ext cx="5334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2AA0A268-042B-2306-182C-5835DE859A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8683851"/>
              </p:ext>
            </p:extLst>
          </p:nvPr>
        </p:nvGraphicFramePr>
        <p:xfrm>
          <a:off x="6629400" y="3669446"/>
          <a:ext cx="5181600" cy="4903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D0B637F4-655E-2432-2258-9871DE4A0D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5294609"/>
              </p:ext>
            </p:extLst>
          </p:nvPr>
        </p:nvGraphicFramePr>
        <p:xfrm>
          <a:off x="11887200" y="3669446"/>
          <a:ext cx="5334000" cy="5055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5148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4" y="1257300"/>
            <a:ext cx="12795425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Evaluar el crecimiento del comercio electrónico en Aguachica Cesar durante la pandemia de COVID-19</a:t>
            </a:r>
            <a:endParaRPr lang="es-MX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5" name="Rectángulo: esquinas diagonales cortadas 4">
            <a:extLst>
              <a:ext uri="{FF2B5EF4-FFF2-40B4-BE49-F238E27FC236}">
                <a16:creationId xmlns:a16="http://schemas.microsoft.com/office/drawing/2014/main" id="{8DCB0999-3BDA-7E4F-9E6D-81A8E0D75517}"/>
              </a:ext>
            </a:extLst>
          </p:cNvPr>
          <p:cNvSpPr/>
          <p:nvPr/>
        </p:nvSpPr>
        <p:spPr>
          <a:xfrm>
            <a:off x="990600" y="4229100"/>
            <a:ext cx="5562600" cy="3581400"/>
          </a:xfrm>
          <a:prstGeom prst="snip2Diag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Matriz de </a:t>
            </a:r>
            <a:r>
              <a:rPr lang="es-CO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Evaluación de F</a:t>
            </a:r>
            <a:r>
              <a:rPr lang="es-CO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actores Externos</a:t>
            </a:r>
            <a:endParaRPr lang="es-MX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s-MX" sz="2000" dirty="0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814E3996-3511-7BC5-D8AF-B985A632DF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46224"/>
              </p:ext>
            </p:extLst>
          </p:nvPr>
        </p:nvGraphicFramePr>
        <p:xfrm>
          <a:off x="7772400" y="3238500"/>
          <a:ext cx="8922795" cy="6099355"/>
        </p:xfrm>
        <a:graphic>
          <a:graphicData uri="http://schemas.openxmlformats.org/drawingml/2006/table">
            <a:tbl>
              <a:tblPr/>
              <a:tblGrid>
                <a:gridCol w="5341395">
                  <a:extLst>
                    <a:ext uri="{9D8B030D-6E8A-4147-A177-3AD203B41FA5}">
                      <a16:colId xmlns:a16="http://schemas.microsoft.com/office/drawing/2014/main" val="473353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440777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8418548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489147007"/>
                    </a:ext>
                  </a:extLst>
                </a:gridCol>
              </a:tblGrid>
              <a:tr h="547807">
                <a:tc gridSpan="4"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bg1"/>
                          </a:solidFill>
                        </a:rPr>
                        <a:t>Matriz EFE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461160"/>
                  </a:ext>
                </a:extLst>
              </a:tr>
              <a:tr h="308016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Factor Externo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</a:rPr>
                        <a:t>Importancia (0.1 - 1.0)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</a:rPr>
                        <a:t>Calificación (1 - 5)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bg1"/>
                          </a:solidFill>
                        </a:rPr>
                        <a:t>Valor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092832"/>
                  </a:ext>
                </a:extLst>
              </a:tr>
              <a:tr h="176009">
                <a:tc gridSpan="4">
                  <a:txBody>
                    <a:bodyPr/>
                    <a:lstStyle/>
                    <a:p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Fortalezas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385878"/>
                  </a:ext>
                </a:extLst>
              </a:tr>
              <a:tr h="540859">
                <a:tc>
                  <a:txBody>
                    <a:bodyPr/>
                    <a:lstStyle/>
                    <a:p>
                      <a:r>
                        <a:rPr lang="es-MX" sz="1800" b="1" dirty="0"/>
                        <a:t>Crecimiento del mercado del comercio electrónico en Colombia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0.15</a:t>
                      </a:r>
                      <a:endParaRPr lang="es-MX" sz="1800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0.3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871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s-MX" sz="1800" b="1" dirty="0"/>
                        <a:t>Aumento de la adopción de internet en Aguachica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3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0.3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53165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s-MX" sz="1800" b="1"/>
                        <a:t>Cambio en los hábitos de compra de los consumidores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1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54668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s-MX" sz="1800" b="1"/>
                        <a:t>Impacto económico de la pandemia de Covid-19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0.15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0.3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6469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s-MX" sz="1800" b="1" dirty="0"/>
                        <a:t>Apoyo gubernamental al comercio electrónico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  <a:endParaRPr lang="es-MX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0.2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7475712"/>
                  </a:ext>
                </a:extLst>
              </a:tr>
              <a:tr h="176009">
                <a:tc gridSpan="4">
                  <a:txBody>
                    <a:bodyPr/>
                    <a:lstStyle/>
                    <a:p>
                      <a:pPr algn="l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Debilidades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318955"/>
                  </a:ext>
                </a:extLst>
              </a:tr>
              <a:tr h="332964">
                <a:tc>
                  <a:txBody>
                    <a:bodyPr/>
                    <a:lstStyle/>
                    <a:p>
                      <a:r>
                        <a:rPr lang="es-MX" sz="1800" b="1" dirty="0"/>
                        <a:t>Competencia en el mercado del comercio electrónico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0.15</a:t>
                      </a:r>
                      <a:endParaRPr lang="es-MX" sz="1800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0.15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28107"/>
                  </a:ext>
                </a:extLst>
              </a:tr>
              <a:tr h="308016">
                <a:tc>
                  <a:txBody>
                    <a:bodyPr/>
                    <a:lstStyle/>
                    <a:p>
                      <a:r>
                        <a:rPr lang="es-MX" sz="1800" b="1"/>
                        <a:t>Infraestructura digital en Aguachica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0.2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909706"/>
                  </a:ext>
                </a:extLst>
              </a:tr>
              <a:tr h="530184">
                <a:tc>
                  <a:txBody>
                    <a:bodyPr/>
                    <a:lstStyle/>
                    <a:p>
                      <a:r>
                        <a:rPr lang="es-MX" sz="1800" b="1"/>
                        <a:t>Ausencia de concientización y educación sobre el comercio electrónico 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0.05</a:t>
                      </a:r>
                      <a:endParaRPr lang="es-MX" sz="1800" b="1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11173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s-MX" sz="1800" b="1"/>
                        <a:t>Marco regulatorio para el comercio electrónico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0.05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0.05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9094243"/>
                  </a:ext>
                </a:extLst>
              </a:tr>
              <a:tr h="176009">
                <a:tc>
                  <a:txBody>
                    <a:bodyPr/>
                    <a:lstStyle/>
                    <a:p>
                      <a:r>
                        <a:rPr lang="es-MX" sz="1800" b="1" dirty="0"/>
                        <a:t>Seguridad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0.05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2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0.1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811044"/>
                  </a:ext>
                </a:extLst>
              </a:tr>
              <a:tr h="176009">
                <a:tc>
                  <a:txBody>
                    <a:bodyPr/>
                    <a:lstStyle/>
                    <a:p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1.00</a:t>
                      </a: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                   1.8</a:t>
                      </a:r>
                      <a:endParaRPr lang="es-MX" dirty="0"/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s-MX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32797" marR="32797" marT="16398" marB="163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8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067712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A63E43F0-7B19-B7A6-3548-FE9B9B54F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625" y="1600200"/>
            <a:ext cx="5493903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011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596975" y="1242507"/>
            <a:ext cx="127254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Evaluar el crecimiento del comercio electrónico en Aguachica Cesar durante la pandemia de COVID-19</a:t>
            </a:r>
            <a:endParaRPr lang="es-MX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8" name="Rectángulo: esquinas diagonales cortadas 7">
            <a:extLst>
              <a:ext uri="{FF2B5EF4-FFF2-40B4-BE49-F238E27FC236}">
                <a16:creationId xmlns:a16="http://schemas.microsoft.com/office/drawing/2014/main" id="{92FE7CEF-FAA5-CBC3-D6BD-2835F9C12D0C}"/>
              </a:ext>
            </a:extLst>
          </p:cNvPr>
          <p:cNvSpPr/>
          <p:nvPr/>
        </p:nvSpPr>
        <p:spPr>
          <a:xfrm>
            <a:off x="1447800" y="4533900"/>
            <a:ext cx="5410200" cy="3205557"/>
          </a:xfrm>
          <a:prstGeom prst="snip2Diag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Matriz de Boston </a:t>
            </a:r>
            <a:r>
              <a:rPr lang="es-CO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Consulting</a:t>
            </a:r>
            <a:r>
              <a:rPr lang="es-CO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endParaRPr lang="es-MX" sz="2000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F8B9A95-39F8-6B62-7848-F705AB45F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343654"/>
              </p:ext>
            </p:extLst>
          </p:nvPr>
        </p:nvGraphicFramePr>
        <p:xfrm>
          <a:off x="7696199" y="3012479"/>
          <a:ext cx="9144001" cy="6248397"/>
        </p:xfrm>
        <a:graphic>
          <a:graphicData uri="http://schemas.openxmlformats.org/drawingml/2006/table">
            <a:tbl>
              <a:tblPr/>
              <a:tblGrid>
                <a:gridCol w="3335231">
                  <a:extLst>
                    <a:ext uri="{9D8B030D-6E8A-4147-A177-3AD203B41FA5}">
                      <a16:colId xmlns:a16="http://schemas.microsoft.com/office/drawing/2014/main" val="343496511"/>
                    </a:ext>
                  </a:extLst>
                </a:gridCol>
                <a:gridCol w="1878454">
                  <a:extLst>
                    <a:ext uri="{9D8B030D-6E8A-4147-A177-3AD203B41FA5}">
                      <a16:colId xmlns:a16="http://schemas.microsoft.com/office/drawing/2014/main" val="2818138267"/>
                    </a:ext>
                  </a:extLst>
                </a:gridCol>
                <a:gridCol w="1997624">
                  <a:extLst>
                    <a:ext uri="{9D8B030D-6E8A-4147-A177-3AD203B41FA5}">
                      <a16:colId xmlns:a16="http://schemas.microsoft.com/office/drawing/2014/main" val="479561594"/>
                    </a:ext>
                  </a:extLst>
                </a:gridCol>
                <a:gridCol w="1932692">
                  <a:extLst>
                    <a:ext uri="{9D8B030D-6E8A-4147-A177-3AD203B41FA5}">
                      <a16:colId xmlns:a16="http://schemas.microsoft.com/office/drawing/2014/main" val="1555827891"/>
                    </a:ext>
                  </a:extLst>
                </a:gridCol>
              </a:tblGrid>
              <a:tr h="825279">
                <a:tc gridSpan="4"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MATRIZ BCG PARA SECTORES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335763"/>
                  </a:ext>
                </a:extLst>
              </a:tr>
              <a:tr h="825279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Producto/Servicio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Cuota de mercado relativa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Crecimiento del mercado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Clasificación BCG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640923"/>
                  </a:ext>
                </a:extLst>
              </a:tr>
              <a:tr h="1259442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Belleza y cuidado personal, restaurantes, almacenes de ropa y calzado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Medio        </a:t>
                      </a:r>
                    </a:p>
                    <a:p>
                      <a:pPr algn="ctr"/>
                      <a:r>
                        <a:rPr lang="es-MX" sz="1800" b="1" dirty="0"/>
                        <a:t>(penetración inicial)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Alta</a:t>
                      </a:r>
                    </a:p>
                    <a:p>
                      <a:pPr algn="ctr"/>
                      <a:r>
                        <a:rPr lang="es-MX" sz="1800" b="1" dirty="0"/>
                        <a:t>(crecimiento acelerado por la pandemia)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tx1"/>
                          </a:solidFill>
                        </a:rPr>
                        <a:t>Estrella emergente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56122"/>
                  </a:ext>
                </a:extLst>
              </a:tr>
              <a:tr h="1385721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Almacenes de electrónicos y hogar, supermercados, cafeterías, heladerías y bebidas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Baja              </a:t>
                      </a:r>
                    </a:p>
                    <a:p>
                      <a:pPr algn="ctr"/>
                      <a:r>
                        <a:rPr lang="es-MX" sz="1800" b="1" dirty="0"/>
                        <a:t>(penetración inicial)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Medio </a:t>
                      </a:r>
                    </a:p>
                    <a:p>
                      <a:pPr algn="ctr"/>
                      <a:r>
                        <a:rPr lang="es-MX" sz="1800" b="1" dirty="0"/>
                        <a:t>(crecimiento Medio por la pandemia)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tx1"/>
                          </a:solidFill>
                        </a:rPr>
                        <a:t>Vaca Lechera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303696"/>
                  </a:ext>
                </a:extLst>
              </a:tr>
              <a:tr h="990334">
                <a:tc>
                  <a:txBody>
                    <a:bodyPr/>
                    <a:lstStyle/>
                    <a:p>
                      <a:pPr algn="ctr"/>
                      <a:r>
                        <a:rPr lang="es-MX" sz="1800" b="1"/>
                        <a:t>Panaderías, piñaterías, decoraciones y floristerías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Bajo         </a:t>
                      </a:r>
                    </a:p>
                    <a:p>
                      <a:pPr algn="ctr"/>
                      <a:r>
                        <a:rPr lang="es-MX" sz="1800" b="1" dirty="0"/>
                        <a:t>(penetración inicial)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Medio </a:t>
                      </a:r>
                    </a:p>
                    <a:p>
                      <a:pPr algn="ctr"/>
                      <a:r>
                        <a:rPr lang="es-MX" sz="1800" b="1" dirty="0"/>
                        <a:t>(crecimiento lento por la pandemia)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tx1"/>
                          </a:solidFill>
                        </a:rPr>
                        <a:t>Interrogante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284318"/>
                  </a:ext>
                </a:extLst>
              </a:tr>
              <a:tr h="962342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Hotelería, ferretería, gimnasios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Bajo        </a:t>
                      </a:r>
                    </a:p>
                    <a:p>
                      <a:pPr algn="ctr"/>
                      <a:r>
                        <a:rPr lang="es-MX" sz="1800" b="1" dirty="0"/>
                        <a:t>(penetración inicial)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/>
                        <a:t>Bajo</a:t>
                      </a:r>
                    </a:p>
                    <a:p>
                      <a:pPr algn="ctr"/>
                      <a:r>
                        <a:rPr lang="es-MX" sz="1800" b="1" dirty="0"/>
                        <a:t> (crecimiento bajo por la pandemia)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solidFill>
                            <a:schemeClr val="tx1"/>
                          </a:solidFill>
                        </a:rPr>
                        <a:t>Perro</a:t>
                      </a:r>
                    </a:p>
                  </a:txBody>
                  <a:tcPr marL="65594" marR="65594" marT="32797" marB="3279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28578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E338677-6FBF-FDD6-6EE1-F9AD7AD84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838" y="1585913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157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863169" y="1573452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2B7EAD6E-A14B-F477-DC76-473C85572795}"/>
              </a:ext>
            </a:extLst>
          </p:cNvPr>
          <p:cNvGrpSpPr/>
          <p:nvPr/>
        </p:nvGrpSpPr>
        <p:grpSpPr>
          <a:xfrm>
            <a:off x="1583196" y="3761610"/>
            <a:ext cx="4451844" cy="2071362"/>
            <a:chOff x="0" y="0"/>
            <a:chExt cx="6667622" cy="3102323"/>
          </a:xfrm>
          <a:solidFill>
            <a:srgbClr val="25FF88"/>
          </a:solidFill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0F10AC16-AA6C-45C6-D60A-8AED45E98129}"/>
                </a:ext>
              </a:extLst>
            </p:cNvPr>
            <p:cNvSpPr/>
            <p:nvPr/>
          </p:nvSpPr>
          <p:spPr>
            <a:xfrm>
              <a:off x="0" y="0"/>
              <a:ext cx="6667622" cy="3102323"/>
            </a:xfrm>
            <a:custGeom>
              <a:avLst/>
              <a:gdLst/>
              <a:ahLst/>
              <a:cxnLst/>
              <a:rect l="l" t="t" r="r" b="b"/>
              <a:pathLst>
                <a:path w="6667622" h="3102323">
                  <a:moveTo>
                    <a:pt x="0" y="0"/>
                  </a:moveTo>
                  <a:lnTo>
                    <a:pt x="0" y="3102323"/>
                  </a:lnTo>
                  <a:lnTo>
                    <a:pt x="6667622" y="3102323"/>
                  </a:lnTo>
                  <a:lnTo>
                    <a:pt x="6667622" y="0"/>
                  </a:lnTo>
                  <a:lnTo>
                    <a:pt x="0" y="0"/>
                  </a:lnTo>
                  <a:close/>
                  <a:moveTo>
                    <a:pt x="6606661" y="3041363"/>
                  </a:moveTo>
                  <a:lnTo>
                    <a:pt x="59690" y="3041363"/>
                  </a:lnTo>
                  <a:lnTo>
                    <a:pt x="59690" y="59690"/>
                  </a:lnTo>
                  <a:lnTo>
                    <a:pt x="6606661" y="59690"/>
                  </a:lnTo>
                  <a:lnTo>
                    <a:pt x="6606661" y="3041363"/>
                  </a:lnTo>
                  <a:close/>
                </a:path>
              </a:pathLst>
            </a:custGeom>
            <a:grpFill/>
            <a:ln>
              <a:solidFill>
                <a:srgbClr val="25FF88"/>
              </a:solidFill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6" name="TextBox 11">
            <a:extLst>
              <a:ext uri="{FF2B5EF4-FFF2-40B4-BE49-F238E27FC236}">
                <a16:creationId xmlns:a16="http://schemas.microsoft.com/office/drawing/2014/main" id="{4ADA35D3-2B6F-992D-DF5F-7339F0098438}"/>
              </a:ext>
            </a:extLst>
          </p:cNvPr>
          <p:cNvSpPr txBox="1"/>
          <p:nvPr/>
        </p:nvSpPr>
        <p:spPr>
          <a:xfrm>
            <a:off x="2096676" y="4271472"/>
            <a:ext cx="3623316" cy="1051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  <a:spcBef>
                <a:spcPct val="0"/>
              </a:spcBef>
            </a:pPr>
            <a:r>
              <a:rPr lang="en-US" sz="2199" spc="85" dirty="0">
                <a:solidFill>
                  <a:srgbClr val="191919"/>
                </a:solidFill>
                <a:latin typeface="Aileron Bold"/>
              </a:rPr>
              <a:t>ADO</a:t>
            </a:r>
            <a:r>
              <a:rPr lang="en-US" sz="2199" u="none" spc="85" dirty="0">
                <a:solidFill>
                  <a:srgbClr val="191919"/>
                </a:solidFill>
                <a:latin typeface="Aileron Bold"/>
              </a:rPr>
              <a:t>PCIÓN Y COMPORTAMIENTO DEL CONSUMIDOR</a:t>
            </a:r>
          </a:p>
        </p:txBody>
      </p:sp>
      <p:grpSp>
        <p:nvGrpSpPr>
          <p:cNvPr id="7" name="Group 12">
            <a:extLst>
              <a:ext uri="{FF2B5EF4-FFF2-40B4-BE49-F238E27FC236}">
                <a16:creationId xmlns:a16="http://schemas.microsoft.com/office/drawing/2014/main" id="{E650C0F0-7849-13A0-89B0-542E91DDC063}"/>
              </a:ext>
            </a:extLst>
          </p:cNvPr>
          <p:cNvGrpSpPr/>
          <p:nvPr/>
        </p:nvGrpSpPr>
        <p:grpSpPr>
          <a:xfrm>
            <a:off x="7124478" y="3761610"/>
            <a:ext cx="4451844" cy="2071362"/>
            <a:chOff x="0" y="0"/>
            <a:chExt cx="6667622" cy="3102323"/>
          </a:xfrm>
        </p:grpSpPr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EA63DDC3-B093-F5E7-D7BA-924193302D23}"/>
                </a:ext>
              </a:extLst>
            </p:cNvPr>
            <p:cNvSpPr/>
            <p:nvPr/>
          </p:nvSpPr>
          <p:spPr>
            <a:xfrm>
              <a:off x="0" y="0"/>
              <a:ext cx="6667622" cy="3102323"/>
            </a:xfrm>
            <a:custGeom>
              <a:avLst/>
              <a:gdLst/>
              <a:ahLst/>
              <a:cxnLst/>
              <a:rect l="l" t="t" r="r" b="b"/>
              <a:pathLst>
                <a:path w="6667622" h="3102323">
                  <a:moveTo>
                    <a:pt x="0" y="0"/>
                  </a:moveTo>
                  <a:lnTo>
                    <a:pt x="0" y="3102323"/>
                  </a:lnTo>
                  <a:lnTo>
                    <a:pt x="6667622" y="3102323"/>
                  </a:lnTo>
                  <a:lnTo>
                    <a:pt x="6667622" y="0"/>
                  </a:lnTo>
                  <a:lnTo>
                    <a:pt x="0" y="0"/>
                  </a:lnTo>
                  <a:close/>
                  <a:moveTo>
                    <a:pt x="6606661" y="3041363"/>
                  </a:moveTo>
                  <a:lnTo>
                    <a:pt x="59690" y="3041363"/>
                  </a:lnTo>
                  <a:lnTo>
                    <a:pt x="59690" y="59690"/>
                  </a:lnTo>
                  <a:lnTo>
                    <a:pt x="6606661" y="59690"/>
                  </a:lnTo>
                  <a:lnTo>
                    <a:pt x="6606661" y="3041363"/>
                  </a:lnTo>
                  <a:close/>
                </a:path>
              </a:pathLst>
            </a:custGeom>
            <a:solidFill>
              <a:srgbClr val="FFDD6C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9" name="Group 14">
            <a:extLst>
              <a:ext uri="{FF2B5EF4-FFF2-40B4-BE49-F238E27FC236}">
                <a16:creationId xmlns:a16="http://schemas.microsoft.com/office/drawing/2014/main" id="{7119DE07-C817-8860-5F2D-78DFC999E72A}"/>
              </a:ext>
            </a:extLst>
          </p:cNvPr>
          <p:cNvGrpSpPr/>
          <p:nvPr/>
        </p:nvGrpSpPr>
        <p:grpSpPr>
          <a:xfrm>
            <a:off x="6711678" y="4310889"/>
            <a:ext cx="825601" cy="972803"/>
            <a:chOff x="0" y="0"/>
            <a:chExt cx="1100801" cy="1297070"/>
          </a:xfrm>
        </p:grpSpPr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3C750696-3D5F-0DD5-6D69-9C4B994A92EE}"/>
                </a:ext>
              </a:extLst>
            </p:cNvPr>
            <p:cNvSpPr/>
            <p:nvPr/>
          </p:nvSpPr>
          <p:spPr>
            <a:xfrm>
              <a:off x="0" y="0"/>
              <a:ext cx="1100801" cy="1297070"/>
            </a:xfrm>
            <a:custGeom>
              <a:avLst/>
              <a:gdLst/>
              <a:ahLst/>
              <a:cxnLst/>
              <a:rect l="l" t="t" r="r" b="b"/>
              <a:pathLst>
                <a:path w="1100801" h="1297070">
                  <a:moveTo>
                    <a:pt x="0" y="0"/>
                  </a:moveTo>
                  <a:lnTo>
                    <a:pt x="1100801" y="0"/>
                  </a:lnTo>
                  <a:lnTo>
                    <a:pt x="1100801" y="1297070"/>
                  </a:lnTo>
                  <a:lnTo>
                    <a:pt x="0" y="1297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8914" r="-8914"/>
              </a:stretch>
            </a:blipFill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TextBox 16">
              <a:extLst>
                <a:ext uri="{FF2B5EF4-FFF2-40B4-BE49-F238E27FC236}">
                  <a16:creationId xmlns:a16="http://schemas.microsoft.com/office/drawing/2014/main" id="{B5F0E896-7507-8893-C467-62B01E3BD509}"/>
                </a:ext>
              </a:extLst>
            </p:cNvPr>
            <p:cNvSpPr txBox="1"/>
            <p:nvPr/>
          </p:nvSpPr>
          <p:spPr>
            <a:xfrm>
              <a:off x="143037" y="235099"/>
              <a:ext cx="814728" cy="7792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16"/>
                </a:lnSpc>
                <a:spcBef>
                  <a:spcPct val="0"/>
                </a:spcBef>
              </a:pPr>
              <a:r>
                <a:rPr lang="en-US" sz="3600" u="none">
                  <a:solidFill>
                    <a:srgbClr val="FFFFFF"/>
                  </a:solidFill>
                  <a:latin typeface="Aileron Ultra-Bold"/>
                </a:rPr>
                <a:t>02</a:t>
              </a:r>
            </a:p>
          </p:txBody>
        </p:sp>
      </p:grpSp>
      <p:grpSp>
        <p:nvGrpSpPr>
          <p:cNvPr id="12" name="Group 17">
            <a:extLst>
              <a:ext uri="{FF2B5EF4-FFF2-40B4-BE49-F238E27FC236}">
                <a16:creationId xmlns:a16="http://schemas.microsoft.com/office/drawing/2014/main" id="{496AFFC5-201D-41EE-4F92-545A8E511BF9}"/>
              </a:ext>
            </a:extLst>
          </p:cNvPr>
          <p:cNvGrpSpPr/>
          <p:nvPr/>
        </p:nvGrpSpPr>
        <p:grpSpPr>
          <a:xfrm>
            <a:off x="12675286" y="3761610"/>
            <a:ext cx="4584014" cy="2071362"/>
            <a:chOff x="0" y="0"/>
            <a:chExt cx="6865576" cy="3102323"/>
          </a:xfrm>
        </p:grpSpPr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FED543B5-0F3A-FDEE-6233-D80BD049A85B}"/>
                </a:ext>
              </a:extLst>
            </p:cNvPr>
            <p:cNvSpPr/>
            <p:nvPr/>
          </p:nvSpPr>
          <p:spPr>
            <a:xfrm>
              <a:off x="0" y="0"/>
              <a:ext cx="6865576" cy="3102323"/>
            </a:xfrm>
            <a:custGeom>
              <a:avLst/>
              <a:gdLst/>
              <a:ahLst/>
              <a:cxnLst/>
              <a:rect l="l" t="t" r="r" b="b"/>
              <a:pathLst>
                <a:path w="6865576" h="3102323">
                  <a:moveTo>
                    <a:pt x="0" y="0"/>
                  </a:moveTo>
                  <a:lnTo>
                    <a:pt x="0" y="3102323"/>
                  </a:lnTo>
                  <a:lnTo>
                    <a:pt x="6865576" y="3102323"/>
                  </a:lnTo>
                  <a:lnTo>
                    <a:pt x="6865576" y="0"/>
                  </a:lnTo>
                  <a:lnTo>
                    <a:pt x="0" y="0"/>
                  </a:lnTo>
                  <a:close/>
                  <a:moveTo>
                    <a:pt x="6804616" y="3041363"/>
                  </a:moveTo>
                  <a:lnTo>
                    <a:pt x="59690" y="3041363"/>
                  </a:lnTo>
                  <a:lnTo>
                    <a:pt x="59690" y="59690"/>
                  </a:lnTo>
                  <a:lnTo>
                    <a:pt x="6804616" y="59690"/>
                  </a:lnTo>
                  <a:lnTo>
                    <a:pt x="6804616" y="3041363"/>
                  </a:lnTo>
                  <a:close/>
                </a:path>
              </a:pathLst>
            </a:custGeom>
            <a:solidFill>
              <a:srgbClr val="1D399F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4" name="Group 19">
            <a:extLst>
              <a:ext uri="{FF2B5EF4-FFF2-40B4-BE49-F238E27FC236}">
                <a16:creationId xmlns:a16="http://schemas.microsoft.com/office/drawing/2014/main" id="{C8D3F24A-E193-1CCB-531F-BD91F5497457}"/>
              </a:ext>
            </a:extLst>
          </p:cNvPr>
          <p:cNvGrpSpPr/>
          <p:nvPr/>
        </p:nvGrpSpPr>
        <p:grpSpPr>
          <a:xfrm>
            <a:off x="12262485" y="4310889"/>
            <a:ext cx="825601" cy="972803"/>
            <a:chOff x="0" y="0"/>
            <a:chExt cx="1100801" cy="1297070"/>
          </a:xfrm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E928EF8F-72DE-5D79-7D9C-C0DC069C2DDE}"/>
                </a:ext>
              </a:extLst>
            </p:cNvPr>
            <p:cNvSpPr/>
            <p:nvPr/>
          </p:nvSpPr>
          <p:spPr>
            <a:xfrm>
              <a:off x="0" y="0"/>
              <a:ext cx="1100801" cy="1297070"/>
            </a:xfrm>
            <a:custGeom>
              <a:avLst/>
              <a:gdLst/>
              <a:ahLst/>
              <a:cxnLst/>
              <a:rect l="l" t="t" r="r" b="b"/>
              <a:pathLst>
                <a:path w="1100801" h="1297070">
                  <a:moveTo>
                    <a:pt x="0" y="0"/>
                  </a:moveTo>
                  <a:lnTo>
                    <a:pt x="1100801" y="0"/>
                  </a:lnTo>
                  <a:lnTo>
                    <a:pt x="1100801" y="1297070"/>
                  </a:lnTo>
                  <a:lnTo>
                    <a:pt x="0" y="1297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914" r="-8914"/>
              </a:stretch>
            </a:blipFill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CD442E7E-7612-D156-9CCD-CC4CF0148D81}"/>
                </a:ext>
              </a:extLst>
            </p:cNvPr>
            <p:cNvSpPr txBox="1"/>
            <p:nvPr/>
          </p:nvSpPr>
          <p:spPr>
            <a:xfrm>
              <a:off x="143037" y="235099"/>
              <a:ext cx="814728" cy="7792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16"/>
                </a:lnSpc>
                <a:spcBef>
                  <a:spcPct val="0"/>
                </a:spcBef>
              </a:pPr>
              <a:r>
                <a:rPr lang="en-US" sz="3600" u="none">
                  <a:solidFill>
                    <a:srgbClr val="FFFFFF"/>
                  </a:solidFill>
                  <a:latin typeface="Aileron Ultra-Bold"/>
                </a:rPr>
                <a:t>03</a:t>
              </a:r>
            </a:p>
          </p:txBody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id="{AA0A8584-1729-F03C-6B65-53B28C70F8BC}"/>
              </a:ext>
            </a:extLst>
          </p:cNvPr>
          <p:cNvGrpSpPr/>
          <p:nvPr/>
        </p:nvGrpSpPr>
        <p:grpSpPr>
          <a:xfrm>
            <a:off x="4353837" y="6846869"/>
            <a:ext cx="4451844" cy="2071362"/>
            <a:chOff x="0" y="0"/>
            <a:chExt cx="6667622" cy="3102323"/>
          </a:xfrm>
          <a:solidFill>
            <a:srgbClr val="008000"/>
          </a:solidFill>
        </p:grpSpPr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B56564CA-0E2F-7642-650B-CEADE8C08868}"/>
                </a:ext>
              </a:extLst>
            </p:cNvPr>
            <p:cNvSpPr/>
            <p:nvPr/>
          </p:nvSpPr>
          <p:spPr>
            <a:xfrm>
              <a:off x="0" y="0"/>
              <a:ext cx="6667622" cy="3102323"/>
            </a:xfrm>
            <a:custGeom>
              <a:avLst/>
              <a:gdLst/>
              <a:ahLst/>
              <a:cxnLst/>
              <a:rect l="l" t="t" r="r" b="b"/>
              <a:pathLst>
                <a:path w="6667622" h="3102323">
                  <a:moveTo>
                    <a:pt x="0" y="0"/>
                  </a:moveTo>
                  <a:lnTo>
                    <a:pt x="0" y="3102323"/>
                  </a:lnTo>
                  <a:lnTo>
                    <a:pt x="6667622" y="3102323"/>
                  </a:lnTo>
                  <a:lnTo>
                    <a:pt x="6667622" y="0"/>
                  </a:lnTo>
                  <a:lnTo>
                    <a:pt x="0" y="0"/>
                  </a:lnTo>
                  <a:close/>
                  <a:moveTo>
                    <a:pt x="6606661" y="3041363"/>
                  </a:moveTo>
                  <a:lnTo>
                    <a:pt x="59690" y="3041363"/>
                  </a:lnTo>
                  <a:lnTo>
                    <a:pt x="59690" y="59690"/>
                  </a:lnTo>
                  <a:lnTo>
                    <a:pt x="6606661" y="59690"/>
                  </a:lnTo>
                  <a:lnTo>
                    <a:pt x="6606661" y="3041363"/>
                  </a:lnTo>
                  <a:close/>
                </a:path>
              </a:pathLst>
            </a:custGeom>
            <a:grpFill/>
            <a:ln>
              <a:solidFill>
                <a:srgbClr val="00C85A"/>
              </a:solidFill>
            </a:ln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1BE2C17A-59A4-C2FD-854E-BF526DA0BF5A}"/>
              </a:ext>
            </a:extLst>
          </p:cNvPr>
          <p:cNvGrpSpPr/>
          <p:nvPr/>
        </p:nvGrpSpPr>
        <p:grpSpPr>
          <a:xfrm>
            <a:off x="3941037" y="7396149"/>
            <a:ext cx="825601" cy="972803"/>
            <a:chOff x="0" y="0"/>
            <a:chExt cx="1100801" cy="1297070"/>
          </a:xfrm>
        </p:grpSpPr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id="{0F3BBE13-0454-7CDD-31DD-3A9D11FCC7D1}"/>
                </a:ext>
              </a:extLst>
            </p:cNvPr>
            <p:cNvSpPr/>
            <p:nvPr/>
          </p:nvSpPr>
          <p:spPr>
            <a:xfrm>
              <a:off x="0" y="0"/>
              <a:ext cx="1100801" cy="1297070"/>
            </a:xfrm>
            <a:custGeom>
              <a:avLst/>
              <a:gdLst/>
              <a:ahLst/>
              <a:cxnLst/>
              <a:rect l="l" t="t" r="r" b="b"/>
              <a:pathLst>
                <a:path w="1100801" h="1297070">
                  <a:moveTo>
                    <a:pt x="0" y="0"/>
                  </a:moveTo>
                  <a:lnTo>
                    <a:pt x="1100801" y="0"/>
                  </a:lnTo>
                  <a:lnTo>
                    <a:pt x="1100801" y="1297070"/>
                  </a:lnTo>
                  <a:lnTo>
                    <a:pt x="0" y="1297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8914" r="-8914"/>
              </a:stretch>
            </a:blipFill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TextBox 26">
              <a:extLst>
                <a:ext uri="{FF2B5EF4-FFF2-40B4-BE49-F238E27FC236}">
                  <a16:creationId xmlns:a16="http://schemas.microsoft.com/office/drawing/2014/main" id="{6920DEAC-4980-95DA-55C3-06AEAFD14144}"/>
                </a:ext>
              </a:extLst>
            </p:cNvPr>
            <p:cNvSpPr txBox="1"/>
            <p:nvPr/>
          </p:nvSpPr>
          <p:spPr>
            <a:xfrm>
              <a:off x="143037" y="235099"/>
              <a:ext cx="814728" cy="7792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16"/>
                </a:lnSpc>
                <a:spcBef>
                  <a:spcPct val="0"/>
                </a:spcBef>
              </a:pPr>
              <a:r>
                <a:rPr lang="en-US" sz="3600" u="none">
                  <a:solidFill>
                    <a:srgbClr val="FFFFFF"/>
                  </a:solidFill>
                  <a:latin typeface="Aileron Ultra-Bold"/>
                </a:rPr>
                <a:t>05</a:t>
              </a:r>
            </a:p>
          </p:txBody>
        </p:sp>
      </p:grpSp>
      <p:grpSp>
        <p:nvGrpSpPr>
          <p:cNvPr id="22" name="Group 27">
            <a:extLst>
              <a:ext uri="{FF2B5EF4-FFF2-40B4-BE49-F238E27FC236}">
                <a16:creationId xmlns:a16="http://schemas.microsoft.com/office/drawing/2014/main" id="{0E5595B8-6A38-4B72-6F94-2106A14AE4BA}"/>
              </a:ext>
            </a:extLst>
          </p:cNvPr>
          <p:cNvGrpSpPr/>
          <p:nvPr/>
        </p:nvGrpSpPr>
        <p:grpSpPr>
          <a:xfrm>
            <a:off x="9895119" y="6846869"/>
            <a:ext cx="4451844" cy="2071362"/>
            <a:chOff x="0" y="0"/>
            <a:chExt cx="6667622" cy="3102323"/>
          </a:xfrm>
        </p:grpSpPr>
        <p:sp>
          <p:nvSpPr>
            <p:cNvPr id="23" name="Freeform 28">
              <a:extLst>
                <a:ext uri="{FF2B5EF4-FFF2-40B4-BE49-F238E27FC236}">
                  <a16:creationId xmlns:a16="http://schemas.microsoft.com/office/drawing/2014/main" id="{C10C6246-ECB5-83B4-A208-753D275BF099}"/>
                </a:ext>
              </a:extLst>
            </p:cNvPr>
            <p:cNvSpPr/>
            <p:nvPr/>
          </p:nvSpPr>
          <p:spPr>
            <a:xfrm>
              <a:off x="0" y="0"/>
              <a:ext cx="6667622" cy="3102323"/>
            </a:xfrm>
            <a:custGeom>
              <a:avLst/>
              <a:gdLst/>
              <a:ahLst/>
              <a:cxnLst/>
              <a:rect l="l" t="t" r="r" b="b"/>
              <a:pathLst>
                <a:path w="6667622" h="3102323">
                  <a:moveTo>
                    <a:pt x="0" y="0"/>
                  </a:moveTo>
                  <a:lnTo>
                    <a:pt x="0" y="3102323"/>
                  </a:lnTo>
                  <a:lnTo>
                    <a:pt x="6667622" y="3102323"/>
                  </a:lnTo>
                  <a:lnTo>
                    <a:pt x="6667622" y="0"/>
                  </a:lnTo>
                  <a:lnTo>
                    <a:pt x="0" y="0"/>
                  </a:lnTo>
                  <a:close/>
                  <a:moveTo>
                    <a:pt x="6606661" y="3041363"/>
                  </a:moveTo>
                  <a:lnTo>
                    <a:pt x="59690" y="3041363"/>
                  </a:lnTo>
                  <a:lnTo>
                    <a:pt x="59690" y="59690"/>
                  </a:lnTo>
                  <a:lnTo>
                    <a:pt x="6606661" y="59690"/>
                  </a:lnTo>
                  <a:lnTo>
                    <a:pt x="6606661" y="304136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24" name="Group 29">
            <a:extLst>
              <a:ext uri="{FF2B5EF4-FFF2-40B4-BE49-F238E27FC236}">
                <a16:creationId xmlns:a16="http://schemas.microsoft.com/office/drawing/2014/main" id="{284A2545-5899-AE93-6BC8-133B6C7F24E4}"/>
              </a:ext>
            </a:extLst>
          </p:cNvPr>
          <p:cNvGrpSpPr/>
          <p:nvPr/>
        </p:nvGrpSpPr>
        <p:grpSpPr>
          <a:xfrm>
            <a:off x="9482319" y="7396149"/>
            <a:ext cx="825601" cy="972803"/>
            <a:chOff x="0" y="0"/>
            <a:chExt cx="1100801" cy="1297070"/>
          </a:xfrm>
        </p:grpSpPr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1BF8DA47-3EAF-1448-9B25-CDFE3598DE87}"/>
                </a:ext>
              </a:extLst>
            </p:cNvPr>
            <p:cNvSpPr/>
            <p:nvPr/>
          </p:nvSpPr>
          <p:spPr>
            <a:xfrm>
              <a:off x="0" y="0"/>
              <a:ext cx="1100801" cy="1297070"/>
            </a:xfrm>
            <a:custGeom>
              <a:avLst/>
              <a:gdLst/>
              <a:ahLst/>
              <a:cxnLst/>
              <a:rect l="l" t="t" r="r" b="b"/>
              <a:pathLst>
                <a:path w="1100801" h="1297070">
                  <a:moveTo>
                    <a:pt x="0" y="0"/>
                  </a:moveTo>
                  <a:lnTo>
                    <a:pt x="1100801" y="0"/>
                  </a:lnTo>
                  <a:lnTo>
                    <a:pt x="1100801" y="1297070"/>
                  </a:lnTo>
                  <a:lnTo>
                    <a:pt x="0" y="1297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-8914" r="-8914"/>
              </a:stretch>
            </a:blipFill>
          </p:spPr>
          <p:txBody>
            <a:bodyPr/>
            <a:lstStyle/>
            <a:p>
              <a:endParaRPr lang="es-MX"/>
            </a:p>
          </p:txBody>
        </p:sp>
        <p:sp>
          <p:nvSpPr>
            <p:cNvPr id="26" name="TextBox 31">
              <a:extLst>
                <a:ext uri="{FF2B5EF4-FFF2-40B4-BE49-F238E27FC236}">
                  <a16:creationId xmlns:a16="http://schemas.microsoft.com/office/drawing/2014/main" id="{D2DF6E12-8133-BB7A-39E4-97C17B74B5DB}"/>
                </a:ext>
              </a:extLst>
            </p:cNvPr>
            <p:cNvSpPr txBox="1"/>
            <p:nvPr/>
          </p:nvSpPr>
          <p:spPr>
            <a:xfrm>
              <a:off x="143037" y="235099"/>
              <a:ext cx="814728" cy="7792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16"/>
                </a:lnSpc>
                <a:spcBef>
                  <a:spcPct val="0"/>
                </a:spcBef>
              </a:pPr>
              <a:r>
                <a:rPr lang="en-US" sz="3600" u="none">
                  <a:solidFill>
                    <a:srgbClr val="FFFFFF"/>
                  </a:solidFill>
                  <a:latin typeface="Aileron Ultra-Bold"/>
                </a:rPr>
                <a:t>04</a:t>
              </a:r>
            </a:p>
          </p:txBody>
        </p:sp>
      </p:grpSp>
      <p:sp>
        <p:nvSpPr>
          <p:cNvPr id="27" name="TextBox 32">
            <a:extLst>
              <a:ext uri="{FF2B5EF4-FFF2-40B4-BE49-F238E27FC236}">
                <a16:creationId xmlns:a16="http://schemas.microsoft.com/office/drawing/2014/main" id="{D39DDFCC-DDBA-62F5-F9EE-E5067164EDAA}"/>
              </a:ext>
            </a:extLst>
          </p:cNvPr>
          <p:cNvSpPr txBox="1"/>
          <p:nvPr/>
        </p:nvSpPr>
        <p:spPr>
          <a:xfrm>
            <a:off x="10442607" y="7526510"/>
            <a:ext cx="3891060" cy="333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837"/>
              </a:lnSpc>
              <a:spcBef>
                <a:spcPct val="0"/>
              </a:spcBef>
            </a:pPr>
            <a:r>
              <a:rPr lang="en-US" sz="2199" spc="85" dirty="0">
                <a:solidFill>
                  <a:srgbClr val="191919"/>
                </a:solidFill>
                <a:latin typeface="Aileron Bold"/>
              </a:rPr>
              <a:t>ANÁLISIS DE SECTORES</a:t>
            </a:r>
          </a:p>
        </p:txBody>
      </p:sp>
      <p:sp>
        <p:nvSpPr>
          <p:cNvPr id="28" name="AutoShape 33">
            <a:extLst>
              <a:ext uri="{FF2B5EF4-FFF2-40B4-BE49-F238E27FC236}">
                <a16:creationId xmlns:a16="http://schemas.microsoft.com/office/drawing/2014/main" id="{9ADFC968-4091-053E-D215-C6A5F9028A9A}"/>
              </a:ext>
            </a:extLst>
          </p:cNvPr>
          <p:cNvSpPr/>
          <p:nvPr/>
        </p:nvSpPr>
        <p:spPr>
          <a:xfrm>
            <a:off x="6025515" y="4797291"/>
            <a:ext cx="686163" cy="47202"/>
          </a:xfrm>
          <a:prstGeom prst="rect">
            <a:avLst/>
          </a:prstGeom>
          <a:solidFill>
            <a:srgbClr val="86EAE9"/>
          </a:solidFill>
        </p:spPr>
        <p:txBody>
          <a:bodyPr/>
          <a:lstStyle/>
          <a:p>
            <a:endParaRPr lang="es-MX"/>
          </a:p>
        </p:txBody>
      </p:sp>
      <p:sp>
        <p:nvSpPr>
          <p:cNvPr id="29" name="AutoShape 34">
            <a:extLst>
              <a:ext uri="{FF2B5EF4-FFF2-40B4-BE49-F238E27FC236}">
                <a16:creationId xmlns:a16="http://schemas.microsoft.com/office/drawing/2014/main" id="{262FFC55-2FD6-D684-50C9-EEE1288595D2}"/>
              </a:ext>
            </a:extLst>
          </p:cNvPr>
          <p:cNvSpPr/>
          <p:nvPr/>
        </p:nvSpPr>
        <p:spPr>
          <a:xfrm>
            <a:off x="11576322" y="4750089"/>
            <a:ext cx="686163" cy="47202"/>
          </a:xfrm>
          <a:prstGeom prst="rect">
            <a:avLst/>
          </a:prstGeom>
          <a:solidFill>
            <a:srgbClr val="37C9EF"/>
          </a:solidFill>
        </p:spPr>
        <p:txBody>
          <a:bodyPr/>
          <a:lstStyle/>
          <a:p>
            <a:endParaRPr lang="es-MX"/>
          </a:p>
        </p:txBody>
      </p:sp>
      <p:sp>
        <p:nvSpPr>
          <p:cNvPr id="30" name="AutoShape 35">
            <a:extLst>
              <a:ext uri="{FF2B5EF4-FFF2-40B4-BE49-F238E27FC236}">
                <a16:creationId xmlns:a16="http://schemas.microsoft.com/office/drawing/2014/main" id="{EF12C171-BD14-C137-4C0E-05B3C1E1A79A}"/>
              </a:ext>
            </a:extLst>
          </p:cNvPr>
          <p:cNvSpPr/>
          <p:nvPr/>
        </p:nvSpPr>
        <p:spPr>
          <a:xfrm>
            <a:off x="8796156" y="7882550"/>
            <a:ext cx="686163" cy="47202"/>
          </a:xfrm>
          <a:prstGeom prst="rect">
            <a:avLst/>
          </a:prstGeom>
          <a:solidFill>
            <a:srgbClr val="13538A"/>
          </a:solidFill>
        </p:spPr>
        <p:txBody>
          <a:bodyPr/>
          <a:lstStyle/>
          <a:p>
            <a:endParaRPr lang="es-MX"/>
          </a:p>
        </p:txBody>
      </p:sp>
      <p:sp>
        <p:nvSpPr>
          <p:cNvPr id="31" name="AutoShape 36">
            <a:extLst>
              <a:ext uri="{FF2B5EF4-FFF2-40B4-BE49-F238E27FC236}">
                <a16:creationId xmlns:a16="http://schemas.microsoft.com/office/drawing/2014/main" id="{F9979FB4-F233-6F87-A279-2971204F1B4F}"/>
              </a:ext>
            </a:extLst>
          </p:cNvPr>
          <p:cNvSpPr/>
          <p:nvPr/>
        </p:nvSpPr>
        <p:spPr>
          <a:xfrm rot="-5400000">
            <a:off x="13984988" y="6834160"/>
            <a:ext cx="2049579" cy="47202"/>
          </a:xfrm>
          <a:prstGeom prst="rect">
            <a:avLst/>
          </a:prstGeom>
          <a:solidFill>
            <a:srgbClr val="37C9EF"/>
          </a:solidFill>
        </p:spPr>
        <p:txBody>
          <a:bodyPr/>
          <a:lstStyle/>
          <a:p>
            <a:endParaRPr lang="es-MX"/>
          </a:p>
        </p:txBody>
      </p:sp>
      <p:sp>
        <p:nvSpPr>
          <p:cNvPr id="32" name="AutoShape 37">
            <a:extLst>
              <a:ext uri="{FF2B5EF4-FFF2-40B4-BE49-F238E27FC236}">
                <a16:creationId xmlns:a16="http://schemas.microsoft.com/office/drawing/2014/main" id="{27AE4B3A-CB0A-D850-3D63-B863DBF836A5}"/>
              </a:ext>
            </a:extLst>
          </p:cNvPr>
          <p:cNvSpPr/>
          <p:nvPr/>
        </p:nvSpPr>
        <p:spPr>
          <a:xfrm>
            <a:off x="14347215" y="7882550"/>
            <a:ext cx="686163" cy="47202"/>
          </a:xfrm>
          <a:prstGeom prst="rect">
            <a:avLst/>
          </a:prstGeom>
          <a:solidFill>
            <a:srgbClr val="37C9EF"/>
          </a:solidFill>
        </p:spPr>
        <p:txBody>
          <a:bodyPr/>
          <a:lstStyle/>
          <a:p>
            <a:endParaRPr lang="es-MX"/>
          </a:p>
        </p:txBody>
      </p:sp>
      <p:sp>
        <p:nvSpPr>
          <p:cNvPr id="33" name="TextBox 38">
            <a:extLst>
              <a:ext uri="{FF2B5EF4-FFF2-40B4-BE49-F238E27FC236}">
                <a16:creationId xmlns:a16="http://schemas.microsoft.com/office/drawing/2014/main" id="{A4BFF5F9-E61C-189C-47B1-1B2F671AE0AF}"/>
              </a:ext>
            </a:extLst>
          </p:cNvPr>
          <p:cNvSpPr txBox="1"/>
          <p:nvPr/>
        </p:nvSpPr>
        <p:spPr>
          <a:xfrm>
            <a:off x="7508297" y="4350871"/>
            <a:ext cx="3948043" cy="692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  <a:spcBef>
                <a:spcPct val="0"/>
              </a:spcBef>
            </a:pPr>
            <a:r>
              <a:rPr lang="en-US" sz="2199" spc="85" dirty="0">
                <a:solidFill>
                  <a:srgbClr val="191919"/>
                </a:solidFill>
                <a:latin typeface="Aileron Bold"/>
              </a:rPr>
              <a:t>ADO</a:t>
            </a:r>
            <a:r>
              <a:rPr lang="en-US" sz="2199" u="none" spc="85" dirty="0">
                <a:solidFill>
                  <a:srgbClr val="191919"/>
                </a:solidFill>
                <a:latin typeface="Aileron Bold"/>
              </a:rPr>
              <a:t>PCIÓN EMPRESARIAL Y BENEFICIOS</a:t>
            </a:r>
          </a:p>
        </p:txBody>
      </p:sp>
      <p:sp>
        <p:nvSpPr>
          <p:cNvPr id="34" name="TextBox 39">
            <a:extLst>
              <a:ext uri="{FF2B5EF4-FFF2-40B4-BE49-F238E27FC236}">
                <a16:creationId xmlns:a16="http://schemas.microsoft.com/office/drawing/2014/main" id="{09CE4E5A-13F7-3C79-4BFD-799E91208D43}"/>
              </a:ext>
            </a:extLst>
          </p:cNvPr>
          <p:cNvSpPr txBox="1"/>
          <p:nvPr/>
        </p:nvSpPr>
        <p:spPr>
          <a:xfrm>
            <a:off x="13075217" y="4260394"/>
            <a:ext cx="4184083" cy="692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  <a:spcBef>
                <a:spcPct val="0"/>
              </a:spcBef>
            </a:pPr>
            <a:r>
              <a:rPr lang="en-US" sz="2199" spc="85" dirty="0">
                <a:solidFill>
                  <a:srgbClr val="191919"/>
                </a:solidFill>
                <a:latin typeface="Aileron Bold"/>
              </a:rPr>
              <a:t>ACTITUDES Y HERRAMIENTAS UTILIZADAS</a:t>
            </a:r>
          </a:p>
        </p:txBody>
      </p:sp>
      <p:sp>
        <p:nvSpPr>
          <p:cNvPr id="35" name="TextBox 40">
            <a:extLst>
              <a:ext uri="{FF2B5EF4-FFF2-40B4-BE49-F238E27FC236}">
                <a16:creationId xmlns:a16="http://schemas.microsoft.com/office/drawing/2014/main" id="{E2FD918D-8207-5821-D295-3821E40D1E89}"/>
              </a:ext>
            </a:extLst>
          </p:cNvPr>
          <p:cNvSpPr txBox="1"/>
          <p:nvPr/>
        </p:nvSpPr>
        <p:spPr>
          <a:xfrm>
            <a:off x="4820127" y="7549061"/>
            <a:ext cx="3519264" cy="333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37"/>
              </a:lnSpc>
              <a:spcBef>
                <a:spcPct val="0"/>
              </a:spcBef>
            </a:pPr>
            <a:r>
              <a:rPr lang="en-US" sz="2199" spc="85" dirty="0">
                <a:solidFill>
                  <a:srgbClr val="191919"/>
                </a:solidFill>
                <a:latin typeface="Aileron Bold"/>
              </a:rPr>
              <a:t>ANÁLISIS DE FACTORES</a:t>
            </a:r>
          </a:p>
        </p:txBody>
      </p:sp>
      <p:grpSp>
        <p:nvGrpSpPr>
          <p:cNvPr id="36" name="Group 8">
            <a:extLst>
              <a:ext uri="{FF2B5EF4-FFF2-40B4-BE49-F238E27FC236}">
                <a16:creationId xmlns:a16="http://schemas.microsoft.com/office/drawing/2014/main" id="{15B7DAFE-CB21-982A-A792-8A1B92EEBED6}"/>
              </a:ext>
            </a:extLst>
          </p:cNvPr>
          <p:cNvGrpSpPr/>
          <p:nvPr/>
        </p:nvGrpSpPr>
        <p:grpSpPr>
          <a:xfrm>
            <a:off x="1170395" y="4310889"/>
            <a:ext cx="825601" cy="972803"/>
            <a:chOff x="0" y="0"/>
            <a:chExt cx="1100801" cy="1297070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80A225-2EC9-6E06-4950-C5BF0DCB06EC}"/>
                </a:ext>
              </a:extLst>
            </p:cNvPr>
            <p:cNvSpPr/>
            <p:nvPr/>
          </p:nvSpPr>
          <p:spPr>
            <a:xfrm>
              <a:off x="0" y="0"/>
              <a:ext cx="1100801" cy="1297070"/>
            </a:xfrm>
            <a:custGeom>
              <a:avLst/>
              <a:gdLst/>
              <a:ahLst/>
              <a:cxnLst/>
              <a:rect l="l" t="t" r="r" b="b"/>
              <a:pathLst>
                <a:path w="1100801" h="1297070">
                  <a:moveTo>
                    <a:pt x="0" y="0"/>
                  </a:moveTo>
                  <a:lnTo>
                    <a:pt x="1100801" y="0"/>
                  </a:lnTo>
                  <a:lnTo>
                    <a:pt x="1100801" y="1297070"/>
                  </a:lnTo>
                  <a:lnTo>
                    <a:pt x="0" y="12970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-8914" r="-8914"/>
              </a:stretch>
            </a:blipFill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TextBox 10">
              <a:extLst>
                <a:ext uri="{FF2B5EF4-FFF2-40B4-BE49-F238E27FC236}">
                  <a16:creationId xmlns:a16="http://schemas.microsoft.com/office/drawing/2014/main" id="{136C6466-E7D0-3010-E6E9-7200A16A04E7}"/>
                </a:ext>
              </a:extLst>
            </p:cNvPr>
            <p:cNvSpPr txBox="1"/>
            <p:nvPr/>
          </p:nvSpPr>
          <p:spPr>
            <a:xfrm>
              <a:off x="143037" y="235099"/>
              <a:ext cx="814728" cy="7792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716"/>
                </a:lnSpc>
                <a:spcBef>
                  <a:spcPct val="0"/>
                </a:spcBef>
              </a:pPr>
              <a:r>
                <a:rPr lang="en-US" sz="3600" u="none">
                  <a:solidFill>
                    <a:srgbClr val="FFFFFF"/>
                  </a:solidFill>
                  <a:latin typeface="Aileron Ultra-Bold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16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08E7B5C-9CD3-04E0-B44E-524C346A8F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9259659"/>
              </p:ext>
            </p:extLst>
          </p:nvPr>
        </p:nvGraphicFramePr>
        <p:xfrm>
          <a:off x="1981200" y="2709864"/>
          <a:ext cx="5715000" cy="339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12D3057-E99C-4303-C761-BEABC78F4B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5600395"/>
              </p:ext>
            </p:extLst>
          </p:nvPr>
        </p:nvGraphicFramePr>
        <p:xfrm>
          <a:off x="1981200" y="6433676"/>
          <a:ext cx="5715000" cy="3394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02D5645-F227-D9C7-FFF4-7C74C33CE0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5874156"/>
              </p:ext>
            </p:extLst>
          </p:nvPr>
        </p:nvGraphicFramePr>
        <p:xfrm>
          <a:off x="9583003" y="6347516"/>
          <a:ext cx="5943600" cy="3566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F340F737-461C-37F8-D83B-4CBB2DF502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7618227"/>
              </p:ext>
            </p:extLst>
          </p:nvPr>
        </p:nvGraphicFramePr>
        <p:xfrm>
          <a:off x="9601200" y="2709863"/>
          <a:ext cx="5943600" cy="3394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287D5172-D755-2DD8-BC45-F12382A4F8FC}"/>
              </a:ext>
            </a:extLst>
          </p:cNvPr>
          <p:cNvSpPr/>
          <p:nvPr/>
        </p:nvSpPr>
        <p:spPr>
          <a:xfrm>
            <a:off x="2971800" y="3086100"/>
            <a:ext cx="12954000" cy="6248400"/>
          </a:xfrm>
          <a:prstGeom prst="roundRect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extBox 26"/>
          <p:cNvSpPr txBox="1"/>
          <p:nvPr/>
        </p:nvSpPr>
        <p:spPr>
          <a:xfrm>
            <a:off x="4037750" y="3553938"/>
            <a:ext cx="11277600" cy="67330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spcAft>
                <a:spcPts val="2000"/>
              </a:spcAft>
            </a:pPr>
            <a:r>
              <a:rPr lang="es-CO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Gtd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Chile. (12 de Julio de 2022).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Historia del e-</a:t>
            </a:r>
            <a:r>
              <a:rPr lang="es-CO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commerce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cómo nació el comercio electrónico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https://www.linkedin.com/pulse/historia-del-e-commerce-c%C3%B3mo-naci%C3%B3-el-comercio-electr%C3%B3nico-gtdchile/?originalSubdomain=es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Guido, L. M. (2009). </a:t>
            </a:r>
            <a:r>
              <a:rPr lang="es-CO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Tecnológia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CO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infromacion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la comunicación.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Argentina.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Hernández, F., &amp; </a:t>
            </a:r>
            <a:r>
              <a:rPr lang="es-CO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Fernandez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(2016).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Metodología de la Investigación Sexta Edición.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México: Mc Graw Hill.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Jianli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Gao et. (2023). Impacto de la adopción del comercio electrónico y el marketing digital en el desempeño financiero y de sostenibilidad de las MIPYME durante la pandemia de COVID-19: un estudio empírico.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Marketing Digital y Sostenibilidad Empresarial 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Jimenez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&amp; Torrez. (2019). Innovación y adopción de tecnologías en la industria del comercio electrónico en Colombia.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Estudios Gerenciales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Cárdenas, J. (18 de Abril de 2020).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Conoce la historia del comercio electrónico y cómo ha evolucionado hasta hoy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https://rockcontent.com/es/blog/historia-del-comercio-electronico/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Chaves, &amp; Torres. (2018). Factores que influyen en la adopción del comercio electrónico en Colombia. </a:t>
            </a:r>
            <a:r>
              <a:rPr lang="es-CO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Ingeniería y Universidad de la Universidad Distrital Francisco José de Caldas</a:t>
            </a:r>
            <a:r>
              <a:rPr lang="es-CO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2000"/>
              </a:spcAft>
            </a:pPr>
            <a:endParaRPr lang="es-MX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214075" y="611541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3947567-13B4-21EB-7A4A-2A2C15EFDC80}"/>
              </a:ext>
            </a:extLst>
          </p:cNvPr>
          <p:cNvSpPr/>
          <p:nvPr/>
        </p:nvSpPr>
        <p:spPr>
          <a:xfrm>
            <a:off x="990600" y="2918745"/>
            <a:ext cx="10862147" cy="6110956"/>
          </a:xfrm>
          <a:prstGeom prst="roundRect">
            <a:avLst/>
          </a:prstGeom>
          <a:ln w="76200"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MX" dirty="0"/>
          </a:p>
        </p:txBody>
      </p:sp>
      <p:sp>
        <p:nvSpPr>
          <p:cNvPr id="32" name="TextBox 26"/>
          <p:cNvSpPr txBox="1"/>
          <p:nvPr/>
        </p:nvSpPr>
        <p:spPr>
          <a:xfrm>
            <a:off x="1481927" y="3404739"/>
            <a:ext cx="10286999" cy="51677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MX" sz="3600" dirty="0"/>
              <a:t>La pandemia de COVID-19 ha acelerado cambios significativos, especialmente en el comercio electrónico, transformando las dinámicas de compra y venta globalmente. En Aguachica, Cesar, esta tendencia ha impactado notablemente, adaptando las estrategias de negocios locales a las nuevas necesidades de los consumidores. Este proyecto analiza cómo las empresas locales han adoptado y se han beneficiado del comercio en línea durante este período crítico.</a:t>
            </a:r>
            <a:endParaRPr lang="en-US" sz="36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CBDE08D4-1CFC-2CFC-5111-9EB9288A0457}"/>
              </a:ext>
            </a:extLst>
          </p:cNvPr>
          <p:cNvSpPr/>
          <p:nvPr/>
        </p:nvSpPr>
        <p:spPr>
          <a:xfrm>
            <a:off x="12344400" y="3238500"/>
            <a:ext cx="5334000" cy="5334000"/>
          </a:xfrm>
          <a:custGeom>
            <a:avLst/>
            <a:gdLst/>
            <a:ahLst/>
            <a:cxnLst/>
            <a:rect l="l" t="t" r="r" b="b"/>
            <a:pathLst>
              <a:path w="2760599" h="2725464">
                <a:moveTo>
                  <a:pt x="0" y="0"/>
                </a:moveTo>
                <a:lnTo>
                  <a:pt x="2760599" y="0"/>
                </a:lnTo>
                <a:lnTo>
                  <a:pt x="2760599" y="2725464"/>
                </a:lnTo>
                <a:lnTo>
                  <a:pt x="0" y="27254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MX" dirty="0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845716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668700" y="17907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86B1CF51-CFB2-00AB-610E-59216DD56D57}"/>
              </a:ext>
            </a:extLst>
          </p:cNvPr>
          <p:cNvGrpSpPr/>
          <p:nvPr/>
        </p:nvGrpSpPr>
        <p:grpSpPr>
          <a:xfrm>
            <a:off x="5547893" y="5712994"/>
            <a:ext cx="6401419" cy="1345851"/>
            <a:chOff x="0" y="0"/>
            <a:chExt cx="12069182" cy="2537457"/>
          </a:xfrm>
        </p:grpSpPr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8667320F-9B4B-24D8-5E9B-AD2D04D8F9AD}"/>
                </a:ext>
              </a:extLst>
            </p:cNvPr>
            <p:cNvSpPr/>
            <p:nvPr/>
          </p:nvSpPr>
          <p:spPr>
            <a:xfrm>
              <a:off x="0" y="0"/>
              <a:ext cx="12069182" cy="2537457"/>
            </a:xfrm>
            <a:custGeom>
              <a:avLst/>
              <a:gdLst/>
              <a:ahLst/>
              <a:cxnLst/>
              <a:rect l="l" t="t" r="r" b="b"/>
              <a:pathLst>
                <a:path w="12069182" h="2537457">
                  <a:moveTo>
                    <a:pt x="0" y="0"/>
                  </a:moveTo>
                  <a:lnTo>
                    <a:pt x="12069182" y="0"/>
                  </a:lnTo>
                  <a:lnTo>
                    <a:pt x="12069182" y="2537457"/>
                  </a:lnTo>
                  <a:lnTo>
                    <a:pt x="0" y="253745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8000"/>
              </a:solidFill>
              <a:prstDash val="solid"/>
              <a:miter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9" name="TextBox 11">
              <a:extLst>
                <a:ext uri="{FF2B5EF4-FFF2-40B4-BE49-F238E27FC236}">
                  <a16:creationId xmlns:a16="http://schemas.microsoft.com/office/drawing/2014/main" id="{620FA158-A5C3-7801-9478-B22D3B5887D6}"/>
                </a:ext>
              </a:extLst>
            </p:cNvPr>
            <p:cNvSpPr txBox="1"/>
            <p:nvPr/>
          </p:nvSpPr>
          <p:spPr>
            <a:xfrm>
              <a:off x="0" y="0"/>
              <a:ext cx="12069182" cy="2537457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sp>
        <p:nvSpPr>
          <p:cNvPr id="10" name="TextBox 12">
            <a:extLst>
              <a:ext uri="{FF2B5EF4-FFF2-40B4-BE49-F238E27FC236}">
                <a16:creationId xmlns:a16="http://schemas.microsoft.com/office/drawing/2014/main" id="{775E1B35-061E-5E62-3B89-C0B16C9EBF2F}"/>
              </a:ext>
            </a:extLst>
          </p:cNvPr>
          <p:cNvSpPr txBox="1"/>
          <p:nvPr/>
        </p:nvSpPr>
        <p:spPr>
          <a:xfrm>
            <a:off x="5547893" y="6050478"/>
            <a:ext cx="6363198" cy="7916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078"/>
              </a:lnSpc>
            </a:pPr>
            <a:r>
              <a:rPr lang="en-US" sz="1960">
                <a:solidFill>
                  <a:srgbClr val="000000"/>
                </a:solidFill>
                <a:latin typeface="Helios Bold"/>
              </a:rPr>
              <a:t>Insuficiente adopción de comercio electrónico en las empresas de Aguachica durante la pandemia de Covid-19</a:t>
            </a:r>
          </a:p>
        </p:txBody>
      </p:sp>
      <p:sp>
        <p:nvSpPr>
          <p:cNvPr id="11" name="AutoShape 13">
            <a:extLst>
              <a:ext uri="{FF2B5EF4-FFF2-40B4-BE49-F238E27FC236}">
                <a16:creationId xmlns:a16="http://schemas.microsoft.com/office/drawing/2014/main" id="{59FFB7E3-2AB7-9996-454D-17375679E83B}"/>
              </a:ext>
            </a:extLst>
          </p:cNvPr>
          <p:cNvSpPr/>
          <p:nvPr/>
        </p:nvSpPr>
        <p:spPr>
          <a:xfrm flipV="1">
            <a:off x="8653316" y="5084183"/>
            <a:ext cx="0" cy="503355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2" name="AutoShape 14">
            <a:extLst>
              <a:ext uri="{FF2B5EF4-FFF2-40B4-BE49-F238E27FC236}">
                <a16:creationId xmlns:a16="http://schemas.microsoft.com/office/drawing/2014/main" id="{AC40B9A2-8C3F-5690-FC09-130DF74AC750}"/>
              </a:ext>
            </a:extLst>
          </p:cNvPr>
          <p:cNvSpPr/>
          <p:nvPr/>
        </p:nvSpPr>
        <p:spPr>
          <a:xfrm>
            <a:off x="4087380" y="6090893"/>
            <a:ext cx="1321226" cy="0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F20E94BD-93A5-F8BD-C2BA-C2FCB88D1A83}"/>
              </a:ext>
            </a:extLst>
          </p:cNvPr>
          <p:cNvSpPr/>
          <p:nvPr/>
        </p:nvSpPr>
        <p:spPr>
          <a:xfrm>
            <a:off x="4107611" y="6659325"/>
            <a:ext cx="1300996" cy="0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4" name="AutoShape 16">
            <a:extLst>
              <a:ext uri="{FF2B5EF4-FFF2-40B4-BE49-F238E27FC236}">
                <a16:creationId xmlns:a16="http://schemas.microsoft.com/office/drawing/2014/main" id="{8B33AB1D-1524-B8C1-C1F5-82A6C7891FD6}"/>
              </a:ext>
            </a:extLst>
          </p:cNvPr>
          <p:cNvSpPr/>
          <p:nvPr/>
        </p:nvSpPr>
        <p:spPr>
          <a:xfrm flipV="1">
            <a:off x="13270993" y="5084183"/>
            <a:ext cx="0" cy="1035664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5" name="AutoShape 17">
            <a:extLst>
              <a:ext uri="{FF2B5EF4-FFF2-40B4-BE49-F238E27FC236}">
                <a16:creationId xmlns:a16="http://schemas.microsoft.com/office/drawing/2014/main" id="{6019CDFC-2E03-8A8E-8DF9-34A5CA427E03}"/>
              </a:ext>
            </a:extLst>
          </p:cNvPr>
          <p:cNvSpPr/>
          <p:nvPr/>
        </p:nvSpPr>
        <p:spPr>
          <a:xfrm flipV="1">
            <a:off x="12050506" y="6112663"/>
            <a:ext cx="1213303" cy="7184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F63F40FD-55E0-E1FD-7B3A-23789B39FC2D}"/>
              </a:ext>
            </a:extLst>
          </p:cNvPr>
          <p:cNvSpPr/>
          <p:nvPr/>
        </p:nvSpPr>
        <p:spPr>
          <a:xfrm>
            <a:off x="12050506" y="6659325"/>
            <a:ext cx="1232626" cy="21770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7" name="AutoShape 19">
            <a:extLst>
              <a:ext uri="{FF2B5EF4-FFF2-40B4-BE49-F238E27FC236}">
                <a16:creationId xmlns:a16="http://schemas.microsoft.com/office/drawing/2014/main" id="{AE09BDB5-AFFF-6389-7E1C-6968041376E9}"/>
              </a:ext>
            </a:extLst>
          </p:cNvPr>
          <p:cNvSpPr/>
          <p:nvPr/>
        </p:nvSpPr>
        <p:spPr>
          <a:xfrm flipV="1">
            <a:off x="13285360" y="6673912"/>
            <a:ext cx="0" cy="1115496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8" name="AutoShape 20">
            <a:extLst>
              <a:ext uri="{FF2B5EF4-FFF2-40B4-BE49-F238E27FC236}">
                <a16:creationId xmlns:a16="http://schemas.microsoft.com/office/drawing/2014/main" id="{992E1834-1629-9D26-5EC9-F193537CBA8A}"/>
              </a:ext>
            </a:extLst>
          </p:cNvPr>
          <p:cNvSpPr/>
          <p:nvPr/>
        </p:nvSpPr>
        <p:spPr>
          <a:xfrm flipV="1">
            <a:off x="4086059" y="5084183"/>
            <a:ext cx="0" cy="1006709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sp>
        <p:nvSpPr>
          <p:cNvPr id="19" name="AutoShape 21">
            <a:extLst>
              <a:ext uri="{FF2B5EF4-FFF2-40B4-BE49-F238E27FC236}">
                <a16:creationId xmlns:a16="http://schemas.microsoft.com/office/drawing/2014/main" id="{DA324475-75A6-7F21-01CD-8E1BE55868EE}"/>
              </a:ext>
            </a:extLst>
          </p:cNvPr>
          <p:cNvSpPr/>
          <p:nvPr/>
        </p:nvSpPr>
        <p:spPr>
          <a:xfrm flipV="1">
            <a:off x="4100427" y="6659325"/>
            <a:ext cx="0" cy="1130082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grpSp>
        <p:nvGrpSpPr>
          <p:cNvPr id="20" name="Group 22">
            <a:extLst>
              <a:ext uri="{FF2B5EF4-FFF2-40B4-BE49-F238E27FC236}">
                <a16:creationId xmlns:a16="http://schemas.microsoft.com/office/drawing/2014/main" id="{9551FE43-A3B1-D225-665A-42E7B85A0497}"/>
              </a:ext>
            </a:extLst>
          </p:cNvPr>
          <p:cNvGrpSpPr/>
          <p:nvPr/>
        </p:nvGrpSpPr>
        <p:grpSpPr>
          <a:xfrm>
            <a:off x="2734116" y="3328777"/>
            <a:ext cx="3733402" cy="1496493"/>
            <a:chOff x="0" y="0"/>
            <a:chExt cx="4641704" cy="1927131"/>
          </a:xfrm>
        </p:grpSpPr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B213DB20-D7BE-7688-3D70-6BF8B91FF0F0}"/>
                </a:ext>
              </a:extLst>
            </p:cNvPr>
            <p:cNvSpPr/>
            <p:nvPr/>
          </p:nvSpPr>
          <p:spPr>
            <a:xfrm>
              <a:off x="0" y="0"/>
              <a:ext cx="4641704" cy="1927131"/>
            </a:xfrm>
            <a:custGeom>
              <a:avLst/>
              <a:gdLst/>
              <a:ahLst/>
              <a:cxnLst/>
              <a:rect l="l" t="t" r="r" b="b"/>
              <a:pathLst>
                <a:path w="4641704" h="1927131">
                  <a:moveTo>
                    <a:pt x="0" y="0"/>
                  </a:moveTo>
                  <a:lnTo>
                    <a:pt x="4641704" y="0"/>
                  </a:lnTo>
                  <a:lnTo>
                    <a:pt x="4641704" y="1927131"/>
                  </a:lnTo>
                  <a:lnTo>
                    <a:pt x="0" y="19271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B050"/>
              </a:solidFill>
              <a:prstDash val="solid"/>
              <a:miter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TextBox 24">
              <a:extLst>
                <a:ext uri="{FF2B5EF4-FFF2-40B4-BE49-F238E27FC236}">
                  <a16:creationId xmlns:a16="http://schemas.microsoft.com/office/drawing/2014/main" id="{B2C2E20F-B520-C263-B5A2-3CE0BC01360D}"/>
                </a:ext>
              </a:extLst>
            </p:cNvPr>
            <p:cNvSpPr txBox="1"/>
            <p:nvPr/>
          </p:nvSpPr>
          <p:spPr>
            <a:xfrm>
              <a:off x="0" y="0"/>
              <a:ext cx="4641704" cy="192713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sp>
        <p:nvSpPr>
          <p:cNvPr id="23" name="TextBox 25">
            <a:extLst>
              <a:ext uri="{FF2B5EF4-FFF2-40B4-BE49-F238E27FC236}">
                <a16:creationId xmlns:a16="http://schemas.microsoft.com/office/drawing/2014/main" id="{1B702C84-FE52-B413-A4A6-45557E1CF826}"/>
              </a:ext>
            </a:extLst>
          </p:cNvPr>
          <p:cNvSpPr txBox="1"/>
          <p:nvPr/>
        </p:nvSpPr>
        <p:spPr>
          <a:xfrm>
            <a:off x="2811617" y="3469373"/>
            <a:ext cx="3579303" cy="9346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r>
              <a:rPr lang="en-US" sz="1814" dirty="0">
                <a:solidFill>
                  <a:srgbClr val="000000"/>
                </a:solidFill>
                <a:latin typeface="Helios Bold"/>
              </a:rPr>
              <a:t>Desaprovechamiento de las funcionalidades de las plataformas y herramientas virtuales </a:t>
            </a:r>
          </a:p>
        </p:txBody>
      </p:sp>
      <p:sp>
        <p:nvSpPr>
          <p:cNvPr id="24" name="TextBox 26">
            <a:extLst>
              <a:ext uri="{FF2B5EF4-FFF2-40B4-BE49-F238E27FC236}">
                <a16:creationId xmlns:a16="http://schemas.microsoft.com/office/drawing/2014/main" id="{9702DCDA-FFE8-04E2-241C-28EC989F2CFA}"/>
              </a:ext>
            </a:extLst>
          </p:cNvPr>
          <p:cNvSpPr txBox="1"/>
          <p:nvPr/>
        </p:nvSpPr>
        <p:spPr>
          <a:xfrm>
            <a:off x="7071037" y="3627308"/>
            <a:ext cx="3610813" cy="93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r>
              <a:rPr lang="en-US" sz="1814">
                <a:solidFill>
                  <a:srgbClr val="000000"/>
                </a:solidFill>
                <a:latin typeface="Helios Bold"/>
              </a:rPr>
              <a:t>Reducción de las transacciones en línea y pérdida de clientes potenciales</a:t>
            </a:r>
          </a:p>
        </p:txBody>
      </p:sp>
      <p:sp>
        <p:nvSpPr>
          <p:cNvPr id="25" name="TextBox 27">
            <a:extLst>
              <a:ext uri="{FF2B5EF4-FFF2-40B4-BE49-F238E27FC236}">
                <a16:creationId xmlns:a16="http://schemas.microsoft.com/office/drawing/2014/main" id="{1B42947C-ACCA-1326-9CE1-6F9E93945BE3}"/>
              </a:ext>
            </a:extLst>
          </p:cNvPr>
          <p:cNvSpPr txBox="1"/>
          <p:nvPr/>
        </p:nvSpPr>
        <p:spPr>
          <a:xfrm>
            <a:off x="11619705" y="3627308"/>
            <a:ext cx="3598676" cy="93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r>
              <a:rPr lang="en-US" sz="1814">
                <a:solidFill>
                  <a:srgbClr val="000000"/>
                </a:solidFill>
                <a:latin typeface="Helios Bold"/>
              </a:rPr>
              <a:t>Estancamiento empresarial en la implementación de nuevas tecnologías</a:t>
            </a:r>
          </a:p>
        </p:txBody>
      </p:sp>
      <p:sp>
        <p:nvSpPr>
          <p:cNvPr id="26" name="AutoShape 28">
            <a:extLst>
              <a:ext uri="{FF2B5EF4-FFF2-40B4-BE49-F238E27FC236}">
                <a16:creationId xmlns:a16="http://schemas.microsoft.com/office/drawing/2014/main" id="{0C542BA6-CE83-2632-B1D3-F353E1CCB9E5}"/>
              </a:ext>
            </a:extLst>
          </p:cNvPr>
          <p:cNvSpPr/>
          <p:nvPr/>
        </p:nvSpPr>
        <p:spPr>
          <a:xfrm flipV="1">
            <a:off x="8660500" y="7286053"/>
            <a:ext cx="0" cy="503355"/>
          </a:xfrm>
          <a:prstGeom prst="line">
            <a:avLst/>
          </a:prstGeom>
          <a:ln w="19050" cap="rnd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MX"/>
          </a:p>
        </p:txBody>
      </p:sp>
      <p:grpSp>
        <p:nvGrpSpPr>
          <p:cNvPr id="27" name="Group 29">
            <a:extLst>
              <a:ext uri="{FF2B5EF4-FFF2-40B4-BE49-F238E27FC236}">
                <a16:creationId xmlns:a16="http://schemas.microsoft.com/office/drawing/2014/main" id="{32B78AC8-C1FF-68AA-5E7B-4B0F382BB351}"/>
              </a:ext>
            </a:extLst>
          </p:cNvPr>
          <p:cNvGrpSpPr/>
          <p:nvPr/>
        </p:nvGrpSpPr>
        <p:grpSpPr>
          <a:xfrm>
            <a:off x="6974929" y="3314700"/>
            <a:ext cx="3759789" cy="1496494"/>
            <a:chOff x="0" y="0"/>
            <a:chExt cx="4641704" cy="1927132"/>
          </a:xfrm>
        </p:grpSpPr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596BEEBE-26B6-B2C3-D64C-6559282F37E1}"/>
                </a:ext>
              </a:extLst>
            </p:cNvPr>
            <p:cNvSpPr/>
            <p:nvPr/>
          </p:nvSpPr>
          <p:spPr>
            <a:xfrm>
              <a:off x="0" y="0"/>
              <a:ext cx="4641704" cy="1927132"/>
            </a:xfrm>
            <a:custGeom>
              <a:avLst/>
              <a:gdLst/>
              <a:ahLst/>
              <a:cxnLst/>
              <a:rect l="l" t="t" r="r" b="b"/>
              <a:pathLst>
                <a:path w="4641704" h="1927131">
                  <a:moveTo>
                    <a:pt x="0" y="0"/>
                  </a:moveTo>
                  <a:lnTo>
                    <a:pt x="4641704" y="0"/>
                  </a:lnTo>
                  <a:lnTo>
                    <a:pt x="4641704" y="1927131"/>
                  </a:lnTo>
                  <a:lnTo>
                    <a:pt x="0" y="19271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B050"/>
              </a:solidFill>
              <a:prstDash val="solid"/>
              <a:miter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TextBox 31">
              <a:extLst>
                <a:ext uri="{FF2B5EF4-FFF2-40B4-BE49-F238E27FC236}">
                  <a16:creationId xmlns:a16="http://schemas.microsoft.com/office/drawing/2014/main" id="{0AA620BF-A43D-52E7-66BC-C5809F7543F6}"/>
                </a:ext>
              </a:extLst>
            </p:cNvPr>
            <p:cNvSpPr txBox="1"/>
            <p:nvPr/>
          </p:nvSpPr>
          <p:spPr>
            <a:xfrm>
              <a:off x="0" y="0"/>
              <a:ext cx="4641704" cy="192713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grpSp>
        <p:nvGrpSpPr>
          <p:cNvPr id="30" name="Group 32">
            <a:extLst>
              <a:ext uri="{FF2B5EF4-FFF2-40B4-BE49-F238E27FC236}">
                <a16:creationId xmlns:a16="http://schemas.microsoft.com/office/drawing/2014/main" id="{A2F75015-B98B-5A89-FCD2-F37F35561D3D}"/>
              </a:ext>
            </a:extLst>
          </p:cNvPr>
          <p:cNvGrpSpPr/>
          <p:nvPr/>
        </p:nvGrpSpPr>
        <p:grpSpPr>
          <a:xfrm>
            <a:off x="11613916" y="3328777"/>
            <a:ext cx="3604466" cy="1543402"/>
            <a:chOff x="0" y="0"/>
            <a:chExt cx="4641704" cy="1927131"/>
          </a:xfrm>
        </p:grpSpPr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DD322251-74F5-D3FA-960E-717AC158EFE4}"/>
                </a:ext>
              </a:extLst>
            </p:cNvPr>
            <p:cNvSpPr/>
            <p:nvPr/>
          </p:nvSpPr>
          <p:spPr>
            <a:xfrm>
              <a:off x="0" y="0"/>
              <a:ext cx="4641704" cy="1927131"/>
            </a:xfrm>
            <a:custGeom>
              <a:avLst/>
              <a:gdLst/>
              <a:ahLst/>
              <a:cxnLst/>
              <a:rect l="l" t="t" r="r" b="b"/>
              <a:pathLst>
                <a:path w="4641704" h="1927131">
                  <a:moveTo>
                    <a:pt x="0" y="0"/>
                  </a:moveTo>
                  <a:lnTo>
                    <a:pt x="4641704" y="0"/>
                  </a:lnTo>
                  <a:lnTo>
                    <a:pt x="4641704" y="1927131"/>
                  </a:lnTo>
                  <a:lnTo>
                    <a:pt x="0" y="19271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B050"/>
              </a:solidFill>
              <a:prstDash val="solid"/>
              <a:miter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2" name="TextBox 34">
              <a:extLst>
                <a:ext uri="{FF2B5EF4-FFF2-40B4-BE49-F238E27FC236}">
                  <a16:creationId xmlns:a16="http://schemas.microsoft.com/office/drawing/2014/main" id="{B45D1A4A-4493-C2AA-E493-4060EF5BCB1C}"/>
                </a:ext>
              </a:extLst>
            </p:cNvPr>
            <p:cNvSpPr txBox="1"/>
            <p:nvPr/>
          </p:nvSpPr>
          <p:spPr>
            <a:xfrm>
              <a:off x="0" y="0"/>
              <a:ext cx="4641704" cy="192713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sp>
        <p:nvSpPr>
          <p:cNvPr id="33" name="TextBox 38">
            <a:extLst>
              <a:ext uri="{FF2B5EF4-FFF2-40B4-BE49-F238E27FC236}">
                <a16:creationId xmlns:a16="http://schemas.microsoft.com/office/drawing/2014/main" id="{1ADD9E0A-8FB4-37FC-51EA-63943787E926}"/>
              </a:ext>
            </a:extLst>
          </p:cNvPr>
          <p:cNvSpPr txBox="1"/>
          <p:nvPr/>
        </p:nvSpPr>
        <p:spPr>
          <a:xfrm>
            <a:off x="7004764" y="8317646"/>
            <a:ext cx="3604466" cy="623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r>
              <a:rPr lang="en-US" sz="1814">
                <a:solidFill>
                  <a:srgbClr val="000000"/>
                </a:solidFill>
                <a:latin typeface="Helios Bold"/>
              </a:rPr>
              <a:t>Desconfianza de las transacciones en línea</a:t>
            </a:r>
          </a:p>
        </p:txBody>
      </p:sp>
      <p:sp>
        <p:nvSpPr>
          <p:cNvPr id="34" name="TextBox 39">
            <a:extLst>
              <a:ext uri="{FF2B5EF4-FFF2-40B4-BE49-F238E27FC236}">
                <a16:creationId xmlns:a16="http://schemas.microsoft.com/office/drawing/2014/main" id="{E98E3AE0-6BFA-5380-760C-6422913A4E9F}"/>
              </a:ext>
            </a:extLst>
          </p:cNvPr>
          <p:cNvSpPr txBox="1"/>
          <p:nvPr/>
        </p:nvSpPr>
        <p:spPr>
          <a:xfrm>
            <a:off x="11619705" y="8265657"/>
            <a:ext cx="3610813" cy="93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39"/>
              </a:lnSpc>
            </a:pPr>
            <a:r>
              <a:rPr lang="en-US" sz="1814" dirty="0" err="1">
                <a:solidFill>
                  <a:srgbClr val="000000"/>
                </a:solidFill>
                <a:latin typeface="Helios Bold"/>
              </a:rPr>
              <a:t>Carencia</a:t>
            </a:r>
            <a:r>
              <a:rPr lang="en-US" sz="1814" dirty="0">
                <a:solidFill>
                  <a:srgbClr val="000000"/>
                </a:solidFill>
                <a:latin typeface="Helios Bold"/>
              </a:rPr>
              <a:t> de </a:t>
            </a:r>
            <a:r>
              <a:rPr lang="en-US" sz="1814" dirty="0" err="1">
                <a:solidFill>
                  <a:srgbClr val="000000"/>
                </a:solidFill>
                <a:latin typeface="Helios Bold"/>
              </a:rPr>
              <a:t>infraestructura</a:t>
            </a:r>
            <a:r>
              <a:rPr lang="en-US" sz="1814" dirty="0">
                <a:solidFill>
                  <a:srgbClr val="000000"/>
                </a:solidFill>
                <a:latin typeface="Helios Bold"/>
              </a:rPr>
              <a:t> y </a:t>
            </a:r>
            <a:r>
              <a:rPr lang="en-US" sz="1814" dirty="0" err="1">
                <a:solidFill>
                  <a:srgbClr val="000000"/>
                </a:solidFill>
                <a:latin typeface="Helios Bold"/>
              </a:rPr>
              <a:t>accesibilidad</a:t>
            </a:r>
            <a:r>
              <a:rPr lang="en-US" sz="1814" dirty="0">
                <a:solidFill>
                  <a:srgbClr val="000000"/>
                </a:solidFill>
                <a:latin typeface="Helios Bold"/>
              </a:rPr>
              <a:t> </a:t>
            </a:r>
            <a:r>
              <a:rPr lang="en-US" sz="1814" dirty="0" err="1">
                <a:solidFill>
                  <a:srgbClr val="000000"/>
                </a:solidFill>
                <a:latin typeface="Helios Bold"/>
              </a:rPr>
              <a:t>tecnológica</a:t>
            </a:r>
            <a:endParaRPr lang="en-US" sz="1814" dirty="0">
              <a:solidFill>
                <a:srgbClr val="000000"/>
              </a:solidFill>
              <a:latin typeface="Helios Bold"/>
            </a:endParaRPr>
          </a:p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endParaRPr lang="en-US" sz="1814" dirty="0">
              <a:solidFill>
                <a:srgbClr val="000000"/>
              </a:solidFill>
              <a:latin typeface="Helios Bold"/>
            </a:endParaRPr>
          </a:p>
        </p:txBody>
      </p:sp>
      <p:sp>
        <p:nvSpPr>
          <p:cNvPr id="35" name="TextBox 46">
            <a:extLst>
              <a:ext uri="{FF2B5EF4-FFF2-40B4-BE49-F238E27FC236}">
                <a16:creationId xmlns:a16="http://schemas.microsoft.com/office/drawing/2014/main" id="{51576427-1072-2C5E-AF24-26975AE91B24}"/>
              </a:ext>
            </a:extLst>
          </p:cNvPr>
          <p:cNvSpPr txBox="1"/>
          <p:nvPr/>
        </p:nvSpPr>
        <p:spPr>
          <a:xfrm>
            <a:off x="2590800" y="8159711"/>
            <a:ext cx="3604466" cy="93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39"/>
              </a:lnSpc>
              <a:spcBef>
                <a:spcPct val="0"/>
              </a:spcBef>
            </a:pPr>
            <a:r>
              <a:rPr lang="en-US" sz="1814" dirty="0">
                <a:solidFill>
                  <a:srgbClr val="000000"/>
                </a:solidFill>
                <a:latin typeface="Helios Bold"/>
              </a:rPr>
              <a:t>Ausencia de conocimientos sobre plataformas y herramientas virtuales</a:t>
            </a:r>
          </a:p>
        </p:txBody>
      </p:sp>
      <p:grpSp>
        <p:nvGrpSpPr>
          <p:cNvPr id="36" name="Group 40">
            <a:extLst>
              <a:ext uri="{FF2B5EF4-FFF2-40B4-BE49-F238E27FC236}">
                <a16:creationId xmlns:a16="http://schemas.microsoft.com/office/drawing/2014/main" id="{13233FF6-BBC0-648A-8B90-01D25074EDC8}"/>
              </a:ext>
            </a:extLst>
          </p:cNvPr>
          <p:cNvGrpSpPr/>
          <p:nvPr/>
        </p:nvGrpSpPr>
        <p:grpSpPr>
          <a:xfrm>
            <a:off x="11483868" y="7886700"/>
            <a:ext cx="3604466" cy="1496493"/>
            <a:chOff x="0" y="0"/>
            <a:chExt cx="4641704" cy="1927131"/>
          </a:xfrm>
        </p:grpSpPr>
        <p:sp>
          <p:nvSpPr>
            <p:cNvPr id="37" name="Freeform 41">
              <a:extLst>
                <a:ext uri="{FF2B5EF4-FFF2-40B4-BE49-F238E27FC236}">
                  <a16:creationId xmlns:a16="http://schemas.microsoft.com/office/drawing/2014/main" id="{CAB07DE1-F930-45B1-F431-7C0921576C3F}"/>
                </a:ext>
              </a:extLst>
            </p:cNvPr>
            <p:cNvSpPr/>
            <p:nvPr/>
          </p:nvSpPr>
          <p:spPr>
            <a:xfrm>
              <a:off x="0" y="0"/>
              <a:ext cx="4641704" cy="1927131"/>
            </a:xfrm>
            <a:custGeom>
              <a:avLst/>
              <a:gdLst/>
              <a:ahLst/>
              <a:cxnLst/>
              <a:rect l="l" t="t" r="r" b="b"/>
              <a:pathLst>
                <a:path w="4641704" h="1927131">
                  <a:moveTo>
                    <a:pt x="0" y="0"/>
                  </a:moveTo>
                  <a:lnTo>
                    <a:pt x="4641704" y="0"/>
                  </a:lnTo>
                  <a:lnTo>
                    <a:pt x="4641704" y="1927131"/>
                  </a:lnTo>
                  <a:lnTo>
                    <a:pt x="0" y="19271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B050"/>
              </a:solidFill>
              <a:prstDash val="solid"/>
              <a:miter/>
            </a:ln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38" name="TextBox 42">
              <a:extLst>
                <a:ext uri="{FF2B5EF4-FFF2-40B4-BE49-F238E27FC236}">
                  <a16:creationId xmlns:a16="http://schemas.microsoft.com/office/drawing/2014/main" id="{87B9B58C-F85B-E2AE-C3F8-F1400F9E66A7}"/>
                </a:ext>
              </a:extLst>
            </p:cNvPr>
            <p:cNvSpPr txBox="1"/>
            <p:nvPr/>
          </p:nvSpPr>
          <p:spPr>
            <a:xfrm>
              <a:off x="0" y="0"/>
              <a:ext cx="4641704" cy="192713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grpSp>
        <p:nvGrpSpPr>
          <p:cNvPr id="39" name="Group 35">
            <a:extLst>
              <a:ext uri="{FF2B5EF4-FFF2-40B4-BE49-F238E27FC236}">
                <a16:creationId xmlns:a16="http://schemas.microsoft.com/office/drawing/2014/main" id="{278FDFDD-D890-A86B-5AC1-0D222B6BD7BC}"/>
              </a:ext>
            </a:extLst>
          </p:cNvPr>
          <p:cNvGrpSpPr/>
          <p:nvPr/>
        </p:nvGrpSpPr>
        <p:grpSpPr>
          <a:xfrm>
            <a:off x="6896571" y="7886700"/>
            <a:ext cx="3742804" cy="1437933"/>
            <a:chOff x="0" y="0"/>
            <a:chExt cx="4641704" cy="1927131"/>
          </a:xfrm>
        </p:grpSpPr>
        <p:sp>
          <p:nvSpPr>
            <p:cNvPr id="40" name="Freeform 36">
              <a:extLst>
                <a:ext uri="{FF2B5EF4-FFF2-40B4-BE49-F238E27FC236}">
                  <a16:creationId xmlns:a16="http://schemas.microsoft.com/office/drawing/2014/main" id="{25D66BD4-59D6-F3EA-3250-03C3B03C35D5}"/>
                </a:ext>
              </a:extLst>
            </p:cNvPr>
            <p:cNvSpPr/>
            <p:nvPr/>
          </p:nvSpPr>
          <p:spPr>
            <a:xfrm>
              <a:off x="0" y="0"/>
              <a:ext cx="4641704" cy="1927131"/>
            </a:xfrm>
            <a:custGeom>
              <a:avLst/>
              <a:gdLst/>
              <a:ahLst/>
              <a:cxnLst/>
              <a:rect l="l" t="t" r="r" b="b"/>
              <a:pathLst>
                <a:path w="4641704" h="1927131">
                  <a:moveTo>
                    <a:pt x="0" y="0"/>
                  </a:moveTo>
                  <a:lnTo>
                    <a:pt x="4641704" y="0"/>
                  </a:lnTo>
                  <a:lnTo>
                    <a:pt x="4641704" y="1927131"/>
                  </a:lnTo>
                  <a:lnTo>
                    <a:pt x="0" y="192713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B050"/>
              </a:solidFill>
              <a:prstDash val="solid"/>
              <a:miter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" name="TextBox 37">
              <a:extLst>
                <a:ext uri="{FF2B5EF4-FFF2-40B4-BE49-F238E27FC236}">
                  <a16:creationId xmlns:a16="http://schemas.microsoft.com/office/drawing/2014/main" id="{590DF0A1-781E-744D-2FC4-7C49343FE035}"/>
                </a:ext>
              </a:extLst>
            </p:cNvPr>
            <p:cNvSpPr txBox="1"/>
            <p:nvPr/>
          </p:nvSpPr>
          <p:spPr>
            <a:xfrm>
              <a:off x="0" y="0"/>
              <a:ext cx="4641704" cy="192713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lIns="24588" tIns="24588" rIns="24588" bIns="24588" rtlCol="0" anchor="ctr"/>
            <a:lstStyle/>
            <a:p>
              <a:pPr algn="ctr">
                <a:lnSpc>
                  <a:spcPts val="692"/>
                </a:lnSpc>
              </a:pPr>
              <a:endParaRPr/>
            </a:p>
          </p:txBody>
        </p:sp>
      </p:grpSp>
      <p:sp>
        <p:nvSpPr>
          <p:cNvPr id="44" name="TextBox 37">
            <a:extLst>
              <a:ext uri="{FF2B5EF4-FFF2-40B4-BE49-F238E27FC236}">
                <a16:creationId xmlns:a16="http://schemas.microsoft.com/office/drawing/2014/main" id="{010BB37E-C9EC-038B-B0F5-175BFDDAD603}"/>
              </a:ext>
            </a:extLst>
          </p:cNvPr>
          <p:cNvSpPr txBox="1"/>
          <p:nvPr/>
        </p:nvSpPr>
        <p:spPr>
          <a:xfrm>
            <a:off x="2590800" y="7886700"/>
            <a:ext cx="3604466" cy="149649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lIns="24588" tIns="24588" rIns="24588" bIns="24588" rtlCol="0" anchor="ctr"/>
          <a:lstStyle/>
          <a:p>
            <a:pPr algn="ctr">
              <a:lnSpc>
                <a:spcPts val="692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811803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AD5EDDD1-4AAB-9F18-F62E-C830738DB7C7}"/>
              </a:ext>
            </a:extLst>
          </p:cNvPr>
          <p:cNvSpPr/>
          <p:nvPr/>
        </p:nvSpPr>
        <p:spPr>
          <a:xfrm>
            <a:off x="914400" y="3822792"/>
            <a:ext cx="6248400" cy="525850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2700" dirty="0"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s-CO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adopción del comercio electrónico se ha acelerado notablemente, con un incremento del 3 al 6% en las ventas minoristas en línea a nivel mundial. Este aumento ha sido especialmente notable en regiones con restricciones de movilidad y cierres comerciales, ya que las empresas se han visto obligadas a adaptarse para mantenerse operativas y satisfacer las necesidades de los clientes.</a:t>
            </a:r>
            <a:br>
              <a:rPr lang="es-CO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s-CO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(COVID-19 and E-</a:t>
            </a:r>
            <a:r>
              <a:rPr lang="es-CO" sz="2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commerce</a:t>
            </a:r>
            <a:r>
              <a:rPr lang="es-CO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2020)</a:t>
            </a:r>
            <a:endParaRPr lang="es-MX" sz="2700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E455DAEB-439A-24FB-2696-E3A05E54F09B}"/>
              </a:ext>
            </a:extLst>
          </p:cNvPr>
          <p:cNvSpPr/>
          <p:nvPr/>
        </p:nvSpPr>
        <p:spPr>
          <a:xfrm>
            <a:off x="10972800" y="3771195"/>
            <a:ext cx="6096000" cy="52585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s-MX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sta investigación busca identificar las barreras y oportunidades específicas para la adopción del comercio electrónico por parte de las empresas locales, así como destacar su papel fundamental en la supervivencia y adaptación empresarial. </a:t>
            </a:r>
            <a:endParaRPr lang="es-MX" sz="2800" dirty="0"/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F5A7DD5C-6863-8114-EE21-43E583D3E170}"/>
              </a:ext>
            </a:extLst>
          </p:cNvPr>
          <p:cNvSpPr/>
          <p:nvPr/>
        </p:nvSpPr>
        <p:spPr>
          <a:xfrm>
            <a:off x="7447638" y="5423345"/>
            <a:ext cx="3392724" cy="2057400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lo tanto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26143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092691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070339" y="49149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070339" y="2754988"/>
            <a:ext cx="8992881" cy="16766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CO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Analizar el comercio electrónico en el desarrollo empresarial del municipio de Aguachica durante la pandemia de Covid-19</a:t>
            </a:r>
            <a:endParaRPr lang="en-US" sz="30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59" name="TextBox 26"/>
          <p:cNvSpPr txBox="1"/>
          <p:nvPr/>
        </p:nvSpPr>
        <p:spPr>
          <a:xfrm>
            <a:off x="1419844" y="5629261"/>
            <a:ext cx="12400312" cy="4071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CO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Describir el comportamiento en los años 2020 al 2022 del comercio electrónico en los consumidores de Aguachica Cesar</a:t>
            </a:r>
            <a:endParaRPr lang="es-MX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s-MX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Determinar los sectores empresariales de Aguachica Cesar que se vieron más beneficiados por el comercio electrónico.</a:t>
            </a:r>
            <a:endParaRPr lang="es-MX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es-CO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Evaluar el crecimiento del comercio electrónico en Aguachica Cesar durante la pandemia de COVID-19</a:t>
            </a:r>
            <a:endParaRPr lang="es-MX" sz="3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036072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MARCO TEÓRICO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E33847E6-071E-60B0-781F-17520D7B31E4}"/>
              </a:ext>
            </a:extLst>
          </p:cNvPr>
          <p:cNvSpPr txBox="1"/>
          <p:nvPr/>
        </p:nvSpPr>
        <p:spPr>
          <a:xfrm>
            <a:off x="13906500" y="6321826"/>
            <a:ext cx="2895600" cy="1162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00000"/>
                </a:solidFill>
                <a:latin typeface="Montserrat Bold"/>
              </a:rPr>
              <a:t>Teoria de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los</a:t>
            </a:r>
            <a:r>
              <a:rPr lang="en-US" sz="2199" dirty="0">
                <a:solidFill>
                  <a:srgbClr val="000000"/>
                </a:solidFill>
                <a:latin typeface="Montserrat Bold"/>
              </a:rPr>
              <a:t>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Sistemas</a:t>
            </a:r>
            <a:endParaRPr lang="en-US" sz="2199" dirty="0">
              <a:solidFill>
                <a:srgbClr val="000000"/>
              </a:solidFill>
              <a:latin typeface="Montserrat Bold"/>
            </a:endParaRPr>
          </a:p>
          <a:p>
            <a:pPr algn="ctr">
              <a:lnSpc>
                <a:spcPts val="3079"/>
              </a:lnSpc>
            </a:pPr>
            <a:endParaRPr lang="en-US" sz="2199" dirty="0">
              <a:solidFill>
                <a:srgbClr val="000000"/>
              </a:solidFill>
              <a:latin typeface="Montserrat Bold"/>
            </a:endParaRPr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FB820643-0637-4A32-1B05-0D3C09F766C5}"/>
              </a:ext>
            </a:extLst>
          </p:cNvPr>
          <p:cNvSpPr/>
          <p:nvPr/>
        </p:nvSpPr>
        <p:spPr>
          <a:xfrm>
            <a:off x="942589" y="3439051"/>
            <a:ext cx="2802340" cy="2511597"/>
          </a:xfrm>
          <a:custGeom>
            <a:avLst/>
            <a:gdLst/>
            <a:ahLst/>
            <a:cxnLst/>
            <a:rect l="l" t="t" r="r" b="b"/>
            <a:pathLst>
              <a:path w="3714905" h="3329484">
                <a:moveTo>
                  <a:pt x="0" y="0"/>
                </a:moveTo>
                <a:lnTo>
                  <a:pt x="3714906" y="0"/>
                </a:lnTo>
                <a:lnTo>
                  <a:pt x="3714906" y="3329484"/>
                </a:lnTo>
                <a:lnTo>
                  <a:pt x="0" y="33294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solidFill>
              <a:srgbClr val="008000"/>
            </a:solidFill>
          </a:ln>
        </p:spPr>
        <p:txBody>
          <a:bodyPr/>
          <a:lstStyle/>
          <a:p>
            <a:endParaRPr lang="es-MX"/>
          </a:p>
        </p:txBody>
      </p:sp>
      <p:sp>
        <p:nvSpPr>
          <p:cNvPr id="27" name="Freeform 9">
            <a:extLst>
              <a:ext uri="{FF2B5EF4-FFF2-40B4-BE49-F238E27FC236}">
                <a16:creationId xmlns:a16="http://schemas.microsoft.com/office/drawing/2014/main" id="{CA603281-B45D-C5B7-FF1B-AB0BFF11C006}"/>
              </a:ext>
            </a:extLst>
          </p:cNvPr>
          <p:cNvSpPr/>
          <p:nvPr/>
        </p:nvSpPr>
        <p:spPr>
          <a:xfrm>
            <a:off x="4284260" y="3390900"/>
            <a:ext cx="2802340" cy="2511597"/>
          </a:xfrm>
          <a:custGeom>
            <a:avLst/>
            <a:gdLst/>
            <a:ahLst/>
            <a:cxnLst/>
            <a:rect l="l" t="t" r="r" b="b"/>
            <a:pathLst>
              <a:path w="3714905" h="3329484">
                <a:moveTo>
                  <a:pt x="0" y="0"/>
                </a:moveTo>
                <a:lnTo>
                  <a:pt x="3714906" y="0"/>
                </a:lnTo>
                <a:lnTo>
                  <a:pt x="3714906" y="3329484"/>
                </a:lnTo>
                <a:lnTo>
                  <a:pt x="0" y="33294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 dirty="0"/>
          </a:p>
        </p:txBody>
      </p:sp>
      <p:sp>
        <p:nvSpPr>
          <p:cNvPr id="28" name="Freeform 10">
            <a:extLst>
              <a:ext uri="{FF2B5EF4-FFF2-40B4-BE49-F238E27FC236}">
                <a16:creationId xmlns:a16="http://schemas.microsoft.com/office/drawing/2014/main" id="{FDD77FE9-DE74-491F-E17A-80BAEEC9E795}"/>
              </a:ext>
            </a:extLst>
          </p:cNvPr>
          <p:cNvSpPr/>
          <p:nvPr/>
        </p:nvSpPr>
        <p:spPr>
          <a:xfrm>
            <a:off x="7637060" y="3390900"/>
            <a:ext cx="2802340" cy="2511597"/>
          </a:xfrm>
          <a:custGeom>
            <a:avLst/>
            <a:gdLst/>
            <a:ahLst/>
            <a:cxnLst/>
            <a:rect l="l" t="t" r="r" b="b"/>
            <a:pathLst>
              <a:path w="3714905" h="3329484">
                <a:moveTo>
                  <a:pt x="0" y="0"/>
                </a:moveTo>
                <a:lnTo>
                  <a:pt x="3714905" y="0"/>
                </a:lnTo>
                <a:lnTo>
                  <a:pt x="3714905" y="3329484"/>
                </a:lnTo>
                <a:lnTo>
                  <a:pt x="0" y="33294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 dirty="0"/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43BC7372-10DF-01F3-43FB-7E30CD06172B}"/>
              </a:ext>
            </a:extLst>
          </p:cNvPr>
          <p:cNvSpPr/>
          <p:nvPr/>
        </p:nvSpPr>
        <p:spPr>
          <a:xfrm>
            <a:off x="10744200" y="3439051"/>
            <a:ext cx="2802340" cy="2511597"/>
          </a:xfrm>
          <a:custGeom>
            <a:avLst/>
            <a:gdLst/>
            <a:ahLst/>
            <a:cxnLst/>
            <a:rect l="l" t="t" r="r" b="b"/>
            <a:pathLst>
              <a:path w="3714905" h="3329484">
                <a:moveTo>
                  <a:pt x="0" y="0"/>
                </a:moveTo>
                <a:lnTo>
                  <a:pt x="3714905" y="0"/>
                </a:lnTo>
                <a:lnTo>
                  <a:pt x="3714905" y="3329484"/>
                </a:lnTo>
                <a:lnTo>
                  <a:pt x="0" y="33294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30" name="Freeform 12">
            <a:extLst>
              <a:ext uri="{FF2B5EF4-FFF2-40B4-BE49-F238E27FC236}">
                <a16:creationId xmlns:a16="http://schemas.microsoft.com/office/drawing/2014/main" id="{9CD191AC-0E58-A094-ED11-C7E8EEBA835C}"/>
              </a:ext>
            </a:extLst>
          </p:cNvPr>
          <p:cNvSpPr/>
          <p:nvPr/>
        </p:nvSpPr>
        <p:spPr>
          <a:xfrm>
            <a:off x="4890106" y="3774786"/>
            <a:ext cx="1360949" cy="1374696"/>
          </a:xfrm>
          <a:custGeom>
            <a:avLst/>
            <a:gdLst/>
            <a:ahLst/>
            <a:cxnLst/>
            <a:rect l="l" t="t" r="r" b="b"/>
            <a:pathLst>
              <a:path w="1804134" h="1822357">
                <a:moveTo>
                  <a:pt x="0" y="0"/>
                </a:moveTo>
                <a:lnTo>
                  <a:pt x="1804134" y="0"/>
                </a:lnTo>
                <a:lnTo>
                  <a:pt x="1804134" y="1822357"/>
                </a:lnTo>
                <a:lnTo>
                  <a:pt x="0" y="18223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MX"/>
          </a:p>
        </p:txBody>
      </p:sp>
      <p:sp>
        <p:nvSpPr>
          <p:cNvPr id="31" name="Freeform 13">
            <a:extLst>
              <a:ext uri="{FF2B5EF4-FFF2-40B4-BE49-F238E27FC236}">
                <a16:creationId xmlns:a16="http://schemas.microsoft.com/office/drawing/2014/main" id="{580D6860-8350-9298-3227-088435B0596F}"/>
              </a:ext>
            </a:extLst>
          </p:cNvPr>
          <p:cNvSpPr/>
          <p:nvPr/>
        </p:nvSpPr>
        <p:spPr>
          <a:xfrm>
            <a:off x="11353800" y="4100699"/>
            <a:ext cx="1048782" cy="1048782"/>
          </a:xfrm>
          <a:custGeom>
            <a:avLst/>
            <a:gdLst/>
            <a:ahLst/>
            <a:cxnLst/>
            <a:rect l="l" t="t" r="r" b="b"/>
            <a:pathLst>
              <a:path w="1390311" h="1390311">
                <a:moveTo>
                  <a:pt x="0" y="0"/>
                </a:moveTo>
                <a:lnTo>
                  <a:pt x="1390312" y="0"/>
                </a:lnTo>
                <a:lnTo>
                  <a:pt x="1390312" y="1390312"/>
                </a:lnTo>
                <a:lnTo>
                  <a:pt x="0" y="139031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MX"/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id="{4CC882F4-A736-0671-AA7B-9FF697C1EAD1}"/>
              </a:ext>
            </a:extLst>
          </p:cNvPr>
          <p:cNvSpPr/>
          <p:nvPr/>
        </p:nvSpPr>
        <p:spPr>
          <a:xfrm>
            <a:off x="1742248" y="3930902"/>
            <a:ext cx="1093770" cy="1290584"/>
          </a:xfrm>
          <a:custGeom>
            <a:avLst/>
            <a:gdLst/>
            <a:ahLst/>
            <a:cxnLst/>
            <a:rect l="l" t="t" r="r" b="b"/>
            <a:pathLst>
              <a:path w="1449950" h="1710855">
                <a:moveTo>
                  <a:pt x="0" y="0"/>
                </a:moveTo>
                <a:lnTo>
                  <a:pt x="1449950" y="0"/>
                </a:lnTo>
                <a:lnTo>
                  <a:pt x="1449950" y="1710855"/>
                </a:lnTo>
                <a:lnTo>
                  <a:pt x="0" y="171085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33" name="Freeform 15">
            <a:extLst>
              <a:ext uri="{FF2B5EF4-FFF2-40B4-BE49-F238E27FC236}">
                <a16:creationId xmlns:a16="http://schemas.microsoft.com/office/drawing/2014/main" id="{070D726E-BB7C-20F3-9C34-A636BFAFBC74}"/>
              </a:ext>
            </a:extLst>
          </p:cNvPr>
          <p:cNvSpPr/>
          <p:nvPr/>
        </p:nvSpPr>
        <p:spPr>
          <a:xfrm>
            <a:off x="8085030" y="3690232"/>
            <a:ext cx="1459250" cy="1459250"/>
          </a:xfrm>
          <a:custGeom>
            <a:avLst/>
            <a:gdLst/>
            <a:ahLst/>
            <a:cxnLst/>
            <a:rect l="l" t="t" r="r" b="b"/>
            <a:pathLst>
              <a:path w="1934447" h="1934447">
                <a:moveTo>
                  <a:pt x="0" y="0"/>
                </a:moveTo>
                <a:lnTo>
                  <a:pt x="1934446" y="0"/>
                </a:lnTo>
                <a:lnTo>
                  <a:pt x="1934446" y="1934447"/>
                </a:lnTo>
                <a:lnTo>
                  <a:pt x="0" y="193444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AE9589CA-2ACF-4A7C-359E-1EBD86EF3724}"/>
              </a:ext>
            </a:extLst>
          </p:cNvPr>
          <p:cNvSpPr txBox="1"/>
          <p:nvPr/>
        </p:nvSpPr>
        <p:spPr>
          <a:xfrm>
            <a:off x="882555" y="6473068"/>
            <a:ext cx="2390792" cy="1162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00000"/>
                </a:solidFill>
                <a:latin typeface="Montserrat Bold"/>
              </a:rPr>
              <a:t>E-commerce</a:t>
            </a:r>
          </a:p>
          <a:p>
            <a:pPr algn="ctr">
              <a:lnSpc>
                <a:spcPts val="3079"/>
              </a:lnSpc>
            </a:pPr>
            <a:endParaRPr lang="en-US" sz="2199" dirty="0">
              <a:solidFill>
                <a:srgbClr val="000000"/>
              </a:solidFill>
              <a:latin typeface="Montserrat Bold"/>
            </a:endParaRPr>
          </a:p>
          <a:p>
            <a:pPr algn="ctr">
              <a:lnSpc>
                <a:spcPts val="3079"/>
              </a:lnSpc>
            </a:pPr>
            <a:endParaRPr lang="en-US" sz="2199" dirty="0">
              <a:solidFill>
                <a:srgbClr val="000000"/>
              </a:solidFill>
              <a:latin typeface="Montserrat Bold"/>
            </a:endParaRPr>
          </a:p>
        </p:txBody>
      </p:sp>
      <p:sp>
        <p:nvSpPr>
          <p:cNvPr id="35" name="TextBox 18">
            <a:extLst>
              <a:ext uri="{FF2B5EF4-FFF2-40B4-BE49-F238E27FC236}">
                <a16:creationId xmlns:a16="http://schemas.microsoft.com/office/drawing/2014/main" id="{6F28C106-8EDE-D0B1-7A7D-39CFFA040850}"/>
              </a:ext>
            </a:extLst>
          </p:cNvPr>
          <p:cNvSpPr txBox="1"/>
          <p:nvPr/>
        </p:nvSpPr>
        <p:spPr>
          <a:xfrm>
            <a:off x="4114800" y="6454018"/>
            <a:ext cx="2390792" cy="1162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00000"/>
                </a:solidFill>
                <a:latin typeface="Montserrat Bold"/>
              </a:rPr>
              <a:t>Desarrollo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Empresarial</a:t>
            </a:r>
            <a:endParaRPr lang="en-US" sz="2199" dirty="0">
              <a:solidFill>
                <a:srgbClr val="000000"/>
              </a:solidFill>
              <a:latin typeface="Montserrat Bold"/>
            </a:endParaRPr>
          </a:p>
          <a:p>
            <a:pPr algn="ctr">
              <a:lnSpc>
                <a:spcPts val="3079"/>
              </a:lnSpc>
            </a:pPr>
            <a:endParaRPr lang="en-US" sz="2199" dirty="0">
              <a:solidFill>
                <a:srgbClr val="000000"/>
              </a:solidFill>
              <a:latin typeface="Montserrat Bold"/>
            </a:endParaRPr>
          </a:p>
        </p:txBody>
      </p:sp>
      <p:sp>
        <p:nvSpPr>
          <p:cNvPr id="36" name="TextBox 19">
            <a:extLst>
              <a:ext uri="{FF2B5EF4-FFF2-40B4-BE49-F238E27FC236}">
                <a16:creationId xmlns:a16="http://schemas.microsoft.com/office/drawing/2014/main" id="{FC42F477-111A-3A43-C027-28E37D3524C2}"/>
              </a:ext>
            </a:extLst>
          </p:cNvPr>
          <p:cNvSpPr txBox="1"/>
          <p:nvPr/>
        </p:nvSpPr>
        <p:spPr>
          <a:xfrm>
            <a:off x="7470371" y="6321827"/>
            <a:ext cx="2688568" cy="1162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00000"/>
                </a:solidFill>
                <a:latin typeface="Montserrat Bold"/>
              </a:rPr>
              <a:t>Teoria del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comportamiento</a:t>
            </a:r>
            <a:r>
              <a:rPr lang="en-US" sz="2199" dirty="0">
                <a:solidFill>
                  <a:srgbClr val="000000"/>
                </a:solidFill>
                <a:latin typeface="Montserrat Bold"/>
              </a:rPr>
              <a:t> del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comsumidor</a:t>
            </a:r>
            <a:endParaRPr lang="en-US" sz="2199" dirty="0">
              <a:solidFill>
                <a:srgbClr val="000000"/>
              </a:solidFill>
              <a:latin typeface="Montserrat Bold"/>
            </a:endParaRPr>
          </a:p>
        </p:txBody>
      </p:sp>
      <p:sp>
        <p:nvSpPr>
          <p:cNvPr id="37" name="TextBox 20">
            <a:extLst>
              <a:ext uri="{FF2B5EF4-FFF2-40B4-BE49-F238E27FC236}">
                <a16:creationId xmlns:a16="http://schemas.microsoft.com/office/drawing/2014/main" id="{8C0F52EA-3F49-58E4-A41A-7D2A5CF1F399}"/>
              </a:ext>
            </a:extLst>
          </p:cNvPr>
          <p:cNvSpPr txBox="1"/>
          <p:nvPr/>
        </p:nvSpPr>
        <p:spPr>
          <a:xfrm>
            <a:off x="10764672" y="6321827"/>
            <a:ext cx="2390792" cy="1560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00000"/>
                </a:solidFill>
                <a:latin typeface="Montserrat Bold"/>
              </a:rPr>
              <a:t>Teoria de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Difusión</a:t>
            </a:r>
            <a:r>
              <a:rPr lang="en-US" sz="2199" dirty="0">
                <a:solidFill>
                  <a:srgbClr val="000000"/>
                </a:solidFill>
                <a:latin typeface="Montserrat Bold"/>
              </a:rPr>
              <a:t> de </a:t>
            </a:r>
            <a:r>
              <a:rPr lang="en-US" sz="2199" dirty="0" err="1">
                <a:solidFill>
                  <a:srgbClr val="000000"/>
                </a:solidFill>
                <a:latin typeface="Montserrat Bold"/>
              </a:rPr>
              <a:t>Innovaciones</a:t>
            </a:r>
            <a:endParaRPr lang="en-US" sz="2199" dirty="0">
              <a:solidFill>
                <a:srgbClr val="000000"/>
              </a:solidFill>
              <a:latin typeface="Montserrat Bold"/>
            </a:endParaRPr>
          </a:p>
          <a:p>
            <a:pPr algn="ctr">
              <a:lnSpc>
                <a:spcPts val="3079"/>
              </a:lnSpc>
            </a:pPr>
            <a:endParaRPr lang="en-US" sz="2199" dirty="0">
              <a:solidFill>
                <a:srgbClr val="000000"/>
              </a:solidFill>
              <a:latin typeface="Montserrat Bold"/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:a16="http://schemas.microsoft.com/office/drawing/2014/main" id="{6E87B2C3-5948-5D05-0D87-BF001C822814}"/>
              </a:ext>
            </a:extLst>
          </p:cNvPr>
          <p:cNvSpPr/>
          <p:nvPr/>
        </p:nvSpPr>
        <p:spPr>
          <a:xfrm>
            <a:off x="14097000" y="3447092"/>
            <a:ext cx="2802340" cy="2511597"/>
          </a:xfrm>
          <a:custGeom>
            <a:avLst/>
            <a:gdLst/>
            <a:ahLst/>
            <a:cxnLst/>
            <a:rect l="l" t="t" r="r" b="b"/>
            <a:pathLst>
              <a:path w="3714905" h="3329484">
                <a:moveTo>
                  <a:pt x="0" y="0"/>
                </a:moveTo>
                <a:lnTo>
                  <a:pt x="3714906" y="0"/>
                </a:lnTo>
                <a:lnTo>
                  <a:pt x="3714906" y="3329484"/>
                </a:lnTo>
                <a:lnTo>
                  <a:pt x="0" y="33294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DBB065BA-194A-F733-200E-B9A6152E8FB9}"/>
              </a:ext>
            </a:extLst>
          </p:cNvPr>
          <p:cNvSpPr/>
          <p:nvPr/>
        </p:nvSpPr>
        <p:spPr>
          <a:xfrm>
            <a:off x="14706600" y="3930902"/>
            <a:ext cx="1295400" cy="1310799"/>
          </a:xfrm>
          <a:custGeom>
            <a:avLst/>
            <a:gdLst/>
            <a:ahLst/>
            <a:cxnLst/>
            <a:rect l="l" t="t" r="r" b="b"/>
            <a:pathLst>
              <a:path w="2760599" h="2725464">
                <a:moveTo>
                  <a:pt x="0" y="0"/>
                </a:moveTo>
                <a:lnTo>
                  <a:pt x="2760599" y="0"/>
                </a:lnTo>
                <a:lnTo>
                  <a:pt x="2760599" y="2725464"/>
                </a:lnTo>
                <a:lnTo>
                  <a:pt x="0" y="2725464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3115089" y="1084078"/>
            <a:ext cx="12057821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grpSp>
        <p:nvGrpSpPr>
          <p:cNvPr id="40" name="Group 2">
            <a:extLst>
              <a:ext uri="{FF2B5EF4-FFF2-40B4-BE49-F238E27FC236}">
                <a16:creationId xmlns:a16="http://schemas.microsoft.com/office/drawing/2014/main" id="{B5EEC615-0D5B-BB79-7AAB-6A9355AECFA4}"/>
              </a:ext>
            </a:extLst>
          </p:cNvPr>
          <p:cNvGrpSpPr/>
          <p:nvPr/>
        </p:nvGrpSpPr>
        <p:grpSpPr>
          <a:xfrm>
            <a:off x="965917" y="3857623"/>
            <a:ext cx="4970430" cy="1912116"/>
            <a:chOff x="0" y="0"/>
            <a:chExt cx="827673" cy="375713"/>
          </a:xfrm>
        </p:grpSpPr>
        <p:sp>
          <p:nvSpPr>
            <p:cNvPr id="41" name="Freeform 3">
              <a:extLst>
                <a:ext uri="{FF2B5EF4-FFF2-40B4-BE49-F238E27FC236}">
                  <a16:creationId xmlns:a16="http://schemas.microsoft.com/office/drawing/2014/main" id="{5CFD4053-996C-DE14-A75C-F2E5B0DC0C44}"/>
                </a:ext>
              </a:extLst>
            </p:cNvPr>
            <p:cNvSpPr/>
            <p:nvPr/>
          </p:nvSpPr>
          <p:spPr>
            <a:xfrm>
              <a:off x="0" y="0"/>
              <a:ext cx="827673" cy="375713"/>
            </a:xfrm>
            <a:custGeom>
              <a:avLst/>
              <a:gdLst/>
              <a:ahLst/>
              <a:cxnLst/>
              <a:rect l="l" t="t" r="r" b="b"/>
              <a:pathLst>
                <a:path w="827673" h="375713">
                  <a:moveTo>
                    <a:pt x="0" y="0"/>
                  </a:moveTo>
                  <a:lnTo>
                    <a:pt x="827673" y="0"/>
                  </a:lnTo>
                  <a:lnTo>
                    <a:pt x="827673" y="375713"/>
                  </a:lnTo>
                  <a:lnTo>
                    <a:pt x="0" y="375713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/>
            <a:lstStyle/>
            <a:p>
              <a:endParaRPr lang="es-MX" sz="2200" dirty="0"/>
            </a:p>
          </p:txBody>
        </p:sp>
        <p:sp>
          <p:nvSpPr>
            <p:cNvPr id="42" name="TextBox 4">
              <a:extLst>
                <a:ext uri="{FF2B5EF4-FFF2-40B4-BE49-F238E27FC236}">
                  <a16:creationId xmlns:a16="http://schemas.microsoft.com/office/drawing/2014/main" id="{3F0D7E26-D525-B6FB-EEF9-01E1D30BBE3E}"/>
                </a:ext>
              </a:extLst>
            </p:cNvPr>
            <p:cNvSpPr txBox="1"/>
            <p:nvPr/>
          </p:nvSpPr>
          <p:spPr>
            <a:xfrm>
              <a:off x="0" y="-28575"/>
              <a:ext cx="827673" cy="4042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4"/>
                </a:lnSpc>
              </a:pP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Tipo de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investigación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: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Explicativo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 –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Descriptivo</a:t>
              </a:r>
              <a:endParaRPr lang="en-US" sz="2200" spc="-93" dirty="0">
                <a:solidFill>
                  <a:srgbClr val="FFFFFF"/>
                </a:solidFill>
                <a:latin typeface="Montserrat Bold Italics"/>
              </a:endParaRPr>
            </a:p>
          </p:txBody>
        </p:sp>
      </p:grpSp>
      <p:grpSp>
        <p:nvGrpSpPr>
          <p:cNvPr id="43" name="Group 7">
            <a:extLst>
              <a:ext uri="{FF2B5EF4-FFF2-40B4-BE49-F238E27FC236}">
                <a16:creationId xmlns:a16="http://schemas.microsoft.com/office/drawing/2014/main" id="{13596E26-12D8-E324-D66C-EA811F5ECD74}"/>
              </a:ext>
            </a:extLst>
          </p:cNvPr>
          <p:cNvGrpSpPr/>
          <p:nvPr/>
        </p:nvGrpSpPr>
        <p:grpSpPr>
          <a:xfrm>
            <a:off x="6648275" y="3974719"/>
            <a:ext cx="4821752" cy="1776968"/>
            <a:chOff x="0" y="0"/>
            <a:chExt cx="827673" cy="375713"/>
          </a:xfrm>
          <a:solidFill>
            <a:srgbClr val="00B050"/>
          </a:solidFill>
        </p:grpSpPr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16FA65F3-2002-5997-E759-02E74A86C3F7}"/>
                </a:ext>
              </a:extLst>
            </p:cNvPr>
            <p:cNvSpPr/>
            <p:nvPr/>
          </p:nvSpPr>
          <p:spPr>
            <a:xfrm>
              <a:off x="0" y="0"/>
              <a:ext cx="827673" cy="375713"/>
            </a:xfrm>
            <a:custGeom>
              <a:avLst/>
              <a:gdLst/>
              <a:ahLst/>
              <a:cxnLst/>
              <a:rect l="l" t="t" r="r" b="b"/>
              <a:pathLst>
                <a:path w="827673" h="375713">
                  <a:moveTo>
                    <a:pt x="0" y="0"/>
                  </a:moveTo>
                  <a:lnTo>
                    <a:pt x="827673" y="0"/>
                  </a:lnTo>
                  <a:lnTo>
                    <a:pt x="827673" y="375713"/>
                  </a:lnTo>
                  <a:lnTo>
                    <a:pt x="0" y="375713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MX" sz="2200"/>
            </a:p>
          </p:txBody>
        </p:sp>
        <p:sp>
          <p:nvSpPr>
            <p:cNvPr id="45" name="TextBox 9">
              <a:extLst>
                <a:ext uri="{FF2B5EF4-FFF2-40B4-BE49-F238E27FC236}">
                  <a16:creationId xmlns:a16="http://schemas.microsoft.com/office/drawing/2014/main" id="{3F5CDB99-70FA-DBE7-3322-343E2B4B03DD}"/>
                </a:ext>
              </a:extLst>
            </p:cNvPr>
            <p:cNvSpPr txBox="1"/>
            <p:nvPr/>
          </p:nvSpPr>
          <p:spPr>
            <a:xfrm>
              <a:off x="0" y="-28575"/>
              <a:ext cx="827673" cy="4042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4"/>
                </a:lnSpc>
              </a:pP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Diseño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 de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investigación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: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Enfoque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Mixto</a:t>
              </a:r>
              <a:endParaRPr lang="en-US" sz="2200" spc="-93" dirty="0">
                <a:solidFill>
                  <a:srgbClr val="FFFFFF"/>
                </a:solidFill>
                <a:latin typeface="Montserrat Bold Italics"/>
              </a:endParaRPr>
            </a:p>
          </p:txBody>
        </p:sp>
      </p:grpSp>
      <p:sp>
        <p:nvSpPr>
          <p:cNvPr id="48" name="TextBox 12">
            <a:extLst>
              <a:ext uri="{FF2B5EF4-FFF2-40B4-BE49-F238E27FC236}">
                <a16:creationId xmlns:a16="http://schemas.microsoft.com/office/drawing/2014/main" id="{C2D5AB68-8FC2-1563-95F5-70AE7824361A}"/>
              </a:ext>
            </a:extLst>
          </p:cNvPr>
          <p:cNvSpPr txBox="1"/>
          <p:nvPr/>
        </p:nvSpPr>
        <p:spPr>
          <a:xfrm>
            <a:off x="12014797" y="3839571"/>
            <a:ext cx="4970430" cy="1912116"/>
          </a:xfrm>
          <a:prstGeom prst="rect">
            <a:avLst/>
          </a:prstGeom>
          <a:solidFill>
            <a:srgbClr val="00B050"/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3264"/>
              </a:lnSpc>
            </a:pPr>
            <a:r>
              <a:rPr lang="en-US" sz="2200" spc="-93" dirty="0">
                <a:solidFill>
                  <a:srgbClr val="FFFFFF"/>
                </a:solidFill>
                <a:latin typeface="Montserrat Bold Italics"/>
              </a:rPr>
              <a:t>Población:</a:t>
            </a:r>
            <a:br>
              <a:rPr lang="en-US" sz="2200" spc="-93" dirty="0">
                <a:solidFill>
                  <a:srgbClr val="FFFFFF"/>
                </a:solidFill>
                <a:latin typeface="Montserrat Bold Italics"/>
              </a:rPr>
            </a:b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Consumidores</a:t>
            </a:r>
            <a:r>
              <a:rPr lang="en-US" sz="2200" spc="-93" dirty="0">
                <a:solidFill>
                  <a:srgbClr val="FFFFFF"/>
                </a:solidFill>
                <a:latin typeface="Montserrat Bold Italics"/>
              </a:rPr>
              <a:t>: 83.424</a:t>
            </a:r>
            <a:br>
              <a:rPr lang="en-US" sz="2200" spc="-93" dirty="0">
                <a:solidFill>
                  <a:srgbClr val="FFFFFF"/>
                </a:solidFill>
                <a:latin typeface="Montserrat Bold Italics"/>
              </a:rPr>
            </a:b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Empresas</a:t>
            </a:r>
            <a:r>
              <a:rPr lang="en-US" sz="2200" spc="-93" dirty="0">
                <a:solidFill>
                  <a:srgbClr val="FFFFFF"/>
                </a:solidFill>
                <a:latin typeface="Montserrat Bold Italics"/>
              </a:rPr>
              <a:t>: 1.542</a:t>
            </a:r>
          </a:p>
        </p:txBody>
      </p:sp>
      <p:grpSp>
        <p:nvGrpSpPr>
          <p:cNvPr id="49" name="Group 13">
            <a:extLst>
              <a:ext uri="{FF2B5EF4-FFF2-40B4-BE49-F238E27FC236}">
                <a16:creationId xmlns:a16="http://schemas.microsoft.com/office/drawing/2014/main" id="{7D9E638B-B048-4E10-B409-36AA1523CA0A}"/>
              </a:ext>
            </a:extLst>
          </p:cNvPr>
          <p:cNvGrpSpPr/>
          <p:nvPr/>
        </p:nvGrpSpPr>
        <p:grpSpPr>
          <a:xfrm>
            <a:off x="12079740" y="6716577"/>
            <a:ext cx="4821752" cy="1776968"/>
            <a:chOff x="0" y="0"/>
            <a:chExt cx="827673" cy="375713"/>
          </a:xfrm>
          <a:solidFill>
            <a:srgbClr val="00B050"/>
          </a:solidFill>
        </p:grpSpPr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861E1154-2DA6-DF45-4F44-F0C81C840F59}"/>
                </a:ext>
              </a:extLst>
            </p:cNvPr>
            <p:cNvSpPr/>
            <p:nvPr/>
          </p:nvSpPr>
          <p:spPr>
            <a:xfrm>
              <a:off x="0" y="0"/>
              <a:ext cx="827673" cy="375713"/>
            </a:xfrm>
            <a:custGeom>
              <a:avLst/>
              <a:gdLst/>
              <a:ahLst/>
              <a:cxnLst/>
              <a:rect l="l" t="t" r="r" b="b"/>
              <a:pathLst>
                <a:path w="827673" h="375713">
                  <a:moveTo>
                    <a:pt x="0" y="0"/>
                  </a:moveTo>
                  <a:lnTo>
                    <a:pt x="827673" y="0"/>
                  </a:lnTo>
                  <a:lnTo>
                    <a:pt x="827673" y="375713"/>
                  </a:lnTo>
                  <a:lnTo>
                    <a:pt x="0" y="375713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MX" sz="2200"/>
            </a:p>
          </p:txBody>
        </p:sp>
        <p:sp>
          <p:nvSpPr>
            <p:cNvPr id="51" name="TextBox 15">
              <a:extLst>
                <a:ext uri="{FF2B5EF4-FFF2-40B4-BE49-F238E27FC236}">
                  <a16:creationId xmlns:a16="http://schemas.microsoft.com/office/drawing/2014/main" id="{E546EA6E-3137-C20D-1C72-05B1AF8CFABF}"/>
                </a:ext>
              </a:extLst>
            </p:cNvPr>
            <p:cNvSpPr txBox="1"/>
            <p:nvPr/>
          </p:nvSpPr>
          <p:spPr>
            <a:xfrm>
              <a:off x="0" y="-28575"/>
              <a:ext cx="827673" cy="4042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4"/>
                </a:lnSpc>
              </a:pP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Muestra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: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Consumidores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: 167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Empresas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: 151 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Empresarios: 9</a:t>
              </a:r>
            </a:p>
          </p:txBody>
        </p:sp>
      </p:grpSp>
      <p:sp>
        <p:nvSpPr>
          <p:cNvPr id="54" name="TextBox 18">
            <a:extLst>
              <a:ext uri="{FF2B5EF4-FFF2-40B4-BE49-F238E27FC236}">
                <a16:creationId xmlns:a16="http://schemas.microsoft.com/office/drawing/2014/main" id="{A4F86B8B-764B-D754-AB57-BC0E760CDDE6}"/>
              </a:ext>
            </a:extLst>
          </p:cNvPr>
          <p:cNvSpPr txBox="1"/>
          <p:nvPr/>
        </p:nvSpPr>
        <p:spPr>
          <a:xfrm>
            <a:off x="6752958" y="6614016"/>
            <a:ext cx="4821750" cy="1912116"/>
          </a:xfrm>
          <a:prstGeom prst="rect">
            <a:avLst/>
          </a:prstGeom>
          <a:solidFill>
            <a:srgbClr val="00B050"/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3264"/>
              </a:lnSpc>
            </a:pP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Instrumentos</a:t>
            </a:r>
            <a:r>
              <a:rPr lang="en-US" sz="2200" spc="-93" dirty="0">
                <a:solidFill>
                  <a:srgbClr val="FFFFFF"/>
                </a:solidFill>
                <a:latin typeface="Montserrat Bold Italics"/>
              </a:rPr>
              <a:t> de </a:t>
            </a: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Recolección</a:t>
            </a:r>
            <a:r>
              <a:rPr lang="en-US" sz="2200" spc="-93" dirty="0">
                <a:solidFill>
                  <a:srgbClr val="FFFFFF"/>
                </a:solidFill>
                <a:latin typeface="Montserrat Bold Italics"/>
              </a:rPr>
              <a:t> de Datos:</a:t>
            </a:r>
            <a:br>
              <a:rPr lang="en-US" sz="2200" spc="-93" dirty="0">
                <a:solidFill>
                  <a:srgbClr val="FFFFFF"/>
                </a:solidFill>
                <a:latin typeface="Montserrat Bold Italics"/>
              </a:rPr>
            </a:b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Encuestas</a:t>
            </a:r>
            <a:br>
              <a:rPr lang="en-US" sz="2200" spc="-93" dirty="0">
                <a:solidFill>
                  <a:srgbClr val="FFFFFF"/>
                </a:solidFill>
                <a:latin typeface="Montserrat Bold Italics"/>
              </a:rPr>
            </a:b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Cuestionario</a:t>
            </a:r>
            <a:br>
              <a:rPr lang="en-US" sz="2200" spc="-93" dirty="0">
                <a:solidFill>
                  <a:srgbClr val="FFFFFF"/>
                </a:solidFill>
                <a:latin typeface="Montserrat Bold Italics"/>
              </a:rPr>
            </a:br>
            <a:r>
              <a:rPr lang="en-US" sz="2200" spc="-93" dirty="0" err="1">
                <a:solidFill>
                  <a:srgbClr val="FFFFFF"/>
                </a:solidFill>
                <a:latin typeface="Montserrat Bold Italics"/>
              </a:rPr>
              <a:t>Entrevistas</a:t>
            </a:r>
            <a:endParaRPr lang="en-US" sz="2200" spc="-93" dirty="0">
              <a:solidFill>
                <a:srgbClr val="FFFFFF"/>
              </a:solidFill>
              <a:latin typeface="Montserrat Bold Italics"/>
            </a:endParaRPr>
          </a:p>
        </p:txBody>
      </p:sp>
      <p:grpSp>
        <p:nvGrpSpPr>
          <p:cNvPr id="56" name="Group 19">
            <a:extLst>
              <a:ext uri="{FF2B5EF4-FFF2-40B4-BE49-F238E27FC236}">
                <a16:creationId xmlns:a16="http://schemas.microsoft.com/office/drawing/2014/main" id="{9AD86B82-812F-7BEE-EC3E-E7DA7253F6D8}"/>
              </a:ext>
            </a:extLst>
          </p:cNvPr>
          <p:cNvGrpSpPr/>
          <p:nvPr/>
        </p:nvGrpSpPr>
        <p:grpSpPr>
          <a:xfrm>
            <a:off x="1090532" y="6614016"/>
            <a:ext cx="4821752" cy="1912116"/>
            <a:chOff x="0" y="-28575"/>
            <a:chExt cx="827673" cy="404288"/>
          </a:xfrm>
          <a:solidFill>
            <a:srgbClr val="00B050"/>
          </a:solidFill>
        </p:grpSpPr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F7D26ACC-3552-6BBC-5A5B-E49C03E32D7B}"/>
                </a:ext>
              </a:extLst>
            </p:cNvPr>
            <p:cNvSpPr/>
            <p:nvPr/>
          </p:nvSpPr>
          <p:spPr>
            <a:xfrm>
              <a:off x="0" y="0"/>
              <a:ext cx="827673" cy="375713"/>
            </a:xfrm>
            <a:custGeom>
              <a:avLst/>
              <a:gdLst/>
              <a:ahLst/>
              <a:cxnLst/>
              <a:rect l="l" t="t" r="r" b="b"/>
              <a:pathLst>
                <a:path w="827673" h="375713">
                  <a:moveTo>
                    <a:pt x="0" y="0"/>
                  </a:moveTo>
                  <a:lnTo>
                    <a:pt x="827673" y="0"/>
                  </a:lnTo>
                  <a:lnTo>
                    <a:pt x="827673" y="375713"/>
                  </a:lnTo>
                  <a:lnTo>
                    <a:pt x="0" y="375713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MX" sz="2200"/>
            </a:p>
          </p:txBody>
        </p:sp>
        <p:sp>
          <p:nvSpPr>
            <p:cNvPr id="58" name="TextBox 21">
              <a:extLst>
                <a:ext uri="{FF2B5EF4-FFF2-40B4-BE49-F238E27FC236}">
                  <a16:creationId xmlns:a16="http://schemas.microsoft.com/office/drawing/2014/main" id="{E074091D-E346-4E12-9A92-604E16058EB5}"/>
                </a:ext>
              </a:extLst>
            </p:cNvPr>
            <p:cNvSpPr txBox="1"/>
            <p:nvPr/>
          </p:nvSpPr>
          <p:spPr>
            <a:xfrm>
              <a:off x="0" y="-28575"/>
              <a:ext cx="827673" cy="40428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64"/>
                </a:lnSpc>
              </a:pP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Procedimientos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 de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Recolección</a:t>
              </a: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 de Datos: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Google Forms</a:t>
              </a:r>
              <a:b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</a:br>
              <a:r>
                <a:rPr lang="en-US" sz="2200" spc="-93" dirty="0">
                  <a:solidFill>
                    <a:srgbClr val="FFFFFF"/>
                  </a:solidFill>
                  <a:latin typeface="Montserrat Bold Italics"/>
                </a:rPr>
                <a:t>Video </a:t>
              </a:r>
              <a:r>
                <a:rPr lang="en-US" sz="2200" spc="-93" dirty="0" err="1">
                  <a:solidFill>
                    <a:srgbClr val="FFFFFF"/>
                  </a:solidFill>
                  <a:latin typeface="Montserrat Bold Italics"/>
                </a:rPr>
                <a:t>Conferencias</a:t>
              </a:r>
              <a:endParaRPr lang="en-US" sz="2200" spc="-93" dirty="0">
                <a:solidFill>
                  <a:srgbClr val="FFFFFF"/>
                </a:solidFill>
                <a:latin typeface="Montserrat Bold Italics"/>
              </a:endParaRPr>
            </a:p>
          </p:txBody>
        </p:sp>
      </p:grpSp>
      <p:grpSp>
        <p:nvGrpSpPr>
          <p:cNvPr id="59" name="Group 23">
            <a:extLst>
              <a:ext uri="{FF2B5EF4-FFF2-40B4-BE49-F238E27FC236}">
                <a16:creationId xmlns:a16="http://schemas.microsoft.com/office/drawing/2014/main" id="{E4380CB0-1079-B8D2-5DD1-65A090256860}"/>
              </a:ext>
            </a:extLst>
          </p:cNvPr>
          <p:cNvGrpSpPr/>
          <p:nvPr/>
        </p:nvGrpSpPr>
        <p:grpSpPr>
          <a:xfrm>
            <a:off x="6002783" y="4986521"/>
            <a:ext cx="497476" cy="388836"/>
            <a:chOff x="0" y="0"/>
            <a:chExt cx="737540" cy="643465"/>
          </a:xfrm>
        </p:grpSpPr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D78D0B82-EEFF-C9D5-FCB4-6956A08F65BF}"/>
                </a:ext>
              </a:extLst>
            </p:cNvPr>
            <p:cNvSpPr/>
            <p:nvPr/>
          </p:nvSpPr>
          <p:spPr>
            <a:xfrm>
              <a:off x="0" y="0"/>
              <a:ext cx="737540" cy="643465"/>
            </a:xfrm>
            <a:custGeom>
              <a:avLst/>
              <a:gdLst/>
              <a:ahLst/>
              <a:cxnLst/>
              <a:rect l="l" t="t" r="r" b="b"/>
              <a:pathLst>
                <a:path w="737540" h="643465">
                  <a:moveTo>
                    <a:pt x="737540" y="321733"/>
                  </a:moveTo>
                  <a:lnTo>
                    <a:pt x="331140" y="0"/>
                  </a:lnTo>
                  <a:lnTo>
                    <a:pt x="331140" y="203200"/>
                  </a:lnTo>
                  <a:lnTo>
                    <a:pt x="0" y="203200"/>
                  </a:lnTo>
                  <a:lnTo>
                    <a:pt x="0" y="440265"/>
                  </a:lnTo>
                  <a:lnTo>
                    <a:pt x="331140" y="440265"/>
                  </a:lnTo>
                  <a:lnTo>
                    <a:pt x="331140" y="643465"/>
                  </a:lnTo>
                  <a:lnTo>
                    <a:pt x="737540" y="32173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/>
            </a:p>
          </p:txBody>
        </p:sp>
        <p:sp>
          <p:nvSpPr>
            <p:cNvPr id="61" name="TextBox 25">
              <a:extLst>
                <a:ext uri="{FF2B5EF4-FFF2-40B4-BE49-F238E27FC236}">
                  <a16:creationId xmlns:a16="http://schemas.microsoft.com/office/drawing/2014/main" id="{372F4D88-CC13-0673-14DC-1750570F8DC9}"/>
                </a:ext>
              </a:extLst>
            </p:cNvPr>
            <p:cNvSpPr txBox="1"/>
            <p:nvPr/>
          </p:nvSpPr>
          <p:spPr>
            <a:xfrm>
              <a:off x="0" y="165100"/>
              <a:ext cx="635940" cy="275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93"/>
                </a:lnSpc>
              </a:pPr>
              <a:endParaRPr/>
            </a:p>
          </p:txBody>
        </p:sp>
      </p:grpSp>
      <p:grpSp>
        <p:nvGrpSpPr>
          <p:cNvPr id="62" name="Group 26">
            <a:extLst>
              <a:ext uri="{FF2B5EF4-FFF2-40B4-BE49-F238E27FC236}">
                <a16:creationId xmlns:a16="http://schemas.microsoft.com/office/drawing/2014/main" id="{FC7017CD-7628-AD5A-5F20-5D0DA23A6705}"/>
              </a:ext>
            </a:extLst>
          </p:cNvPr>
          <p:cNvGrpSpPr/>
          <p:nvPr/>
        </p:nvGrpSpPr>
        <p:grpSpPr>
          <a:xfrm>
            <a:off x="11493674" y="4942359"/>
            <a:ext cx="497476" cy="388836"/>
            <a:chOff x="0" y="0"/>
            <a:chExt cx="737540" cy="643465"/>
          </a:xfrm>
        </p:grpSpPr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id="{622128B9-5A09-D578-47B2-FACA068CD5B3}"/>
                </a:ext>
              </a:extLst>
            </p:cNvPr>
            <p:cNvSpPr/>
            <p:nvPr/>
          </p:nvSpPr>
          <p:spPr>
            <a:xfrm>
              <a:off x="0" y="0"/>
              <a:ext cx="737540" cy="643465"/>
            </a:xfrm>
            <a:custGeom>
              <a:avLst/>
              <a:gdLst/>
              <a:ahLst/>
              <a:cxnLst/>
              <a:rect l="l" t="t" r="r" b="b"/>
              <a:pathLst>
                <a:path w="737540" h="643465">
                  <a:moveTo>
                    <a:pt x="737540" y="321733"/>
                  </a:moveTo>
                  <a:lnTo>
                    <a:pt x="331140" y="0"/>
                  </a:lnTo>
                  <a:lnTo>
                    <a:pt x="331140" y="203200"/>
                  </a:lnTo>
                  <a:lnTo>
                    <a:pt x="0" y="203200"/>
                  </a:lnTo>
                  <a:lnTo>
                    <a:pt x="0" y="440265"/>
                  </a:lnTo>
                  <a:lnTo>
                    <a:pt x="331140" y="440265"/>
                  </a:lnTo>
                  <a:lnTo>
                    <a:pt x="331140" y="643465"/>
                  </a:lnTo>
                  <a:lnTo>
                    <a:pt x="737540" y="32173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/>
            </a:p>
          </p:txBody>
        </p:sp>
        <p:sp>
          <p:nvSpPr>
            <p:cNvPr id="64" name="TextBox 28">
              <a:extLst>
                <a:ext uri="{FF2B5EF4-FFF2-40B4-BE49-F238E27FC236}">
                  <a16:creationId xmlns:a16="http://schemas.microsoft.com/office/drawing/2014/main" id="{AF60B29B-5A66-C60D-FC78-F31E75EB812B}"/>
                </a:ext>
              </a:extLst>
            </p:cNvPr>
            <p:cNvSpPr txBox="1"/>
            <p:nvPr/>
          </p:nvSpPr>
          <p:spPr>
            <a:xfrm>
              <a:off x="0" y="165100"/>
              <a:ext cx="635940" cy="275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93"/>
                </a:lnSpc>
              </a:pPr>
              <a:endParaRPr/>
            </a:p>
          </p:txBody>
        </p:sp>
      </p:grpSp>
      <p:grpSp>
        <p:nvGrpSpPr>
          <p:cNvPr id="65" name="Group 29">
            <a:extLst>
              <a:ext uri="{FF2B5EF4-FFF2-40B4-BE49-F238E27FC236}">
                <a16:creationId xmlns:a16="http://schemas.microsoft.com/office/drawing/2014/main" id="{4D13B4C6-1CAE-6983-0F1D-E0FDCD2D1109}"/>
              </a:ext>
            </a:extLst>
          </p:cNvPr>
          <p:cNvGrpSpPr/>
          <p:nvPr/>
        </p:nvGrpSpPr>
        <p:grpSpPr>
          <a:xfrm rot="-10716201">
            <a:off x="11560818" y="7446829"/>
            <a:ext cx="497474" cy="388836"/>
            <a:chOff x="0" y="0"/>
            <a:chExt cx="737540" cy="643465"/>
          </a:xfrm>
        </p:grpSpPr>
        <p:sp>
          <p:nvSpPr>
            <p:cNvPr id="66" name="Freeform 30">
              <a:extLst>
                <a:ext uri="{FF2B5EF4-FFF2-40B4-BE49-F238E27FC236}">
                  <a16:creationId xmlns:a16="http://schemas.microsoft.com/office/drawing/2014/main" id="{6CFE83BC-D250-A704-964B-670ECBB71EC6}"/>
                </a:ext>
              </a:extLst>
            </p:cNvPr>
            <p:cNvSpPr/>
            <p:nvPr/>
          </p:nvSpPr>
          <p:spPr>
            <a:xfrm>
              <a:off x="0" y="0"/>
              <a:ext cx="737540" cy="643465"/>
            </a:xfrm>
            <a:custGeom>
              <a:avLst/>
              <a:gdLst/>
              <a:ahLst/>
              <a:cxnLst/>
              <a:rect l="l" t="t" r="r" b="b"/>
              <a:pathLst>
                <a:path w="737540" h="643465">
                  <a:moveTo>
                    <a:pt x="737540" y="321733"/>
                  </a:moveTo>
                  <a:lnTo>
                    <a:pt x="331140" y="0"/>
                  </a:lnTo>
                  <a:lnTo>
                    <a:pt x="331140" y="203200"/>
                  </a:lnTo>
                  <a:lnTo>
                    <a:pt x="0" y="203200"/>
                  </a:lnTo>
                  <a:lnTo>
                    <a:pt x="0" y="440265"/>
                  </a:lnTo>
                  <a:lnTo>
                    <a:pt x="331140" y="440265"/>
                  </a:lnTo>
                  <a:lnTo>
                    <a:pt x="331140" y="643465"/>
                  </a:lnTo>
                  <a:lnTo>
                    <a:pt x="737540" y="32173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/>
            </a:p>
          </p:txBody>
        </p:sp>
        <p:sp>
          <p:nvSpPr>
            <p:cNvPr id="67" name="TextBox 31">
              <a:extLst>
                <a:ext uri="{FF2B5EF4-FFF2-40B4-BE49-F238E27FC236}">
                  <a16:creationId xmlns:a16="http://schemas.microsoft.com/office/drawing/2014/main" id="{53EE0EDB-AADA-39FB-4959-EF848A48CB56}"/>
                </a:ext>
              </a:extLst>
            </p:cNvPr>
            <p:cNvSpPr txBox="1"/>
            <p:nvPr/>
          </p:nvSpPr>
          <p:spPr>
            <a:xfrm>
              <a:off x="0" y="165100"/>
              <a:ext cx="635940" cy="275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93"/>
                </a:lnSpc>
              </a:pPr>
              <a:endParaRPr/>
            </a:p>
          </p:txBody>
        </p:sp>
      </p:grpSp>
      <p:grpSp>
        <p:nvGrpSpPr>
          <p:cNvPr id="68" name="Group 32">
            <a:extLst>
              <a:ext uri="{FF2B5EF4-FFF2-40B4-BE49-F238E27FC236}">
                <a16:creationId xmlns:a16="http://schemas.microsoft.com/office/drawing/2014/main" id="{DA746416-19E2-9225-9BAB-362B04BF301A}"/>
              </a:ext>
            </a:extLst>
          </p:cNvPr>
          <p:cNvGrpSpPr/>
          <p:nvPr/>
        </p:nvGrpSpPr>
        <p:grpSpPr>
          <a:xfrm rot="-10716201">
            <a:off x="6162178" y="7590891"/>
            <a:ext cx="497474" cy="388836"/>
            <a:chOff x="0" y="0"/>
            <a:chExt cx="737540" cy="643465"/>
          </a:xfrm>
        </p:grpSpPr>
        <p:sp>
          <p:nvSpPr>
            <p:cNvPr id="69" name="Freeform 33">
              <a:extLst>
                <a:ext uri="{FF2B5EF4-FFF2-40B4-BE49-F238E27FC236}">
                  <a16:creationId xmlns:a16="http://schemas.microsoft.com/office/drawing/2014/main" id="{100B16D8-622D-C0B3-8324-99490C961450}"/>
                </a:ext>
              </a:extLst>
            </p:cNvPr>
            <p:cNvSpPr/>
            <p:nvPr/>
          </p:nvSpPr>
          <p:spPr>
            <a:xfrm>
              <a:off x="0" y="0"/>
              <a:ext cx="737540" cy="643465"/>
            </a:xfrm>
            <a:custGeom>
              <a:avLst/>
              <a:gdLst/>
              <a:ahLst/>
              <a:cxnLst/>
              <a:rect l="l" t="t" r="r" b="b"/>
              <a:pathLst>
                <a:path w="737540" h="643465">
                  <a:moveTo>
                    <a:pt x="737540" y="321733"/>
                  </a:moveTo>
                  <a:lnTo>
                    <a:pt x="331140" y="0"/>
                  </a:lnTo>
                  <a:lnTo>
                    <a:pt x="331140" y="203200"/>
                  </a:lnTo>
                  <a:lnTo>
                    <a:pt x="0" y="203200"/>
                  </a:lnTo>
                  <a:lnTo>
                    <a:pt x="0" y="440265"/>
                  </a:lnTo>
                  <a:lnTo>
                    <a:pt x="331140" y="440265"/>
                  </a:lnTo>
                  <a:lnTo>
                    <a:pt x="331140" y="643465"/>
                  </a:lnTo>
                  <a:lnTo>
                    <a:pt x="737540" y="32173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/>
            </a:p>
          </p:txBody>
        </p:sp>
        <p:sp>
          <p:nvSpPr>
            <p:cNvPr id="70" name="TextBox 34">
              <a:extLst>
                <a:ext uri="{FF2B5EF4-FFF2-40B4-BE49-F238E27FC236}">
                  <a16:creationId xmlns:a16="http://schemas.microsoft.com/office/drawing/2014/main" id="{6BBFEAB6-1B3A-573C-5E28-854B26FBC078}"/>
                </a:ext>
              </a:extLst>
            </p:cNvPr>
            <p:cNvSpPr txBox="1"/>
            <p:nvPr/>
          </p:nvSpPr>
          <p:spPr>
            <a:xfrm>
              <a:off x="0" y="165100"/>
              <a:ext cx="635940" cy="275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93"/>
                </a:lnSpc>
              </a:pPr>
              <a:endParaRPr/>
            </a:p>
          </p:txBody>
        </p:sp>
      </p:grpSp>
      <p:grpSp>
        <p:nvGrpSpPr>
          <p:cNvPr id="71" name="Group 36">
            <a:extLst>
              <a:ext uri="{FF2B5EF4-FFF2-40B4-BE49-F238E27FC236}">
                <a16:creationId xmlns:a16="http://schemas.microsoft.com/office/drawing/2014/main" id="{A4383A32-52BE-0460-29BF-6A480B6227B6}"/>
              </a:ext>
            </a:extLst>
          </p:cNvPr>
          <p:cNvGrpSpPr/>
          <p:nvPr/>
        </p:nvGrpSpPr>
        <p:grpSpPr>
          <a:xfrm>
            <a:off x="17073345" y="4792103"/>
            <a:ext cx="497476" cy="388836"/>
            <a:chOff x="0" y="0"/>
            <a:chExt cx="737540" cy="643465"/>
          </a:xfrm>
        </p:grpSpPr>
        <p:sp>
          <p:nvSpPr>
            <p:cNvPr id="72" name="Freeform 37">
              <a:extLst>
                <a:ext uri="{FF2B5EF4-FFF2-40B4-BE49-F238E27FC236}">
                  <a16:creationId xmlns:a16="http://schemas.microsoft.com/office/drawing/2014/main" id="{6CE8FC0A-A5F3-07F3-E76C-4EA254FA29EC}"/>
                </a:ext>
              </a:extLst>
            </p:cNvPr>
            <p:cNvSpPr/>
            <p:nvPr/>
          </p:nvSpPr>
          <p:spPr>
            <a:xfrm>
              <a:off x="0" y="0"/>
              <a:ext cx="737540" cy="643465"/>
            </a:xfrm>
            <a:custGeom>
              <a:avLst/>
              <a:gdLst/>
              <a:ahLst/>
              <a:cxnLst/>
              <a:rect l="l" t="t" r="r" b="b"/>
              <a:pathLst>
                <a:path w="737540" h="643465">
                  <a:moveTo>
                    <a:pt x="737540" y="321733"/>
                  </a:moveTo>
                  <a:lnTo>
                    <a:pt x="331140" y="0"/>
                  </a:lnTo>
                  <a:lnTo>
                    <a:pt x="331140" y="203200"/>
                  </a:lnTo>
                  <a:lnTo>
                    <a:pt x="0" y="203200"/>
                  </a:lnTo>
                  <a:lnTo>
                    <a:pt x="0" y="440265"/>
                  </a:lnTo>
                  <a:lnTo>
                    <a:pt x="331140" y="440265"/>
                  </a:lnTo>
                  <a:lnTo>
                    <a:pt x="331140" y="643465"/>
                  </a:lnTo>
                  <a:lnTo>
                    <a:pt x="737540" y="321733"/>
                  </a:lnTo>
                  <a:close/>
                </a:path>
              </a:pathLst>
            </a:custGeom>
            <a:solidFill>
              <a:srgbClr val="FFA011"/>
            </a:solidFill>
          </p:spPr>
          <p:txBody>
            <a:bodyPr/>
            <a:lstStyle/>
            <a:p>
              <a:endParaRPr lang="es-MX" dirty="0"/>
            </a:p>
          </p:txBody>
        </p:sp>
        <p:sp>
          <p:nvSpPr>
            <p:cNvPr id="73" name="TextBox 38">
              <a:extLst>
                <a:ext uri="{FF2B5EF4-FFF2-40B4-BE49-F238E27FC236}">
                  <a16:creationId xmlns:a16="http://schemas.microsoft.com/office/drawing/2014/main" id="{16DBBF33-B67E-E456-E31A-F5C706BB9E8A}"/>
                </a:ext>
              </a:extLst>
            </p:cNvPr>
            <p:cNvSpPr txBox="1"/>
            <p:nvPr/>
          </p:nvSpPr>
          <p:spPr>
            <a:xfrm>
              <a:off x="0" y="165100"/>
              <a:ext cx="635940" cy="275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93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7035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Describir el comportamiento en los años 2020 al 2022 del comercio electrónico en los consumidores de Aguachica Cesar</a:t>
            </a:r>
            <a:endParaRPr lang="es-MX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CD7AF7C0-B682-22E8-B9D9-A9AE152DB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55279"/>
              </p:ext>
            </p:extLst>
          </p:nvPr>
        </p:nvGraphicFramePr>
        <p:xfrm>
          <a:off x="1524000" y="3969353"/>
          <a:ext cx="8165432" cy="5288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1F553D68-3E5E-0DB2-805E-596E38EDBD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861866"/>
              </p:ext>
            </p:extLst>
          </p:nvPr>
        </p:nvGraphicFramePr>
        <p:xfrm>
          <a:off x="10134600" y="3969353"/>
          <a:ext cx="7026442" cy="4755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434753" y="1620441"/>
            <a:ext cx="135636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Determinar los sectores empresariales de Aguachica Cesar que se vieron más beneficiados por el comercio electrónico.</a:t>
            </a:r>
            <a:endParaRPr lang="es-MX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41105B4-1482-EBB0-F5B4-38DC353DB7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542497"/>
              </p:ext>
            </p:extLst>
          </p:nvPr>
        </p:nvGraphicFramePr>
        <p:xfrm>
          <a:off x="1120850" y="3695700"/>
          <a:ext cx="8408161" cy="4884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C8BA080D-3116-B4B8-C2C4-C24008CA55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9205088"/>
              </p:ext>
            </p:extLst>
          </p:nvPr>
        </p:nvGraphicFramePr>
        <p:xfrm>
          <a:off x="9529011" y="3619500"/>
          <a:ext cx="7812505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116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5932</TotalTime>
  <Words>1146</Words>
  <Application>Microsoft Office PowerPoint</Application>
  <PresentationFormat>Personalizado</PresentationFormat>
  <Paragraphs>220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9" baseType="lpstr">
      <vt:lpstr>Arial</vt:lpstr>
      <vt:lpstr>Arial Black</vt:lpstr>
      <vt:lpstr>Symbol</vt:lpstr>
      <vt:lpstr>Times New Roman</vt:lpstr>
      <vt:lpstr>Calibri</vt:lpstr>
      <vt:lpstr>Agrandir Bold</vt:lpstr>
      <vt:lpstr>Helios Bold</vt:lpstr>
      <vt:lpstr>Arial   </vt:lpstr>
      <vt:lpstr>Montserrat Bold</vt:lpstr>
      <vt:lpstr>Aileron Ultra-Bold</vt:lpstr>
      <vt:lpstr>Montserrat Bold Italics</vt:lpstr>
      <vt:lpstr>Aileron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Edinson</cp:lastModifiedBy>
  <cp:revision>28</cp:revision>
  <dcterms:created xsi:type="dcterms:W3CDTF">2006-08-16T00:00:00Z</dcterms:created>
  <dcterms:modified xsi:type="dcterms:W3CDTF">2024-07-20T15:59:10Z</dcterms:modified>
  <dc:identifier>DAFTPQDkLDU</dc:identifier>
</cp:coreProperties>
</file>