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58" r:id="rId5"/>
    <p:sldId id="264" r:id="rId6"/>
    <p:sldId id="260" r:id="rId7"/>
    <p:sldId id="265" r:id="rId8"/>
    <p:sldId id="266" r:id="rId9"/>
    <p:sldId id="259" r:id="rId10"/>
    <p:sldId id="261" r:id="rId11"/>
    <p:sldId id="263" r:id="rId12"/>
  </p:sldIdLst>
  <p:sldSz cx="18288000" cy="10287000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Bernard MT Condensed" pitchFamily="18" charset="0"/>
      <p:regular r:id="rId18"/>
    </p:embeddedFont>
    <p:embeddedFont>
      <p:font typeface="Playfair Display Bold" charset="0"/>
      <p:regular r:id="rId19"/>
    </p:embeddedFont>
    <p:embeddedFont>
      <p:font typeface="Malgun Gothic" pitchFamily="34" charset="-127"/>
      <p:regular r:id="rId20"/>
      <p:bold r:id="rId21"/>
    </p:embeddedFont>
    <p:embeddedFont>
      <p:font typeface="Cambria" pitchFamily="18" charset="0"/>
      <p:regular r:id="rId22"/>
      <p:bold r:id="rId23"/>
      <p:italic r:id="rId24"/>
      <p:boldItalic r:id="rId25"/>
    </p:embeddedFont>
    <p:embeddedFont>
      <p:font typeface="Arial Black" pitchFamily="34" charset="0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A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4291" autoAdjust="0"/>
  </p:normalViewPr>
  <p:slideViewPr>
    <p:cSldViewPr>
      <p:cViewPr>
        <p:scale>
          <a:sx n="51" d="100"/>
          <a:sy n="51" d="100"/>
        </p:scale>
        <p:origin x="-83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AD76B-B866-49DF-9AA3-379377DEA9AF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D4733-72BB-4D3A-8F09-1BC3B6E4A8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8.svg"/><Relationship Id="rId7" Type="http://schemas.openxmlformats.org/officeDocument/2006/relationships/image" Target="../media/image1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79245" y="9410700"/>
            <a:ext cx="8994640" cy="5344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79"/>
              </a:lnSpc>
              <a:spcBef>
                <a:spcPct val="0"/>
              </a:spcBef>
            </a:pPr>
            <a:r>
              <a:rPr lang="en-US" sz="4800" dirty="0">
                <a:solidFill>
                  <a:srgbClr val="44A742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PRAE</a:t>
            </a:r>
            <a:endParaRPr lang="en-US" sz="5400" dirty="0">
              <a:solidFill>
                <a:srgbClr val="44A742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60007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-609600" y="1110530"/>
            <a:ext cx="14325600" cy="29700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960"/>
              </a:lnSpc>
              <a:spcBef>
                <a:spcPct val="0"/>
              </a:spcBef>
            </a:pPr>
            <a:r>
              <a:rPr lang="es-CO" dirty="0">
                <a:latin typeface="Arial" pitchFamily="34" charset="0"/>
                <a:cs typeface="Arial" pitchFamily="34" charset="0"/>
              </a:rPr>
              <a:t>PLAN DE MEJORAMIENTO COMERCIAL PARA LA EMPRESA NARANJA TIENDA DE MODA EN AGUACHICA, CESAR</a:t>
            </a:r>
          </a:p>
          <a:p>
            <a:pPr algn="ctr">
              <a:lnSpc>
                <a:spcPts val="12960"/>
              </a:lnSpc>
              <a:spcBef>
                <a:spcPct val="0"/>
              </a:spcBef>
            </a:pPr>
            <a:endParaRPr lang="en-US" spc="-12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160" t="21264" r="6608" b="71845"/>
          <a:stretch>
            <a:fillRect/>
          </a:stretch>
        </p:blipFill>
        <p:spPr>
          <a:xfrm>
            <a:off x="1028702" y="8389296"/>
            <a:ext cx="6087719" cy="44990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3124850" y="0"/>
            <a:ext cx="5163151" cy="10287000"/>
            <a:chOff x="0" y="0"/>
            <a:chExt cx="6884199" cy="13716000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0"/>
              <a:ext cx="6884199" cy="6858000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6858000"/>
              <a:ext cx="6884199" cy="6858000"/>
            </a:xfrm>
            <a:prstGeom prst="rect">
              <a:avLst/>
            </a:prstGeom>
          </p:spPr>
        </p:pic>
      </p:grpSp>
      <p:grpSp>
        <p:nvGrpSpPr>
          <p:cNvPr id="8" name="Group 8"/>
          <p:cNvGrpSpPr/>
          <p:nvPr/>
        </p:nvGrpSpPr>
        <p:grpSpPr>
          <a:xfrm>
            <a:off x="11272293" y="0"/>
            <a:ext cx="10726128" cy="10652611"/>
            <a:chOff x="0" y="0"/>
            <a:chExt cx="14301503" cy="14203480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6">
              <a:alphaModFix amt="32999"/>
            </a:blip>
            <a:srcRect r="7310"/>
            <a:stretch>
              <a:fillRect/>
            </a:stretch>
          </p:blipFill>
          <p:spPr>
            <a:xfrm>
              <a:off x="2775700" y="0"/>
              <a:ext cx="11525803" cy="9326128"/>
            </a:xfrm>
            <a:prstGeom prst="rect">
              <a:avLst/>
            </a:prstGeom>
          </p:spPr>
        </p:pic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>
              <a:off x="2775700" y="0"/>
              <a:ext cx="10859180" cy="9404050"/>
              <a:chOff x="0" y="0"/>
              <a:chExt cx="6350000" cy="54991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54991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5499100">
                    <a:moveTo>
                      <a:pt x="3175000" y="0"/>
                    </a:moveTo>
                    <a:lnTo>
                      <a:pt x="0" y="0"/>
                    </a:lnTo>
                    <a:lnTo>
                      <a:pt x="1587500" y="2749550"/>
                    </a:lnTo>
                    <a:lnTo>
                      <a:pt x="3175000" y="5499100"/>
                    </a:lnTo>
                    <a:lnTo>
                      <a:pt x="4762500" y="2749550"/>
                    </a:lnTo>
                    <a:lnTo>
                      <a:pt x="635000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r="-15466"/>
                </a:stretch>
              </a:blipFill>
            </p:spPr>
          </p:sp>
        </p:grpSp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7">
              <a:alphaModFix amt="38000"/>
            </a:blip>
            <a:srcRect l="18690" t="23271" r="14846"/>
            <a:stretch>
              <a:fillRect/>
            </a:stretch>
          </p:blipFill>
          <p:spPr>
            <a:xfrm>
              <a:off x="2775700" y="6718864"/>
              <a:ext cx="11525803" cy="7484616"/>
            </a:xfrm>
            <a:prstGeom prst="rect">
              <a:avLst/>
            </a:prstGeom>
          </p:spPr>
        </p:pic>
        <p:grpSp>
          <p:nvGrpSpPr>
            <p:cNvPr id="13" name="Group 13"/>
            <p:cNvGrpSpPr>
              <a:grpSpLocks noChangeAspect="1"/>
            </p:cNvGrpSpPr>
            <p:nvPr/>
          </p:nvGrpSpPr>
          <p:grpSpPr>
            <a:xfrm>
              <a:off x="0" y="5125689"/>
              <a:ext cx="10555570" cy="9077791"/>
              <a:chOff x="0" y="0"/>
              <a:chExt cx="6350000" cy="5461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59563" y="32385"/>
                <a:ext cx="6230874" cy="5396230"/>
              </a:xfrm>
              <a:custGeom>
                <a:avLst/>
                <a:gdLst/>
                <a:ahLst/>
                <a:cxnLst/>
                <a:rect l="l" t="t" r="r" b="b"/>
                <a:pathLst>
                  <a:path w="6230874" h="5396230">
                    <a:moveTo>
                      <a:pt x="3115437" y="0"/>
                    </a:moveTo>
                    <a:lnTo>
                      <a:pt x="0" y="5396230"/>
                    </a:lnTo>
                    <a:lnTo>
                      <a:pt x="6230874" y="5396230"/>
                    </a:lnTo>
                    <a:close/>
                  </a:path>
                </a:pathLst>
              </a:custGeom>
              <a:blipFill>
                <a:blip r:embed="rId7"/>
                <a:stretch>
                  <a:fillRect t="-1800" r="-59508" b="-1800"/>
                </a:stretch>
              </a:blipFill>
            </p:spPr>
          </p:sp>
        </p:grpSp>
      </p:grpSp>
      <p:grpSp>
        <p:nvGrpSpPr>
          <p:cNvPr id="15" name="Group 15"/>
          <p:cNvGrpSpPr/>
          <p:nvPr/>
        </p:nvGrpSpPr>
        <p:grpSpPr>
          <a:xfrm>
            <a:off x="579245" y="449995"/>
            <a:ext cx="3493315" cy="1157412"/>
            <a:chOff x="0" y="0"/>
            <a:chExt cx="4657753" cy="1543217"/>
          </a:xfrm>
        </p:grpSpPr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0" y="0"/>
              <a:ext cx="1451358" cy="1543217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1847567" y="12284"/>
              <a:ext cx="2285327" cy="4958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895"/>
                </a:lnSpc>
              </a:pPr>
              <a:r>
                <a:rPr lang="en-US" sz="2443" spc="-24">
                  <a:solidFill>
                    <a:srgbClr val="35B729"/>
                  </a:solidFill>
                  <a:latin typeface="Playfair Display Bold"/>
                </a:rPr>
                <a:t>Universidad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322707" y="533904"/>
              <a:ext cx="3335046" cy="427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7"/>
                </a:lnSpc>
              </a:pPr>
              <a:r>
                <a:rPr lang="en-US" sz="2091" spc="-20" dirty="0">
                  <a:solidFill>
                    <a:srgbClr val="1F7317"/>
                  </a:solidFill>
                  <a:latin typeface="Playfair Display Bold"/>
                </a:rPr>
                <a:t>Popular del Cesar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847567" y="1031754"/>
              <a:ext cx="2084133" cy="256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67"/>
                </a:lnSpc>
              </a:pPr>
              <a:r>
                <a:rPr lang="en-US" sz="1237" spc="-12">
                  <a:solidFill>
                    <a:srgbClr val="000000"/>
                  </a:solidFill>
                  <a:latin typeface="Playfair Display Bold"/>
                </a:rPr>
                <a:t>Seccional Aguachica </a:t>
              </a:r>
            </a:p>
          </p:txBody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9"/>
          <a:srcRect l="27903" t="7707" r="27626" b="7032"/>
          <a:stretch>
            <a:fillRect/>
          </a:stretch>
        </p:blipFill>
        <p:spPr>
          <a:xfrm>
            <a:off x="10023341" y="298188"/>
            <a:ext cx="1506527" cy="1624685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879340" y="8330451"/>
            <a:ext cx="10284009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UNIVERSIDAD POPULAR DEL CESAR SECCIONAL AGUACHICA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PROGRAMA ADMINISTRACION DE EMPRESAS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2023-3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3668803" y="6614647"/>
            <a:ext cx="4944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SANDRA OTALVAREZ DEL PILAR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3504012" y="5068219"/>
            <a:ext cx="5274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ANGIE CAROLINA CASTRO PARRA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3816699" y="3280780"/>
            <a:ext cx="4463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PRACTICAS CURRICULARES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15"/>
          <p:cNvSpPr/>
          <p:nvPr/>
        </p:nvSpPr>
        <p:spPr>
          <a:xfrm>
            <a:off x="16735177" y="5063275"/>
            <a:ext cx="1397669" cy="131297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-18288" y="9436465"/>
            <a:ext cx="19280880" cy="808805"/>
            <a:chOff x="0" y="0"/>
            <a:chExt cx="25707840" cy="1750636"/>
          </a:xfrm>
        </p:grpSpPr>
        <p:grpSp>
          <p:nvGrpSpPr>
            <p:cNvPr id="3" name="Group 3"/>
            <p:cNvGrpSpPr/>
            <p:nvPr/>
          </p:nvGrpSpPr>
          <p:grpSpPr>
            <a:xfrm rot="5400000">
              <a:off x="13125860" y="-10831345"/>
              <a:ext cx="1750636" cy="23413325"/>
              <a:chOff x="0" y="0"/>
              <a:chExt cx="3130550" cy="4186855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30550" cy="41868551"/>
              </a:xfrm>
              <a:custGeom>
                <a:avLst/>
                <a:gdLst/>
                <a:ahLst/>
                <a:cxnLst/>
                <a:rect l="l" t="t" r="r" b="b"/>
                <a:pathLst>
                  <a:path w="3130550" h="41868551">
                    <a:moveTo>
                      <a:pt x="0" y="1123950"/>
                    </a:moveTo>
                    <a:lnTo>
                      <a:pt x="0" y="41868551"/>
                    </a:lnTo>
                    <a:lnTo>
                      <a:pt x="3130550" y="41868551"/>
                    </a:lnTo>
                    <a:lnTo>
                      <a:pt x="3130550" y="0"/>
                    </a:lnTo>
                    <a:close/>
                  </a:path>
                </a:pathLst>
              </a:custGeom>
              <a:solidFill>
                <a:srgbClr val="EFEAF4"/>
              </a:solidFill>
            </p:spPr>
          </p:sp>
        </p:grpSp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34026"/>
            <a:stretch>
              <a:fillRect/>
            </a:stretch>
          </p:blipFill>
          <p:spPr>
            <a:xfrm>
              <a:off x="0" y="0"/>
              <a:ext cx="3066088" cy="1750636"/>
            </a:xfrm>
            <a:prstGeom prst="rect">
              <a:avLst/>
            </a:prstGeom>
          </p:spPr>
        </p:pic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34811" y="605394"/>
            <a:ext cx="1475132" cy="156849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1632" y="605394"/>
            <a:ext cx="1397669" cy="139766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6988286" y="352183"/>
            <a:ext cx="2783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ANEXOS</a:t>
            </a:r>
          </a:p>
        </p:txBody>
      </p:sp>
      <p:sp>
        <p:nvSpPr>
          <p:cNvPr id="15" name="TextBox 25"/>
          <p:cNvSpPr txBox="1"/>
          <p:nvPr/>
        </p:nvSpPr>
        <p:spPr>
          <a:xfrm>
            <a:off x="17177133" y="5491336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</a:p>
        </p:txBody>
      </p:sp>
      <p:pic>
        <p:nvPicPr>
          <p:cNvPr id="12" name="11 Imagen" descr="C:\Users\SYP\Downloads\WhatsApp Image 2023-10-16 at 5.22.34 PM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38" y="2628900"/>
            <a:ext cx="3632060" cy="4105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D5ED9656-FD54-C944-E43E-6B4EF8748A1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561653"/>
            <a:ext cx="2922728" cy="447728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F1A9E346-312A-417D-B888-89C56217D92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660" y="2851346"/>
            <a:ext cx="3051870" cy="388309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xmlns="" id="{EF34F1C2-9526-4272-8EF4-51C7E2B26D5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5619" y="2561653"/>
            <a:ext cx="3657600" cy="471948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228600" y="266700"/>
            <a:ext cx="2133601" cy="876300"/>
            <a:chOff x="0" y="0"/>
            <a:chExt cx="7990758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990758" cy="5372100"/>
            </a:xfrm>
            <a:custGeom>
              <a:avLst/>
              <a:gdLst/>
              <a:ahLst/>
              <a:cxnLst/>
              <a:rect l="l" t="t" r="r" b="b"/>
              <a:pathLst>
                <a:path w="7990758" h="5372100">
                  <a:moveTo>
                    <a:pt x="6440088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440088" y="5372100"/>
                  </a:lnTo>
                  <a:lnTo>
                    <a:pt x="7990758" y="2686050"/>
                  </a:lnTo>
                  <a:lnTo>
                    <a:pt x="6440088" y="0"/>
                  </a:lnTo>
                  <a:close/>
                </a:path>
              </a:pathLst>
            </a:custGeom>
            <a:solidFill>
              <a:srgbClr val="30B12A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l="26651" t="7823" r="27057" b="8190"/>
          <a:stretch>
            <a:fillRect/>
          </a:stretch>
        </p:blipFill>
        <p:spPr>
          <a:xfrm>
            <a:off x="1447800" y="1998767"/>
            <a:ext cx="5710696" cy="5828039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 rot="-10800000">
            <a:off x="16230600" y="8877300"/>
            <a:ext cx="1714500" cy="1219200"/>
            <a:chOff x="0" y="0"/>
            <a:chExt cx="4602013" cy="5372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02013" cy="5372100"/>
            </a:xfrm>
            <a:custGeom>
              <a:avLst/>
              <a:gdLst/>
              <a:ahLst/>
              <a:cxnLst/>
              <a:rect l="l" t="t" r="r" b="b"/>
              <a:pathLst>
                <a:path w="4602013" h="5372100">
                  <a:moveTo>
                    <a:pt x="3051343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3051343" y="5372100"/>
                  </a:lnTo>
                  <a:lnTo>
                    <a:pt x="4602013" y="2686050"/>
                  </a:lnTo>
                  <a:lnTo>
                    <a:pt x="3051343" y="0"/>
                  </a:lnTo>
                  <a:close/>
                </a:path>
              </a:pathLst>
            </a:custGeom>
            <a:solidFill>
              <a:srgbClr val="F6D824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7848600" y="4610100"/>
            <a:ext cx="8115300" cy="1519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40"/>
              </a:lnSpc>
              <a:spcBef>
                <a:spcPct val="0"/>
              </a:spcBef>
            </a:pPr>
            <a:r>
              <a:rPr lang="en-US" sz="15000" dirty="0">
                <a:solidFill>
                  <a:srgbClr val="000000"/>
                </a:solidFill>
                <a:latin typeface="Bernard MT Condensed" panose="02050806060905020404" pitchFamily="18" charset="0"/>
              </a:rPr>
              <a:t>¡GRACIAS!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4790415" y="8298"/>
            <a:ext cx="13497585" cy="359868"/>
          </a:xfrm>
          <a:prstGeom prst="rect">
            <a:avLst/>
          </a:prstGeom>
          <a:solidFill>
            <a:srgbClr val="EFEAF4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34026"/>
          <a:stretch>
            <a:fillRect/>
          </a:stretch>
        </p:blipFill>
        <p:spPr>
          <a:xfrm flipH="1" flipV="1">
            <a:off x="0" y="8298"/>
            <a:ext cx="2097573" cy="119764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886" y="8718505"/>
            <a:ext cx="1475132" cy="156849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6567973" y="658941"/>
            <a:ext cx="49712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es-CO" altLang="es-CO" sz="4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sp>
        <p:nvSpPr>
          <p:cNvPr id="17" name="Elipse 16"/>
          <p:cNvSpPr/>
          <p:nvPr/>
        </p:nvSpPr>
        <p:spPr>
          <a:xfrm>
            <a:off x="16801982" y="4838700"/>
            <a:ext cx="1397669" cy="178619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25"/>
          <p:cNvSpPr txBox="1"/>
          <p:nvPr/>
        </p:nvSpPr>
        <p:spPr>
          <a:xfrm>
            <a:off x="17167303" y="550337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D9857337-6D92-9659-E9CC-D6650704992E}"/>
              </a:ext>
            </a:extLst>
          </p:cNvPr>
          <p:cNvSpPr/>
          <p:nvPr/>
        </p:nvSpPr>
        <p:spPr>
          <a:xfrm>
            <a:off x="1576789" y="2684810"/>
            <a:ext cx="147066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CO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NARANJA Tienda de modas</a:t>
            </a:r>
            <a:r>
              <a:rPr lang="es-CO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CO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s-CO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s-CO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Tras un emprendimiento siempre habrá una historia que contar, una historia llena de sacrificio y esfuerzo diario. Sr Paola Verdooren Guevara actualmente dueña de NARANJA Tienda de moda, inició a trabajar desde muy joven vendiendo mercancía y productos de moda al por menor entre otras cosas, pero siempre involucrada en el comercio de Aguachica cesar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B236F4B9-35AA-487A-B274-C10ABD156C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5503370"/>
            <a:ext cx="3317071" cy="441766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34026"/>
          <a:stretch>
            <a:fillRect/>
          </a:stretch>
        </p:blipFill>
        <p:spPr>
          <a:xfrm>
            <a:off x="0" y="286339"/>
            <a:ext cx="2075806" cy="118521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582237" y="68235"/>
            <a:ext cx="1475132" cy="156849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560466" y="8331038"/>
            <a:ext cx="1397669" cy="1397669"/>
          </a:xfrm>
          <a:prstGeom prst="rect">
            <a:avLst/>
          </a:prstGeom>
        </p:spPr>
      </p:pic>
      <p:sp>
        <p:nvSpPr>
          <p:cNvPr id="7" name="1 CuadroTexto"/>
          <p:cNvSpPr txBox="1"/>
          <p:nvPr/>
        </p:nvSpPr>
        <p:spPr>
          <a:xfrm>
            <a:off x="5833547" y="379421"/>
            <a:ext cx="5257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4800" b="1" dirty="0">
                <a:latin typeface="Arial" pitchFamily="34" charset="0"/>
              </a:rPr>
              <a:t>DIAGNÓSTICO</a:t>
            </a:r>
            <a:r>
              <a:rPr lang="es-E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lang="es-C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2337" y="9415496"/>
            <a:ext cx="2460221" cy="2393277"/>
          </a:xfrm>
          <a:prstGeom prst="rect">
            <a:avLst/>
          </a:prstGeom>
        </p:spPr>
      </p:pic>
      <p:sp>
        <p:nvSpPr>
          <p:cNvPr id="14" name="TextBox 25"/>
          <p:cNvSpPr txBox="1"/>
          <p:nvPr/>
        </p:nvSpPr>
        <p:spPr>
          <a:xfrm>
            <a:off x="8182665" y="9728707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xmlns="" id="{913546BA-B9F5-9B64-D94E-078D57799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546185"/>
              </p:ext>
            </p:extLst>
          </p:nvPr>
        </p:nvGraphicFramePr>
        <p:xfrm>
          <a:off x="2750691" y="1430636"/>
          <a:ext cx="12865161" cy="7850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8387">
                  <a:extLst>
                    <a:ext uri="{9D8B030D-6E8A-4147-A177-3AD203B41FA5}">
                      <a16:colId xmlns:a16="http://schemas.microsoft.com/office/drawing/2014/main" xmlns="" val="2718585860"/>
                    </a:ext>
                  </a:extLst>
                </a:gridCol>
                <a:gridCol w="4288387">
                  <a:extLst>
                    <a:ext uri="{9D8B030D-6E8A-4147-A177-3AD203B41FA5}">
                      <a16:colId xmlns:a16="http://schemas.microsoft.com/office/drawing/2014/main" xmlns="" val="1208927160"/>
                    </a:ext>
                  </a:extLst>
                </a:gridCol>
                <a:gridCol w="4288387">
                  <a:extLst>
                    <a:ext uri="{9D8B030D-6E8A-4147-A177-3AD203B41FA5}">
                      <a16:colId xmlns:a16="http://schemas.microsoft.com/office/drawing/2014/main" xmlns="" val="1134368123"/>
                    </a:ext>
                  </a:extLst>
                </a:gridCol>
              </a:tblGrid>
              <a:tr h="2616842">
                <a:tc>
                  <a:txBody>
                    <a:bodyPr/>
                    <a:lstStyle/>
                    <a:p>
                      <a:pPr algn="ctr"/>
                      <a:endParaRPr lang="es-C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9141463"/>
                  </a:ext>
                </a:extLst>
              </a:tr>
              <a:tr h="2616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</a:pPr>
                      <a:endParaRPr lang="es-CO" sz="1100" b="1" i="1" dirty="0">
                        <a:solidFill>
                          <a:srgbClr val="4F81BD"/>
                        </a:solidFill>
                        <a:effectLst/>
                        <a:latin typeface="Cambria" panose="020405030504060302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6195937"/>
                  </a:ext>
                </a:extLst>
              </a:tr>
              <a:tr h="2616842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1827223"/>
                  </a:ext>
                </a:extLst>
              </a:tr>
            </a:tbl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1E4F7911-0761-082D-412C-9C452804EEF9}"/>
              </a:ext>
            </a:extLst>
          </p:cNvPr>
          <p:cNvSpPr/>
          <p:nvPr/>
        </p:nvSpPr>
        <p:spPr>
          <a:xfrm>
            <a:off x="3106311" y="2315748"/>
            <a:ext cx="362785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ANALISIS DOFA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11FB800A-BB5D-041F-939E-91BE8C504E70}"/>
              </a:ext>
            </a:extLst>
          </p:cNvPr>
          <p:cNvSpPr/>
          <p:nvPr/>
        </p:nvSpPr>
        <p:spPr>
          <a:xfrm>
            <a:off x="7815623" y="2314061"/>
            <a:ext cx="26567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POSITIVO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E8D075F4-C970-193F-85BA-DD76D6508E80}"/>
              </a:ext>
            </a:extLst>
          </p:cNvPr>
          <p:cNvSpPr/>
          <p:nvPr/>
        </p:nvSpPr>
        <p:spPr>
          <a:xfrm>
            <a:off x="11935689" y="2260268"/>
            <a:ext cx="28557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NEGATIVO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xmlns="" id="{8C62E725-D803-DC99-C26A-EED2DBF2D4E6}"/>
              </a:ext>
            </a:extLst>
          </p:cNvPr>
          <p:cNvSpPr/>
          <p:nvPr/>
        </p:nvSpPr>
        <p:spPr>
          <a:xfrm>
            <a:off x="2672147" y="4980523"/>
            <a:ext cx="40334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INTERNO (FACTORES DE LA EMPRESA)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xmlns="" id="{52DF4718-02CE-B82A-2E93-E9D6D182382D}"/>
              </a:ext>
            </a:extLst>
          </p:cNvPr>
          <p:cNvSpPr/>
          <p:nvPr/>
        </p:nvSpPr>
        <p:spPr>
          <a:xfrm>
            <a:off x="2772464" y="7292654"/>
            <a:ext cx="39991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EXTERNO(FACTORES DEL AMBIENTE)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xmlns="" id="{CF2AF489-E567-B933-C4E0-B2955AB85212}"/>
              </a:ext>
            </a:extLst>
          </p:cNvPr>
          <p:cNvSpPr/>
          <p:nvPr/>
        </p:nvSpPr>
        <p:spPr>
          <a:xfrm>
            <a:off x="7010667" y="4457302"/>
            <a:ext cx="3999108" cy="24622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FORTALEZAS</a:t>
            </a:r>
          </a:p>
          <a:p>
            <a:pPr marL="457200" indent="-457200">
              <a:buAutoNum type="arabicPeriod"/>
            </a:pPr>
            <a:r>
              <a:rPr lang="es-E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EXCELENTE IMAGEN DE LA BOUTIQUE</a:t>
            </a:r>
          </a:p>
          <a:p>
            <a:pPr marL="457200" indent="-457200">
              <a:buAutoNum type="arabicPeriod"/>
            </a:pPr>
            <a:r>
              <a:rPr lang="es-E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RELACION CON LOS CLIENTES</a:t>
            </a:r>
          </a:p>
          <a:p>
            <a:pPr marL="457200" indent="-457200">
              <a:buAutoNum type="arabicPeriod"/>
            </a:pPr>
            <a:r>
              <a:rPr lang="es-E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UBICACIÓN PRIVILIGIADA</a:t>
            </a:r>
          </a:p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xmlns="" id="{D53CF3A5-F028-0A11-A049-D09FD6C508A5}"/>
              </a:ext>
            </a:extLst>
          </p:cNvPr>
          <p:cNvSpPr/>
          <p:nvPr/>
        </p:nvSpPr>
        <p:spPr>
          <a:xfrm>
            <a:off x="7087524" y="6872931"/>
            <a:ext cx="3867113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OPORTUNIDADES</a:t>
            </a:r>
          </a:p>
          <a:p>
            <a:pPr marL="457200" indent="-457200">
              <a:buAutoNum type="arabicPeriod"/>
            </a:pPr>
            <a:r>
              <a:rPr lang="es-MX" sz="2000" dirty="0"/>
              <a:t>GRAN INFLUENCIA DE CLIENTES EN EL SECTOR PARA NUEVOS CLIENTES.</a:t>
            </a:r>
          </a:p>
          <a:p>
            <a:pPr marL="457200" indent="-457200">
              <a:buAutoNum type="arabicPeriod"/>
            </a:pPr>
            <a:r>
              <a:rPr lang="es-MX" sz="2000" dirty="0"/>
              <a:t>MEJORAS EN VARIEDAD DE PROVEEDORES</a:t>
            </a:r>
            <a:endParaRPr lang="es-CO" sz="2000" dirty="0"/>
          </a:p>
          <a:p>
            <a:pPr algn="ctr"/>
            <a:endParaRPr lang="es-E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xmlns="" id="{3D691068-095C-DF42-B88F-2A504C747CEB}"/>
              </a:ext>
            </a:extLst>
          </p:cNvPr>
          <p:cNvSpPr/>
          <p:nvPr/>
        </p:nvSpPr>
        <p:spPr>
          <a:xfrm>
            <a:off x="11578330" y="3980249"/>
            <a:ext cx="364918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DEBILIDADES</a:t>
            </a:r>
          </a:p>
          <a:p>
            <a:pPr marL="914400" indent="-914400">
              <a:buAutoNum type="arabicPeriod"/>
            </a:pPr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FALTA DE PUBLICIDAD</a:t>
            </a:r>
          </a:p>
          <a:p>
            <a:pPr marL="914400" indent="-914400">
              <a:buAutoNum type="arabicPeriod"/>
            </a:pPr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POCA ACTUALIZACION EN SUS REDES SOCIALES</a:t>
            </a:r>
          </a:p>
          <a:p>
            <a:pPr marL="914400" indent="-914400">
              <a:buAutoNum type="arabicPeriod"/>
            </a:pPr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PLANEACION A LARGO PLAZO.</a:t>
            </a:r>
          </a:p>
          <a:p>
            <a:pPr marL="914400" indent="-914400">
              <a:buAutoNum type="arabicPeriod"/>
            </a:pPr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CUENTA CON UNA HERRAMIENTADE SATISFACION AL CLIENTES</a:t>
            </a:r>
          </a:p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xmlns="" id="{F84EB598-6A64-FE1D-03FD-DAAB0B572BEF}"/>
              </a:ext>
            </a:extLst>
          </p:cNvPr>
          <p:cNvSpPr/>
          <p:nvPr/>
        </p:nvSpPr>
        <p:spPr>
          <a:xfrm>
            <a:off x="11576774" y="7176471"/>
            <a:ext cx="3979486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AMENAZAS</a:t>
            </a:r>
          </a:p>
          <a:p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1.SEGURIDAD EN EL SECTOR.</a:t>
            </a:r>
          </a:p>
          <a:p>
            <a:r>
              <a:rPr lang="es-E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2.ENTRADA DE NUEVOS COMPETIDORES</a:t>
            </a:r>
          </a:p>
          <a:p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3.BAJO COSTOS DE COMPETIDORES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1" y="384486"/>
            <a:ext cx="1475132" cy="156849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5" name="1 CuadroTexto"/>
          <p:cNvSpPr txBox="1"/>
          <p:nvPr/>
        </p:nvSpPr>
        <p:spPr>
          <a:xfrm>
            <a:off x="3538141" y="1435144"/>
            <a:ext cx="12649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itchFamily="34" charset="0"/>
              </a:rPr>
              <a:t>OBJETIVO GENERAL</a:t>
            </a:r>
          </a:p>
        </p:txBody>
      </p:sp>
      <p:sp>
        <p:nvSpPr>
          <p:cNvPr id="16" name="Rectángulo 12"/>
          <p:cNvSpPr>
            <a:spLocks noChangeArrowheads="1"/>
          </p:cNvSpPr>
          <p:nvPr/>
        </p:nvSpPr>
        <p:spPr bwMode="auto">
          <a:xfrm>
            <a:off x="1028700" y="3510068"/>
            <a:ext cx="172176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marL="342900" indent="-342900" algn="just">
              <a:spcBef>
                <a:spcPct val="0"/>
              </a:spcBef>
              <a:buFont typeface="Wingdings" pitchFamily="2" charset="2"/>
              <a:buChar char="v"/>
            </a:pPr>
            <a:r>
              <a:rPr lang="es-CO" sz="2400" dirty="0"/>
              <a:t>Proponer un plan de mejoramiento comercial para la empresa NARANJA Tienda de modas en Aguachica, Cesar</a:t>
            </a:r>
            <a:endParaRPr lang="es-ES" altLang="en-US" sz="2400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</p:txBody>
      </p:sp>
      <p:sp>
        <p:nvSpPr>
          <p:cNvPr id="23" name="TextBox 25"/>
          <p:cNvSpPr txBox="1"/>
          <p:nvPr/>
        </p:nvSpPr>
        <p:spPr>
          <a:xfrm>
            <a:off x="8261578" y="9615285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xmlns="" id="{47DC24A9-8160-4236-BAC9-3FDCB650F2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 t="34026"/>
          <a:stretch>
            <a:fillRect/>
          </a:stretch>
        </p:blipFill>
        <p:spPr>
          <a:xfrm>
            <a:off x="13563600" y="1168733"/>
            <a:ext cx="4073713" cy="23259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1" y="384486"/>
            <a:ext cx="1475132" cy="156849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5" name="1 CuadroTexto"/>
          <p:cNvSpPr txBox="1"/>
          <p:nvPr/>
        </p:nvSpPr>
        <p:spPr>
          <a:xfrm>
            <a:off x="3555014" y="1333500"/>
            <a:ext cx="123707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itchFamily="34" charset="0"/>
              </a:rPr>
              <a:t>OBJETIVOS ESPECIFICOS</a:t>
            </a:r>
          </a:p>
        </p:txBody>
      </p:sp>
      <p:sp>
        <p:nvSpPr>
          <p:cNvPr id="19" name="Rectángulo 12"/>
          <p:cNvSpPr>
            <a:spLocks noChangeArrowheads="1"/>
          </p:cNvSpPr>
          <p:nvPr/>
        </p:nvSpPr>
        <p:spPr bwMode="auto">
          <a:xfrm>
            <a:off x="1219200" y="3994005"/>
            <a:ext cx="16150862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>
              <a:spcBef>
                <a:spcPct val="0"/>
              </a:spcBef>
            </a:pPr>
            <a:r>
              <a:rPr lang="es-ES" altLang="en-US" sz="2000" dirty="0"/>
              <a:t> </a:t>
            </a:r>
            <a:r>
              <a:rPr lang="es-CO" sz="2400" dirty="0"/>
              <a:t>Diagnosticar la situación de la empresa NARANJA Tienda de modas.</a:t>
            </a:r>
          </a:p>
          <a:p>
            <a:pPr marL="342900" indent="-342900"/>
            <a:r>
              <a:rPr lang="es-CO" sz="2400" dirty="0"/>
              <a:t>Identificar las debilidades, causas y consecuencias del que posee el área comercial NARANJA Tienda de modas </a:t>
            </a:r>
          </a:p>
          <a:p>
            <a:pPr marL="342900" indent="-342900"/>
            <a:r>
              <a:rPr lang="es-CO" sz="2400" dirty="0"/>
              <a:t>Presentar el plan de mejoramiento comercial para la empresa NARANJA Tienda de modas</a:t>
            </a:r>
            <a:endParaRPr lang="es-ES" altLang="en-US" sz="2400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sz="2400" b="1" dirty="0"/>
          </a:p>
        </p:txBody>
      </p:sp>
      <p:sp>
        <p:nvSpPr>
          <p:cNvPr id="23" name="TextBox 25"/>
          <p:cNvSpPr txBox="1"/>
          <p:nvPr/>
        </p:nvSpPr>
        <p:spPr>
          <a:xfrm>
            <a:off x="8261578" y="9615285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xmlns="" id="{97B11C0B-E319-47DA-8F68-4757918B88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 t="34026"/>
          <a:stretch>
            <a:fillRect/>
          </a:stretch>
        </p:blipFill>
        <p:spPr>
          <a:xfrm>
            <a:off x="13411200" y="7026318"/>
            <a:ext cx="4590406" cy="262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40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3"/>
          <p:cNvGrpSpPr/>
          <p:nvPr/>
        </p:nvGrpSpPr>
        <p:grpSpPr>
          <a:xfrm>
            <a:off x="16406494" y="-35712"/>
            <a:ext cx="1620549" cy="1694431"/>
            <a:chOff x="0" y="0"/>
            <a:chExt cx="4188895" cy="4379869"/>
          </a:xfrm>
        </p:grpSpPr>
        <p:sp>
          <p:nvSpPr>
            <p:cNvPr id="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0760" y="210208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274" y="8446043"/>
            <a:ext cx="1397669" cy="1397669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1975266" y="4125719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6909722" y="367174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53992A31-A7D7-3386-76B5-2790FED2FD9D}"/>
              </a:ext>
            </a:extLst>
          </p:cNvPr>
          <p:cNvSpPr/>
          <p:nvPr/>
        </p:nvSpPr>
        <p:spPr>
          <a:xfrm>
            <a:off x="1023900" y="4000431"/>
            <a:ext cx="16136292" cy="33855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 desarrollo un análisis donde se evaluó varios aspectos relacionado con el  funcionamiento de la empresa NARANJA tienda modas. Aquí encontramos algunos aspectos</a:t>
            </a:r>
          </a:p>
          <a:p>
            <a:pPr algn="ctr"/>
            <a:r>
              <a:rPr lang="es-MX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1analisis financiero</a:t>
            </a:r>
          </a:p>
          <a:p>
            <a:pPr algn="ctr"/>
            <a:r>
              <a:rPr lang="es-MX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2inventario</a:t>
            </a:r>
          </a:p>
          <a:p>
            <a:pPr algn="ctr"/>
            <a:r>
              <a:rPr lang="es-MX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tendencia en moda</a:t>
            </a:r>
            <a:endParaRPr lang="es-E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6BB5F6E4-DC0B-4390-B7CF-4AA63A24B573}"/>
              </a:ext>
            </a:extLst>
          </p:cNvPr>
          <p:cNvSpPr/>
          <p:nvPr/>
        </p:nvSpPr>
        <p:spPr>
          <a:xfrm>
            <a:off x="3581720" y="592147"/>
            <a:ext cx="121392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Diagnosticar la situación de la empresa NARANJA tienda de modas.</a:t>
            </a:r>
            <a:endParaRPr lang="es-CO" sz="32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15981596" y="101677"/>
            <a:ext cx="1620058" cy="1694431"/>
            <a:chOff x="-1" y="0"/>
            <a:chExt cx="4187625" cy="4379869"/>
          </a:xfrm>
        </p:grpSpPr>
        <p:sp>
          <p:nvSpPr>
            <p:cNvPr id="9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0760" y="210208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274" y="8446043"/>
            <a:ext cx="1397669" cy="1397669"/>
          </a:xfrm>
          <a:prstGeom prst="rect">
            <a:avLst/>
          </a:prstGeom>
        </p:spPr>
      </p:pic>
      <p:sp>
        <p:nvSpPr>
          <p:cNvPr id="22" name="Rectángulo 21"/>
          <p:cNvSpPr/>
          <p:nvPr/>
        </p:nvSpPr>
        <p:spPr>
          <a:xfrm>
            <a:off x="16571052" y="667980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053B8686-541C-B138-C418-91AF7E73D360}"/>
              </a:ext>
            </a:extLst>
          </p:cNvPr>
          <p:cNvSpPr/>
          <p:nvPr/>
        </p:nvSpPr>
        <p:spPr>
          <a:xfrm>
            <a:off x="702813" y="2730759"/>
            <a:ext cx="16417689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Dentro de este objetivo se pudo observar , que no hay unos horarios establecidos de atención al cliente, por  este motivo se le recomienda a la empresa naranja establecer un </a:t>
            </a:r>
            <a:r>
              <a:rPr lang="es-E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horario de </a:t>
            </a:r>
            <a:r>
              <a:rPr lang="es-E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8:AM </a:t>
            </a:r>
            <a:r>
              <a:rPr lang="es-E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– </a:t>
            </a:r>
            <a:r>
              <a:rPr lang="es-E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12:PM y  2:PM a 6:PM </a:t>
            </a:r>
            <a:r>
              <a:rPr lang="es-E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publicado </a:t>
            </a:r>
            <a:r>
              <a:rPr lang="es-E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 las instalaciones  para que  sus clientes  conozcan el horario de atención. </a:t>
            </a:r>
          </a:p>
          <a:p>
            <a:pPr algn="just"/>
            <a:endParaRPr lang="es-ES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ES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/>
            <a:endParaRPr lang="es-E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000FB690-FC59-432C-AF34-EA6662B92DCF}"/>
              </a:ext>
            </a:extLst>
          </p:cNvPr>
          <p:cNvSpPr/>
          <p:nvPr/>
        </p:nvSpPr>
        <p:spPr>
          <a:xfrm>
            <a:off x="1517133" y="578249"/>
            <a:ext cx="14569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es-CO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Identificar las debilidades, causas y consecuencias del que posee el área comercial NARANJA tienda de modas</a:t>
            </a:r>
            <a:r>
              <a:rPr lang="es-CO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966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16019205" y="322053"/>
            <a:ext cx="1620549" cy="1694431"/>
            <a:chOff x="0" y="0"/>
            <a:chExt cx="4188895" cy="4379869"/>
          </a:xfrm>
        </p:grpSpPr>
        <p:sp>
          <p:nvSpPr>
            <p:cNvPr id="4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0760" y="210208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274" y="8446043"/>
            <a:ext cx="1397669" cy="1397669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1975266" y="4125719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743006" y="82784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A023629-3EB0-6B25-C568-038E2BB7DD8E}"/>
              </a:ext>
            </a:extLst>
          </p:cNvPr>
          <p:cNvSpPr/>
          <p:nvPr/>
        </p:nvSpPr>
        <p:spPr>
          <a:xfrm>
            <a:off x="1756447" y="2781300"/>
            <a:ext cx="1424370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 desarrollo un plan de mejoramiento para ayudar a esa empresa </a:t>
            </a:r>
            <a:r>
              <a:rPr lang="es-E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fortalecer las debilidades que tenia.</a:t>
            </a:r>
            <a:endParaRPr lang="es-E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49A56681-93C0-4CE8-8BF3-1CE79929CE6E}"/>
              </a:ext>
            </a:extLst>
          </p:cNvPr>
          <p:cNvSpPr/>
          <p:nvPr/>
        </p:nvSpPr>
        <p:spPr>
          <a:xfrm>
            <a:off x="1917241" y="455846"/>
            <a:ext cx="146830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Presentar el plan de mejoramiento comercial para la empresa NARANJA tienda de moda.</a:t>
            </a:r>
            <a:r>
              <a:rPr lang="es-CO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s-CO" sz="3200" i="1" dirty="0"/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64B7DC0E-0F54-4DF3-AFB2-56C07B887D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359" t="30209" r="10761" b="14583"/>
          <a:stretch/>
        </p:blipFill>
        <p:spPr>
          <a:xfrm>
            <a:off x="4191000" y="4124437"/>
            <a:ext cx="9906000" cy="570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45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ipse 17"/>
          <p:cNvSpPr/>
          <p:nvPr/>
        </p:nvSpPr>
        <p:spPr>
          <a:xfrm>
            <a:off x="17068800" y="5076833"/>
            <a:ext cx="1066801" cy="13976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3362153" y="3009977"/>
            <a:ext cx="1790700" cy="3619727"/>
            <a:chOff x="0" y="0"/>
            <a:chExt cx="3673639" cy="8708060"/>
          </a:xfrm>
        </p:grpSpPr>
        <p:grpSp>
          <p:nvGrpSpPr>
            <p:cNvPr id="3" name="Group 3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86C7ED"/>
              </a:solidFill>
            </p:spPr>
          </p:sp>
        </p:grpSp>
        <p:grpSp>
          <p:nvGrpSpPr>
            <p:cNvPr id="5" name="Group 5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F6D824"/>
              </a:solidFill>
            </p:spPr>
          </p:sp>
        </p:grpSp>
        <p:grpSp>
          <p:nvGrpSpPr>
            <p:cNvPr id="7" name="Group 7"/>
            <p:cNvGrpSpPr/>
            <p:nvPr/>
          </p:nvGrpSpPr>
          <p:grpSpPr>
            <a:xfrm rot="-5400000">
              <a:off x="-65231" y="2553759"/>
              <a:ext cx="3804101" cy="3673639"/>
              <a:chOff x="0" y="0"/>
              <a:chExt cx="5562879" cy="53721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30B12A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 rot="-5400000">
              <a:off x="-65231" y="65231"/>
              <a:ext cx="3804101" cy="3673639"/>
              <a:chOff x="0" y="0"/>
              <a:chExt cx="5562879" cy="53721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157BEA"/>
              </a:solidFill>
            </p:spPr>
          </p:sp>
        </p:grp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sp>
        <p:nvSpPr>
          <p:cNvPr id="13" name="1 CuadroTexto"/>
          <p:cNvSpPr txBox="1"/>
          <p:nvPr/>
        </p:nvSpPr>
        <p:spPr>
          <a:xfrm>
            <a:off x="3362153" y="109558"/>
            <a:ext cx="88106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RECOMENDACIONES</a:t>
            </a:r>
            <a:endParaRPr lang="es-CO" sz="48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7" name="TextBox 25"/>
          <p:cNvSpPr txBox="1"/>
          <p:nvPr/>
        </p:nvSpPr>
        <p:spPr>
          <a:xfrm>
            <a:off x="17345322" y="5434595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xmlns="" id="{2106B73D-EF72-0205-7906-20EDEF6C0F15}"/>
              </a:ext>
            </a:extLst>
          </p:cNvPr>
          <p:cNvSpPr/>
          <p:nvPr/>
        </p:nvSpPr>
        <p:spPr>
          <a:xfrm>
            <a:off x="5286866" y="3488344"/>
            <a:ext cx="8040150" cy="72943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Manejo de </a:t>
            </a:r>
            <a:r>
              <a:rPr lang="es-E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redes sociales</a:t>
            </a:r>
          </a:p>
          <a:p>
            <a:pPr algn="ctr"/>
            <a:endParaRPr lang="es-E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685800" indent="-685800" algn="ctr">
              <a:buFont typeface="Wingdings" panose="05000000000000000000" pitchFamily="2" charset="2"/>
              <a:buChar char="v"/>
            </a:pP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D5528CC8-094F-B1AF-8154-AD4104BC64E3}"/>
              </a:ext>
            </a:extLst>
          </p:cNvPr>
          <p:cNvSpPr/>
          <p:nvPr/>
        </p:nvSpPr>
        <p:spPr>
          <a:xfrm>
            <a:off x="5286866" y="4492058"/>
            <a:ext cx="37589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Manejo de inventario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61B88F52-333D-29A5-3B98-FEAEECDC44A0}"/>
              </a:ext>
            </a:extLst>
          </p:cNvPr>
          <p:cNvSpPr/>
          <p:nvPr/>
        </p:nvSpPr>
        <p:spPr>
          <a:xfrm>
            <a:off x="5305916" y="5481765"/>
            <a:ext cx="51135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Manejo de atención al cliente</a:t>
            </a:r>
            <a:endParaRPr lang="es-E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431</Words>
  <Application>Microsoft Office PowerPoint</Application>
  <PresentationFormat>Personalizado</PresentationFormat>
  <Paragraphs>85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1" baseType="lpstr">
      <vt:lpstr>Arial</vt:lpstr>
      <vt:lpstr>Calibri</vt:lpstr>
      <vt:lpstr>Bernard MT Condensed</vt:lpstr>
      <vt:lpstr>Playfair Display Bold</vt:lpstr>
      <vt:lpstr>Malgun Gothic</vt:lpstr>
      <vt:lpstr>Cambria</vt:lpstr>
      <vt:lpstr>Wingdings</vt:lpstr>
      <vt:lpstr>Times New Roman</vt:lpstr>
      <vt:lpstr>Arial Black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PRACTICAS</dc:title>
  <dc:creator>ADMIN</dc:creator>
  <cp:lastModifiedBy>SYP</cp:lastModifiedBy>
  <cp:revision>33</cp:revision>
  <dcterms:created xsi:type="dcterms:W3CDTF">2006-08-16T00:00:00Z</dcterms:created>
  <dcterms:modified xsi:type="dcterms:W3CDTF">2023-12-01T18:25:15Z</dcterms:modified>
  <dc:identifier>DAFC3K2AzKU</dc:identifier>
</cp:coreProperties>
</file>