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2" r:id="rId2"/>
    <p:sldId id="257" r:id="rId3"/>
    <p:sldId id="263" r:id="rId4"/>
    <p:sldId id="264" r:id="rId5"/>
    <p:sldId id="258" r:id="rId6"/>
    <p:sldId id="270" r:id="rId7"/>
    <p:sldId id="265" r:id="rId8"/>
    <p:sldId id="266" r:id="rId9"/>
    <p:sldId id="271" r:id="rId10"/>
    <p:sldId id="273" r:id="rId11"/>
    <p:sldId id="274" r:id="rId12"/>
    <p:sldId id="275" r:id="rId13"/>
    <p:sldId id="272" r:id="rId14"/>
    <p:sldId id="277" r:id="rId15"/>
    <p:sldId id="268" r:id="rId16"/>
    <p:sldId id="269" r:id="rId17"/>
    <p:sldId id="261" r:id="rId18"/>
  </p:sldIdLst>
  <p:sldSz cx="18288000" cy="10287000"/>
  <p:notesSz cx="6858000" cy="9144000"/>
  <p:embeddedFontLst>
    <p:embeddedFont>
      <p:font typeface="Arial Black" panose="020B0A04020102020204" pitchFamily="34" charset="0"/>
      <p:bold r:id="rId21"/>
    </p:embeddedFon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Agrandir Bold" panose="020B0604020202020204" charset="0"/>
      <p:regular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FF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40" d="100"/>
          <a:sy n="40" d="100"/>
        </p:scale>
        <p:origin x="822" y="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2680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8FF3AE-EE8C-4B0D-A099-8523C84DE9C6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E52E5-E1A2-43E5-972A-260BC14DECA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2313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834578-CAA3-429D-AE82-416BA81CAE3B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0087E9-0318-4832-9BD9-9F5532A62C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88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IC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328583"/>
            <a:ext cx="3944651" cy="1255484"/>
          </a:xfrm>
          <a:prstGeom prst="rect">
            <a:avLst/>
          </a:prstGeom>
        </p:spPr>
      </p:pic>
      <p:grpSp>
        <p:nvGrpSpPr>
          <p:cNvPr id="6" name="Group 4"/>
          <p:cNvGrpSpPr/>
          <p:nvPr userDrawn="1"/>
        </p:nvGrpSpPr>
        <p:grpSpPr>
          <a:xfrm>
            <a:off x="10575022" y="-83640"/>
            <a:ext cx="10539663" cy="10287000"/>
            <a:chOff x="0" y="0"/>
            <a:chExt cx="14052884" cy="13716000"/>
          </a:xfrm>
        </p:grpSpPr>
        <p:pic>
          <p:nvPicPr>
            <p:cNvPr id="7" name="Picture 5"/>
            <p:cNvPicPr>
              <a:picLocks noChangeAspect="1"/>
            </p:cNvPicPr>
            <p:nvPr/>
          </p:nvPicPr>
          <p:blipFill>
            <a:blip r:embed="rId3"/>
            <a:srcRect l="9933" r="32434"/>
            <a:stretch>
              <a:fillRect/>
            </a:stretch>
          </p:blipFill>
          <p:spPr>
            <a:xfrm>
              <a:off x="0" y="0"/>
              <a:ext cx="14052884" cy="13716000"/>
            </a:xfrm>
            <a:prstGeom prst="rect">
              <a:avLst/>
            </a:prstGeom>
          </p:spPr>
        </p:pic>
      </p:grpSp>
      <p:grpSp>
        <p:nvGrpSpPr>
          <p:cNvPr id="8" name="Group 15"/>
          <p:cNvGrpSpPr/>
          <p:nvPr userDrawn="1"/>
        </p:nvGrpSpPr>
        <p:grpSpPr>
          <a:xfrm>
            <a:off x="-2405949" y="-756374"/>
            <a:ext cx="4393457" cy="839228"/>
            <a:chOff x="0" y="0"/>
            <a:chExt cx="1157124" cy="221031"/>
          </a:xfrm>
        </p:grpSpPr>
        <p:sp>
          <p:nvSpPr>
            <p:cNvPr id="9" name="Freeform 16"/>
            <p:cNvSpPr/>
            <p:nvPr/>
          </p:nvSpPr>
          <p:spPr>
            <a:xfrm>
              <a:off x="0" y="0"/>
              <a:ext cx="1157125" cy="221031"/>
            </a:xfrm>
            <a:custGeom>
              <a:avLst/>
              <a:gdLst/>
              <a:ahLst/>
              <a:cxnLst/>
              <a:rect l="l" t="t" r="r" b="b"/>
              <a:pathLst>
                <a:path w="1157125" h="221031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0" name="TextBox 17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1" name="Group 18"/>
          <p:cNvGrpSpPr/>
          <p:nvPr userDrawn="1"/>
        </p:nvGrpSpPr>
        <p:grpSpPr>
          <a:xfrm>
            <a:off x="1111231" y="-945845"/>
            <a:ext cx="2664423" cy="1218172"/>
            <a:chOff x="0" y="0"/>
            <a:chExt cx="483446" cy="221031"/>
          </a:xfrm>
        </p:grpSpPr>
        <p:sp>
          <p:nvSpPr>
            <p:cNvPr id="12" name="Freeform 19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13" name="TextBox 20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4" name="Group 21"/>
          <p:cNvGrpSpPr/>
          <p:nvPr userDrawn="1"/>
        </p:nvGrpSpPr>
        <p:grpSpPr>
          <a:xfrm>
            <a:off x="2721641" y="-945845"/>
            <a:ext cx="2664423" cy="1218172"/>
            <a:chOff x="0" y="0"/>
            <a:chExt cx="483446" cy="221031"/>
          </a:xfrm>
        </p:grpSpPr>
        <p:sp>
          <p:nvSpPr>
            <p:cNvPr id="15" name="Freeform 22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6" name="TextBox 23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18" name="Picture 20"/>
          <p:cNvPicPr>
            <a:picLocks noChangeAspect="1"/>
          </p:cNvPicPr>
          <p:nvPr userDrawn="1"/>
        </p:nvPicPr>
        <p:blipFill>
          <a:blip r:embed="rId4"/>
          <a:srcRect l="27903" t="7707" r="27626" b="7032"/>
          <a:stretch>
            <a:fillRect/>
          </a:stretch>
        </p:blipFill>
        <p:spPr>
          <a:xfrm>
            <a:off x="10914963" y="237422"/>
            <a:ext cx="1506527" cy="16246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7" name="Grupo 6"/>
          <p:cNvGrpSpPr/>
          <p:nvPr userDrawn="1"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8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15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6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13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</p:sp>
          <p:sp>
            <p:nvSpPr>
              <p:cNvPr id="14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2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7" name="Group 12"/>
          <p:cNvGrpSpPr/>
          <p:nvPr userDrawn="1"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18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9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0" name="Group 15"/>
          <p:cNvGrpSpPr/>
          <p:nvPr userDrawn="1"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21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2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3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99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14058905" y="400959"/>
            <a:ext cx="3944651" cy="1255484"/>
          </a:xfrm>
          <a:prstGeom prst="rect">
            <a:avLst/>
          </a:prstGeom>
        </p:spPr>
      </p:pic>
      <p:grpSp>
        <p:nvGrpSpPr>
          <p:cNvPr id="9" name="Group 6"/>
          <p:cNvGrpSpPr/>
          <p:nvPr userDrawn="1"/>
        </p:nvGrpSpPr>
        <p:grpSpPr>
          <a:xfrm>
            <a:off x="13865445" y="-783709"/>
            <a:ext cx="2165787" cy="839228"/>
            <a:chOff x="0" y="0"/>
            <a:chExt cx="570413" cy="221031"/>
          </a:xfrm>
        </p:grpSpPr>
        <p:sp>
          <p:nvSpPr>
            <p:cNvPr id="10" name="Freeform 7"/>
            <p:cNvSpPr/>
            <p:nvPr/>
          </p:nvSpPr>
          <p:spPr>
            <a:xfrm>
              <a:off x="0" y="0"/>
              <a:ext cx="570413" cy="221031"/>
            </a:xfrm>
            <a:custGeom>
              <a:avLst/>
              <a:gdLst/>
              <a:ahLst/>
              <a:cxnLst/>
              <a:rect l="l" t="t" r="r" b="b"/>
              <a:pathLst>
                <a:path w="570413" h="221031">
                  <a:moveTo>
                    <a:pt x="203200" y="0"/>
                  </a:moveTo>
                  <a:lnTo>
                    <a:pt x="570413" y="0"/>
                  </a:lnTo>
                  <a:lnTo>
                    <a:pt x="367213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1" name="TextBox 8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2" name="Group 9"/>
          <p:cNvGrpSpPr/>
          <p:nvPr userDrawn="1"/>
        </p:nvGrpSpPr>
        <p:grpSpPr>
          <a:xfrm>
            <a:off x="15154953" y="-973181"/>
            <a:ext cx="2664423" cy="1218172"/>
            <a:chOff x="0" y="0"/>
            <a:chExt cx="483446" cy="221031"/>
          </a:xfrm>
        </p:grpSpPr>
        <p:sp>
          <p:nvSpPr>
            <p:cNvPr id="13" name="Freeform 10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14" name="TextBox 11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12"/>
          <p:cNvGrpSpPr/>
          <p:nvPr userDrawn="1"/>
        </p:nvGrpSpPr>
        <p:grpSpPr>
          <a:xfrm>
            <a:off x="16765363" y="-973181"/>
            <a:ext cx="2664423" cy="1218172"/>
            <a:chOff x="0" y="0"/>
            <a:chExt cx="483446" cy="221031"/>
          </a:xfrm>
        </p:grpSpPr>
        <p:sp>
          <p:nvSpPr>
            <p:cNvPr id="16" name="Freeform 13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7" name="TextBox 14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" name="Group 15"/>
          <p:cNvGrpSpPr/>
          <p:nvPr userDrawn="1"/>
        </p:nvGrpSpPr>
        <p:grpSpPr>
          <a:xfrm rot="-6383299">
            <a:off x="-9225242" y="5696825"/>
            <a:ext cx="15009628" cy="4583863"/>
            <a:chOff x="0" y="0"/>
            <a:chExt cx="3953153" cy="1207272"/>
          </a:xfrm>
        </p:grpSpPr>
        <p:sp>
          <p:nvSpPr>
            <p:cNvPr id="19" name="Freeform 16"/>
            <p:cNvSpPr/>
            <p:nvPr/>
          </p:nvSpPr>
          <p:spPr>
            <a:xfrm>
              <a:off x="0" y="0"/>
              <a:ext cx="3953153" cy="1207272"/>
            </a:xfrm>
            <a:custGeom>
              <a:avLst/>
              <a:gdLst/>
              <a:ahLst/>
              <a:cxnLst/>
              <a:rect l="l" t="t" r="r" b="b"/>
              <a:pathLst>
                <a:path w="3953153" h="1207272">
                  <a:moveTo>
                    <a:pt x="0" y="0"/>
                  </a:moveTo>
                  <a:lnTo>
                    <a:pt x="3953153" y="0"/>
                  </a:lnTo>
                  <a:lnTo>
                    <a:pt x="3953153" y="1207272"/>
                  </a:lnTo>
                  <a:lnTo>
                    <a:pt x="0" y="1207272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20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1" name="Group 18"/>
          <p:cNvGrpSpPr/>
          <p:nvPr userDrawn="1"/>
        </p:nvGrpSpPr>
        <p:grpSpPr>
          <a:xfrm rot="-6428272">
            <a:off x="-6476114" y="7855943"/>
            <a:ext cx="15009628" cy="201024"/>
            <a:chOff x="0" y="0"/>
            <a:chExt cx="3953153" cy="52945"/>
          </a:xfrm>
        </p:grpSpPr>
        <p:sp>
          <p:nvSpPr>
            <p:cNvPr id="22" name="Freeform 19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3" name="TextBox 20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4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435838" y="216358"/>
            <a:ext cx="1506527" cy="1624685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C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9" name="Grupo 8"/>
          <p:cNvGrpSpPr/>
          <p:nvPr userDrawn="1"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10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17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8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1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15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</p:sp>
          <p:sp>
            <p:nvSpPr>
              <p:cNvPr id="16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2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3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4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9" name="Group 12"/>
          <p:cNvGrpSpPr/>
          <p:nvPr userDrawn="1"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20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21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2" name="Group 15"/>
          <p:cNvGrpSpPr/>
          <p:nvPr userDrawn="1"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23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4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5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grpSp>
        <p:nvGrpSpPr>
          <p:cNvPr id="26" name="Group 2"/>
          <p:cNvGrpSpPr/>
          <p:nvPr userDrawn="1"/>
        </p:nvGrpSpPr>
        <p:grpSpPr>
          <a:xfrm>
            <a:off x="4" y="3467100"/>
            <a:ext cx="18287997" cy="11161301"/>
            <a:chOff x="-97909" y="-2126800"/>
            <a:chExt cx="5874598" cy="2939600"/>
          </a:xfrm>
        </p:grpSpPr>
        <p:sp>
          <p:nvSpPr>
            <p:cNvPr id="27" name="Freeform 3"/>
            <p:cNvSpPr/>
            <p:nvPr/>
          </p:nvSpPr>
          <p:spPr>
            <a:xfrm>
              <a:off x="-97909" y="-2126800"/>
              <a:ext cx="5874598" cy="1026182"/>
            </a:xfrm>
            <a:custGeom>
              <a:avLst/>
              <a:gdLst/>
              <a:ahLst/>
              <a:cxnLst/>
              <a:rect l="l" t="t" r="r" b="b"/>
              <a:pathLst>
                <a:path w="5874598" h="1026182">
                  <a:moveTo>
                    <a:pt x="0" y="0"/>
                  </a:moveTo>
                  <a:lnTo>
                    <a:pt x="5874598" y="0"/>
                  </a:lnTo>
                  <a:lnTo>
                    <a:pt x="5874598" y="1026182"/>
                  </a:lnTo>
                  <a:lnTo>
                    <a:pt x="0" y="1026182"/>
                  </a:lnTo>
                  <a:close/>
                </a:path>
              </a:pathLst>
            </a:custGeom>
            <a:solidFill>
              <a:srgbClr val="35B729">
                <a:alpha val="25882"/>
              </a:srgbClr>
            </a:solidFill>
          </p:spPr>
        </p:sp>
        <p:sp>
          <p:nvSpPr>
            <p:cNvPr id="28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9" name="TextBox 14"/>
          <p:cNvSpPr txBox="1"/>
          <p:nvPr userDrawn="1"/>
        </p:nvSpPr>
        <p:spPr>
          <a:xfrm>
            <a:off x="2326938" y="4908090"/>
            <a:ext cx="13024527" cy="16030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526"/>
              </a:lnSpc>
            </a:pP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¡</a:t>
            </a:r>
            <a:r>
              <a:rPr lang="en-US" sz="18000" b="1" dirty="0">
                <a:solidFill>
                  <a:srgbClr val="008037"/>
                </a:solidFill>
                <a:latin typeface="Agrandir Bold"/>
              </a:rPr>
              <a:t>Gracias</a:t>
            </a: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!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0" r:id="rId4"/>
    <p:sldLayoutId id="2147483656" r:id="rId5"/>
    <p:sldLayoutId id="2147483657" r:id="rId6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33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91433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5" indent="-285730" algn="l" defTabSz="91433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sotools.org/normas/medio-ambiente/iso-14001/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0 Rectángulo"/>
          <p:cNvSpPr/>
          <p:nvPr/>
        </p:nvSpPr>
        <p:spPr>
          <a:xfrm>
            <a:off x="1066800" y="1718081"/>
            <a:ext cx="10287000" cy="814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PLAN DE NEGOCIOS PARA LA CREACIÓN DE UNA EMPRESA PRODUCTORA Y COMERCIALIZADORA DE BOLSAS A BASE DE ALMIDÓN DE YUCA EN AGUACHICA, CESAR.</a:t>
            </a:r>
            <a:endParaRPr lang="es-MX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PROYECTO DE GRADO</a:t>
            </a: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marL="342900" lvl="0" indent="-342900" algn="ctr">
              <a:lnSpc>
                <a:spcPct val="80000"/>
              </a:lnSpc>
              <a:buClr>
                <a:srgbClr val="000000"/>
              </a:buClr>
              <a:buSzPts val="1600"/>
            </a:pPr>
            <a:r>
              <a:rPr lang="pt-BR" sz="2400" b="1" dirty="0" smtClean="0">
                <a:solidFill>
                  <a:srgbClr val="0204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NATALIA </a:t>
            </a:r>
            <a:r>
              <a:rPr lang="pt-BR" sz="2400" b="1" dirty="0">
                <a:solidFill>
                  <a:srgbClr val="0204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CALDERON PEREZ</a:t>
            </a:r>
            <a:endParaRPr lang="pt-BR" sz="2400" dirty="0">
              <a:solidFill>
                <a:srgbClr val="020406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  <a:p>
            <a:pPr algn="ctr"/>
            <a:r>
              <a:rPr lang="pt-BR" sz="2400" b="1" dirty="0">
                <a:solidFill>
                  <a:srgbClr val="0204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ANDREA SALCEDO </a:t>
            </a:r>
            <a:r>
              <a:rPr lang="pt-BR" sz="2400" b="1" dirty="0" smtClean="0">
                <a:solidFill>
                  <a:srgbClr val="0204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CUADROS</a:t>
            </a:r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400" b="1" dirty="0" smtClean="0">
                <a:latin typeface="Arial" pitchFamily="34" charset="0"/>
                <a:cs typeface="Arial" pitchFamily="34" charset="0"/>
              </a:rPr>
              <a:t>JAIME ARTURO HERNANDEZ</a:t>
            </a:r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UNIVERSIDAD POPULAR DEL CESAR SECCIONAL AGUACHICA</a:t>
            </a: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CIENCIAS ADMINISTRATIVAS, CONTABLES Y ECONÓMICAS</a:t>
            </a: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ADMINISTRACIÓN DE EMPRESAS</a:t>
            </a: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AGUACHICA</a:t>
            </a: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2022 - 2</a:t>
            </a:r>
          </a:p>
        </p:txBody>
      </p:sp>
    </p:spTree>
    <p:extLst>
      <p:ext uri="{BB962C8B-B14F-4D97-AF65-F5344CB8AC3E}">
        <p14:creationId xmlns:p14="http://schemas.microsoft.com/office/powerpoint/2010/main" val="3615623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667000" y="1562100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DESARROLLO DE LOS OBJETIVOS </a:t>
            </a:r>
            <a:r>
              <a:rPr lang="es-MX" sz="5400" b="1" dirty="0" smtClean="0">
                <a:latin typeface="Arial Black" panose="020B0A04020102020204" pitchFamily="34" charset="0"/>
                <a:cs typeface="Arial" pitchFamily="34" charset="0"/>
              </a:rPr>
              <a:t>ESPECIFICOS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Google Shape;112;p15">
            <a:extLst>
              <a:ext uri="{FF2B5EF4-FFF2-40B4-BE49-F238E27FC236}">
                <a16:creationId xmlns:a16="http://schemas.microsoft.com/office/drawing/2014/main" xmlns="" id="{3CA8F9C6-DFC7-4041-A404-424B19E6D8AF}"/>
              </a:ext>
            </a:extLst>
          </p:cNvPr>
          <p:cNvSpPr txBox="1">
            <a:spLocks/>
          </p:cNvSpPr>
          <p:nvPr/>
        </p:nvSpPr>
        <p:spPr>
          <a:xfrm>
            <a:off x="1886610" y="3543300"/>
            <a:ext cx="5523179" cy="607482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buClr>
                <a:schemeClr val="dk1"/>
              </a:buClr>
              <a:buSzPts val="1100"/>
            </a:pPr>
            <a:r>
              <a:rPr lang="it-IT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Proceso productivo</a:t>
            </a:r>
            <a:endParaRPr lang="it-IT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757406"/>
            <a:ext cx="9752381" cy="73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77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667000" y="1562100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DESARROLLO DE LOS OBJETIVOS </a:t>
            </a:r>
            <a:r>
              <a:rPr lang="es-MX" sz="5400" b="1" dirty="0" smtClean="0">
                <a:latin typeface="Arial Black" panose="020B0A04020102020204" pitchFamily="34" charset="0"/>
                <a:cs typeface="Arial" pitchFamily="34" charset="0"/>
              </a:rPr>
              <a:t>ESPECIFICOS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Google Shape;112;p15">
            <a:extLst>
              <a:ext uri="{FF2B5EF4-FFF2-40B4-BE49-F238E27FC236}">
                <a16:creationId xmlns:a16="http://schemas.microsoft.com/office/drawing/2014/main" xmlns="" id="{3CA8F9C6-DFC7-4041-A404-424B19E6D8AF}"/>
              </a:ext>
            </a:extLst>
          </p:cNvPr>
          <p:cNvSpPr txBox="1">
            <a:spLocks/>
          </p:cNvSpPr>
          <p:nvPr/>
        </p:nvSpPr>
        <p:spPr>
          <a:xfrm>
            <a:off x="2325421" y="3469218"/>
            <a:ext cx="9485579" cy="683681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buClr>
                <a:schemeClr val="dk1"/>
              </a:buClr>
              <a:buSzPts val="1100"/>
            </a:pPr>
            <a:r>
              <a:rPr lang="es-CO" sz="3200" b="1" dirty="0">
                <a:latin typeface="Arial" panose="020B0604020202020204" pitchFamily="34" charset="0"/>
                <a:cs typeface="Arial" panose="020B0604020202020204" pitchFamily="34" charset="0"/>
              </a:rPr>
              <a:t>Estudio administrativo y organizacional</a:t>
            </a:r>
            <a:endParaRPr lang="it-IT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10.jpg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8938" b="26003"/>
          <a:stretch>
            <a:fillRect/>
          </a:stretch>
        </p:blipFill>
        <p:spPr>
          <a:xfrm>
            <a:off x="2973121" y="4852360"/>
            <a:ext cx="6056579" cy="1894201"/>
          </a:xfrm>
          <a:prstGeom prst="rect">
            <a:avLst/>
          </a:prstGeom>
          <a:ln/>
        </p:spPr>
      </p:pic>
      <p:sp>
        <p:nvSpPr>
          <p:cNvPr id="8" name="Google Shape;112;p15">
            <a:extLst>
              <a:ext uri="{FF2B5EF4-FFF2-40B4-BE49-F238E27FC236}">
                <a16:creationId xmlns:a16="http://schemas.microsoft.com/office/drawing/2014/main" xmlns="" id="{3CA8F9C6-DFC7-4041-A404-424B19E6D8AF}"/>
              </a:ext>
            </a:extLst>
          </p:cNvPr>
          <p:cNvSpPr txBox="1">
            <a:spLocks/>
          </p:cNvSpPr>
          <p:nvPr/>
        </p:nvSpPr>
        <p:spPr>
          <a:xfrm>
            <a:off x="3151931" y="6791521"/>
            <a:ext cx="5698958" cy="29907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>
                <a:schemeClr val="dk1"/>
              </a:buClr>
              <a:buSzPts val="1100"/>
            </a:pPr>
            <a:r>
              <a:rPr lang="es-CO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revolución de los pequeños cambios </a:t>
            </a:r>
            <a:endParaRPr lang="es-C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Clr>
                <a:schemeClr val="dk1"/>
              </a:buClr>
              <a:buSzPts val="1100"/>
            </a:pPr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image9.png"/>
          <p:cNvPicPr/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031"/>
          <a:stretch/>
        </p:blipFill>
        <p:spPr bwMode="auto">
          <a:xfrm>
            <a:off x="10439400" y="3763903"/>
            <a:ext cx="5189622" cy="59653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81535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667000" y="1562100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DESARROLLO DE LOS OBJETIVOS </a:t>
            </a:r>
            <a:r>
              <a:rPr lang="es-MX" sz="5400" b="1" dirty="0" smtClean="0">
                <a:latin typeface="Arial Black" panose="020B0A04020102020204" pitchFamily="34" charset="0"/>
                <a:cs typeface="Arial" pitchFamily="34" charset="0"/>
              </a:rPr>
              <a:t>ESPECIFICOS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Google Shape;112;p15">
            <a:extLst>
              <a:ext uri="{FF2B5EF4-FFF2-40B4-BE49-F238E27FC236}">
                <a16:creationId xmlns:a16="http://schemas.microsoft.com/office/drawing/2014/main" xmlns="" id="{3CA8F9C6-DFC7-4041-A404-424B19E6D8AF}"/>
              </a:ext>
            </a:extLst>
          </p:cNvPr>
          <p:cNvSpPr txBox="1">
            <a:spLocks/>
          </p:cNvSpPr>
          <p:nvPr/>
        </p:nvSpPr>
        <p:spPr>
          <a:xfrm>
            <a:off x="2325421" y="3469218"/>
            <a:ext cx="5523179" cy="47451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buClr>
                <a:schemeClr val="dk1"/>
              </a:buClr>
              <a:buSzPts val="1100"/>
            </a:pPr>
            <a:r>
              <a:rPr lang="es-CO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Estudio financiero </a:t>
            </a:r>
            <a:endParaRPr lang="it-IT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Google Shape;112;p15">
            <a:extLst>
              <a:ext uri="{FF2B5EF4-FFF2-40B4-BE49-F238E27FC236}">
                <a16:creationId xmlns:a16="http://schemas.microsoft.com/office/drawing/2014/main" xmlns="" id="{3CA8F9C6-DFC7-4041-A404-424B19E6D8AF}"/>
              </a:ext>
            </a:extLst>
          </p:cNvPr>
          <p:cNvSpPr txBox="1">
            <a:spLocks/>
          </p:cNvSpPr>
          <p:nvPr/>
        </p:nvSpPr>
        <p:spPr>
          <a:xfrm>
            <a:off x="3136567" y="7046347"/>
            <a:ext cx="4656038" cy="193956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buClr>
                <a:schemeClr val="dk1"/>
              </a:buClr>
              <a:buSzPts val="1100"/>
            </a:pPr>
            <a:r>
              <a:rPr lang="it-IT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Evaluacion del proyecto</a:t>
            </a:r>
            <a:endParaRPr lang="it-IT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Google Shape;112;p15">
            <a:extLst>
              <a:ext uri="{FF2B5EF4-FFF2-40B4-BE49-F238E27FC236}">
                <a16:creationId xmlns:a16="http://schemas.microsoft.com/office/drawing/2014/main" xmlns="" id="{3CA8F9C6-DFC7-4041-A404-424B19E6D8AF}"/>
              </a:ext>
            </a:extLst>
          </p:cNvPr>
          <p:cNvSpPr txBox="1">
            <a:spLocks/>
          </p:cNvSpPr>
          <p:nvPr/>
        </p:nvSpPr>
        <p:spPr>
          <a:xfrm>
            <a:off x="4744605" y="4946466"/>
            <a:ext cx="3048000" cy="977254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>
                <a:schemeClr val="dk1"/>
              </a:buClr>
              <a:buSzPts val="1100"/>
            </a:pPr>
            <a:r>
              <a:rPr lang="es-E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Inversión inicial </a:t>
            </a:r>
            <a:r>
              <a:rPr lang="es-E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$210.000.000</a:t>
            </a:r>
          </a:p>
          <a:p>
            <a:pPr algn="ctr">
              <a:buClr>
                <a:schemeClr val="dk1"/>
              </a:buClr>
              <a:buSzPts val="1100"/>
            </a:pPr>
            <a:endParaRPr lang="it-IT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2" descr="Icono De Bolsa De Dinero, Ilustración Simple De Caricatura De Bolso De  Dinero Ilustración del Vector - Ilustración de finanzas, monedas: 166460717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93" t="16079" r="15564" b="13887"/>
          <a:stretch/>
        </p:blipFill>
        <p:spPr bwMode="auto">
          <a:xfrm>
            <a:off x="2667000" y="4199118"/>
            <a:ext cx="1925205" cy="2038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Google Shape;112;p15">
            <a:extLst>
              <a:ext uri="{FF2B5EF4-FFF2-40B4-BE49-F238E27FC236}">
                <a16:creationId xmlns:a16="http://schemas.microsoft.com/office/drawing/2014/main" xmlns="" id="{3CA8F9C6-DFC7-4041-A404-424B19E6D8AF}"/>
              </a:ext>
            </a:extLst>
          </p:cNvPr>
          <p:cNvSpPr txBox="1">
            <a:spLocks/>
          </p:cNvSpPr>
          <p:nvPr/>
        </p:nvSpPr>
        <p:spPr>
          <a:xfrm>
            <a:off x="8145464" y="4996810"/>
            <a:ext cx="2433386" cy="414878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>
                <a:schemeClr val="dk1"/>
              </a:buClr>
              <a:buSzPts val="1100"/>
            </a:pPr>
            <a:r>
              <a:rPr lang="es-E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Financiación </a:t>
            </a:r>
          </a:p>
        </p:txBody>
      </p:sp>
      <p:sp>
        <p:nvSpPr>
          <p:cNvPr id="12" name="Google Shape;112;p15">
            <a:extLst>
              <a:ext uri="{FF2B5EF4-FFF2-40B4-BE49-F238E27FC236}">
                <a16:creationId xmlns:a16="http://schemas.microsoft.com/office/drawing/2014/main" xmlns="" id="{3CA8F9C6-DFC7-4041-A404-424B19E6D8AF}"/>
              </a:ext>
            </a:extLst>
          </p:cNvPr>
          <p:cNvSpPr txBox="1">
            <a:spLocks/>
          </p:cNvSpPr>
          <p:nvPr/>
        </p:nvSpPr>
        <p:spPr>
          <a:xfrm>
            <a:off x="11761814" y="3817198"/>
            <a:ext cx="2320197" cy="94031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>
                <a:schemeClr val="dk1"/>
              </a:buClr>
              <a:buSzPts val="1100"/>
            </a:pPr>
            <a:r>
              <a:rPr lang="es-E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Socios</a:t>
            </a:r>
          </a:p>
          <a:p>
            <a:pPr algn="ctr">
              <a:buClr>
                <a:schemeClr val="dk1"/>
              </a:buClr>
              <a:buSzPts val="1100"/>
            </a:pPr>
            <a:r>
              <a:rPr lang="es-E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$50.000.000</a:t>
            </a:r>
          </a:p>
        </p:txBody>
      </p:sp>
      <p:sp>
        <p:nvSpPr>
          <p:cNvPr id="14" name="Google Shape;112;p15">
            <a:extLst>
              <a:ext uri="{FF2B5EF4-FFF2-40B4-BE49-F238E27FC236}">
                <a16:creationId xmlns:a16="http://schemas.microsoft.com/office/drawing/2014/main" xmlns="" id="{3CA8F9C6-DFC7-4041-A404-424B19E6D8AF}"/>
              </a:ext>
            </a:extLst>
          </p:cNvPr>
          <p:cNvSpPr txBox="1">
            <a:spLocks/>
          </p:cNvSpPr>
          <p:nvPr/>
        </p:nvSpPr>
        <p:spPr>
          <a:xfrm>
            <a:off x="11761815" y="5411687"/>
            <a:ext cx="2320197" cy="110951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>
                <a:schemeClr val="dk1"/>
              </a:buClr>
              <a:buSzPts val="1100"/>
            </a:pPr>
            <a:r>
              <a:rPr lang="es-E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Préstamo</a:t>
            </a:r>
          </a:p>
          <a:p>
            <a:pPr algn="ctr">
              <a:buClr>
                <a:schemeClr val="dk1"/>
              </a:buClr>
              <a:buSzPts val="1100"/>
            </a:pPr>
            <a:r>
              <a:rPr lang="es-E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$160.000.000</a:t>
            </a:r>
          </a:p>
        </p:txBody>
      </p:sp>
      <p:pic>
        <p:nvPicPr>
          <p:cNvPr id="16" name="Picture 4" descr="Archivo:Banco AV Villas logo.svg - Wikipedia, la enciclopedia lib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2120" y="6302456"/>
            <a:ext cx="2539998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Conector recto de flecha 16"/>
          <p:cNvCxnSpPr>
            <a:stCxn id="11" idx="3"/>
          </p:cNvCxnSpPr>
          <p:nvPr/>
        </p:nvCxnSpPr>
        <p:spPr>
          <a:xfrm flipV="1">
            <a:off x="10578850" y="4678823"/>
            <a:ext cx="646270" cy="5254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>
            <a:stCxn id="11" idx="3"/>
          </p:cNvCxnSpPr>
          <p:nvPr/>
        </p:nvCxnSpPr>
        <p:spPr>
          <a:xfrm>
            <a:off x="10578850" y="5204249"/>
            <a:ext cx="646270" cy="3630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oogle Shape;112;p15">
            <a:extLst>
              <a:ext uri="{FF2B5EF4-FFF2-40B4-BE49-F238E27FC236}">
                <a16:creationId xmlns:a16="http://schemas.microsoft.com/office/drawing/2014/main" xmlns="" id="{3CA8F9C6-DFC7-4041-A404-424B19E6D8AF}"/>
              </a:ext>
            </a:extLst>
          </p:cNvPr>
          <p:cNvSpPr txBox="1">
            <a:spLocks/>
          </p:cNvSpPr>
          <p:nvPr/>
        </p:nvSpPr>
        <p:spPr>
          <a:xfrm>
            <a:off x="12349190" y="6815635"/>
            <a:ext cx="1145444" cy="208728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>
                <a:schemeClr val="dk1"/>
              </a:buClr>
              <a:buSzPts val="1100"/>
            </a:pPr>
            <a:r>
              <a:rPr lang="es-E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16% E.A</a:t>
            </a:r>
          </a:p>
        </p:txBody>
      </p:sp>
      <p:sp>
        <p:nvSpPr>
          <p:cNvPr id="20" name="Google Shape;112;p15">
            <a:extLst>
              <a:ext uri="{FF2B5EF4-FFF2-40B4-BE49-F238E27FC236}">
                <a16:creationId xmlns:a16="http://schemas.microsoft.com/office/drawing/2014/main" xmlns="" id="{3CA8F9C6-DFC7-4041-A404-424B19E6D8AF}"/>
              </a:ext>
            </a:extLst>
          </p:cNvPr>
          <p:cNvSpPr txBox="1">
            <a:spLocks/>
          </p:cNvSpPr>
          <p:nvPr/>
        </p:nvSpPr>
        <p:spPr>
          <a:xfrm>
            <a:off x="3172662" y="7958169"/>
            <a:ext cx="2305038" cy="95963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>
                <a:schemeClr val="dk1"/>
              </a:buClr>
              <a:buSzPts val="1100"/>
            </a:pPr>
            <a:r>
              <a:rPr lang="it-IT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VPN</a:t>
            </a:r>
          </a:p>
          <a:p>
            <a:pPr algn="ctr">
              <a:buClr>
                <a:schemeClr val="dk1"/>
              </a:buClr>
              <a:buSzPts val="1100"/>
            </a:pPr>
            <a:r>
              <a:rPr lang="es-CO" sz="2800" dirty="0">
                <a:latin typeface="Arial" panose="020B0604020202020204" pitchFamily="34" charset="0"/>
                <a:cs typeface="Arial" panose="020B0604020202020204" pitchFamily="34" charset="0"/>
              </a:rPr>
              <a:t>$ </a:t>
            </a:r>
            <a:r>
              <a:rPr 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270.914.601</a:t>
            </a:r>
            <a:endParaRPr lang="it-IT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Google Shape;112;p15">
            <a:extLst>
              <a:ext uri="{FF2B5EF4-FFF2-40B4-BE49-F238E27FC236}">
                <a16:creationId xmlns:a16="http://schemas.microsoft.com/office/drawing/2014/main" xmlns="" id="{3CA8F9C6-DFC7-4041-A404-424B19E6D8AF}"/>
              </a:ext>
            </a:extLst>
          </p:cNvPr>
          <p:cNvSpPr txBox="1">
            <a:spLocks/>
          </p:cNvSpPr>
          <p:nvPr/>
        </p:nvSpPr>
        <p:spPr>
          <a:xfrm>
            <a:off x="10628738" y="7923057"/>
            <a:ext cx="2305038" cy="99474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>
                <a:schemeClr val="dk1"/>
              </a:buClr>
              <a:buSzPts val="1100"/>
            </a:pPr>
            <a:r>
              <a:rPr lang="it-IT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TIR </a:t>
            </a:r>
          </a:p>
          <a:p>
            <a:pPr algn="ctr">
              <a:buClr>
                <a:schemeClr val="dk1"/>
              </a:buClr>
              <a:buSzPts val="1100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30,3</a:t>
            </a:r>
            <a:r>
              <a:rPr 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it-IT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Google Shape;112;p15">
            <a:extLst>
              <a:ext uri="{FF2B5EF4-FFF2-40B4-BE49-F238E27FC236}">
                <a16:creationId xmlns:a16="http://schemas.microsoft.com/office/drawing/2014/main" xmlns="" id="{3CA8F9C6-DFC7-4041-A404-424B19E6D8AF}"/>
              </a:ext>
            </a:extLst>
          </p:cNvPr>
          <p:cNvSpPr txBox="1">
            <a:spLocks/>
          </p:cNvSpPr>
          <p:nvPr/>
        </p:nvSpPr>
        <p:spPr>
          <a:xfrm>
            <a:off x="5840426" y="7923057"/>
            <a:ext cx="2305038" cy="798514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>
                <a:schemeClr val="dk1"/>
              </a:buClr>
              <a:buSzPts val="1100"/>
            </a:pPr>
            <a:r>
              <a:rPr lang="it-IT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R/C </a:t>
            </a:r>
          </a:p>
          <a:p>
            <a:pPr algn="ctr">
              <a:buClr>
                <a:schemeClr val="dk1"/>
              </a:buClr>
              <a:buSzPts val="1100"/>
            </a:pP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1.2</a:t>
            </a:r>
            <a:endParaRPr lang="it-IT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Google Shape;112;p15">
            <a:extLst>
              <a:ext uri="{FF2B5EF4-FFF2-40B4-BE49-F238E27FC236}">
                <a16:creationId xmlns:a16="http://schemas.microsoft.com/office/drawing/2014/main" xmlns="" id="{3CA8F9C6-DFC7-4041-A404-424B19E6D8AF}"/>
              </a:ext>
            </a:extLst>
          </p:cNvPr>
          <p:cNvSpPr txBox="1">
            <a:spLocks/>
          </p:cNvSpPr>
          <p:nvPr/>
        </p:nvSpPr>
        <p:spPr>
          <a:xfrm>
            <a:off x="8145464" y="7958169"/>
            <a:ext cx="2305038" cy="99474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>
                <a:schemeClr val="dk1"/>
              </a:buClr>
              <a:buSzPts val="1100"/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CAUE</a:t>
            </a:r>
            <a:endParaRPr lang="it-IT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Clr>
                <a:schemeClr val="dk1"/>
              </a:buClr>
              <a:buSzPts val="1100"/>
            </a:pPr>
            <a:r>
              <a:rPr lang="en-US" sz="2800" dirty="0"/>
              <a:t>$ 215.878.154</a:t>
            </a:r>
            <a:endParaRPr lang="it-IT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635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08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6"/>
          <p:cNvSpPr txBox="1"/>
          <p:nvPr/>
        </p:nvSpPr>
        <p:spPr>
          <a:xfrm>
            <a:off x="2057400" y="1790700"/>
            <a:ext cx="152383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 smtClean="0">
                <a:latin typeface="Arial Black" panose="020B0A04020102020204" pitchFamily="34" charset="0"/>
                <a:cs typeface="Arial" pitchFamily="34" charset="0"/>
              </a:rPr>
              <a:t>CONCLUSIONES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962400" y="4000500"/>
            <a:ext cx="10896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chemeClr val="dk1"/>
              </a:buClr>
              <a:buSzPts val="1100"/>
            </a:pPr>
            <a:r>
              <a:rPr lang="es-CO" sz="3200" dirty="0">
                <a:latin typeface="Arial" panose="020B0604020202020204" pitchFamily="34" charset="0"/>
                <a:cs typeface="Arial" panose="020B0604020202020204" pitchFamily="34" charset="0"/>
              </a:rPr>
              <a:t>Realizar el plan de negocios permite evidenciar la oportunidad de un negocio viable y rentable mediante la constitución de una empresa productora y comercializadora de bolsas a base de almidón de yuca en Aguachica, cesar.</a:t>
            </a:r>
            <a:endParaRPr lang="it-IT" sz="2000" dirty="0">
              <a:solidFill>
                <a:srgbClr val="02040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89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08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6"/>
          <p:cNvSpPr txBox="1"/>
          <p:nvPr/>
        </p:nvSpPr>
        <p:spPr>
          <a:xfrm>
            <a:off x="2057400" y="1790700"/>
            <a:ext cx="152383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 smtClean="0">
                <a:latin typeface="Arial Black" panose="020B0A04020102020204" pitchFamily="34" charset="0"/>
                <a:cs typeface="Arial" pitchFamily="34" charset="0"/>
              </a:rPr>
              <a:t>RECOMENDACIONES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5" name="Google Shape;112;p15">
            <a:extLst>
              <a:ext uri="{FF2B5EF4-FFF2-40B4-BE49-F238E27FC236}">
                <a16:creationId xmlns:a16="http://schemas.microsoft.com/office/drawing/2014/main" xmlns="" id="{3CA8F9C6-DFC7-4041-A404-424B19E6D8AF}"/>
              </a:ext>
            </a:extLst>
          </p:cNvPr>
          <p:cNvSpPr txBox="1">
            <a:spLocks/>
          </p:cNvSpPr>
          <p:nvPr/>
        </p:nvSpPr>
        <p:spPr>
          <a:xfrm>
            <a:off x="3983687" y="3619500"/>
            <a:ext cx="11385725" cy="3733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v"/>
            </a:pPr>
            <a:r>
              <a:rPr lang="es-CO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Realizar </a:t>
            </a:r>
            <a:r>
              <a:rPr lang="es-CO" sz="3200" dirty="0">
                <a:latin typeface="Arial" panose="020B0604020202020204" pitchFamily="34" charset="0"/>
                <a:cs typeface="Arial" panose="020B0604020202020204" pitchFamily="34" charset="0"/>
              </a:rPr>
              <a:t>una búsqueda a profundidad de proveedores de la maquinaria </a:t>
            </a:r>
            <a:r>
              <a:rPr lang="es-CO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inicial</a:t>
            </a:r>
          </a:p>
          <a:p>
            <a:endParaRPr lang="es-CO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CO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Expandir </a:t>
            </a:r>
            <a:r>
              <a:rPr lang="es-CO" sz="3200" dirty="0">
                <a:latin typeface="Arial" panose="020B0604020202020204" pitchFamily="34" charset="0"/>
                <a:cs typeface="Arial" panose="020B0604020202020204" pitchFamily="34" charset="0"/>
              </a:rPr>
              <a:t>el estudio de mercado a municipios que se encuentran alrededor de </a:t>
            </a:r>
            <a:r>
              <a:rPr lang="es-CO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Aguachica</a:t>
            </a:r>
          </a:p>
          <a:p>
            <a:endParaRPr lang="es-CO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CO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Desarrollar </a:t>
            </a:r>
            <a:r>
              <a:rPr lang="es-CO" sz="3200" dirty="0">
                <a:latin typeface="Arial" panose="020B0604020202020204" pitchFamily="34" charset="0"/>
                <a:cs typeface="Arial" panose="020B0604020202020204" pitchFamily="34" charset="0"/>
              </a:rPr>
              <a:t>nuevos productos, de </a:t>
            </a:r>
            <a:r>
              <a:rPr lang="es-CO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diversos </a:t>
            </a:r>
            <a:r>
              <a:rPr lang="es-CO" sz="3200" dirty="0">
                <a:latin typeface="Arial" panose="020B0604020202020204" pitchFamily="34" charset="0"/>
                <a:cs typeface="Arial" panose="020B0604020202020204" pitchFamily="34" charset="0"/>
              </a:rPr>
              <a:t>tamaños, colores y diseños</a:t>
            </a:r>
            <a:endParaRPr lang="it-IT" sz="3200" dirty="0">
              <a:solidFill>
                <a:srgbClr val="02040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s-CO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557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667000" y="1562100"/>
            <a:ext cx="127254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 smtClean="0">
                <a:latin typeface="Arial Black" panose="020B0A04020102020204" pitchFamily="34" charset="0"/>
                <a:cs typeface="Arial" pitchFamily="34" charset="0"/>
              </a:rPr>
              <a:t>APÉNDICES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09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26"/>
          <p:cNvSpPr txBox="1"/>
          <p:nvPr/>
        </p:nvSpPr>
        <p:spPr>
          <a:xfrm>
            <a:off x="1472031" y="8158226"/>
            <a:ext cx="4979625" cy="57708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4529"/>
              </a:lnSpc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Contaminación a causa de las bolsas plásticas 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52928" t="22917" r="16618" b="14583"/>
          <a:stretch/>
        </p:blipFill>
        <p:spPr>
          <a:xfrm>
            <a:off x="1901711" y="3634352"/>
            <a:ext cx="3962401" cy="4572000"/>
          </a:xfrm>
          <a:prstGeom prst="rect">
            <a:avLst/>
          </a:prstGeom>
        </p:spPr>
      </p:pic>
      <p:pic>
        <p:nvPicPr>
          <p:cNvPr id="6" name="Imagen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656" y="3096313"/>
            <a:ext cx="4876800" cy="2924057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3543" y="4984712"/>
            <a:ext cx="4953000" cy="3221640"/>
          </a:xfrm>
          <a:prstGeom prst="rect">
            <a:avLst/>
          </a:prstGeom>
        </p:spPr>
      </p:pic>
      <p:sp>
        <p:nvSpPr>
          <p:cNvPr id="8" name="TextBox 26"/>
          <p:cNvSpPr txBox="1"/>
          <p:nvPr/>
        </p:nvSpPr>
        <p:spPr>
          <a:xfrm>
            <a:off x="6539887" y="5920352"/>
            <a:ext cx="4979625" cy="4919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529"/>
              </a:lnSpc>
            </a:pPr>
            <a:r>
              <a:rPr lang="es-CO" dirty="0"/>
              <a:t>Cultivo de yuca 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26"/>
          <p:cNvSpPr txBox="1"/>
          <p:nvPr/>
        </p:nvSpPr>
        <p:spPr>
          <a:xfrm>
            <a:off x="12476918" y="8308266"/>
            <a:ext cx="4979625" cy="2769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CO" dirty="0"/>
              <a:t>Fabricación de bolsas plásticas tradicionales </a:t>
            </a:r>
          </a:p>
        </p:txBody>
      </p:sp>
    </p:spTree>
    <p:extLst>
      <p:ext uri="{BB962C8B-B14F-4D97-AF65-F5344CB8AC3E}">
        <p14:creationId xmlns:p14="http://schemas.microsoft.com/office/powerpoint/2010/main" val="698560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6"/>
          <p:cNvSpPr txBox="1"/>
          <p:nvPr/>
        </p:nvSpPr>
        <p:spPr>
          <a:xfrm>
            <a:off x="2057400" y="1790700"/>
            <a:ext cx="152383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BIBLIOGRAFIA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4" name="TextBox 26"/>
          <p:cNvSpPr txBox="1"/>
          <p:nvPr/>
        </p:nvSpPr>
        <p:spPr>
          <a:xfrm>
            <a:off x="1885467" y="3467100"/>
            <a:ext cx="14662172" cy="49244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s-CO" sz="3200" dirty="0"/>
              <a:t>Hernández </a:t>
            </a:r>
            <a:r>
              <a:rPr lang="es-CO" sz="3200" dirty="0" err="1"/>
              <a:t>Sampieri</a:t>
            </a:r>
            <a:r>
              <a:rPr lang="es-CO" sz="3200" dirty="0"/>
              <a:t>, R., Fernández Collado, C., &amp; Baptista Lucio, P. (2014). </a:t>
            </a:r>
            <a:r>
              <a:rPr lang="es-CO" sz="3200" i="1" dirty="0"/>
              <a:t>Metodología de la investigación.</a:t>
            </a:r>
            <a:r>
              <a:rPr lang="es-CO" sz="3200" dirty="0"/>
              <a:t> México D.F: </a:t>
            </a:r>
            <a:r>
              <a:rPr lang="es-CO" sz="3200" dirty="0" err="1"/>
              <a:t>McGRAW-HILL</a:t>
            </a:r>
            <a:r>
              <a:rPr lang="es-CO" sz="3200" dirty="0" smtClean="0"/>
              <a:t>.</a:t>
            </a:r>
          </a:p>
          <a:p>
            <a:endParaRPr lang="es-CO" sz="3200" dirty="0" smtClean="0"/>
          </a:p>
          <a:p>
            <a:r>
              <a:rPr lang="es-CO" sz="3200" dirty="0" err="1"/>
              <a:t>Organizacion</a:t>
            </a:r>
            <a:r>
              <a:rPr lang="es-CO" sz="3200" dirty="0"/>
              <a:t> Internacional de Normalizaci0n . (2015). </a:t>
            </a:r>
            <a:r>
              <a:rPr lang="es-CO" sz="3200" i="1" dirty="0" err="1"/>
              <a:t>Isotools</a:t>
            </a:r>
            <a:r>
              <a:rPr lang="es-CO" sz="3200" dirty="0"/>
              <a:t>. Obtenido de ISO 14001:Sistemas de Gestión Ambiental:</a:t>
            </a:r>
            <a:r>
              <a:rPr lang="es-CO" sz="32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s-CO" sz="3200" dirty="0">
                <a:solidFill>
                  <a:schemeClr val="bg2">
                    <a:lumMod val="50000"/>
                  </a:schemeClr>
                </a:solidFill>
                <a:hlinkClick r:id="rId2"/>
              </a:rPr>
              <a:t>https://www.isotools.org/normas/medio-ambiente/iso-14001</a:t>
            </a:r>
            <a:r>
              <a:rPr lang="es-CO" sz="3200" dirty="0" smtClean="0">
                <a:solidFill>
                  <a:schemeClr val="bg2">
                    <a:lumMod val="50000"/>
                  </a:schemeClr>
                </a:solidFill>
                <a:hlinkClick r:id="rId2"/>
              </a:rPr>
              <a:t>/</a:t>
            </a:r>
            <a:endParaRPr lang="es-CO" sz="3200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es-CO" sz="3200" dirty="0"/>
          </a:p>
          <a:p>
            <a:r>
              <a:rPr lang="es-CO" sz="3200" dirty="0" err="1"/>
              <a:t>Guzman</a:t>
            </a:r>
            <a:r>
              <a:rPr lang="es-CO" sz="3200" dirty="0"/>
              <a:t> , A., &amp; Trujillo , M. (2008 ). </a:t>
            </a:r>
            <a:r>
              <a:rPr lang="es-CO" sz="3200" i="1" dirty="0"/>
              <a:t>Emprendimiento social - </a:t>
            </a:r>
            <a:r>
              <a:rPr lang="es-CO" sz="3200" i="1" dirty="0" err="1"/>
              <a:t>Revision</a:t>
            </a:r>
            <a:r>
              <a:rPr lang="es-CO" sz="3200" i="1" dirty="0"/>
              <a:t> literaria .</a:t>
            </a:r>
            <a:r>
              <a:rPr lang="es-CO" sz="3200" dirty="0"/>
              <a:t> Obtenido de Estudios Gerenciales : https://www.redalyc.org/articulo.oa?id=21211518005</a:t>
            </a:r>
          </a:p>
          <a:p>
            <a:endParaRPr lang="es-CO" sz="3200" dirty="0"/>
          </a:p>
        </p:txBody>
      </p:sp>
    </p:spTree>
    <p:extLst>
      <p:ext uri="{BB962C8B-B14F-4D97-AF65-F5344CB8AC3E}">
        <p14:creationId xmlns:p14="http://schemas.microsoft.com/office/powerpoint/2010/main" val="3589679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19" name="Grupo 18"/>
          <p:cNvGrpSpPr/>
          <p:nvPr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3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5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</p:sp>
          <p:sp>
            <p:nvSpPr>
              <p:cNvPr id="8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1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2" name="Group 12"/>
          <p:cNvGrpSpPr/>
          <p:nvPr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33" name="Picture 20"/>
          <p:cNvPicPr>
            <a:picLocks noChangeAspect="1"/>
          </p:cNvPicPr>
          <p:nvPr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grpSp>
        <p:nvGrpSpPr>
          <p:cNvPr id="23" name="Group 2"/>
          <p:cNvGrpSpPr/>
          <p:nvPr/>
        </p:nvGrpSpPr>
        <p:grpSpPr>
          <a:xfrm>
            <a:off x="4" y="3467100"/>
            <a:ext cx="18287997" cy="11161301"/>
            <a:chOff x="-97909" y="-2126800"/>
            <a:chExt cx="5874598" cy="2939600"/>
          </a:xfrm>
        </p:grpSpPr>
        <p:sp>
          <p:nvSpPr>
            <p:cNvPr id="24" name="Freeform 3"/>
            <p:cNvSpPr/>
            <p:nvPr/>
          </p:nvSpPr>
          <p:spPr>
            <a:xfrm>
              <a:off x="-97909" y="-2126800"/>
              <a:ext cx="5874598" cy="1026182"/>
            </a:xfrm>
            <a:custGeom>
              <a:avLst/>
              <a:gdLst/>
              <a:ahLst/>
              <a:cxnLst/>
              <a:rect l="l" t="t" r="r" b="b"/>
              <a:pathLst>
                <a:path w="5874598" h="1026182">
                  <a:moveTo>
                    <a:pt x="0" y="0"/>
                  </a:moveTo>
                  <a:lnTo>
                    <a:pt x="5874598" y="0"/>
                  </a:lnTo>
                  <a:lnTo>
                    <a:pt x="5874598" y="1026182"/>
                  </a:lnTo>
                  <a:lnTo>
                    <a:pt x="0" y="1026182"/>
                  </a:lnTo>
                  <a:close/>
                </a:path>
              </a:pathLst>
            </a:custGeom>
            <a:solidFill>
              <a:srgbClr val="35B729">
                <a:alpha val="25882"/>
              </a:srgbClr>
            </a:solidFill>
          </p:spPr>
        </p:sp>
        <p:sp>
          <p:nvSpPr>
            <p:cNvPr id="25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6" name="TextBox 14"/>
          <p:cNvSpPr txBox="1"/>
          <p:nvPr/>
        </p:nvSpPr>
        <p:spPr>
          <a:xfrm>
            <a:off x="2326938" y="4908090"/>
            <a:ext cx="13024527" cy="16030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526"/>
              </a:lnSpc>
            </a:pP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¡</a:t>
            </a:r>
            <a:r>
              <a:rPr lang="en-US" sz="18000" b="1" dirty="0">
                <a:solidFill>
                  <a:srgbClr val="008037"/>
                </a:solidFill>
                <a:latin typeface="Agrandir Bold"/>
              </a:rPr>
              <a:t>Gracias</a:t>
            </a: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184313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sp>
        <p:nvSpPr>
          <p:cNvPr id="31" name="TextBox 6"/>
          <p:cNvSpPr txBox="1"/>
          <p:nvPr/>
        </p:nvSpPr>
        <p:spPr>
          <a:xfrm>
            <a:off x="4081351" y="1682843"/>
            <a:ext cx="9491199" cy="12404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5400" dirty="0">
                <a:latin typeface="Arial Black" panose="020B0A04020102020204" pitchFamily="34" charset="0"/>
              </a:rPr>
              <a:t>INTRODUCCIÓN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sp>
        <p:nvSpPr>
          <p:cNvPr id="32" name="TextBox 26"/>
          <p:cNvSpPr txBox="1"/>
          <p:nvPr/>
        </p:nvSpPr>
        <p:spPr>
          <a:xfrm>
            <a:off x="2971800" y="3856584"/>
            <a:ext cx="12039600" cy="34470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buClr>
                <a:schemeClr val="dk1"/>
              </a:buClr>
              <a:buSzPts val="1100"/>
            </a:pPr>
            <a:r>
              <a:rPr lang="es-CO" sz="3200" dirty="0">
                <a:latin typeface="Arial" panose="020B0604020202020204" pitchFamily="34" charset="0"/>
                <a:cs typeface="Arial" panose="020B0604020202020204" pitchFamily="34" charset="0"/>
              </a:rPr>
              <a:t>La presente propuesta de plan de negocios para la Creación de una Empresa Productora y Comercializadora de Bolsas a Base de Almidón de Yuca en Aguachica, Cesar, tiene como objetivos principal reducir el impacto producido por el consumo incontrolado e incorrecto tratamiento del polietileno, cabe  resaltar que su producción se ha incorporado como una necesidad en las personas.</a:t>
            </a:r>
            <a:endParaRPr lang="it-IT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6"/>
          <p:cNvSpPr txBox="1"/>
          <p:nvPr/>
        </p:nvSpPr>
        <p:spPr>
          <a:xfrm>
            <a:off x="2668700" y="1790700"/>
            <a:ext cx="1258195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DESCRIPCIÓN DEL PROBLEMA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4" name="TextBox 26"/>
          <p:cNvSpPr txBox="1"/>
          <p:nvPr/>
        </p:nvSpPr>
        <p:spPr>
          <a:xfrm>
            <a:off x="2590912" y="3610003"/>
            <a:ext cx="8992881" cy="5770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57200" indent="-457200" algn="just">
              <a:lnSpc>
                <a:spcPts val="4529"/>
              </a:lnSpc>
              <a:buFont typeface="Wingdings" panose="05000000000000000000" pitchFamily="2" charset="2"/>
              <a:buChar char="v"/>
            </a:pPr>
            <a:r>
              <a:rPr lang="es-CO" sz="3200" dirty="0" smtClean="0">
                <a:solidFill>
                  <a:srgbClr val="000000"/>
                </a:solidFill>
                <a:latin typeface="Arial   "/>
              </a:rPr>
              <a:t>Incontrolado uso de bolsas plásticas</a:t>
            </a:r>
            <a:endParaRPr lang="es-CO" sz="3200" dirty="0">
              <a:solidFill>
                <a:srgbClr val="000000"/>
              </a:solidFill>
              <a:latin typeface="Arial   "/>
            </a:endParaRPr>
          </a:p>
        </p:txBody>
      </p:sp>
      <p:sp>
        <p:nvSpPr>
          <p:cNvPr id="5" name="TextBox 26"/>
          <p:cNvSpPr txBox="1"/>
          <p:nvPr/>
        </p:nvSpPr>
        <p:spPr>
          <a:xfrm>
            <a:off x="2590912" y="5395266"/>
            <a:ext cx="6111886" cy="11541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 algn="just">
              <a:lnSpc>
                <a:spcPts val="4529"/>
              </a:lnSpc>
              <a:buFont typeface="Wingdings" panose="05000000000000000000" pitchFamily="2" charset="2"/>
              <a:buChar char="v"/>
            </a:pPr>
            <a:r>
              <a:rPr lang="es-ES" sz="3200" dirty="0">
                <a:solidFill>
                  <a:srgbClr val="000000"/>
                </a:solidFill>
                <a:latin typeface="Arial   "/>
              </a:rPr>
              <a:t>Falta de planes de gestión ambiental en A</a:t>
            </a:r>
            <a:r>
              <a:rPr lang="es-ES" sz="3200" dirty="0" smtClean="0">
                <a:solidFill>
                  <a:srgbClr val="000000"/>
                </a:solidFill>
                <a:latin typeface="Arial   "/>
              </a:rPr>
              <a:t>guachica</a:t>
            </a:r>
            <a:r>
              <a:rPr lang="es-ES" sz="3200" dirty="0">
                <a:solidFill>
                  <a:srgbClr val="000000"/>
                </a:solidFill>
                <a:latin typeface="Arial   "/>
              </a:rPr>
              <a:t>, </a:t>
            </a:r>
            <a:r>
              <a:rPr lang="es-ES" sz="3200" dirty="0" smtClean="0">
                <a:solidFill>
                  <a:srgbClr val="000000"/>
                </a:solidFill>
                <a:latin typeface="Arial   "/>
              </a:rPr>
              <a:t>Cesar</a:t>
            </a:r>
            <a:endParaRPr lang="en-US" sz="3200" dirty="0">
              <a:solidFill>
                <a:srgbClr val="000000"/>
              </a:solidFill>
              <a:latin typeface="Arial   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198" y="2880604"/>
            <a:ext cx="1871190" cy="187119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10" b="21087"/>
          <a:stretch/>
        </p:blipFill>
        <p:spPr>
          <a:xfrm>
            <a:off x="9982199" y="5057638"/>
            <a:ext cx="3675849" cy="2198302"/>
          </a:xfrm>
          <a:prstGeom prst="rect">
            <a:avLst/>
          </a:prstGeom>
        </p:spPr>
      </p:pic>
      <p:sp>
        <p:nvSpPr>
          <p:cNvPr id="8" name="TextBox 26"/>
          <p:cNvSpPr txBox="1"/>
          <p:nvPr/>
        </p:nvSpPr>
        <p:spPr>
          <a:xfrm>
            <a:off x="2895600" y="7603801"/>
            <a:ext cx="13335000" cy="17312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529"/>
              </a:lnSpc>
            </a:pPr>
            <a:r>
              <a:rPr lang="es-CO" sz="3200" dirty="0">
                <a:latin typeface="Arial" panose="020B0604020202020204" pitchFamily="34" charset="0"/>
                <a:cs typeface="Arial" panose="020B0604020202020204" pitchFamily="34" charset="0"/>
              </a:rPr>
              <a:t>¿Será factible la creación de una empresa productora y comercializadora de bolsas a base de almidón de yuca en Aguachica, Cesar?</a:t>
            </a:r>
          </a:p>
          <a:p>
            <a:pPr marL="457200" indent="-457200" algn="just">
              <a:lnSpc>
                <a:spcPts val="4529"/>
              </a:lnSpc>
              <a:buFont typeface="Wingdings" panose="05000000000000000000" pitchFamily="2" charset="2"/>
              <a:buChar char="v"/>
            </a:pPr>
            <a:endParaRPr lang="es-CO" sz="3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819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6"/>
          <p:cNvSpPr txBox="1"/>
          <p:nvPr/>
        </p:nvSpPr>
        <p:spPr>
          <a:xfrm>
            <a:off x="5772979" y="1811803"/>
            <a:ext cx="6887148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JUSTIFICACIÓN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  <p:sp>
        <p:nvSpPr>
          <p:cNvPr id="55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30051" y="4978307"/>
            <a:ext cx="12573001" cy="11541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 algn="just">
              <a:lnSpc>
                <a:spcPts val="4529"/>
              </a:lnSpc>
              <a:buFont typeface="Wingdings" panose="05000000000000000000" pitchFamily="2" charset="2"/>
              <a:buChar char="v"/>
            </a:pPr>
            <a:r>
              <a:rPr lang="es-ES" sz="3200" dirty="0">
                <a:solidFill>
                  <a:srgbClr val="000000"/>
                </a:solidFill>
                <a:latin typeface="Arial   "/>
              </a:rPr>
              <a:t>Beneficios que trae para el medio ambiente dado a los componentes naturales (almidón)</a:t>
            </a:r>
            <a:endParaRPr lang="en-US" sz="3200" dirty="0">
              <a:solidFill>
                <a:srgbClr val="000000"/>
              </a:solidFill>
              <a:latin typeface="Arial   "/>
            </a:endParaRPr>
          </a:p>
        </p:txBody>
      </p:sp>
      <p:sp>
        <p:nvSpPr>
          <p:cNvPr id="6" name="TextBox 26"/>
          <p:cNvSpPr txBox="1"/>
          <p:nvPr/>
        </p:nvSpPr>
        <p:spPr>
          <a:xfrm>
            <a:off x="2930052" y="6903664"/>
            <a:ext cx="12573001" cy="11541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 algn="just">
              <a:lnSpc>
                <a:spcPts val="4529"/>
              </a:lnSpc>
              <a:buFont typeface="Wingdings" panose="05000000000000000000" pitchFamily="2" charset="2"/>
              <a:buChar char="v"/>
            </a:pPr>
            <a:r>
              <a:rPr lang="es-ES" sz="3200" dirty="0">
                <a:solidFill>
                  <a:srgbClr val="000000"/>
                </a:solidFill>
                <a:latin typeface="Arial   "/>
              </a:rPr>
              <a:t>Proporcionar grandes oportunidades para mejorar la productividad y la competitividad del sector agrícola de la región</a:t>
            </a:r>
            <a:endParaRPr lang="en-US" sz="3200" dirty="0">
              <a:solidFill>
                <a:srgbClr val="000000"/>
              </a:solidFill>
              <a:latin typeface="Arial   "/>
            </a:endParaRPr>
          </a:p>
        </p:txBody>
      </p:sp>
      <p:sp>
        <p:nvSpPr>
          <p:cNvPr id="8" name="TextBox 26"/>
          <p:cNvSpPr txBox="1"/>
          <p:nvPr/>
        </p:nvSpPr>
        <p:spPr>
          <a:xfrm>
            <a:off x="2930051" y="3094663"/>
            <a:ext cx="12344402" cy="11541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 algn="just">
              <a:lnSpc>
                <a:spcPts val="4529"/>
              </a:lnSpc>
              <a:buFont typeface="Wingdings" panose="05000000000000000000" pitchFamily="2" charset="2"/>
              <a:buChar char="v"/>
            </a:pPr>
            <a:r>
              <a:rPr lang="en-US" sz="3200" dirty="0" smtClean="0">
                <a:solidFill>
                  <a:srgbClr val="000000"/>
                </a:solidFill>
                <a:latin typeface="Arial   "/>
              </a:rPr>
              <a:t>Ley 2232 de 2022 </a:t>
            </a:r>
            <a:r>
              <a:rPr lang="es-CO" sz="3200" dirty="0">
                <a:latin typeface="Arial" panose="020B0604020202020204" pitchFamily="34" charset="0"/>
                <a:cs typeface="Arial" panose="020B0604020202020204" pitchFamily="34" charset="0"/>
              </a:rPr>
              <a:t>Prohibición de plásticos de un solo uso en Colombia</a:t>
            </a: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895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058905" y="400959"/>
            <a:ext cx="3944651" cy="1255484"/>
          </a:xfrm>
          <a:prstGeom prst="rect">
            <a:avLst/>
          </a:prstGeom>
        </p:spPr>
      </p:pic>
      <p:grpSp>
        <p:nvGrpSpPr>
          <p:cNvPr id="24" name="Group 7"/>
          <p:cNvGrpSpPr/>
          <p:nvPr/>
        </p:nvGrpSpPr>
        <p:grpSpPr>
          <a:xfrm>
            <a:off x="11201400" y="2419934"/>
            <a:ext cx="6419388" cy="1379150"/>
            <a:chOff x="0" y="0"/>
            <a:chExt cx="3509512" cy="1871998"/>
          </a:xfrm>
        </p:grpSpPr>
        <p:sp>
          <p:nvSpPr>
            <p:cNvPr id="25" name="Freeform 8"/>
            <p:cNvSpPr/>
            <p:nvPr/>
          </p:nvSpPr>
          <p:spPr>
            <a:xfrm>
              <a:off x="0" y="0"/>
              <a:ext cx="3509512" cy="1871998"/>
            </a:xfrm>
            <a:custGeom>
              <a:avLst/>
              <a:gdLst/>
              <a:ahLst/>
              <a:cxnLst/>
              <a:rect l="l" t="t" r="r" b="b"/>
              <a:pathLst>
                <a:path w="3509512" h="1871998">
                  <a:moveTo>
                    <a:pt x="3385052" y="1871998"/>
                  </a:moveTo>
                  <a:lnTo>
                    <a:pt x="124460" y="1871998"/>
                  </a:lnTo>
                  <a:cubicBezTo>
                    <a:pt x="55880" y="1871998"/>
                    <a:pt x="0" y="1816118"/>
                    <a:pt x="0" y="174753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85052" y="0"/>
                  </a:lnTo>
                  <a:cubicBezTo>
                    <a:pt x="3453632" y="0"/>
                    <a:pt x="3509512" y="55880"/>
                    <a:pt x="3509512" y="124460"/>
                  </a:cubicBezTo>
                  <a:lnTo>
                    <a:pt x="3509512" y="1747538"/>
                  </a:lnTo>
                  <a:cubicBezTo>
                    <a:pt x="3509512" y="1816118"/>
                    <a:pt x="3453632" y="1871998"/>
                    <a:pt x="3385052" y="1871998"/>
                  </a:cubicBezTo>
                  <a:close/>
                </a:path>
              </a:pathLst>
            </a:custGeom>
            <a:solidFill>
              <a:srgbClr val="EDECED"/>
            </a:solidFill>
          </p:spPr>
        </p:sp>
      </p:grpSp>
      <p:sp>
        <p:nvSpPr>
          <p:cNvPr id="23" name="TextBox 6"/>
          <p:cNvSpPr txBox="1"/>
          <p:nvPr/>
        </p:nvSpPr>
        <p:spPr>
          <a:xfrm>
            <a:off x="11867506" y="2365581"/>
            <a:ext cx="5078042" cy="14106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5400" dirty="0" smtClean="0">
                <a:latin typeface="Arial Black" panose="020B0A04020102020204" pitchFamily="34" charset="0"/>
              </a:rPr>
              <a:t>OBJETIVOS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  <p:sp>
        <p:nvSpPr>
          <p:cNvPr id="55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Rectángulo 12"/>
          <p:cNvSpPr>
            <a:spLocks noChangeArrowheads="1"/>
          </p:cNvSpPr>
          <p:nvPr/>
        </p:nvSpPr>
        <p:spPr bwMode="auto">
          <a:xfrm>
            <a:off x="1089044" y="4076700"/>
            <a:ext cx="71183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Arial Black" panose="020B0A04020102020204" pitchFamily="34" charset="0"/>
              </a:rPr>
              <a:t> </a:t>
            </a:r>
            <a:r>
              <a:rPr lang="es-ES" altLang="en-US" b="1" dirty="0">
                <a:latin typeface="Arial Black" panose="020B0A04020102020204" pitchFamily="34" charset="0"/>
              </a:rPr>
              <a:t>OBJETIVO </a:t>
            </a:r>
            <a:r>
              <a:rPr lang="es-ES" altLang="en-US" b="1" dirty="0" smtClean="0">
                <a:latin typeface="Arial Black" panose="020B0A04020102020204" pitchFamily="34" charset="0"/>
              </a:rPr>
              <a:t>GENERAL</a:t>
            </a:r>
            <a:endParaRPr lang="es-ES" altLang="en-US" b="1" dirty="0">
              <a:latin typeface="Arial Black" panose="020B0A04020102020204" pitchFamily="34" charset="0"/>
            </a:endParaRPr>
          </a:p>
        </p:txBody>
      </p:sp>
      <p:sp>
        <p:nvSpPr>
          <p:cNvPr id="58" name="TextBox 26"/>
          <p:cNvSpPr txBox="1"/>
          <p:nvPr/>
        </p:nvSpPr>
        <p:spPr>
          <a:xfrm>
            <a:off x="1315688" y="4912313"/>
            <a:ext cx="13238512" cy="14773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es-CO" sz="3200" dirty="0">
                <a:latin typeface="Arial" panose="020B0604020202020204" pitchFamily="34" charset="0"/>
                <a:cs typeface="Arial" panose="020B0604020202020204" pitchFamily="34" charset="0"/>
              </a:rPr>
              <a:t>Diseñar un plan de negocios para la creación de una empresa productora y comercializadora de bolsas a base de almidón de yuca en Aguachica, Cesar.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058905" y="400959"/>
            <a:ext cx="3944651" cy="1255484"/>
          </a:xfrm>
          <a:prstGeom prst="rect">
            <a:avLst/>
          </a:prstGeom>
        </p:spPr>
      </p:pic>
      <p:grpSp>
        <p:nvGrpSpPr>
          <p:cNvPr id="24" name="Group 7"/>
          <p:cNvGrpSpPr/>
          <p:nvPr/>
        </p:nvGrpSpPr>
        <p:grpSpPr>
          <a:xfrm>
            <a:off x="11201400" y="2419934"/>
            <a:ext cx="6419388" cy="1379150"/>
            <a:chOff x="0" y="0"/>
            <a:chExt cx="3509512" cy="1871998"/>
          </a:xfrm>
        </p:grpSpPr>
        <p:sp>
          <p:nvSpPr>
            <p:cNvPr id="25" name="Freeform 8"/>
            <p:cNvSpPr/>
            <p:nvPr/>
          </p:nvSpPr>
          <p:spPr>
            <a:xfrm>
              <a:off x="0" y="0"/>
              <a:ext cx="3509512" cy="1871998"/>
            </a:xfrm>
            <a:custGeom>
              <a:avLst/>
              <a:gdLst/>
              <a:ahLst/>
              <a:cxnLst/>
              <a:rect l="l" t="t" r="r" b="b"/>
              <a:pathLst>
                <a:path w="3509512" h="1871998">
                  <a:moveTo>
                    <a:pt x="3385052" y="1871998"/>
                  </a:moveTo>
                  <a:lnTo>
                    <a:pt x="124460" y="1871998"/>
                  </a:lnTo>
                  <a:cubicBezTo>
                    <a:pt x="55880" y="1871998"/>
                    <a:pt x="0" y="1816118"/>
                    <a:pt x="0" y="174753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85052" y="0"/>
                  </a:lnTo>
                  <a:cubicBezTo>
                    <a:pt x="3453632" y="0"/>
                    <a:pt x="3509512" y="55880"/>
                    <a:pt x="3509512" y="124460"/>
                  </a:cubicBezTo>
                  <a:lnTo>
                    <a:pt x="3509512" y="1747538"/>
                  </a:lnTo>
                  <a:cubicBezTo>
                    <a:pt x="3509512" y="1816118"/>
                    <a:pt x="3453632" y="1871998"/>
                    <a:pt x="3385052" y="1871998"/>
                  </a:cubicBezTo>
                  <a:close/>
                </a:path>
              </a:pathLst>
            </a:custGeom>
            <a:solidFill>
              <a:srgbClr val="EDECED"/>
            </a:solidFill>
          </p:spPr>
        </p:sp>
      </p:grpSp>
      <p:sp>
        <p:nvSpPr>
          <p:cNvPr id="23" name="TextBox 6"/>
          <p:cNvSpPr txBox="1"/>
          <p:nvPr/>
        </p:nvSpPr>
        <p:spPr>
          <a:xfrm>
            <a:off x="11867506" y="2365581"/>
            <a:ext cx="5078042" cy="14106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5400" dirty="0" smtClean="0">
                <a:latin typeface="Arial Black" panose="020B0A04020102020204" pitchFamily="34" charset="0"/>
              </a:rPr>
              <a:t>OBJETIVOS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  <p:sp>
        <p:nvSpPr>
          <p:cNvPr id="55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ctángulo 12"/>
          <p:cNvSpPr>
            <a:spLocks noChangeArrowheads="1"/>
          </p:cNvSpPr>
          <p:nvPr/>
        </p:nvSpPr>
        <p:spPr bwMode="auto">
          <a:xfrm>
            <a:off x="1371600" y="3395591"/>
            <a:ext cx="71183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Arial Black" panose="020B0A04020102020204" pitchFamily="34" charset="0"/>
              </a:rPr>
              <a:t> </a:t>
            </a:r>
            <a:r>
              <a:rPr lang="es-ES" altLang="en-US" b="1" dirty="0">
                <a:latin typeface="Arial Black" panose="020B0A04020102020204" pitchFamily="34" charset="0"/>
              </a:rPr>
              <a:t>OBJETIVO </a:t>
            </a:r>
            <a:r>
              <a:rPr lang="es-ES" altLang="en-US" b="1" dirty="0" smtClean="0">
                <a:latin typeface="Arial Black" panose="020B0A04020102020204" pitchFamily="34" charset="0"/>
              </a:rPr>
              <a:t>ESPECIFICOS</a:t>
            </a:r>
            <a:endParaRPr lang="es-ES" altLang="en-US" b="1" dirty="0">
              <a:latin typeface="Arial Black" panose="020B0A04020102020204" pitchFamily="34" charset="0"/>
            </a:endParaRPr>
          </a:p>
        </p:txBody>
      </p:sp>
      <p:sp>
        <p:nvSpPr>
          <p:cNvPr id="59" name="TextBox 26"/>
          <p:cNvSpPr txBox="1"/>
          <p:nvPr/>
        </p:nvSpPr>
        <p:spPr>
          <a:xfrm>
            <a:off x="1666688" y="4293051"/>
            <a:ext cx="15478312" cy="55015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es-CO" sz="3200" dirty="0">
                <a:latin typeface="Arial" panose="020B0604020202020204" pitchFamily="34" charset="0"/>
                <a:cs typeface="Arial" panose="020B0604020202020204" pitchFamily="34" charset="0"/>
              </a:rPr>
              <a:t>Desarrollar un estudio de mercado que permita determinar el potencial de los clientes para las bolsas a base de almidón de yuca, en Aguachica, Cesar. </a:t>
            </a:r>
            <a:endParaRPr lang="es-CO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endParaRPr lang="es-CO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es-CO" sz="3200" dirty="0">
                <a:latin typeface="Arial" panose="020B0604020202020204" pitchFamily="34" charset="0"/>
                <a:cs typeface="Arial" panose="020B0604020202020204" pitchFamily="34" charset="0"/>
              </a:rPr>
              <a:t>Elaborar un estudio técnico que permita determinar el tamaño, ubicación, ingeniería y recursos necesarios para el funcionamiento de la empresa. </a:t>
            </a:r>
            <a:endParaRPr lang="es-CO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endParaRPr lang="es-CO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es-CO" sz="3200" dirty="0">
                <a:latin typeface="Arial" panose="020B0604020202020204" pitchFamily="34" charset="0"/>
                <a:cs typeface="Arial" panose="020B0604020202020204" pitchFamily="34" charset="0"/>
              </a:rPr>
              <a:t>Diseñar la estructura administrativa para la constitución de la empresa productora y comercializadora de bolsas en base de almidón de yuca. </a:t>
            </a:r>
            <a:endParaRPr lang="es-CO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endParaRPr lang="es-CO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es-CO" sz="3200" dirty="0">
                <a:latin typeface="Arial" panose="020B0604020202020204" pitchFamily="34" charset="0"/>
                <a:cs typeface="Arial" panose="020B0604020202020204" pitchFamily="34" charset="0"/>
              </a:rPr>
              <a:t>Realizar un estudio financiero del plan de negocios para determinar su rentabilidad.</a:t>
            </a:r>
          </a:p>
          <a:p>
            <a:pPr algn="just">
              <a:lnSpc>
                <a:spcPts val="4529"/>
              </a:lnSpc>
            </a:pP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171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/>
          <p:nvPr/>
        </p:nvSpPr>
        <p:spPr>
          <a:xfrm>
            <a:off x="2209799" y="1790700"/>
            <a:ext cx="13868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TIPO DE </a:t>
            </a:r>
            <a:r>
              <a:rPr lang="es-MX" sz="5400" b="1" dirty="0" smtClean="0">
                <a:latin typeface="Arial Black" panose="020B0A04020102020204" pitchFamily="34" charset="0"/>
                <a:cs typeface="Arial" pitchFamily="34" charset="0"/>
              </a:rPr>
              <a:t>INVESTIGACIÓN </a:t>
            </a:r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POBLACIÓN, MUESTRA.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4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26"/>
          <p:cNvSpPr txBox="1"/>
          <p:nvPr/>
        </p:nvSpPr>
        <p:spPr>
          <a:xfrm>
            <a:off x="10591800" y="4574184"/>
            <a:ext cx="8992881" cy="4924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 algn="just">
              <a:buSzPts val="1999"/>
            </a:pPr>
            <a:r>
              <a:rPr lang="es-CO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Descriptiva</a:t>
            </a:r>
            <a:endParaRPr lang="es-CO" sz="3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6" name="Google Shape;145;p5">
            <a:extLst>
              <a:ext uri="{FF2B5EF4-FFF2-40B4-BE49-F238E27FC236}">
                <a16:creationId xmlns:a16="http://schemas.microsoft.com/office/drawing/2014/main" xmlns="" id="{D0F1888E-E0A6-4CEB-9963-1118FEAB3253}"/>
              </a:ext>
            </a:extLst>
          </p:cNvPr>
          <p:cNvSpPr/>
          <p:nvPr/>
        </p:nvSpPr>
        <p:spPr>
          <a:xfrm>
            <a:off x="4724400" y="4299622"/>
            <a:ext cx="2362201" cy="1041565"/>
          </a:xfrm>
          <a:prstGeom prst="rect">
            <a:avLst/>
          </a:prstGeom>
          <a:solidFill>
            <a:srgbClr val="00B050">
              <a:alpha val="2941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CO" sz="2400" b="1" dirty="0" smtClean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Investigación</a:t>
            </a:r>
            <a:endParaRPr sz="1600" b="1" i="0" u="none" strike="noStrike" cap="none" dirty="0">
              <a:solidFill>
                <a:schemeClr val="dk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7" name="Google Shape;146;p5">
            <a:extLst>
              <a:ext uri="{FF2B5EF4-FFF2-40B4-BE49-F238E27FC236}">
                <a16:creationId xmlns:a16="http://schemas.microsoft.com/office/drawing/2014/main" xmlns="" id="{F6F0826E-35E2-4F72-9985-0051DEE63723}"/>
              </a:ext>
            </a:extLst>
          </p:cNvPr>
          <p:cNvSpPr/>
          <p:nvPr/>
        </p:nvSpPr>
        <p:spPr>
          <a:xfrm>
            <a:off x="8426275" y="4436567"/>
            <a:ext cx="1066800" cy="767676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B05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600" b="0" i="0" u="none" strike="noStrike" cap="none" dirty="0">
              <a:solidFill>
                <a:schemeClr val="lt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2" name="Elipse 1"/>
          <p:cNvSpPr/>
          <p:nvPr/>
        </p:nvSpPr>
        <p:spPr>
          <a:xfrm>
            <a:off x="5254153" y="5918676"/>
            <a:ext cx="3962400" cy="3470887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Elipse 8"/>
          <p:cNvSpPr/>
          <p:nvPr/>
        </p:nvSpPr>
        <p:spPr>
          <a:xfrm>
            <a:off x="7205059" y="6734293"/>
            <a:ext cx="1917395" cy="1839651"/>
          </a:xfrm>
          <a:prstGeom prst="ellipse">
            <a:avLst/>
          </a:prstGeom>
          <a:solidFill>
            <a:srgbClr val="9BFFC8"/>
          </a:solidFill>
          <a:ln>
            <a:solidFill>
              <a:srgbClr val="9BFF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10" name="Conector recto de flecha 9"/>
          <p:cNvCxnSpPr>
            <a:stCxn id="2" idx="2"/>
          </p:cNvCxnSpPr>
          <p:nvPr/>
        </p:nvCxnSpPr>
        <p:spPr>
          <a:xfrm flipH="1" flipV="1">
            <a:off x="3996854" y="7654119"/>
            <a:ext cx="1257299" cy="1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26"/>
          <p:cNvSpPr txBox="1"/>
          <p:nvPr/>
        </p:nvSpPr>
        <p:spPr>
          <a:xfrm>
            <a:off x="1616071" y="7082377"/>
            <a:ext cx="2220488" cy="9848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>
              <a:buSzPts val="1999"/>
            </a:pPr>
            <a:r>
              <a:rPr lang="es-CO" sz="3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Población</a:t>
            </a:r>
          </a:p>
          <a:p>
            <a:pPr lvl="0" algn="ctr">
              <a:buSzPts val="1999"/>
            </a:pPr>
            <a:r>
              <a:rPr lang="es-CO" sz="3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1478 </a:t>
            </a:r>
            <a:endParaRPr lang="es-CO" sz="32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13" name="TextBox 26"/>
          <p:cNvSpPr txBox="1"/>
          <p:nvPr/>
        </p:nvSpPr>
        <p:spPr>
          <a:xfrm>
            <a:off x="10216667" y="7161675"/>
            <a:ext cx="2220488" cy="9848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>
              <a:buSzPts val="1999"/>
            </a:pPr>
            <a:r>
              <a:rPr lang="es-CO" sz="3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Muestra</a:t>
            </a:r>
          </a:p>
          <a:p>
            <a:pPr lvl="0" algn="ctr">
              <a:buSzPts val="1999"/>
            </a:pPr>
            <a:r>
              <a:rPr lang="es-CO" sz="3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137</a:t>
            </a:r>
            <a:endParaRPr lang="es-CO" sz="32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cxnSp>
        <p:nvCxnSpPr>
          <p:cNvPr id="14" name="Conector recto de flecha 13"/>
          <p:cNvCxnSpPr>
            <a:stCxn id="9" idx="6"/>
          </p:cNvCxnSpPr>
          <p:nvPr/>
        </p:nvCxnSpPr>
        <p:spPr>
          <a:xfrm flipV="1">
            <a:off x="9122454" y="7654118"/>
            <a:ext cx="1094213" cy="1"/>
          </a:xfrm>
          <a:prstGeom prst="straightConnector1">
            <a:avLst/>
          </a:prstGeom>
          <a:ln w="76200">
            <a:solidFill>
              <a:srgbClr val="9BFFC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n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77419" y="6188118"/>
            <a:ext cx="4365494" cy="2658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323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667000" y="1562100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DESARROLLO DE LOS OBJETIVOS </a:t>
            </a:r>
            <a:r>
              <a:rPr lang="es-MX" sz="5400" b="1" dirty="0" smtClean="0">
                <a:latin typeface="Arial Black" panose="020B0A04020102020204" pitchFamily="34" charset="0"/>
                <a:cs typeface="Arial" pitchFamily="34" charset="0"/>
              </a:rPr>
              <a:t>ESPECIFICOS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Google Shape;112;p15">
            <a:extLst>
              <a:ext uri="{FF2B5EF4-FFF2-40B4-BE49-F238E27FC236}">
                <a16:creationId xmlns:a16="http://schemas.microsoft.com/office/drawing/2014/main" xmlns="" id="{3CA8F9C6-DFC7-4041-A404-424B19E6D8AF}"/>
              </a:ext>
            </a:extLst>
          </p:cNvPr>
          <p:cNvSpPr txBox="1">
            <a:spLocks/>
          </p:cNvSpPr>
          <p:nvPr/>
        </p:nvSpPr>
        <p:spPr>
          <a:xfrm>
            <a:off x="5786569" y="4307094"/>
            <a:ext cx="1600200" cy="65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buClr>
                <a:schemeClr val="dk1"/>
              </a:buClr>
              <a:buSzPts val="1100"/>
            </a:pPr>
            <a:r>
              <a:rPr lang="it-IT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Encuesta</a:t>
            </a:r>
            <a:endParaRPr lang="it-IT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Que es un modelo de encuesta | QuestionPr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7769" y="3493669"/>
            <a:ext cx="2138231" cy="1958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Google Shape;112;p15">
            <a:extLst>
              <a:ext uri="{FF2B5EF4-FFF2-40B4-BE49-F238E27FC236}">
                <a16:creationId xmlns:a16="http://schemas.microsoft.com/office/drawing/2014/main" xmlns="" id="{3CA8F9C6-DFC7-4041-A404-424B19E6D8AF}"/>
              </a:ext>
            </a:extLst>
          </p:cNvPr>
          <p:cNvSpPr txBox="1">
            <a:spLocks/>
          </p:cNvSpPr>
          <p:nvPr/>
        </p:nvSpPr>
        <p:spPr>
          <a:xfrm>
            <a:off x="10287000" y="4053497"/>
            <a:ext cx="2133600" cy="253597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buClr>
                <a:schemeClr val="dk1"/>
              </a:buClr>
              <a:buSzPts val="1100"/>
            </a:pPr>
            <a:r>
              <a:rPr lang="it-IT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</a:t>
            </a:r>
            <a:r>
              <a:rPr lang="it-IT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preguntas</a:t>
            </a:r>
            <a:endParaRPr lang="it-IT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Google Shape;112;p15">
            <a:extLst>
              <a:ext uri="{FF2B5EF4-FFF2-40B4-BE49-F238E27FC236}">
                <a16:creationId xmlns:a16="http://schemas.microsoft.com/office/drawing/2014/main" xmlns="" id="{3CA8F9C6-DFC7-4041-A404-424B19E6D8AF}"/>
              </a:ext>
            </a:extLst>
          </p:cNvPr>
          <p:cNvSpPr txBox="1">
            <a:spLocks/>
          </p:cNvSpPr>
          <p:nvPr/>
        </p:nvSpPr>
        <p:spPr>
          <a:xfrm>
            <a:off x="10287000" y="4632243"/>
            <a:ext cx="4953000" cy="50425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buClr>
                <a:schemeClr val="dk1"/>
              </a:buClr>
              <a:buSzPts val="1100"/>
            </a:pPr>
            <a:r>
              <a:rPr lang="it-IT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Muestra: 137 establecimientos</a:t>
            </a:r>
            <a:endParaRPr lang="it-IT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4" descr="Servicio Al Cliente La - Imagen gratis en Pixabay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5452354"/>
            <a:ext cx="1840724" cy="1840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Google Shape;112;p15">
            <a:extLst>
              <a:ext uri="{FF2B5EF4-FFF2-40B4-BE49-F238E27FC236}">
                <a16:creationId xmlns:a16="http://schemas.microsoft.com/office/drawing/2014/main" xmlns="" id="{3CA8F9C6-DFC7-4041-A404-424B19E6D8AF}"/>
              </a:ext>
            </a:extLst>
          </p:cNvPr>
          <p:cNvSpPr txBox="1">
            <a:spLocks/>
          </p:cNvSpPr>
          <p:nvPr/>
        </p:nvSpPr>
        <p:spPr>
          <a:xfrm>
            <a:off x="5794590" y="5941755"/>
            <a:ext cx="9445410" cy="1069381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buClr>
                <a:schemeClr val="dk1"/>
              </a:buClr>
              <a:buSzPts val="1100"/>
            </a:pPr>
            <a:r>
              <a:rPr lang="it-IT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98.4%</a:t>
            </a:r>
            <a:r>
              <a:rPr lang="es-CO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los establecimientos encuestados estarían dispuestos a adquirir los productos de </a:t>
            </a:r>
            <a:r>
              <a:rPr lang="es-CO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Biocca.</a:t>
            </a:r>
            <a:r>
              <a:rPr lang="it-IT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it-IT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8" descr="Bolsa Iconos PNG, Vectores, PSD, e Clipart Para Descarga Gratuita - Pngtre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640" y="7293078"/>
            <a:ext cx="1683043" cy="1683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Google Shape;112;p15">
            <a:extLst>
              <a:ext uri="{FF2B5EF4-FFF2-40B4-BE49-F238E27FC236}">
                <a16:creationId xmlns:a16="http://schemas.microsoft.com/office/drawing/2014/main" xmlns="" id="{3CA8F9C6-DFC7-4041-A404-424B19E6D8AF}"/>
              </a:ext>
            </a:extLst>
          </p:cNvPr>
          <p:cNvSpPr txBox="1">
            <a:spLocks/>
          </p:cNvSpPr>
          <p:nvPr/>
        </p:nvSpPr>
        <p:spPr>
          <a:xfrm>
            <a:off x="5786569" y="7866353"/>
            <a:ext cx="8767631" cy="477547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buClr>
                <a:schemeClr val="dk1"/>
              </a:buClr>
              <a:buSzPts val="1100"/>
            </a:pPr>
            <a:r>
              <a:rPr 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Consumo promedio entre </a:t>
            </a:r>
            <a:r>
              <a:rPr lang="es-CO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</a:t>
            </a:r>
            <a:r>
              <a:rPr 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800" dirty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s-CO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400</a:t>
            </a:r>
            <a:r>
              <a:rPr lang="es-CO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O" sz="2800" dirty="0">
                <a:latin typeface="Arial" panose="020B0604020202020204" pitchFamily="34" charset="0"/>
                <a:cs typeface="Arial" panose="020B0604020202020204" pitchFamily="34" charset="0"/>
              </a:rPr>
              <a:t>bolsas al </a:t>
            </a:r>
            <a:r>
              <a:rPr 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mes</a:t>
            </a:r>
            <a:r>
              <a:rPr lang="es-CO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it-IT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Google Shape;112;p15">
            <a:extLst>
              <a:ext uri="{FF2B5EF4-FFF2-40B4-BE49-F238E27FC236}">
                <a16:creationId xmlns:a16="http://schemas.microsoft.com/office/drawing/2014/main" xmlns="" id="{3CA8F9C6-DFC7-4041-A404-424B19E6D8AF}"/>
              </a:ext>
            </a:extLst>
          </p:cNvPr>
          <p:cNvSpPr txBox="1">
            <a:spLocks/>
          </p:cNvSpPr>
          <p:nvPr/>
        </p:nvSpPr>
        <p:spPr>
          <a:xfrm>
            <a:off x="2120156" y="3427658"/>
            <a:ext cx="5523179" cy="57723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buClr>
                <a:schemeClr val="dk1"/>
              </a:buClr>
              <a:buSzPts val="1100"/>
            </a:pPr>
            <a:r>
              <a:rPr lang="es-CO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Estudio de mercado </a:t>
            </a:r>
            <a:endParaRPr lang="it-IT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720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667000" y="1562100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DESARROLLO DE LOS OBJETIVOS </a:t>
            </a:r>
            <a:r>
              <a:rPr lang="es-MX" sz="5400" b="1" dirty="0" smtClean="0">
                <a:latin typeface="Arial Black" panose="020B0A04020102020204" pitchFamily="34" charset="0"/>
                <a:cs typeface="Arial" pitchFamily="34" charset="0"/>
              </a:rPr>
              <a:t>ESPECIFICOS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Google Shape;112;p15">
            <a:extLst>
              <a:ext uri="{FF2B5EF4-FFF2-40B4-BE49-F238E27FC236}">
                <a16:creationId xmlns:a16="http://schemas.microsoft.com/office/drawing/2014/main" xmlns="" id="{3CA8F9C6-DFC7-4041-A404-424B19E6D8AF}"/>
              </a:ext>
            </a:extLst>
          </p:cNvPr>
          <p:cNvSpPr txBox="1">
            <a:spLocks/>
          </p:cNvSpPr>
          <p:nvPr/>
        </p:nvSpPr>
        <p:spPr>
          <a:xfrm>
            <a:off x="2325421" y="3469218"/>
            <a:ext cx="5523179" cy="31561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buClr>
                <a:schemeClr val="dk1"/>
              </a:buClr>
              <a:buSzPts val="1100"/>
            </a:pPr>
            <a:r>
              <a:rPr lang="es-CO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Estudio técnico </a:t>
            </a:r>
            <a:endParaRPr lang="it-IT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2" descr="Ubicación - Iconos gratis de mapas y ubicació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193" y="4086661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Google Shape;112;p15">
            <a:extLst>
              <a:ext uri="{FF2B5EF4-FFF2-40B4-BE49-F238E27FC236}">
                <a16:creationId xmlns:a16="http://schemas.microsoft.com/office/drawing/2014/main" xmlns="" id="{3CA8F9C6-DFC7-4041-A404-424B19E6D8AF}"/>
              </a:ext>
            </a:extLst>
          </p:cNvPr>
          <p:cNvSpPr txBox="1">
            <a:spLocks/>
          </p:cNvSpPr>
          <p:nvPr/>
        </p:nvSpPr>
        <p:spPr>
          <a:xfrm>
            <a:off x="7848600" y="4229100"/>
            <a:ext cx="7157793" cy="928047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buClr>
                <a:schemeClr val="dk1"/>
              </a:buClr>
              <a:buSzPts val="1100"/>
            </a:pPr>
            <a:r>
              <a:rPr lang="es-CO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Aguachica, Cesar</a:t>
            </a:r>
          </a:p>
          <a:p>
            <a:pPr algn="just">
              <a:buClr>
                <a:schemeClr val="dk1"/>
              </a:buClr>
              <a:buSzPts val="1100"/>
            </a:pPr>
            <a:r>
              <a:rPr lang="es-CO" sz="2800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ilómetro </a:t>
            </a:r>
            <a:r>
              <a:rPr lang="es-CO" sz="2800" dirty="0">
                <a:latin typeface="Arial" panose="020B0604020202020204" pitchFamily="34" charset="0"/>
                <a:cs typeface="Arial" panose="020B0604020202020204" pitchFamily="34" charset="0"/>
              </a:rPr>
              <a:t>1 vía Aguachica – Gamarra</a:t>
            </a:r>
            <a:r>
              <a:rPr lang="es-CO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it-IT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Google Shape;112;p15">
            <a:extLst>
              <a:ext uri="{FF2B5EF4-FFF2-40B4-BE49-F238E27FC236}">
                <a16:creationId xmlns:a16="http://schemas.microsoft.com/office/drawing/2014/main" xmlns="" id="{3CA8F9C6-DFC7-4041-A404-424B19E6D8AF}"/>
              </a:ext>
            </a:extLst>
          </p:cNvPr>
          <p:cNvSpPr txBox="1">
            <a:spLocks/>
          </p:cNvSpPr>
          <p:nvPr/>
        </p:nvSpPr>
        <p:spPr>
          <a:xfrm>
            <a:off x="3792961" y="5839584"/>
            <a:ext cx="2514600" cy="40935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buClr>
                <a:schemeClr val="dk1"/>
              </a:buClr>
              <a:buSzPts val="1100"/>
            </a:pPr>
            <a:r>
              <a:rPr lang="it-IT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 prima</a:t>
            </a:r>
            <a:endParaRPr lang="it-IT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Google Shape;112;p15">
            <a:extLst>
              <a:ext uri="{FF2B5EF4-FFF2-40B4-BE49-F238E27FC236}">
                <a16:creationId xmlns:a16="http://schemas.microsoft.com/office/drawing/2014/main" xmlns="" id="{3CA8F9C6-DFC7-4041-A404-424B19E6D8AF}"/>
              </a:ext>
            </a:extLst>
          </p:cNvPr>
          <p:cNvSpPr txBox="1">
            <a:spLocks/>
          </p:cNvSpPr>
          <p:nvPr/>
        </p:nvSpPr>
        <p:spPr>
          <a:xfrm>
            <a:off x="3804993" y="6474518"/>
            <a:ext cx="1961147" cy="1767048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 algn="just">
              <a:buClr>
                <a:schemeClr val="dk1"/>
              </a:buClr>
              <a:buSzPts val="1100"/>
              <a:buFont typeface="Wingdings" panose="05000000000000000000" pitchFamily="2" charset="2"/>
              <a:buChar char="v"/>
            </a:pP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Yuca</a:t>
            </a:r>
          </a:p>
          <a:p>
            <a:pPr marL="285750" indent="-285750" algn="just">
              <a:buClr>
                <a:schemeClr val="dk1"/>
              </a:buClr>
              <a:buSzPts val="1100"/>
              <a:buFont typeface="Wingdings" panose="05000000000000000000" pitchFamily="2" charset="2"/>
              <a:buChar char="v"/>
            </a:pP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Glicerina </a:t>
            </a:r>
          </a:p>
          <a:p>
            <a:pPr marL="285750" indent="-285750" algn="just">
              <a:buClr>
                <a:schemeClr val="dk1"/>
              </a:buClr>
              <a:buSzPts val="1100"/>
              <a:buFont typeface="Wingdings" panose="05000000000000000000" pitchFamily="2" charset="2"/>
              <a:buChar char="v"/>
            </a:pP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Vinagre </a:t>
            </a:r>
          </a:p>
          <a:p>
            <a:pPr marL="285750" indent="-285750" algn="just">
              <a:buClr>
                <a:schemeClr val="dk1"/>
              </a:buClr>
              <a:buSzPts val="1100"/>
              <a:buFont typeface="Wingdings" panose="05000000000000000000" pitchFamily="2" charset="2"/>
              <a:buChar char="v"/>
            </a:pP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Agua</a:t>
            </a:r>
          </a:p>
        </p:txBody>
      </p:sp>
      <p:sp>
        <p:nvSpPr>
          <p:cNvPr id="20" name="Google Shape;112;p15">
            <a:extLst>
              <a:ext uri="{FF2B5EF4-FFF2-40B4-BE49-F238E27FC236}">
                <a16:creationId xmlns:a16="http://schemas.microsoft.com/office/drawing/2014/main" xmlns="" id="{3CA8F9C6-DFC7-4041-A404-424B19E6D8AF}"/>
              </a:ext>
            </a:extLst>
          </p:cNvPr>
          <p:cNvSpPr txBox="1">
            <a:spLocks/>
          </p:cNvSpPr>
          <p:nvPr/>
        </p:nvSpPr>
        <p:spPr>
          <a:xfrm>
            <a:off x="10137773" y="5830340"/>
            <a:ext cx="2210650" cy="418599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buClr>
                <a:schemeClr val="dk1"/>
              </a:buClr>
              <a:buSzPts val="1100"/>
            </a:pPr>
            <a:r>
              <a:rPr lang="it-IT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Maquinaria</a:t>
            </a:r>
            <a:endParaRPr lang="it-IT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Google Shape;112;p15">
            <a:extLst>
              <a:ext uri="{FF2B5EF4-FFF2-40B4-BE49-F238E27FC236}">
                <a16:creationId xmlns:a16="http://schemas.microsoft.com/office/drawing/2014/main" xmlns="" id="{3CA8F9C6-DFC7-4041-A404-424B19E6D8AF}"/>
              </a:ext>
            </a:extLst>
          </p:cNvPr>
          <p:cNvSpPr txBox="1">
            <a:spLocks/>
          </p:cNvSpPr>
          <p:nvPr/>
        </p:nvSpPr>
        <p:spPr>
          <a:xfrm>
            <a:off x="10197931" y="6474518"/>
            <a:ext cx="4275062" cy="226267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v"/>
            </a:pPr>
            <a:r>
              <a:rPr lang="es-CO" sz="2800" dirty="0">
                <a:latin typeface="Arial" panose="020B0604020202020204" pitchFamily="34" charset="0"/>
                <a:cs typeface="Arial" panose="020B0604020202020204" pitchFamily="34" charset="0"/>
              </a:rPr>
              <a:t>Máquina de lavado y pelado de yuca </a:t>
            </a:r>
            <a:endParaRPr lang="es-CO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Máquina </a:t>
            </a:r>
            <a:r>
              <a:rPr lang="es-CO" sz="2800" dirty="0">
                <a:latin typeface="Arial" panose="020B0604020202020204" pitchFamily="34" charset="0"/>
                <a:cs typeface="Arial" panose="020B0604020202020204" pitchFamily="34" charset="0"/>
              </a:rPr>
              <a:t>trituradora </a:t>
            </a:r>
            <a:r>
              <a:rPr lang="it-IT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Extrusora</a:t>
            </a:r>
            <a:endParaRPr lang="it-IT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CO" sz="2800" dirty="0">
                <a:latin typeface="Arial" panose="020B0604020202020204" pitchFamily="34" charset="0"/>
                <a:cs typeface="Arial" panose="020B0604020202020204" pitchFamily="34" charset="0"/>
              </a:rPr>
              <a:t>Selladora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5230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2400</TotalTime>
  <Words>657</Words>
  <Application>Microsoft Office PowerPoint</Application>
  <PresentationFormat>Personalizado</PresentationFormat>
  <Paragraphs>127</Paragraphs>
  <Slides>17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5" baseType="lpstr">
      <vt:lpstr>Arial</vt:lpstr>
      <vt:lpstr>Wingdings</vt:lpstr>
      <vt:lpstr>Arial Black</vt:lpstr>
      <vt:lpstr>Calibri</vt:lpstr>
      <vt:lpstr>Arial   </vt:lpstr>
      <vt:lpstr>Times New Roman</vt:lpstr>
      <vt:lpstr>Agrandir Bold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</dc:title>
  <cp:lastModifiedBy>Cuenta Microsoft</cp:lastModifiedBy>
  <cp:revision>33</cp:revision>
  <dcterms:created xsi:type="dcterms:W3CDTF">2006-08-16T00:00:00Z</dcterms:created>
  <dcterms:modified xsi:type="dcterms:W3CDTF">2022-12-02T04:56:49Z</dcterms:modified>
  <dc:identifier>DAFTPQDkLDU</dc:identifier>
</cp:coreProperties>
</file>