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2" r:id="rId2"/>
    <p:sldId id="257" r:id="rId3"/>
    <p:sldId id="279" r:id="rId4"/>
    <p:sldId id="263" r:id="rId5"/>
    <p:sldId id="264" r:id="rId6"/>
    <p:sldId id="258" r:id="rId7"/>
    <p:sldId id="265" r:id="rId8"/>
    <p:sldId id="266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67" r:id="rId18"/>
    <p:sldId id="268" r:id="rId19"/>
    <p:sldId id="278" r:id="rId20"/>
    <p:sldId id="269" r:id="rId21"/>
    <p:sldId id="261" r:id="rId22"/>
  </p:sldIdLst>
  <p:sldSz cx="18288000" cy="10287000"/>
  <p:notesSz cx="6858000" cy="9144000"/>
  <p:embeddedFontLst>
    <p:embeddedFont>
      <p:font typeface="Arial Black" panose="020B0A04020102020204" pitchFamily="34" charset="0"/>
      <p:bold r:id="rId25"/>
    </p:embeddedFont>
    <p:embeddedFont>
      <p:font typeface="Agrandir Bold" panose="020B0604020202020204" charset="0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2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0 Rectángulo">
            <a:extLst>
              <a:ext uri="{FF2B5EF4-FFF2-40B4-BE49-F238E27FC236}">
                <a16:creationId xmlns:a16="http://schemas.microsoft.com/office/drawing/2014/main" xmlns="" id="{DC8E7D90-6F86-61C0-AE3F-B36410CE2E8B}"/>
              </a:ext>
            </a:extLst>
          </p:cNvPr>
          <p:cNvSpPr/>
          <p:nvPr/>
        </p:nvSpPr>
        <p:spPr>
          <a:xfrm>
            <a:off x="3652425" y="1537052"/>
            <a:ext cx="6190600" cy="84023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US" sz="2000" b="1" dirty="0">
                <a:latin typeface="Arial" pitchFamily="34" charset="0"/>
                <a:cs typeface="Arial" pitchFamily="34" charset="0"/>
              </a:rPr>
              <a:t>CARACTERIZACIÓN DE </a:t>
            </a:r>
            <a:r>
              <a:rPr lang="es-US" sz="2000" b="1" dirty="0" err="1">
                <a:latin typeface="Arial" pitchFamily="34" charset="0"/>
                <a:cs typeface="Arial" pitchFamily="34" charset="0"/>
              </a:rPr>
              <a:t>MiPymes</a:t>
            </a:r>
            <a:r>
              <a:rPr lang="es-US" sz="2000" b="1" dirty="0">
                <a:latin typeface="Arial" pitchFamily="34" charset="0"/>
                <a:cs typeface="Arial" pitchFamily="34" charset="0"/>
              </a:rPr>
              <a:t> ENFOCADAS EN NEGOCIOS VERDES DEL MUNICIPIO DE AGUACHICA-CESAR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ESTUDIANTES</a:t>
            </a:r>
            <a:endParaRPr lang="es-US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US" sz="2000" b="1" dirty="0">
                <a:latin typeface="Arial" pitchFamily="34" charset="0"/>
                <a:cs typeface="Arial" pitchFamily="34" charset="0"/>
              </a:rPr>
              <a:t>MAICOL MANDON PABON </a:t>
            </a:r>
          </a:p>
          <a:p>
            <a:pPr algn="ctr"/>
            <a:r>
              <a:rPr lang="es-US" sz="2000" b="1" dirty="0">
                <a:latin typeface="Arial" pitchFamily="34" charset="0"/>
                <a:cs typeface="Arial" pitchFamily="34" charset="0"/>
              </a:rPr>
              <a:t>MILDRETH MURILLO PACHECO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US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US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US" sz="2000" b="1" smtClean="0">
                <a:latin typeface="Arial" pitchFamily="34" charset="0"/>
                <a:cs typeface="Arial" pitchFamily="34" charset="0"/>
              </a:rPr>
              <a:t>DOCTORANDA</a:t>
            </a:r>
            <a:endParaRPr lang="es-US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US" sz="2000" b="1" dirty="0">
                <a:latin typeface="Arial" pitchFamily="34" charset="0"/>
                <a:cs typeface="Arial" pitchFamily="34" charset="0"/>
              </a:rPr>
              <a:t>SANDRA DEL PILAR OTALVAREZ  MARTINEZ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US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202</a:t>
            </a:r>
            <a:r>
              <a:rPr lang="es-US" sz="2000" b="1" dirty="0">
                <a:latin typeface="Arial" pitchFamily="34" charset="0"/>
                <a:cs typeface="Arial" pitchFamily="34" charset="0"/>
              </a:rPr>
              <a:t>3</a:t>
            </a:r>
            <a:r>
              <a:rPr lang="es-419" sz="2000" b="1" dirty="0">
                <a:latin typeface="Arial" pitchFamily="34" charset="0"/>
                <a:cs typeface="Arial" pitchFamily="34" charset="0"/>
              </a:rPr>
              <a:t> - II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08369450-4C2D-B32D-AA68-D4E729B79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096" y="1927040"/>
            <a:ext cx="15355953" cy="7450083"/>
          </a:xfrm>
          <a:prstGeom prst="rect">
            <a:avLst/>
          </a:prstGeom>
        </p:spPr>
      </p:pic>
      <p:sp>
        <p:nvSpPr>
          <p:cNvPr id="4" name="TextBox 25">
            <a:extLst>
              <a:ext uri="{FF2B5EF4-FFF2-40B4-BE49-F238E27FC236}">
                <a16:creationId xmlns:a16="http://schemas.microsoft.com/office/drawing/2014/main" xmlns="" id="{D054F502-8371-0CAD-E1B2-A85A0CB8D0EB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692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34D3D4C-7C9A-8451-76B2-F729E31CD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12" y="1794793"/>
            <a:ext cx="15718941" cy="7462562"/>
          </a:xfrm>
          <a:prstGeom prst="rect">
            <a:avLst/>
          </a:prstGeom>
        </p:spPr>
      </p:pic>
      <p:sp>
        <p:nvSpPr>
          <p:cNvPr id="3" name="TextBox 25">
            <a:extLst>
              <a:ext uri="{FF2B5EF4-FFF2-40B4-BE49-F238E27FC236}">
                <a16:creationId xmlns:a16="http://schemas.microsoft.com/office/drawing/2014/main" xmlns="" id="{9F669447-63E5-BD31-886B-097F977B6C39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387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E26D4BD8-A2FE-E0B0-DD36-9BC502D9F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057" y="2190754"/>
            <a:ext cx="16368875" cy="7085494"/>
          </a:xfrm>
          <a:prstGeom prst="rect">
            <a:avLst/>
          </a:prstGeom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69DC8C9F-D8C0-8590-6523-2A55EEA98A3F}"/>
              </a:ext>
            </a:extLst>
          </p:cNvPr>
          <p:cNvGrpSpPr/>
          <p:nvPr/>
        </p:nvGrpSpPr>
        <p:grpSpPr>
          <a:xfrm>
            <a:off x="5925116" y="321176"/>
            <a:ext cx="8011622" cy="1454725"/>
            <a:chOff x="0" y="0"/>
            <a:chExt cx="3509512" cy="1871998"/>
          </a:xfrm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xmlns="" id="{1C9A6C08-D193-BC47-B486-1F1071CE2198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BBB06E-14E2-0414-5E5A-906539E03B8A}"/>
              </a:ext>
            </a:extLst>
          </p:cNvPr>
          <p:cNvSpPr txBox="1"/>
          <p:nvPr/>
        </p:nvSpPr>
        <p:spPr>
          <a:xfrm>
            <a:off x="5925116" y="311731"/>
            <a:ext cx="7780758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US" sz="5400" dirty="0">
                <a:latin typeface="Arial Black" panose="020B0A04020102020204" pitchFamily="34" charset="0"/>
              </a:rPr>
              <a:t>CATEGORIZACIÓN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xmlns="" id="{4413C6AA-3E14-9F4C-C309-E0BA72BFC4E3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1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D1F667D-558A-B3B3-3E0C-3A7B17A7E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178" y="1851471"/>
            <a:ext cx="14925946" cy="7519240"/>
          </a:xfrm>
          <a:prstGeom prst="rect">
            <a:avLst/>
          </a:prstGeom>
        </p:spPr>
      </p:pic>
      <p:sp>
        <p:nvSpPr>
          <p:cNvPr id="3" name="TextBox 25">
            <a:extLst>
              <a:ext uri="{FF2B5EF4-FFF2-40B4-BE49-F238E27FC236}">
                <a16:creationId xmlns:a16="http://schemas.microsoft.com/office/drawing/2014/main" xmlns="" id="{3AB2DE99-EF06-281F-8F9F-D615370B2887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574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BEB547E-C92C-83AD-68AF-814ED91C9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861" y="1743075"/>
            <a:ext cx="14328016" cy="757095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FD5A7C09-B5FF-BBA4-C754-CFBCFEDBF284}"/>
              </a:ext>
            </a:extLst>
          </p:cNvPr>
          <p:cNvSpPr txBox="1"/>
          <p:nvPr/>
        </p:nvSpPr>
        <p:spPr>
          <a:xfrm>
            <a:off x="6406467" y="642536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US" dirty="0"/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xmlns="" id="{9814963D-927B-274A-352A-0B2FF95DB434}"/>
              </a:ext>
            </a:extLst>
          </p:cNvPr>
          <p:cNvSpPr txBox="1"/>
          <p:nvPr/>
        </p:nvSpPr>
        <p:spPr>
          <a:xfrm>
            <a:off x="2516088" y="352765"/>
            <a:ext cx="7780758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US" sz="5400" dirty="0">
                <a:latin typeface="Arial Black" panose="020B0A04020102020204" pitchFamily="34" charset="0"/>
              </a:rPr>
              <a:t>MARCO NORMATIVO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xmlns="" id="{3E319358-F57E-F782-3889-05F757505668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561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080AA2D3-5DA8-83E0-6B94-63B38CD4A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62" y="1157287"/>
            <a:ext cx="11572875" cy="7972425"/>
          </a:xfrm>
          <a:prstGeom prst="rect">
            <a:avLst/>
          </a:prstGeom>
        </p:spPr>
      </p:pic>
      <p:sp>
        <p:nvSpPr>
          <p:cNvPr id="3" name="TextBox 25">
            <a:extLst>
              <a:ext uri="{FF2B5EF4-FFF2-40B4-BE49-F238E27FC236}">
                <a16:creationId xmlns:a16="http://schemas.microsoft.com/office/drawing/2014/main" xmlns="" id="{7E5A6405-031C-BDCB-DC93-747E805183AA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34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B7E04D4-171D-D42C-43D1-A2DE58939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37" y="2663850"/>
            <a:ext cx="13281471" cy="65746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A9AE700-83D8-81F5-482A-F8EEE31D2093}"/>
              </a:ext>
            </a:extLst>
          </p:cNvPr>
          <p:cNvSpPr txBox="1"/>
          <p:nvPr/>
        </p:nvSpPr>
        <p:spPr>
          <a:xfrm>
            <a:off x="0" y="1318386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US" sz="5400" b="1" dirty="0">
                <a:latin typeface="Arial Black" panose="020B0A04020102020204" pitchFamily="34" charset="0"/>
                <a:cs typeface="Arial" pitchFamily="34" charset="0"/>
              </a:rPr>
              <a:t>PROPUESTAS DE MEJORA 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>
            <a:extLst>
              <a:ext uri="{FF2B5EF4-FFF2-40B4-BE49-F238E27FC236}">
                <a16:creationId xmlns:a16="http://schemas.microsoft.com/office/drawing/2014/main" xmlns="" id="{7334CD9E-7625-5A57-BD56-06EA7C4D431E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1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CONCLUSIONES Y 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F1D2EF8-4ECC-2DF2-0B1A-9ACA934C7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81" y="2621697"/>
            <a:ext cx="16644347" cy="664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862F5F0F-7448-6FEF-CB06-4D98F497F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851" y="2548397"/>
            <a:ext cx="6765667" cy="509010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B3C786B9-AABB-D934-99B6-7353B0FA6B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553" y="2648495"/>
            <a:ext cx="6631242" cy="49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799E936-D187-7005-90E1-C2E7E9E1D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19" y="5257061"/>
            <a:ext cx="6125610" cy="418922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6A4610A1-1718-9945-F1DA-181F109B8A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19" y="1122789"/>
            <a:ext cx="6008740" cy="390715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901BAB1D-5580-7111-1FC9-E70892DC54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972" y="2200778"/>
            <a:ext cx="5713158" cy="7075470"/>
          </a:xfrm>
          <a:prstGeom prst="rect">
            <a:avLst/>
          </a:prstGeom>
        </p:spPr>
      </p:pic>
      <p:sp>
        <p:nvSpPr>
          <p:cNvPr id="3" name="TextBox 25">
            <a:extLst>
              <a:ext uri="{FF2B5EF4-FFF2-40B4-BE49-F238E27FC236}">
                <a16:creationId xmlns:a16="http://schemas.microsoft.com/office/drawing/2014/main" xmlns="" id="{E1A31786-614C-E406-6D40-6A0BB4F11D0F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24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081351" y="1682843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A6A442AA-7301-C56C-9733-C8E2323B7EBF}"/>
              </a:ext>
            </a:extLst>
          </p:cNvPr>
          <p:cNvSpPr txBox="1"/>
          <p:nvPr/>
        </p:nvSpPr>
        <p:spPr>
          <a:xfrm>
            <a:off x="9788236" y="591526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35BB19F8-6319-FEDB-A924-AA66E17F7093}"/>
              </a:ext>
            </a:extLst>
          </p:cNvPr>
          <p:cNvSpPr/>
          <p:nvPr/>
        </p:nvSpPr>
        <p:spPr>
          <a:xfrm>
            <a:off x="1595161" y="3175838"/>
            <a:ext cx="10760575" cy="519665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US" sz="4000" b="1" dirty="0">
                <a:solidFill>
                  <a:schemeClr val="accent1"/>
                </a:solidFill>
              </a:rPr>
              <a:t>1.DAÑO AMBIENTAL.</a:t>
            </a:r>
          </a:p>
          <a:p>
            <a:pPr algn="just"/>
            <a:r>
              <a:rPr lang="es-US" sz="4000" b="1" dirty="0">
                <a:solidFill>
                  <a:schemeClr val="accent1"/>
                </a:solidFill>
              </a:rPr>
              <a:t>2.DEFINICIÓN DE NEGOCIOS VERDES.</a:t>
            </a:r>
          </a:p>
          <a:p>
            <a:pPr algn="just"/>
            <a:r>
              <a:rPr lang="es-US" sz="4000" b="1" dirty="0">
                <a:solidFill>
                  <a:schemeClr val="accent1"/>
                </a:solidFill>
              </a:rPr>
              <a:t>3.LOS NEGOCIOS VERDES SE CONSOLIDAN EN 2014.</a:t>
            </a:r>
          </a:p>
          <a:p>
            <a:pPr algn="just"/>
            <a:r>
              <a:rPr lang="es-US" sz="4000" b="1" dirty="0">
                <a:solidFill>
                  <a:schemeClr val="accent1"/>
                </a:solidFill>
              </a:rPr>
              <a:t>4.IMPORTANCIA DEL PNNV.</a:t>
            </a:r>
          </a:p>
          <a:p>
            <a:pPr algn="just"/>
            <a:r>
              <a:rPr lang="es-US" sz="4000" b="1" dirty="0">
                <a:solidFill>
                  <a:schemeClr val="accent1"/>
                </a:solidFill>
              </a:rPr>
              <a:t>5.CUANTOS NEGOCIOS VERDES TIENE COLOMBIA.</a:t>
            </a:r>
          </a:p>
          <a:p>
            <a:pPr algn="just"/>
            <a:r>
              <a:rPr lang="es-US" sz="4000" b="1" dirty="0">
                <a:solidFill>
                  <a:schemeClr val="accent1"/>
                </a:solidFill>
              </a:rPr>
              <a:t>6.SOSTENIBILIDAD .</a:t>
            </a:r>
          </a:p>
          <a:p>
            <a:pPr algn="ctr"/>
            <a:endParaRPr lang="es-US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825C440-527A-5594-55B9-7248FCCAC5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7267" y="3175838"/>
            <a:ext cx="3259708" cy="517718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62DF9400-2525-6F5E-92B7-D6A75CF83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96" y="2621697"/>
            <a:ext cx="15238300" cy="685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B973DA5E-03ED-2706-6B24-29AAE2BD1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50" y="1904832"/>
            <a:ext cx="14925124" cy="674113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F4AACC6C-D7DB-1AD3-8520-FB3E3DBD9E30}"/>
              </a:ext>
            </a:extLst>
          </p:cNvPr>
          <p:cNvSpPr txBox="1"/>
          <p:nvPr/>
        </p:nvSpPr>
        <p:spPr>
          <a:xfrm>
            <a:off x="9788236" y="591526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AC413E00-E81F-985A-E4CA-0C8122670BB4}"/>
              </a:ext>
            </a:extLst>
          </p:cNvPr>
          <p:cNvSpPr txBox="1"/>
          <p:nvPr/>
        </p:nvSpPr>
        <p:spPr>
          <a:xfrm>
            <a:off x="9788236" y="591526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US" dirty="0"/>
              <a:t>03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F57D1D7E-4BE1-57EF-C449-AFB1737CD566}"/>
              </a:ext>
            </a:extLst>
          </p:cNvPr>
          <p:cNvSpPr txBox="1"/>
          <p:nvPr/>
        </p:nvSpPr>
        <p:spPr>
          <a:xfrm>
            <a:off x="9788236" y="591526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US" dirty="0"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xmlns="" id="{A6C838B2-3750-1441-9F2E-7174E721EEB4}"/>
              </a:ext>
            </a:extLst>
          </p:cNvPr>
          <p:cNvSpPr txBox="1"/>
          <p:nvPr/>
        </p:nvSpPr>
        <p:spPr>
          <a:xfrm>
            <a:off x="8603734" y="9830144"/>
            <a:ext cx="513755" cy="4568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10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668700" y="1790700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EE1CA67-A624-B74C-A349-D333541224C9}"/>
              </a:ext>
            </a:extLst>
          </p:cNvPr>
          <p:cNvSpPr/>
          <p:nvPr/>
        </p:nvSpPr>
        <p:spPr>
          <a:xfrm>
            <a:off x="2074850" y="2784242"/>
            <a:ext cx="3083687" cy="47185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DCE9828C-31AE-3C22-D041-A103FE200F85}"/>
              </a:ext>
            </a:extLst>
          </p:cNvPr>
          <p:cNvSpPr txBox="1"/>
          <p:nvPr/>
        </p:nvSpPr>
        <p:spPr>
          <a:xfrm>
            <a:off x="2311007" y="2881342"/>
            <a:ext cx="24143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US" sz="2400" b="1" dirty="0"/>
              <a:t>Según el Departamento Nacional de Planeación (DNP), Sur América enfrenta un proceso de transformación empresarial en el que la sostenibilidad es fundamental.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5E57E84C-7AA5-886B-8E08-FDF2483D7FCA}"/>
              </a:ext>
            </a:extLst>
          </p:cNvPr>
          <p:cNvSpPr/>
          <p:nvPr/>
        </p:nvSpPr>
        <p:spPr>
          <a:xfrm>
            <a:off x="5490177" y="2784241"/>
            <a:ext cx="2869781" cy="47185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542B816-2D6D-793F-CC22-EC6AB454C566}"/>
              </a:ext>
            </a:extLst>
          </p:cNvPr>
          <p:cNvSpPr txBox="1"/>
          <p:nvPr/>
        </p:nvSpPr>
        <p:spPr>
          <a:xfrm>
            <a:off x="5604560" y="2881342"/>
            <a:ext cx="24143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US" sz="2800" b="1" dirty="0"/>
              <a:t>En el país colombiano existe una grave falta de nuevas fuentes de crecimiento sostenibles en el desarrollo económico.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6371FF5C-2EE5-D0DB-D446-29252E1D8ECB}"/>
              </a:ext>
            </a:extLst>
          </p:cNvPr>
          <p:cNvSpPr/>
          <p:nvPr/>
        </p:nvSpPr>
        <p:spPr>
          <a:xfrm>
            <a:off x="8702797" y="2784240"/>
            <a:ext cx="3083687" cy="47185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24515E91-4F2B-71AF-5B34-E8C2E82730A4}"/>
              </a:ext>
            </a:extLst>
          </p:cNvPr>
          <p:cNvSpPr txBox="1"/>
          <p:nvPr/>
        </p:nvSpPr>
        <p:spPr>
          <a:xfrm>
            <a:off x="8691598" y="2881342"/>
            <a:ext cx="273958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US" sz="2800" b="1" dirty="0"/>
              <a:t>Actualmente en Aguachica, no existe una Caracterización del sector de los negocios verdes o sostenibles.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xmlns="" id="{04402F78-EC71-8C59-1FDA-366387457D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0684" y="2996719"/>
            <a:ext cx="5319931" cy="429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811803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82ECAAF7-6440-C454-6107-46DAA1FC523F}"/>
              </a:ext>
            </a:extLst>
          </p:cNvPr>
          <p:cNvSpPr/>
          <p:nvPr/>
        </p:nvSpPr>
        <p:spPr>
          <a:xfrm>
            <a:off x="1607757" y="3115113"/>
            <a:ext cx="3927764" cy="559435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0C716B32-A496-A105-F0AC-B9E1FF3D0200}"/>
              </a:ext>
            </a:extLst>
          </p:cNvPr>
          <p:cNvSpPr txBox="1"/>
          <p:nvPr/>
        </p:nvSpPr>
        <p:spPr>
          <a:xfrm>
            <a:off x="1607757" y="3296703"/>
            <a:ext cx="362548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US" sz="3200" b="1" dirty="0"/>
              <a:t>Como se planteó en la problemática, no existe una estrategia local que integre el crecimiento económico y la sostenibilidad ambiental en Aguachica.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5C969DE8-78F5-7796-D3E8-B4E06B513C58}"/>
              </a:ext>
            </a:extLst>
          </p:cNvPr>
          <p:cNvSpPr/>
          <p:nvPr/>
        </p:nvSpPr>
        <p:spPr>
          <a:xfrm flipH="1" flipV="1">
            <a:off x="6226400" y="3115112"/>
            <a:ext cx="4082169" cy="55943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E4A8931C-BFD6-7FED-DAA4-25BA37C50990}"/>
              </a:ext>
            </a:extLst>
          </p:cNvPr>
          <p:cNvSpPr txBox="1"/>
          <p:nvPr/>
        </p:nvSpPr>
        <p:spPr>
          <a:xfrm>
            <a:off x="6498382" y="3447843"/>
            <a:ext cx="35713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US" sz="2800" b="1" dirty="0"/>
              <a:t>Es imprescindible el desarrollo de proyectos académicos que impulsen la preservación de los recursos para las futuras generaciones y garanticen el crecimiento económico sostenible.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5AD9C722-967A-3329-44B5-FB544DA26678}"/>
              </a:ext>
            </a:extLst>
          </p:cNvPr>
          <p:cNvSpPr/>
          <p:nvPr/>
        </p:nvSpPr>
        <p:spPr>
          <a:xfrm>
            <a:off x="10999448" y="3115112"/>
            <a:ext cx="4082169" cy="55943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US" sz="3200" b="1" dirty="0">
                <a:solidFill>
                  <a:schemeClr val="tx1"/>
                </a:solidFill>
              </a:rPr>
              <a:t>Actualmente se cuenta con el apoyo de la OCDE, por lo cual no se puede ignorar los nuevos desafíos económicos y empresariales</a:t>
            </a:r>
            <a:endParaRPr lang="es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2864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481761" y="4655092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01B1008-FF3B-8FEF-659F-58CA98F0E95C}"/>
              </a:ext>
            </a:extLst>
          </p:cNvPr>
          <p:cNvSpPr txBox="1"/>
          <p:nvPr/>
        </p:nvSpPr>
        <p:spPr>
          <a:xfrm>
            <a:off x="179480" y="3070933"/>
            <a:ext cx="11486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US" sz="2400" b="1" u="sng" dirty="0"/>
              <a:t>CARACTERIZACIÓN DE MIPYMES ENFOCADAS EN NEGOCIOS VERDES DE AGUACHICA-CESAR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041D1A95-6627-CFC5-5C03-C991D64DFC3C}"/>
              </a:ext>
            </a:extLst>
          </p:cNvPr>
          <p:cNvSpPr txBox="1"/>
          <p:nvPr/>
        </p:nvSpPr>
        <p:spPr>
          <a:xfrm>
            <a:off x="1673634" y="5239867"/>
            <a:ext cx="113252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US" sz="2800" b="1" u="sng" dirty="0"/>
              <a:t>Categorizar los tipos de negocios verdes existentes en Aguachica Cesar.</a:t>
            </a:r>
          </a:p>
          <a:p>
            <a:pPr algn="l"/>
            <a:endParaRPr lang="es-US" sz="2800" b="1" u="sng" dirty="0"/>
          </a:p>
          <a:p>
            <a:pPr algn="l"/>
            <a:r>
              <a:rPr lang="es-US" sz="2800" b="1" u="sng" dirty="0"/>
              <a:t>Desarrollar el marco de referencia normativo en el Estado Colombiano para negocios verdes.</a:t>
            </a:r>
          </a:p>
          <a:p>
            <a:pPr algn="l"/>
            <a:endParaRPr lang="es-US" sz="2800" b="1" u="sng" dirty="0"/>
          </a:p>
          <a:p>
            <a:pPr algn="l"/>
            <a:r>
              <a:rPr lang="es-US" sz="2800" b="1" u="sng" dirty="0"/>
              <a:t>Establecer a partir de un estudio, las Deficiencias, oportunidades, fortalezas y amenazas(FODA, DOFA) que impulsan o limitan el desarrollo de empresas </a:t>
            </a:r>
            <a:r>
              <a:rPr lang="es-US" sz="2800" b="1" u="sng" dirty="0" err="1"/>
              <a:t>MiPymes</a:t>
            </a:r>
            <a:r>
              <a:rPr lang="es-US" sz="2800" b="1" u="sng" dirty="0"/>
              <a:t> de negocios verdes en Aguachica.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852146" y="529621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INVESTIGACIOÓN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6A9251EA-7940-915A-E7E1-785379CC0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96" y="2502635"/>
            <a:ext cx="16209818" cy="693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552339" y="6477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75C243F-D912-37FE-6571-D1D41DA23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501" y="2309693"/>
            <a:ext cx="15955152" cy="707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593AF77-5E82-B696-9206-5A7C53178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46" y="1832578"/>
            <a:ext cx="14896107" cy="7452615"/>
          </a:xfrm>
          <a:prstGeom prst="rect">
            <a:avLst/>
          </a:prstGeom>
        </p:spPr>
      </p:pic>
      <p:sp>
        <p:nvSpPr>
          <p:cNvPr id="3" name="TextBox 25">
            <a:extLst>
              <a:ext uri="{FF2B5EF4-FFF2-40B4-BE49-F238E27FC236}">
                <a16:creationId xmlns:a16="http://schemas.microsoft.com/office/drawing/2014/main" xmlns="" id="{B1949DE0-3C70-5511-6AA1-3D16B303852C}"/>
              </a:ext>
            </a:extLst>
          </p:cNvPr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US" sz="2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970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343</Words>
  <Application>Microsoft Office PowerPoint</Application>
  <PresentationFormat>Personalizado</PresentationFormat>
  <Paragraphs>76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Agrandir Bold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Usuario de Windows</cp:lastModifiedBy>
  <cp:revision>27</cp:revision>
  <dcterms:created xsi:type="dcterms:W3CDTF">2006-08-16T00:00:00Z</dcterms:created>
  <dcterms:modified xsi:type="dcterms:W3CDTF">2023-12-11T12:35:00Z</dcterms:modified>
  <dc:identifier>DAFTPQDkLDU</dc:identifier>
</cp:coreProperties>
</file>