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58" r:id="rId5"/>
    <p:sldId id="260" r:id="rId6"/>
    <p:sldId id="267" r:id="rId7"/>
    <p:sldId id="268" r:id="rId8"/>
    <p:sldId id="259" r:id="rId9"/>
    <p:sldId id="261" r:id="rId10"/>
    <p:sldId id="265" r:id="rId11"/>
    <p:sldId id="263" r:id="rId12"/>
  </p:sldIdLst>
  <p:sldSz cx="18288000" cy="10287000"/>
  <p:notesSz cx="6858000" cy="9144000"/>
  <p:embeddedFontLst>
    <p:embeddedFont>
      <p:font typeface="Playfair Display Bold" panose="020B0604020202020204" charset="0"/>
      <p:regular r:id="rId14"/>
    </p:embeddedFont>
    <p:embeddedFont>
      <p:font typeface="Bernard MT Condensed" panose="02050806060905020404" pitchFamily="18" charset="0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D7356F"/>
    <a:srgbClr val="44A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46" d="100"/>
          <a:sy n="46" d="100"/>
        </p:scale>
        <p:origin x="-7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AD76B-B866-49DF-9AA3-379377DEA9AF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D4733-72BB-4D3A-8F09-1BC3B6E4A8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sv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6.sv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8.svg"/><Relationship Id="rId7" Type="http://schemas.openxmlformats.org/officeDocument/2006/relationships/image" Target="../media/image16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79245" y="9410700"/>
            <a:ext cx="8994640" cy="5344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79"/>
              </a:lnSpc>
              <a:spcBef>
                <a:spcPct val="0"/>
              </a:spcBef>
            </a:pPr>
            <a:r>
              <a:rPr lang="en-US" sz="4800" dirty="0">
                <a:solidFill>
                  <a:srgbClr val="44A742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60007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PRAE</a:t>
            </a:r>
            <a:endParaRPr lang="en-US" sz="5400" dirty="0">
              <a:solidFill>
                <a:srgbClr val="44A742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60007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-493985" y="1607407"/>
            <a:ext cx="125991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3600" b="1" dirty="0"/>
              <a:t>DISEÑO DE  ESTRATEGIAS QUE PERMITAN MEJORAR LOS PROCESOS EN EL ÁREA DE PLANEACIÓN DE LA ALCALDÍA MUNICIPAL DE NOROSI, BOLÍVAR</a:t>
            </a:r>
            <a:endParaRPr lang="en-US" sz="3600" spc="-12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160" t="21264" r="6608" b="71845"/>
          <a:stretch>
            <a:fillRect/>
          </a:stretch>
        </p:blipFill>
        <p:spPr>
          <a:xfrm>
            <a:off x="1028702" y="8389296"/>
            <a:ext cx="6087719" cy="44990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3124850" y="0"/>
            <a:ext cx="5163151" cy="10287000"/>
            <a:chOff x="0" y="0"/>
            <a:chExt cx="6884199" cy="13716000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0"/>
              <a:ext cx="6884199" cy="6858000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 t="415" r="34"/>
            <a:stretch>
              <a:fillRect/>
            </a:stretch>
          </p:blipFill>
          <p:spPr>
            <a:xfrm flipH="1">
              <a:off x="0" y="6858000"/>
              <a:ext cx="6884199" cy="6858000"/>
            </a:xfrm>
            <a:prstGeom prst="rect">
              <a:avLst/>
            </a:prstGeom>
          </p:spPr>
        </p:pic>
      </p:grpSp>
      <p:grpSp>
        <p:nvGrpSpPr>
          <p:cNvPr id="8" name="Group 8"/>
          <p:cNvGrpSpPr/>
          <p:nvPr/>
        </p:nvGrpSpPr>
        <p:grpSpPr>
          <a:xfrm>
            <a:off x="10023340" y="0"/>
            <a:ext cx="10726128" cy="10652611"/>
            <a:chOff x="0" y="0"/>
            <a:chExt cx="14301503" cy="14203480"/>
          </a:xfrm>
        </p:grpSpPr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6">
              <a:alphaModFix amt="32999"/>
            </a:blip>
            <a:srcRect r="7310"/>
            <a:stretch>
              <a:fillRect/>
            </a:stretch>
          </p:blipFill>
          <p:spPr>
            <a:xfrm>
              <a:off x="2775700" y="0"/>
              <a:ext cx="11525803" cy="9326128"/>
            </a:xfrm>
            <a:prstGeom prst="rect">
              <a:avLst/>
            </a:prstGeom>
          </p:spPr>
        </p:pic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>
              <a:off x="2775700" y="0"/>
              <a:ext cx="10859180" cy="9404050"/>
              <a:chOff x="0" y="0"/>
              <a:chExt cx="6350000" cy="54991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54991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5499100">
                    <a:moveTo>
                      <a:pt x="3175000" y="0"/>
                    </a:moveTo>
                    <a:lnTo>
                      <a:pt x="0" y="0"/>
                    </a:lnTo>
                    <a:lnTo>
                      <a:pt x="1587500" y="2749550"/>
                    </a:lnTo>
                    <a:lnTo>
                      <a:pt x="3175000" y="5499100"/>
                    </a:lnTo>
                    <a:lnTo>
                      <a:pt x="4762500" y="2749550"/>
                    </a:lnTo>
                    <a:lnTo>
                      <a:pt x="6350000" y="0"/>
                    </a:lnTo>
                    <a:close/>
                  </a:path>
                </a:pathLst>
              </a:custGeom>
              <a:blipFill>
                <a:blip r:embed="rId6"/>
                <a:stretch>
                  <a:fillRect r="-15466"/>
                </a:stretch>
              </a:blipFill>
            </p:spPr>
          </p:sp>
        </p:grpSp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7">
              <a:alphaModFix amt="38000"/>
            </a:blip>
            <a:srcRect l="18690" t="23271" r="14846"/>
            <a:stretch>
              <a:fillRect/>
            </a:stretch>
          </p:blipFill>
          <p:spPr>
            <a:xfrm>
              <a:off x="2775700" y="6718864"/>
              <a:ext cx="11525803" cy="7484616"/>
            </a:xfrm>
            <a:prstGeom prst="rect">
              <a:avLst/>
            </a:prstGeom>
          </p:spPr>
        </p:pic>
        <p:grpSp>
          <p:nvGrpSpPr>
            <p:cNvPr id="13" name="Group 13"/>
            <p:cNvGrpSpPr>
              <a:grpSpLocks noChangeAspect="1"/>
            </p:cNvGrpSpPr>
            <p:nvPr/>
          </p:nvGrpSpPr>
          <p:grpSpPr>
            <a:xfrm>
              <a:off x="0" y="5125689"/>
              <a:ext cx="10555570" cy="9077791"/>
              <a:chOff x="0" y="0"/>
              <a:chExt cx="6350000" cy="5461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59563" y="32385"/>
                <a:ext cx="6230874" cy="5396230"/>
              </a:xfrm>
              <a:custGeom>
                <a:avLst/>
                <a:gdLst/>
                <a:ahLst/>
                <a:cxnLst/>
                <a:rect l="l" t="t" r="r" b="b"/>
                <a:pathLst>
                  <a:path w="6230874" h="5396230">
                    <a:moveTo>
                      <a:pt x="3115437" y="0"/>
                    </a:moveTo>
                    <a:lnTo>
                      <a:pt x="0" y="5396230"/>
                    </a:lnTo>
                    <a:lnTo>
                      <a:pt x="6230874" y="5396230"/>
                    </a:lnTo>
                    <a:close/>
                  </a:path>
                </a:pathLst>
              </a:custGeom>
              <a:blipFill>
                <a:blip r:embed="rId7"/>
                <a:stretch>
                  <a:fillRect t="-1800" r="-59508" b="-1800"/>
                </a:stretch>
              </a:blipFill>
            </p:spPr>
          </p:sp>
        </p:grpSp>
      </p:grpSp>
      <p:grpSp>
        <p:nvGrpSpPr>
          <p:cNvPr id="15" name="Group 15"/>
          <p:cNvGrpSpPr/>
          <p:nvPr/>
        </p:nvGrpSpPr>
        <p:grpSpPr>
          <a:xfrm>
            <a:off x="579245" y="449995"/>
            <a:ext cx="3493315" cy="1157412"/>
            <a:chOff x="0" y="0"/>
            <a:chExt cx="4657753" cy="1543217"/>
          </a:xfrm>
        </p:grpSpPr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0" y="0"/>
              <a:ext cx="1451358" cy="1543217"/>
            </a:xfrm>
            <a:prstGeom prst="rect">
              <a:avLst/>
            </a:prstGeom>
          </p:spPr>
        </p:pic>
        <p:sp>
          <p:nvSpPr>
            <p:cNvPr id="17" name="TextBox 17"/>
            <p:cNvSpPr txBox="1"/>
            <p:nvPr/>
          </p:nvSpPr>
          <p:spPr>
            <a:xfrm>
              <a:off x="1847567" y="12284"/>
              <a:ext cx="2285327" cy="4958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895"/>
                </a:lnSpc>
              </a:pPr>
              <a:r>
                <a:rPr lang="en-US" sz="2443" spc="-24">
                  <a:solidFill>
                    <a:srgbClr val="35B729"/>
                  </a:solidFill>
                  <a:latin typeface="Playfair Display Bold"/>
                </a:rPr>
                <a:t>Universidad 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1322707" y="533904"/>
              <a:ext cx="3335046" cy="4274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77"/>
                </a:lnSpc>
              </a:pPr>
              <a:r>
                <a:rPr lang="en-US" sz="2091" spc="-20" dirty="0">
                  <a:solidFill>
                    <a:srgbClr val="1F7317"/>
                  </a:solidFill>
                  <a:latin typeface="Playfair Display Bold"/>
                </a:rPr>
                <a:t>Popular del Cesar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1847567" y="1031754"/>
              <a:ext cx="2084133" cy="2564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67"/>
                </a:lnSpc>
              </a:pPr>
              <a:r>
                <a:rPr lang="en-US" sz="1237" spc="-12">
                  <a:solidFill>
                    <a:srgbClr val="000000"/>
                  </a:solidFill>
                  <a:latin typeface="Playfair Display Bold"/>
                </a:rPr>
                <a:t>Seccional Aguachica </a:t>
              </a:r>
            </a:p>
          </p:txBody>
        </p:sp>
      </p:grpSp>
      <p:pic>
        <p:nvPicPr>
          <p:cNvPr id="20" name="Picture 20"/>
          <p:cNvPicPr>
            <a:picLocks noChangeAspect="1"/>
          </p:cNvPicPr>
          <p:nvPr/>
        </p:nvPicPr>
        <p:blipFill>
          <a:blip r:embed="rId9"/>
          <a:srcRect l="27903" t="7707" r="27626" b="7032"/>
          <a:stretch>
            <a:fillRect/>
          </a:stretch>
        </p:blipFill>
        <p:spPr>
          <a:xfrm>
            <a:off x="10410085" y="-28966"/>
            <a:ext cx="1506527" cy="1624685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879340" y="8330451"/>
            <a:ext cx="102840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UNIVERSIDAD POPULAR DEL CESAR SECCIONAL AGUACHICA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PROGRAMA ADMINISTRACION DE </a:t>
            </a:r>
            <a:r>
              <a:rPr lang="es-MX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EMPRESAS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2022-1</a:t>
            </a:r>
            <a:endParaRPr lang="es-MX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3402702" y="6614647"/>
            <a:ext cx="54770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ASESORA DE PRACTICA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KATHERINE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ISABEL SOTO ASCANIO</a:t>
            </a:r>
            <a:endParaRPr lang="es-MX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3808815" y="5529884"/>
            <a:ext cx="44250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KILVER NAVARRO SAMUDIO </a:t>
            </a:r>
            <a:endParaRPr lang="es-MX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3751694" y="3884642"/>
            <a:ext cx="4463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s-MX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PRACTICAS CURRICULARES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ipse 13"/>
          <p:cNvSpPr/>
          <p:nvPr/>
        </p:nvSpPr>
        <p:spPr>
          <a:xfrm>
            <a:off x="17145000" y="4466709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AutoShape 4"/>
          <p:cNvSpPr/>
          <p:nvPr/>
        </p:nvSpPr>
        <p:spPr>
          <a:xfrm>
            <a:off x="4790417" y="-446410"/>
            <a:ext cx="13497585" cy="791631"/>
          </a:xfrm>
          <a:prstGeom prst="rect">
            <a:avLst/>
          </a:prstGeom>
          <a:solidFill>
            <a:srgbClr val="EFEAF4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34026"/>
          <a:stretch>
            <a:fillRect/>
          </a:stretch>
        </p:blipFill>
        <p:spPr>
          <a:xfrm flipH="1" flipV="1">
            <a:off x="0" y="-1169840"/>
            <a:ext cx="5660104" cy="32317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242085" y="713358"/>
            <a:ext cx="1397669" cy="13976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990600" y="4845576"/>
            <a:ext cx="5912581" cy="120032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es-CO" altLang="es-CO" sz="7200" b="1" dirty="0">
                <a:solidFill>
                  <a:srgbClr val="00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PREGUNTAS</a:t>
            </a:r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147290" y="1876184"/>
            <a:ext cx="5867400" cy="6271098"/>
          </a:xfrm>
          <a:prstGeom prst="rect">
            <a:avLst/>
          </a:prstGeom>
        </p:spPr>
      </p:pic>
      <p:sp>
        <p:nvSpPr>
          <p:cNvPr id="13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1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2314816" y="-2086793"/>
            <a:ext cx="6208021" cy="4173585"/>
            <a:chOff x="0" y="0"/>
            <a:chExt cx="7990758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7990758" cy="5372100"/>
            </a:xfrm>
            <a:custGeom>
              <a:avLst/>
              <a:gdLst/>
              <a:ahLst/>
              <a:cxnLst/>
              <a:rect l="l" t="t" r="r" b="b"/>
              <a:pathLst>
                <a:path w="7990758" h="5372100">
                  <a:moveTo>
                    <a:pt x="6440088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6440088" y="5372100"/>
                  </a:lnTo>
                  <a:lnTo>
                    <a:pt x="7990758" y="2686050"/>
                  </a:lnTo>
                  <a:lnTo>
                    <a:pt x="6440088" y="0"/>
                  </a:lnTo>
                  <a:close/>
                </a:path>
              </a:pathLst>
            </a:custGeom>
            <a:solidFill>
              <a:srgbClr val="30B12A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l="26651" t="7823" r="27057" b="8190"/>
          <a:stretch>
            <a:fillRect/>
          </a:stretch>
        </p:blipFill>
        <p:spPr>
          <a:xfrm>
            <a:off x="838200" y="2086793"/>
            <a:ext cx="5710696" cy="5828039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 rot="-10800000">
            <a:off x="-1093063" y="7283541"/>
            <a:ext cx="2963586" cy="3459503"/>
            <a:chOff x="0" y="0"/>
            <a:chExt cx="4602013" cy="5372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02013" cy="5372100"/>
            </a:xfrm>
            <a:custGeom>
              <a:avLst/>
              <a:gdLst/>
              <a:ahLst/>
              <a:cxnLst/>
              <a:rect l="l" t="t" r="r" b="b"/>
              <a:pathLst>
                <a:path w="4602013" h="5372100">
                  <a:moveTo>
                    <a:pt x="3051343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3051343" y="5372100"/>
                  </a:lnTo>
                  <a:lnTo>
                    <a:pt x="4602013" y="2686050"/>
                  </a:lnTo>
                  <a:lnTo>
                    <a:pt x="3051343" y="0"/>
                  </a:lnTo>
                  <a:close/>
                </a:path>
              </a:pathLst>
            </a:custGeom>
            <a:solidFill>
              <a:srgbClr val="F6D824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8283485" y="4315647"/>
            <a:ext cx="8115300" cy="1519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40"/>
              </a:lnSpc>
              <a:spcBef>
                <a:spcPct val="0"/>
              </a:spcBef>
            </a:pPr>
            <a:r>
              <a:rPr lang="en-US" sz="15000" dirty="0">
                <a:solidFill>
                  <a:srgbClr val="000000"/>
                </a:solidFill>
                <a:latin typeface="Bernard MT Condensed" panose="02050806060905020404" pitchFamily="18" charset="0"/>
              </a:rPr>
              <a:t>¡GRACIAS!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4790417" y="-446410"/>
            <a:ext cx="13497585" cy="791631"/>
          </a:xfrm>
          <a:prstGeom prst="rect">
            <a:avLst/>
          </a:prstGeom>
          <a:solidFill>
            <a:srgbClr val="EFEAF4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34026"/>
          <a:stretch>
            <a:fillRect/>
          </a:stretch>
        </p:blipFill>
        <p:spPr>
          <a:xfrm flipH="1" flipV="1">
            <a:off x="0" y="-1169840"/>
            <a:ext cx="5660104" cy="323173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7162800" y="1383119"/>
            <a:ext cx="49712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es-CO" altLang="es-CO" sz="4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7145000" y="4466709"/>
            <a:ext cx="2667000" cy="2590800"/>
            <a:chOff x="17145000" y="4466709"/>
            <a:chExt cx="2667000" cy="2590800"/>
          </a:xfrm>
        </p:grpSpPr>
        <p:sp>
          <p:nvSpPr>
            <p:cNvPr id="17" name="Elipse 16"/>
            <p:cNvSpPr/>
            <p:nvPr/>
          </p:nvSpPr>
          <p:spPr>
            <a:xfrm>
              <a:off x="17145000" y="4466709"/>
              <a:ext cx="2667000" cy="2590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25"/>
            <p:cNvSpPr txBox="1"/>
            <p:nvPr/>
          </p:nvSpPr>
          <p:spPr>
            <a:xfrm>
              <a:off x="17382877" y="5533681"/>
              <a:ext cx="513755" cy="4568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19"/>
                </a:lnSpc>
                <a:spcBef>
                  <a:spcPct val="0"/>
                </a:spcBef>
              </a:pPr>
              <a:r>
                <a:rPr lang="en-US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8" name="7 Rectángulo"/>
          <p:cNvSpPr/>
          <p:nvPr/>
        </p:nvSpPr>
        <p:spPr>
          <a:xfrm>
            <a:off x="730428" y="4466709"/>
            <a:ext cx="8141173" cy="3565167"/>
          </a:xfrm>
          <a:prstGeom prst="rect">
            <a:avLst/>
          </a:prstGeom>
          <a:noFill/>
          <a:ln w="57150">
            <a:solidFill>
              <a:srgbClr val="D735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Realizar las practicas es un espacio donde se aplica todos los conocimientos adquiridos en el proceso de formación académico y que al finalmente termina fortaleciendo la empresa o entidades donde se desarrollen así mismo, permite adquirir nuevos conocimientos.</a:t>
            </a:r>
          </a:p>
          <a:p>
            <a:pPr algn="ctr"/>
            <a:endParaRPr lang="es-CO" dirty="0"/>
          </a:p>
        </p:txBody>
      </p:sp>
      <p:sp>
        <p:nvSpPr>
          <p:cNvPr id="15" name="14 Rectángulo"/>
          <p:cNvSpPr/>
          <p:nvPr/>
        </p:nvSpPr>
        <p:spPr>
          <a:xfrm>
            <a:off x="10896600" y="4466708"/>
            <a:ext cx="4712173" cy="3565167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es-E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alcance </a:t>
            </a:r>
            <a:r>
              <a:rPr lang="es-E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desarrollar las práctica empresarial es apoyar de manera directa el área de planeación en la alcaldía del municipio de Norosí bolívar. </a:t>
            </a:r>
            <a:endParaRPr lang="es-C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CO" dirty="0"/>
          </a:p>
        </p:txBody>
      </p:sp>
      <p:sp>
        <p:nvSpPr>
          <p:cNvPr id="11" name="10 Flecha derecha"/>
          <p:cNvSpPr/>
          <p:nvPr/>
        </p:nvSpPr>
        <p:spPr>
          <a:xfrm>
            <a:off x="9372600" y="5987095"/>
            <a:ext cx="990600" cy="52439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1 Rectángulo"/>
          <p:cNvSpPr/>
          <p:nvPr/>
        </p:nvSpPr>
        <p:spPr>
          <a:xfrm>
            <a:off x="5319508" y="2753591"/>
            <a:ext cx="8657817" cy="99060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de planeación en la alcaldía del municipio de  Norosí Bolívar </a:t>
            </a:r>
            <a:endParaRPr lang="es-C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10800000">
            <a:off x="-2985932" y="-4922944"/>
            <a:ext cx="13505732" cy="6226137"/>
            <a:chOff x="0" y="0"/>
            <a:chExt cx="11653156" cy="53721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653155" cy="5372100"/>
            </a:xfrm>
            <a:custGeom>
              <a:avLst/>
              <a:gdLst/>
              <a:ahLst/>
              <a:cxnLst/>
              <a:rect l="l" t="t" r="r" b="b"/>
              <a:pathLst>
                <a:path w="11653155" h="5372100">
                  <a:moveTo>
                    <a:pt x="10102486" y="0"/>
                  </a:moveTo>
                  <a:lnTo>
                    <a:pt x="1550670" y="0"/>
                  </a:lnTo>
                  <a:lnTo>
                    <a:pt x="0" y="2686050"/>
                  </a:lnTo>
                  <a:lnTo>
                    <a:pt x="1550670" y="5372100"/>
                  </a:lnTo>
                  <a:lnTo>
                    <a:pt x="10102486" y="5372100"/>
                  </a:lnTo>
                  <a:lnTo>
                    <a:pt x="11653155" y="2686050"/>
                  </a:lnTo>
                  <a:lnTo>
                    <a:pt x="10102486" y="0"/>
                  </a:lnTo>
                  <a:close/>
                </a:path>
              </a:pathLst>
            </a:custGeom>
            <a:solidFill>
              <a:srgbClr val="EFEAF4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34026"/>
          <a:stretch>
            <a:fillRect/>
          </a:stretch>
        </p:blipFill>
        <p:spPr>
          <a:xfrm>
            <a:off x="113689" y="-275586"/>
            <a:ext cx="2121399" cy="121124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784169" y="381754"/>
            <a:ext cx="1475132" cy="1568495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6629" y="8559466"/>
            <a:ext cx="1397669" cy="1397669"/>
          </a:xfrm>
          <a:prstGeom prst="rect">
            <a:avLst/>
          </a:prstGeom>
        </p:spPr>
      </p:pic>
      <p:sp>
        <p:nvSpPr>
          <p:cNvPr id="7" name="1 CuadroTexto"/>
          <p:cNvSpPr txBox="1"/>
          <p:nvPr/>
        </p:nvSpPr>
        <p:spPr>
          <a:xfrm>
            <a:off x="8521204" y="607445"/>
            <a:ext cx="5257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4800" b="1" dirty="0">
                <a:latin typeface="Arial" pitchFamily="34" charset="0"/>
              </a:rPr>
              <a:t>DIAGNÓSTICO</a:t>
            </a:r>
            <a:r>
              <a:rPr lang="es-E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lang="es-CO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-1858472" y="3849810"/>
            <a:ext cx="2688569" cy="2615411"/>
            <a:chOff x="-1230596" y="5916473"/>
            <a:chExt cx="2688569" cy="2615411"/>
          </a:xfrm>
        </p:grpSpPr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230596" y="5916473"/>
              <a:ext cx="2688569" cy="2615411"/>
            </a:xfrm>
            <a:prstGeom prst="rect">
              <a:avLst/>
            </a:prstGeom>
          </p:spPr>
        </p:pic>
        <p:sp>
          <p:nvSpPr>
            <p:cNvPr id="14" name="TextBox 25"/>
            <p:cNvSpPr txBox="1"/>
            <p:nvPr/>
          </p:nvSpPr>
          <p:spPr>
            <a:xfrm>
              <a:off x="655714" y="6995751"/>
              <a:ext cx="513755" cy="4568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19"/>
                </a:lnSpc>
                <a:spcBef>
                  <a:spcPct val="0"/>
                </a:spcBef>
              </a:pPr>
              <a:r>
                <a:rPr lang="en-US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0" name="87 Grupo"/>
          <p:cNvGrpSpPr/>
          <p:nvPr/>
        </p:nvGrpSpPr>
        <p:grpSpPr>
          <a:xfrm>
            <a:off x="2206716" y="1438440"/>
            <a:ext cx="13563600" cy="8848560"/>
            <a:chOff x="1775949" y="990762"/>
            <a:chExt cx="7140107" cy="5578459"/>
          </a:xfrm>
        </p:grpSpPr>
        <p:grpSp>
          <p:nvGrpSpPr>
            <p:cNvPr id="11" name="1 Grupo"/>
            <p:cNvGrpSpPr/>
            <p:nvPr/>
          </p:nvGrpSpPr>
          <p:grpSpPr>
            <a:xfrm>
              <a:off x="1775949" y="990762"/>
              <a:ext cx="7140107" cy="5578459"/>
              <a:chOff x="-1" y="-1"/>
              <a:chExt cx="7140107" cy="5578926"/>
            </a:xfrm>
          </p:grpSpPr>
          <p:sp>
            <p:nvSpPr>
              <p:cNvPr id="12" name="2 Rectángulo"/>
              <p:cNvSpPr/>
              <p:nvPr/>
            </p:nvSpPr>
            <p:spPr>
              <a:xfrm>
                <a:off x="0" y="0"/>
                <a:ext cx="7140100" cy="55789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s-ES" sz="1100">
                    <a:effectLst/>
                    <a:latin typeface="Calibri"/>
                    <a:ea typeface="Calibri"/>
                    <a:cs typeface="Calibri"/>
                  </a:rPr>
                  <a:t> </a:t>
                </a:r>
                <a:endParaRPr lang="es-CO" sz="1100">
                  <a:effectLst/>
                  <a:latin typeface="Calibri"/>
                  <a:ea typeface="Calibri"/>
                  <a:cs typeface="Calibri"/>
                </a:endParaRPr>
              </a:p>
            </p:txBody>
          </p:sp>
          <p:grpSp>
            <p:nvGrpSpPr>
              <p:cNvPr id="15" name="3 Grupo"/>
              <p:cNvGrpSpPr/>
              <p:nvPr/>
            </p:nvGrpSpPr>
            <p:grpSpPr>
              <a:xfrm>
                <a:off x="-1" y="-1"/>
                <a:ext cx="7140107" cy="5416424"/>
                <a:chOff x="-1" y="-1"/>
                <a:chExt cx="7140107" cy="5416424"/>
              </a:xfrm>
            </p:grpSpPr>
            <p:grpSp>
              <p:nvGrpSpPr>
                <p:cNvPr id="17" name="4 Grupo"/>
                <p:cNvGrpSpPr/>
                <p:nvPr/>
              </p:nvGrpSpPr>
              <p:grpSpPr>
                <a:xfrm>
                  <a:off x="-1" y="-1"/>
                  <a:ext cx="7140107" cy="5416424"/>
                  <a:chOff x="-1" y="-1"/>
                  <a:chExt cx="7140107" cy="5416424"/>
                </a:xfrm>
              </p:grpSpPr>
              <p:grpSp>
                <p:nvGrpSpPr>
                  <p:cNvPr id="19" name="5 Grupo"/>
                  <p:cNvGrpSpPr/>
                  <p:nvPr/>
                </p:nvGrpSpPr>
                <p:grpSpPr>
                  <a:xfrm>
                    <a:off x="-1" y="-1"/>
                    <a:ext cx="7140107" cy="5416424"/>
                    <a:chOff x="-1" y="-1"/>
                    <a:chExt cx="7140107" cy="5416424"/>
                  </a:xfrm>
                </p:grpSpPr>
                <p:grpSp>
                  <p:nvGrpSpPr>
                    <p:cNvPr id="21" name="6 Grupo"/>
                    <p:cNvGrpSpPr/>
                    <p:nvPr/>
                  </p:nvGrpSpPr>
                  <p:grpSpPr>
                    <a:xfrm>
                      <a:off x="-1" y="-1"/>
                      <a:ext cx="7140107" cy="5416424"/>
                      <a:chOff x="-1" y="-1"/>
                      <a:chExt cx="7140107" cy="5416424"/>
                    </a:xfrm>
                  </p:grpSpPr>
                  <p:grpSp>
                    <p:nvGrpSpPr>
                      <p:cNvPr id="23" name="7 Grupo"/>
                      <p:cNvGrpSpPr/>
                      <p:nvPr/>
                    </p:nvGrpSpPr>
                    <p:grpSpPr>
                      <a:xfrm>
                        <a:off x="-1" y="-1"/>
                        <a:ext cx="7140107" cy="5416424"/>
                        <a:chOff x="-1" y="-1"/>
                        <a:chExt cx="7140107" cy="5416424"/>
                      </a:xfrm>
                    </p:grpSpPr>
                    <p:grpSp>
                      <p:nvGrpSpPr>
                        <p:cNvPr id="25" name="8 Grupo"/>
                        <p:cNvGrpSpPr/>
                        <p:nvPr/>
                      </p:nvGrpSpPr>
                      <p:grpSpPr>
                        <a:xfrm>
                          <a:off x="-1" y="-1"/>
                          <a:ext cx="7140107" cy="5416424"/>
                          <a:chOff x="-1" y="-1"/>
                          <a:chExt cx="7140107" cy="5416424"/>
                        </a:xfrm>
                      </p:grpSpPr>
                      <p:grpSp>
                        <p:nvGrpSpPr>
                          <p:cNvPr id="27" name="9 Grupo"/>
                          <p:cNvGrpSpPr/>
                          <p:nvPr/>
                        </p:nvGrpSpPr>
                        <p:grpSpPr>
                          <a:xfrm>
                            <a:off x="-1" y="-1"/>
                            <a:ext cx="7140107" cy="5416424"/>
                            <a:chOff x="-1" y="-1"/>
                            <a:chExt cx="7140107" cy="5416424"/>
                          </a:xfrm>
                        </p:grpSpPr>
                        <p:grpSp>
                          <p:nvGrpSpPr>
                            <p:cNvPr id="29" name="10 Grupo"/>
                            <p:cNvGrpSpPr/>
                            <p:nvPr/>
                          </p:nvGrpSpPr>
                          <p:grpSpPr>
                            <a:xfrm>
                              <a:off x="-1" y="-1"/>
                              <a:ext cx="7140107" cy="5416424"/>
                              <a:chOff x="-1" y="-1"/>
                              <a:chExt cx="7140107" cy="5416424"/>
                            </a:xfrm>
                          </p:grpSpPr>
                          <p:grpSp>
                            <p:nvGrpSpPr>
                              <p:cNvPr id="31" name="11 Grupo"/>
                              <p:cNvGrpSpPr/>
                              <p:nvPr/>
                            </p:nvGrpSpPr>
                            <p:grpSpPr>
                              <a:xfrm>
                                <a:off x="-1" y="-1"/>
                                <a:ext cx="7140107" cy="5416424"/>
                                <a:chOff x="-1" y="-1"/>
                                <a:chExt cx="7140107" cy="5416424"/>
                              </a:xfrm>
                            </p:grpSpPr>
                            <p:grpSp>
                              <p:nvGrpSpPr>
                                <p:cNvPr id="33" name="12 Grupo"/>
                                <p:cNvGrpSpPr/>
                                <p:nvPr/>
                              </p:nvGrpSpPr>
                              <p:grpSpPr>
                                <a:xfrm>
                                  <a:off x="-1" y="-1"/>
                                  <a:ext cx="7140107" cy="5416424"/>
                                  <a:chOff x="-1" y="-1"/>
                                  <a:chExt cx="7140107" cy="5416424"/>
                                </a:xfrm>
                              </p:grpSpPr>
                              <p:grpSp>
                                <p:nvGrpSpPr>
                                  <p:cNvPr id="35" name="13 Grupo"/>
                                  <p:cNvGrpSpPr/>
                                  <p:nvPr/>
                                </p:nvGrpSpPr>
                                <p:grpSpPr>
                                  <a:xfrm>
                                    <a:off x="-1" y="-1"/>
                                    <a:ext cx="7140107" cy="5416424"/>
                                    <a:chOff x="-142876" y="-200561"/>
                                    <a:chExt cx="7140107" cy="5417030"/>
                                  </a:xfrm>
                                </p:grpSpPr>
                                <p:grpSp>
                                  <p:nvGrpSpPr>
                                    <p:cNvPr id="38" name="14 Grupo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-142876" y="-200561"/>
                                      <a:ext cx="7140107" cy="5417030"/>
                                      <a:chOff x="-151878" y="-133811"/>
                                      <a:chExt cx="6696992" cy="3614177"/>
                                    </a:xfrm>
                                  </p:grpSpPr>
                                  <p:sp>
                                    <p:nvSpPr>
                                      <p:cNvPr id="40" name="15 Rectángulo redondead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941983" y="1381896"/>
                                        <a:ext cx="967113" cy="349806"/>
                                      </a:xfrm>
                                      <a:prstGeom prst="roundRect">
                                        <a:avLst>
                                          <a:gd name="adj" fmla="val 16667"/>
                                        </a:avLst>
                                      </a:prstGeom>
                                      <a:solidFill>
                                        <a:schemeClr val="lt1"/>
                                      </a:solidFill>
                                      <a:ln>
                                        <a:noFill/>
                                      </a:ln>
                                    </p:spPr>
                                    <p:txBody>
                                      <a:bodyPr spcFirstLastPara="1" wrap="square" lIns="91425" tIns="45700" rIns="91425" bIns="45700" anchor="ctr" anchorCtr="0">
                                        <a:noAutofit/>
                                      </a:bodyPr>
                                      <a:lstStyle/>
                                      <a:p>
                                        <a:pPr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0"/>
                                          </a:spcAft>
                                        </a:pPr>
                                        <a:r>
                                          <a:rPr lang="es-ES" sz="1400" dirty="0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Times New Roman"/>
                                            <a:ea typeface="Times New Roman"/>
                                            <a:cs typeface="Calibri"/>
                                          </a:rPr>
                                          <a:t>Pérdida de tiempo</a:t>
                                        </a:r>
                                        <a:endParaRPr lang="es-CO" sz="2000" dirty="0">
                                          <a:effectLst/>
                                          <a:latin typeface="Calibri"/>
                                          <a:ea typeface="Calibri"/>
                                          <a:cs typeface="Calibri"/>
                                        </a:endParaRPr>
                                      </a:p>
                                      <a:p>
                                        <a:pPr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0"/>
                                          </a:spcAft>
                                        </a:pPr>
                                        <a:r>
                                          <a:rPr lang="es-ES" sz="11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rPr>
                                          <a:t> </a:t>
                                        </a:r>
                                        <a:endParaRPr lang="es-CO" sz="1100" dirty="0">
                                          <a:effectLst/>
                                          <a:latin typeface="Calibri"/>
                                          <a:ea typeface="Calibri"/>
                                          <a:cs typeface="Calibri"/>
                                        </a:endParaRPr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41" name="16 Grupo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-151878" y="-133811"/>
                                        <a:ext cx="6696992" cy="3614177"/>
                                        <a:chOff x="-412789" y="-743419"/>
                                        <a:chExt cx="18201874" cy="10058054"/>
                                      </a:xfrm>
                                    </p:grpSpPr>
                                    <p:sp>
                                      <p:nvSpPr>
                                        <p:cNvPr id="42" name="17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8740256" y="3408927"/>
                                          <a:ext cx="2802227" cy="1521637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4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Los trabajadores demoran en realizar procesos</a:t>
                                          </a:r>
                                          <a:endParaRPr lang="es-CO" sz="20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3" name="18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6996510" y="1842392"/>
                                          <a:ext cx="2989890" cy="1622269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4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Ausencia de los diferentes sistemas de información </a:t>
                                          </a:r>
                                          <a:endParaRPr lang="es-CO" sz="20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4" name="19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7500379" y="6370608"/>
                                          <a:ext cx="2518005" cy="1446725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6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Deficiencia en la toma de decisiones </a:t>
                                          </a:r>
                                          <a:endParaRPr lang="es-CO" sz="16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5" name="20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8334936" y="4555392"/>
                                          <a:ext cx="2915500" cy="2105255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CO" sz="28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 </a:t>
                                          </a:r>
                                          <a:r>
                                            <a:rPr lang="es-ES" sz="16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Sobrecarga laboral </a:t>
                                          </a:r>
                                          <a:endParaRPr lang="es-CO" sz="24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6" name="21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747954" y="6441108"/>
                                          <a:ext cx="2803607" cy="913258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6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Ausencia de estrategias </a:t>
                                          </a:r>
                                          <a:endParaRPr lang="es-CO" sz="24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7" name="22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582882" y="5323775"/>
                                          <a:ext cx="2743819" cy="706735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6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Desorganización </a:t>
                                          </a:r>
                                          <a:endParaRPr lang="es-CO" sz="11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8" name="23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863415" y="4924389"/>
                                          <a:ext cx="3132324" cy="1318756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4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Los trabajadores no tienen comodidad para laborar </a:t>
                                          </a:r>
                                          <a:endParaRPr lang="es-CO" sz="20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cxnSp>
                                      <p:nvCxnSpPr>
                                        <p:cNvPr id="49" name="24 Conector recto de flecha"/>
                                        <p:cNvCxnSpPr/>
                                        <p:nvPr/>
                                      </p:nvCxnSpPr>
                                      <p:spPr>
                                        <a:xfrm rot="-3234459">
                                          <a:off x="6063183" y="6393581"/>
                                          <a:ext cx="3659703" cy="0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28575" cap="rnd" cmpd="sng">
                                          <a:solidFill>
                                            <a:srgbClr val="0070C0"/>
                                          </a:solidFill>
                                          <a:prstDash val="solid"/>
                                          <a:round/>
                                          <a:headEnd type="triangle" w="med" len="med"/>
                                          <a:tailEnd type="none" w="sm" len="sm"/>
                                        </a:ln>
                                      </p:spPr>
                                    </p:cxnSp>
                                    <p:grpSp>
                                      <p:nvGrpSpPr>
                                        <p:cNvPr id="50" name="25 Grupo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0" y="4169746"/>
                                          <a:ext cx="2331720" cy="1384459"/>
                                          <a:chOff x="0" y="4312143"/>
                                          <a:chExt cx="812800" cy="482600"/>
                                        </a:xfrm>
                                      </p:grpSpPr>
                                      <p:sp>
                                        <p:nvSpPr>
                                          <p:cNvPr id="75" name="26 Forma libre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0" y="4388343"/>
                                            <a:ext cx="812800" cy="406400"/>
                                          </a:xfrm>
                                          <a:custGeom>
                                            <a:avLst/>
                                            <a:gdLst/>
                                            <a:ahLst/>
                                            <a:cxnLst/>
                                            <a:rect l="l" t="t" r="r" b="b"/>
                                            <a:pathLst>
                                              <a:path w="812800" h="406400" extrusionOk="0">
                                                <a:moveTo>
                                                  <a:pt x="0" y="0"/>
                                                </a:moveTo>
                                                <a:lnTo>
                                                  <a:pt x="609600" y="0"/>
                                                </a:lnTo>
                                                <a:lnTo>
                                                  <a:pt x="812800" y="203200"/>
                                                </a:lnTo>
                                                <a:lnTo>
                                                  <a:pt x="609600" y="406400"/>
                                                </a:lnTo>
                                                <a:lnTo>
                                                  <a:pt x="0" y="406400"/>
                                                </a:lnTo>
                                                <a:lnTo>
                                                  <a:pt x="203200" y="203200"/>
                                                </a:lnTo>
                                                <a:lnTo>
                                                  <a:pt x="0" y="0"/>
                                                </a:lnTo>
                                                <a:close/>
                                              </a:path>
                                            </a:pathLst>
                                          </a:custGeom>
                                          <a:solidFill>
                                            <a:srgbClr val="FFFF00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txBody>
                                          <a:bodyPr spcFirstLastPara="1" wrap="square" lIns="91425" tIns="91425" rIns="91425" bIns="91425" anchor="ctr" anchorCtr="0">
                                            <a:noAutofit/>
                                          </a:bodyPr>
                                          <a:lstStyle/>
                                          <a:p>
                                            <a:endParaRPr lang="es-CO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76" name="27 Rectángulo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177800" y="4312143"/>
                                            <a:ext cx="558800" cy="482600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>
                                            <a:noFill/>
                                          </a:ln>
                                        </p:spPr>
                                        <p:txBody>
                                          <a:bodyPr spcFirstLastPara="1" wrap="square" lIns="91425" tIns="91425" rIns="91425" bIns="91425" anchor="ctr" anchorCtr="0">
                                            <a:noAutofit/>
                                          </a:bodyPr>
                                          <a:lstStyle/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51" name="28 Rectángul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284417" y="-743419"/>
                                          <a:ext cx="786764" cy="844773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D966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50800" tIns="50800" rIns="50800" bIns="508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32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6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DM Sans"/>
                                              <a:ea typeface="DM Sans"/>
                                              <a:cs typeface="DM Sans"/>
                                            </a:rPr>
                                            <a:t>2</a:t>
                                          </a:r>
                                          <a:endParaRPr lang="es-CO" sz="110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52" name="29 Rectángul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9112021" y="-690343"/>
                                          <a:ext cx="827368" cy="902726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D966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50800" tIns="50800" rIns="50800" bIns="508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32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6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DM Sans"/>
                                              <a:ea typeface="DM Sans"/>
                                              <a:cs typeface="DM Sans"/>
                                            </a:rPr>
                                            <a:t>3</a:t>
                                          </a:r>
                                          <a:endParaRPr lang="es-CO" sz="110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53" name="30 Rectángul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409524" y="-654980"/>
                                          <a:ext cx="752219" cy="810954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D966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50800" tIns="50800" rIns="50800" bIns="508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32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6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DM Sans"/>
                                              <a:ea typeface="DM Sans"/>
                                              <a:cs typeface="DM Sans"/>
                                            </a:rPr>
                                            <a:t>1</a:t>
                                          </a:r>
                                          <a:endParaRPr lang="es-CO" sz="110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cxnSp>
                                      <p:nvCxnSpPr>
                                        <p:cNvPr id="54" name="31 Conector recto de flecha"/>
                                        <p:cNvCxnSpPr/>
                                        <p:nvPr/>
                                      </p:nvCxnSpPr>
                                      <p:spPr>
                                        <a:xfrm rot="-3234459">
                                          <a:off x="9198380" y="6427336"/>
                                          <a:ext cx="3659703" cy="0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28575" cap="rnd" cmpd="sng">
                                          <a:solidFill>
                                            <a:srgbClr val="A8D08C"/>
                                          </a:solidFill>
                                          <a:prstDash val="solid"/>
                                          <a:round/>
                                          <a:headEnd type="triangle" w="med" len="med"/>
                                          <a:tailEnd type="none" w="sm" len="sm"/>
                                        </a:ln>
                                      </p:spPr>
                                    </p:cxnSp>
                                    <p:cxnSp>
                                      <p:nvCxnSpPr>
                                        <p:cNvPr id="55" name="64 Conector recto de flecha"/>
                                        <p:cNvCxnSpPr/>
                                        <p:nvPr/>
                                      </p:nvCxnSpPr>
                                      <p:spPr>
                                        <a:xfrm rot="3015092">
                                          <a:off x="8760979" y="3331956"/>
                                          <a:ext cx="3975697" cy="0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28575" cap="rnd" cmpd="sng">
                                          <a:solidFill>
                                            <a:srgbClr val="A8D08C"/>
                                          </a:solidFill>
                                          <a:prstDash val="solid"/>
                                          <a:round/>
                                          <a:headEnd type="triangle" w="med" len="med"/>
                                          <a:tailEnd type="none" w="sm" len="sm"/>
                                        </a:ln>
                                      </p:spPr>
                                    </p:cxnSp>
                                    <p:sp>
                                      <p:nvSpPr>
                                        <p:cNvPr id="56" name="65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97126" y="2404959"/>
                                          <a:ext cx="3059478" cy="960808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CO" sz="28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 </a:t>
                                          </a:r>
                                          <a:r>
                                            <a:rPr lang="es-ES" sz="16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Son demorados los procesos en el área </a:t>
                                          </a:r>
                                          <a:endParaRPr lang="es-CO" sz="24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rPr>
                                            <a:t> </a:t>
                                          </a:r>
                                          <a:endParaRPr lang="es-CO" sz="11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57" name="66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953811" y="3536957"/>
                                          <a:ext cx="2714321" cy="1237683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4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No se desarrolla el trabajo correctamente </a:t>
                                          </a:r>
                                          <a:endParaRPr lang="es-CO" sz="20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58" name="67 Rectángulo redondead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97126" y="6243145"/>
                                          <a:ext cx="3229444" cy="1379421"/>
                                        </a:xfrm>
                                        <a:prstGeom prst="roundRect">
                                          <a:avLst>
                                            <a:gd name="adj" fmla="val 16667"/>
                                          </a:avLst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16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El servicio a quienes necesitan información es lento </a:t>
                                          </a:r>
                                          <a:endParaRPr lang="es-CO" sz="24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grpSp>
                                      <p:nvGrpSpPr>
                                        <p:cNvPr id="59" name="68 Grupo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016912" y="1356537"/>
                                          <a:ext cx="3678905" cy="4061117"/>
                                          <a:chOff x="4016912" y="1356537"/>
                                          <a:chExt cx="3678905" cy="4061117"/>
                                        </a:xfrm>
                                      </p:grpSpPr>
                                      <p:cxnSp>
                                        <p:nvCxnSpPr>
                                          <p:cNvPr id="72" name="69 Conector recto de flecha"/>
                                          <p:cNvCxnSpPr/>
                                          <p:nvPr/>
                                        </p:nvCxnSpPr>
                                        <p:spPr>
                                          <a:xfrm rot="3015092">
                                            <a:off x="5707969" y="3377660"/>
                                            <a:ext cx="3975696" cy="0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8575" cap="rnd" cmpd="sng">
                                            <a:solidFill>
                                              <a:srgbClr val="0070C0"/>
                                            </a:solidFill>
                                            <a:prstDash val="solid"/>
                                            <a:round/>
                                            <a:headEnd type="triangle" w="med" len="med"/>
                                            <a:tailEnd type="none" w="sm" len="sm"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73" name="70 Conector recto de flecha"/>
                                          <p:cNvCxnSpPr/>
                                          <p:nvPr/>
                                        </p:nvCxnSpPr>
                                        <p:spPr>
                                          <a:xfrm rot="2928044">
                                            <a:off x="2263618" y="3387096"/>
                                            <a:ext cx="4061117" cy="0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8575" cap="rnd" cmpd="sng">
                                            <a:solidFill>
                                              <a:srgbClr val="FF0000"/>
                                            </a:solidFill>
                                            <a:prstDash val="solid"/>
                                            <a:round/>
                                            <a:headEnd type="triangle" w="med" len="med"/>
                                            <a:tailEnd type="none" w="sm" len="sm"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74" name="71 Rectángulo redondeado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4016912" y="2188112"/>
                                            <a:ext cx="2236158" cy="1019969"/>
                                          </a:xfrm>
                                          <a:prstGeom prst="roundRect">
                                            <a:avLst>
                                              <a:gd name="adj" fmla="val 16667"/>
                                            </a:avLst>
                                          </a:prstGeom>
                                          <a:solidFill>
                                            <a:schemeClr val="lt1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txBody>
                                          <a:bodyPr spcFirstLastPara="1" wrap="square" lIns="91425" tIns="45700" rIns="91425" bIns="45700" anchor="ctr" anchorCtr="0">
                                            <a:noAutofit/>
                                          </a:bodyPr>
                                          <a:lstStyle/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400" dirty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Times New Roman"/>
                                                <a:ea typeface="Times New Roman"/>
                                                <a:cs typeface="Calibri"/>
                                              </a:rPr>
                                              <a:t>Errores frecuentes </a:t>
                                            </a:r>
                                            <a:endParaRPr lang="es-CO" sz="20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60" name="72 Forma libr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-412789" y="512394"/>
                                          <a:ext cx="3540542" cy="1329998"/>
                                        </a:xfrm>
                                        <a:custGeom>
                                          <a:avLst/>
                                          <a:gdLst/>
                                          <a:ahLst/>
                                          <a:cxnLst/>
                                          <a:rect l="l" t="t" r="r" b="b"/>
                                          <a:pathLst>
                                            <a:path w="2429326" h="472186" extrusionOk="0">
                                              <a:moveTo>
                                                <a:pt x="72571" y="0"/>
                                              </a:moveTo>
                                              <a:lnTo>
                                                <a:pt x="2356755" y="0"/>
                                              </a:lnTo>
                                              <a:cubicBezTo>
                                                <a:pt x="2376002" y="0"/>
                                                <a:pt x="2394461" y="7646"/>
                                                <a:pt x="2408070" y="21256"/>
                                              </a:cubicBezTo>
                                              <a:cubicBezTo>
                                                <a:pt x="2421680" y="34865"/>
                                                <a:pt x="2429326" y="53324"/>
                                                <a:pt x="2429326" y="72571"/>
                                              </a:cubicBezTo>
                                              <a:lnTo>
                                                <a:pt x="2429326" y="399615"/>
                                              </a:lnTo>
                                              <a:cubicBezTo>
                                                <a:pt x="2429326" y="418862"/>
                                                <a:pt x="2421680" y="437320"/>
                                                <a:pt x="2408070" y="450930"/>
                                              </a:cubicBezTo>
                                              <a:cubicBezTo>
                                                <a:pt x="2394461" y="464540"/>
                                                <a:pt x="2376002" y="472186"/>
                                                <a:pt x="2356755" y="472186"/>
                                              </a:cubicBezTo>
                                              <a:lnTo>
                                                <a:pt x="72571" y="472186"/>
                                              </a:lnTo>
                                              <a:cubicBezTo>
                                                <a:pt x="53324" y="472186"/>
                                                <a:pt x="34865" y="464540"/>
                                                <a:pt x="21256" y="450930"/>
                                              </a:cubicBezTo>
                                              <a:cubicBezTo>
                                                <a:pt x="7646" y="437320"/>
                                                <a:pt x="0" y="418862"/>
                                                <a:pt x="0" y="399615"/>
                                              </a:cubicBezTo>
                                              <a:lnTo>
                                                <a:pt x="0" y="72571"/>
                                              </a:lnTo>
                                              <a:cubicBezTo>
                                                <a:pt x="0" y="53324"/>
                                                <a:pt x="7646" y="34865"/>
                                                <a:pt x="21256" y="21256"/>
                                              </a:cubicBezTo>
                                              <a:cubicBezTo>
                                                <a:pt x="34865" y="7646"/>
                                                <a:pt x="53324" y="0"/>
                                                <a:pt x="72571" y="0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FF0000"/>
                                        </a:solidFill>
                                        <a:ln w="9525" cap="flat" cmpd="sng">
                                          <a:solidFill>
                                            <a:srgbClr val="FF0000"/>
                                          </a:solidFill>
                                          <a:prstDash val="solid"/>
                                          <a:round/>
                                          <a:headEnd type="none" w="sm" len="sm"/>
                                          <a:tailEnd type="none" w="sm" len="sm"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t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2000" b="1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No se desarrolla el servicio de manera eficiente </a:t>
                                          </a:r>
                                          <a:endParaRPr lang="es-CO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  <a:p>
                                          <a:pPr algn="ctr"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800"/>
                                            </a:spcAft>
                                          </a:pPr>
                                          <a:r>
                                            <a:rPr lang="es-ES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rPr>
                                            <a:t> </a:t>
                                          </a:r>
                                          <a:endParaRPr lang="es-CO" sz="11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1" name="73 Forma libr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18532" y="8014528"/>
                                          <a:ext cx="3615811" cy="1300107"/>
                                        </a:xfrm>
                                        <a:custGeom>
                                          <a:avLst/>
                                          <a:gdLst/>
                                          <a:ahLst/>
                                          <a:cxnLst/>
                                          <a:rect l="l" t="t" r="r" b="b"/>
                                          <a:pathLst>
                                            <a:path w="2429326" h="472186" extrusionOk="0">
                                              <a:moveTo>
                                                <a:pt x="72571" y="0"/>
                                              </a:moveTo>
                                              <a:lnTo>
                                                <a:pt x="2356755" y="0"/>
                                              </a:lnTo>
                                              <a:cubicBezTo>
                                                <a:pt x="2376002" y="0"/>
                                                <a:pt x="2394461" y="7646"/>
                                                <a:pt x="2408070" y="21256"/>
                                              </a:cubicBezTo>
                                              <a:cubicBezTo>
                                                <a:pt x="2421680" y="34865"/>
                                                <a:pt x="2429326" y="53324"/>
                                                <a:pt x="2429326" y="72571"/>
                                              </a:cubicBezTo>
                                              <a:lnTo>
                                                <a:pt x="2429326" y="399615"/>
                                              </a:lnTo>
                                              <a:cubicBezTo>
                                                <a:pt x="2429326" y="418862"/>
                                                <a:pt x="2421680" y="437320"/>
                                                <a:pt x="2408070" y="450930"/>
                                              </a:cubicBezTo>
                                              <a:cubicBezTo>
                                                <a:pt x="2394461" y="464540"/>
                                                <a:pt x="2376002" y="472186"/>
                                                <a:pt x="2356755" y="472186"/>
                                              </a:cubicBezTo>
                                              <a:lnTo>
                                                <a:pt x="72571" y="472186"/>
                                              </a:lnTo>
                                              <a:cubicBezTo>
                                                <a:pt x="53324" y="472186"/>
                                                <a:pt x="34865" y="464540"/>
                                                <a:pt x="21256" y="450930"/>
                                              </a:cubicBezTo>
                                              <a:cubicBezTo>
                                                <a:pt x="7646" y="437320"/>
                                                <a:pt x="0" y="418862"/>
                                                <a:pt x="0" y="399615"/>
                                              </a:cubicBezTo>
                                              <a:lnTo>
                                                <a:pt x="0" y="72571"/>
                                              </a:lnTo>
                                              <a:cubicBezTo>
                                                <a:pt x="0" y="53324"/>
                                                <a:pt x="7646" y="34865"/>
                                                <a:pt x="21256" y="21256"/>
                                              </a:cubicBezTo>
                                              <a:cubicBezTo>
                                                <a:pt x="34865" y="7646"/>
                                                <a:pt x="53324" y="0"/>
                                                <a:pt x="72571" y="0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FF0000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t" anchorCtr="0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800"/>
                                            </a:spcAft>
                                          </a:pPr>
                                          <a:r>
                                            <a:rPr lang="es-ES" b="1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El espacio donde funciona el área de </a:t>
                                          </a:r>
                                          <a:r>
                                            <a:rPr lang="es-ES" b="1" dirty="0" smtClean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planeación </a:t>
                                          </a:r>
                                          <a:r>
                                            <a:rPr lang="es-ES" b="1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es reducido </a:t>
                                          </a:r>
                                          <a:endParaRPr lang="es-CO" sz="16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2" name="74 Forma libr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520825" y="512394"/>
                                          <a:ext cx="3763636" cy="1272899"/>
                                        </a:xfrm>
                                        <a:custGeom>
                                          <a:avLst/>
                                          <a:gdLst/>
                                          <a:ahLst/>
                                          <a:cxnLst/>
                                          <a:rect l="l" t="t" r="r" b="b"/>
                                          <a:pathLst>
                                            <a:path w="2429326" h="472186" extrusionOk="0">
                                              <a:moveTo>
                                                <a:pt x="72571" y="0"/>
                                              </a:moveTo>
                                              <a:lnTo>
                                                <a:pt x="2356755" y="0"/>
                                              </a:lnTo>
                                              <a:cubicBezTo>
                                                <a:pt x="2376002" y="0"/>
                                                <a:pt x="2394461" y="7646"/>
                                                <a:pt x="2408070" y="21256"/>
                                              </a:cubicBezTo>
                                              <a:cubicBezTo>
                                                <a:pt x="2421680" y="34865"/>
                                                <a:pt x="2429326" y="53324"/>
                                                <a:pt x="2429326" y="72571"/>
                                              </a:cubicBezTo>
                                              <a:lnTo>
                                                <a:pt x="2429326" y="399615"/>
                                              </a:lnTo>
                                              <a:cubicBezTo>
                                                <a:pt x="2429326" y="418862"/>
                                                <a:pt x="2421680" y="437320"/>
                                                <a:pt x="2408070" y="450930"/>
                                              </a:cubicBezTo>
                                              <a:cubicBezTo>
                                                <a:pt x="2394461" y="464540"/>
                                                <a:pt x="2376002" y="472186"/>
                                                <a:pt x="2356755" y="472186"/>
                                              </a:cubicBezTo>
                                              <a:lnTo>
                                                <a:pt x="72571" y="472186"/>
                                              </a:lnTo>
                                              <a:cubicBezTo>
                                                <a:pt x="53324" y="472186"/>
                                                <a:pt x="34865" y="464540"/>
                                                <a:pt x="21256" y="450930"/>
                                              </a:cubicBezTo>
                                              <a:cubicBezTo>
                                                <a:pt x="7646" y="437320"/>
                                                <a:pt x="0" y="418862"/>
                                                <a:pt x="0" y="399615"/>
                                              </a:cubicBezTo>
                                              <a:lnTo>
                                                <a:pt x="0" y="72571"/>
                                              </a:lnTo>
                                              <a:cubicBezTo>
                                                <a:pt x="0" y="53324"/>
                                                <a:pt x="7646" y="34865"/>
                                                <a:pt x="21256" y="21256"/>
                                              </a:cubicBezTo>
                                              <a:cubicBezTo>
                                                <a:pt x="34865" y="7646"/>
                                                <a:pt x="53324" y="0"/>
                                                <a:pt x="72571" y="0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0070C0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800"/>
                                            </a:spcAft>
                                          </a:pPr>
                                          <a:r>
                                            <a:rPr lang="es-ES" b="1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Retrasos en algunas actividades </a:t>
                                          </a:r>
                                          <a:endParaRPr lang="es-CO" sz="16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3" name="75 Forma libr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621693" y="7973316"/>
                                          <a:ext cx="3200401" cy="1341317"/>
                                        </a:xfrm>
                                        <a:custGeom>
                                          <a:avLst/>
                                          <a:gdLst/>
                                          <a:ahLst/>
                                          <a:cxnLst/>
                                          <a:rect l="l" t="t" r="r" b="b"/>
                                          <a:pathLst>
                                            <a:path w="2429326" h="472186" extrusionOk="0">
                                              <a:moveTo>
                                                <a:pt x="72571" y="0"/>
                                              </a:moveTo>
                                              <a:lnTo>
                                                <a:pt x="2356755" y="0"/>
                                              </a:lnTo>
                                              <a:cubicBezTo>
                                                <a:pt x="2376002" y="0"/>
                                                <a:pt x="2394461" y="7646"/>
                                                <a:pt x="2408070" y="21256"/>
                                              </a:cubicBezTo>
                                              <a:cubicBezTo>
                                                <a:pt x="2421680" y="34865"/>
                                                <a:pt x="2429326" y="53324"/>
                                                <a:pt x="2429326" y="72571"/>
                                              </a:cubicBezTo>
                                              <a:lnTo>
                                                <a:pt x="2429326" y="399615"/>
                                              </a:lnTo>
                                              <a:cubicBezTo>
                                                <a:pt x="2429326" y="418862"/>
                                                <a:pt x="2421680" y="437320"/>
                                                <a:pt x="2408070" y="450930"/>
                                              </a:cubicBezTo>
                                              <a:cubicBezTo>
                                                <a:pt x="2394461" y="464540"/>
                                                <a:pt x="2376002" y="472186"/>
                                                <a:pt x="2356755" y="472186"/>
                                              </a:cubicBezTo>
                                              <a:lnTo>
                                                <a:pt x="72571" y="472186"/>
                                              </a:lnTo>
                                              <a:cubicBezTo>
                                                <a:pt x="53324" y="472186"/>
                                                <a:pt x="34865" y="464540"/>
                                                <a:pt x="21256" y="450930"/>
                                              </a:cubicBezTo>
                                              <a:cubicBezTo>
                                                <a:pt x="7646" y="437320"/>
                                                <a:pt x="0" y="418862"/>
                                                <a:pt x="0" y="399615"/>
                                              </a:cubicBezTo>
                                              <a:lnTo>
                                                <a:pt x="0" y="72571"/>
                                              </a:lnTo>
                                              <a:cubicBezTo>
                                                <a:pt x="0" y="53324"/>
                                                <a:pt x="7646" y="34865"/>
                                                <a:pt x="21256" y="21256"/>
                                              </a:cubicBezTo>
                                              <a:cubicBezTo>
                                                <a:pt x="34865" y="7646"/>
                                                <a:pt x="53324" y="0"/>
                                                <a:pt x="72571" y="0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0070C0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t" anchorCtr="0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800"/>
                                            </a:spcAft>
                                          </a:pPr>
                                          <a:r>
                                            <a:rPr lang="es-ES" b="1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No se realizan los procesos en forma ordenada </a:t>
                                          </a:r>
                                          <a:endParaRPr lang="es-CO" sz="16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grpSp>
                                      <p:nvGrpSpPr>
                                        <p:cNvPr id="64" name="76 Grupo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12844938" y="1803583"/>
                                          <a:ext cx="4944147" cy="6630108"/>
                                          <a:chOff x="12844938" y="1803583"/>
                                          <a:chExt cx="4944147" cy="6630108"/>
                                        </a:xfrm>
                                      </p:grpSpPr>
                                      <p:sp>
                                        <p:nvSpPr>
                                          <p:cNvPr id="70" name="77 Triángulo isósceles"/>
                                          <p:cNvSpPr/>
                                          <p:nvPr/>
                                        </p:nvSpPr>
                                        <p:spPr>
                                          <a:xfrm rot="5400000">
                                            <a:off x="12239597" y="2408925"/>
                                            <a:ext cx="6154829" cy="4944146"/>
                                          </a:xfrm>
                                          <a:prstGeom prst="triangle">
                                            <a:avLst>
                                              <a:gd name="adj" fmla="val 50000"/>
                                            </a:avLst>
                                          </a:prstGeom>
                                          <a:solidFill>
                                            <a:srgbClr val="03B53E"/>
                                          </a:solidFill>
                                          <a:ln>
                                            <a:noFill/>
                                          </a:ln>
                                        </p:spPr>
                                        <p:txBody>
                                          <a:bodyPr spcFirstLastPara="1" wrap="square" lIns="91425" tIns="91425" rIns="91425" bIns="91425" anchor="ctr" anchorCtr="0">
                                            <a:noAutofit/>
                                          </a:bodyPr>
                                          <a:lstStyle/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71" name="78 Rectángulo"/>
                                          <p:cNvSpPr/>
                                          <p:nvPr/>
                                        </p:nvSpPr>
                                        <p:spPr>
                                          <a:xfrm>
                                            <a:off x="12844938" y="2407517"/>
                                            <a:ext cx="2472074" cy="6026174"/>
                                          </a:xfrm>
                                          <a:prstGeom prst="rect">
                                            <a:avLst/>
                                          </a:prstGeom>
                                          <a:noFill/>
                                          <a:ln>
                                            <a:noFill/>
                                          </a:ln>
                                        </p:spPr>
                                        <p:txBody>
                                          <a:bodyPr spcFirstLastPara="1" wrap="square" lIns="91425" tIns="45700" rIns="91425" bIns="45700" anchor="t" anchorCtr="0">
                                            <a:noAutofit/>
                                          </a:bodyPr>
                                          <a:lstStyle/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 algn="just"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600" b="1" dirty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Times New Roman"/>
                                                <a:ea typeface="Times New Roman"/>
                                                <a:cs typeface="Calibri"/>
                                              </a:rPr>
                                              <a:t>Ausencia de estrategias que permitan definir acciones y mejorar los procesos en el área de planeación de la alcaldía municipal de </a:t>
                                            </a:r>
                                            <a:r>
                                              <a:rPr lang="es-ES" sz="1600" b="1" dirty="0">
                                                <a:effectLst/>
                                                <a:latin typeface="Times New Roman"/>
                                                <a:ea typeface="Times New Roman"/>
                                                <a:cs typeface="Calibri"/>
                                              </a:rPr>
                                              <a:t>Norosí</a:t>
                                            </a:r>
                                            <a:r>
                                              <a:rPr lang="es-ES" sz="1600" b="1" dirty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Times New Roman"/>
                                                <a:ea typeface="Times New Roman"/>
                                                <a:cs typeface="Calibri"/>
                                              </a:rPr>
                                              <a:t>, bolívar</a:t>
                                            </a:r>
                                            <a:endParaRPr lang="es-CO" sz="20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  <a:p>
                                            <a:pPr>
                                              <a:lnSpc>
                                                <a:spcPct val="107000"/>
                                              </a:lnSpc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es-ES" sz="1100" dirty="0">
                                                <a:effectLst/>
                                                <a:latin typeface="Calibri"/>
                                                <a:ea typeface="Calibri"/>
                                                <a:cs typeface="Calibri"/>
                                              </a:rPr>
                                              <a:t> </a:t>
                                            </a:r>
                                            <a:endParaRPr lang="es-CO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Calibri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sp>
                                      <p:nvSpPr>
                                        <p:cNvPr id="65" name="79 Forma libr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8399526" y="7958996"/>
                                          <a:ext cx="3200400" cy="1355636"/>
                                        </a:xfrm>
                                        <a:custGeom>
                                          <a:avLst/>
                                          <a:gdLst/>
                                          <a:ahLst/>
                                          <a:cxnLst/>
                                          <a:rect l="l" t="t" r="r" b="b"/>
                                          <a:pathLst>
                                            <a:path w="2429326" h="472186" extrusionOk="0">
                                              <a:moveTo>
                                                <a:pt x="72571" y="0"/>
                                              </a:moveTo>
                                              <a:lnTo>
                                                <a:pt x="2356755" y="0"/>
                                              </a:lnTo>
                                              <a:cubicBezTo>
                                                <a:pt x="2376002" y="0"/>
                                                <a:pt x="2394461" y="7646"/>
                                                <a:pt x="2408070" y="21256"/>
                                              </a:cubicBezTo>
                                              <a:cubicBezTo>
                                                <a:pt x="2421680" y="34865"/>
                                                <a:pt x="2429326" y="53324"/>
                                                <a:pt x="2429326" y="72571"/>
                                              </a:cubicBezTo>
                                              <a:lnTo>
                                                <a:pt x="2429326" y="399615"/>
                                              </a:lnTo>
                                              <a:cubicBezTo>
                                                <a:pt x="2429326" y="418862"/>
                                                <a:pt x="2421680" y="437320"/>
                                                <a:pt x="2408070" y="450930"/>
                                              </a:cubicBezTo>
                                              <a:cubicBezTo>
                                                <a:pt x="2394461" y="464540"/>
                                                <a:pt x="2376002" y="472186"/>
                                                <a:pt x="2356755" y="472186"/>
                                              </a:cubicBezTo>
                                              <a:lnTo>
                                                <a:pt x="72571" y="472186"/>
                                              </a:lnTo>
                                              <a:cubicBezTo>
                                                <a:pt x="53324" y="472186"/>
                                                <a:pt x="34865" y="464540"/>
                                                <a:pt x="21256" y="450930"/>
                                              </a:cubicBezTo>
                                              <a:cubicBezTo>
                                                <a:pt x="7646" y="437320"/>
                                                <a:pt x="0" y="418862"/>
                                                <a:pt x="0" y="399615"/>
                                              </a:cubicBezTo>
                                              <a:lnTo>
                                                <a:pt x="0" y="72571"/>
                                              </a:lnTo>
                                              <a:cubicBezTo>
                                                <a:pt x="0" y="53324"/>
                                                <a:pt x="7646" y="34865"/>
                                                <a:pt x="21256" y="21256"/>
                                              </a:cubicBezTo>
                                              <a:cubicBezTo>
                                                <a:pt x="34865" y="7646"/>
                                                <a:pt x="53324" y="0"/>
                                                <a:pt x="72571" y="0"/>
                                              </a:cubicBezTo>
                                              <a:close/>
                                            </a:path>
                                          </a:pathLst>
                                        </a:custGeom>
                                        <a:solidFill>
                                          <a:srgbClr val="A8D08C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t" anchorCtr="0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800"/>
                                            </a:spcAft>
                                          </a:pPr>
                                          <a:r>
                                            <a:rPr lang="es-ES" b="1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Pocos equipos como computadores en el área </a:t>
                                          </a:r>
                                          <a:endParaRPr lang="es-CO" sz="16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6" name="80 Rectángul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97126" y="3699705"/>
                                          <a:ext cx="1656413" cy="525179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2000" b="1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Efecto</a:t>
                                          </a:r>
                                          <a:r>
                                            <a:rPr lang="es-ES" sz="2000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s</a:t>
                                          </a:r>
                                          <a:endParaRPr lang="es-CO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7" name="81 Rectángulo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-48566" y="5742806"/>
                                          <a:ext cx="1727820" cy="525179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chemeClr val="lt1"/>
                                        </a:solidFill>
                                        <a:ln>
                                          <a:noFill/>
                                        </a:ln>
                                      </p:spPr>
                                      <p:txBody>
                                        <a:bodyPr spcFirstLastPara="1" wrap="square" lIns="91425" tIns="45700" rIns="91425" bIns="45700" anchor="ctr" anchorCtr="0">
                                          <a:noAutofit/>
                                        </a:bodyPr>
                                        <a:lstStyle/>
                                        <a:p>
                                          <a:pPr>
                                            <a:lnSpc>
                                              <a:spcPct val="107000"/>
                                            </a:lnSpc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es-ES" sz="2000" b="1" dirty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Times New Roman"/>
                                              <a:ea typeface="Times New Roman"/>
                                              <a:cs typeface="Calibri"/>
                                            </a:rPr>
                                            <a:t>Causas </a:t>
                                          </a:r>
                                          <a:endParaRPr lang="es-CO" sz="1100" dirty="0">
                                            <a:effectLst/>
                                            <a:latin typeface="Calibri"/>
                                            <a:ea typeface="Calibri"/>
                                            <a:cs typeface="Calibri"/>
                                          </a:endParaRPr>
                                        </a:p>
                                      </p:txBody>
                                    </p:sp>
                                    <p:cxnSp>
                                      <p:nvCxnSpPr>
                                        <p:cNvPr id="68" name="82 Conector recto de flecha"/>
                                        <p:cNvCxnSpPr/>
                                        <p:nvPr/>
                                      </p:nvCxnSpPr>
                                      <p:spPr>
                                        <a:xfrm rot="-3151924">
                                          <a:off x="2709098" y="6441108"/>
                                          <a:ext cx="3728614" cy="0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28575" cap="rnd" cmpd="sng">
                                          <a:solidFill>
                                            <a:srgbClr val="FF0000"/>
                                          </a:solidFill>
                                          <a:prstDash val="solid"/>
                                          <a:round/>
                                          <a:headEnd type="triangle" w="med" len="med"/>
                                          <a:tailEnd type="none" w="sm" len="sm"/>
                                        </a:ln>
                                      </p:spPr>
                                    </p:cxnSp>
                                    <p:cxnSp>
                                      <p:nvCxnSpPr>
                                        <p:cNvPr id="69" name="83 Conector recto de flecha"/>
                                        <p:cNvCxnSpPr/>
                                        <p:nvPr/>
                                      </p:nvCxnSpPr>
                                      <p:spPr>
                                        <a:xfrm rot="-13294">
                                          <a:off x="2331717" y="4935258"/>
                                          <a:ext cx="10513407" cy="14196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28575" cap="rnd" cmpd="sng">
                                          <a:solidFill>
                                            <a:srgbClr val="000000"/>
                                          </a:solidFill>
                                          <a:prstDash val="solid"/>
                                          <a:round/>
                                          <a:headEnd type="triangle" w="med" len="med"/>
                                          <a:tailEnd type="none" w="sm" len="sm"/>
                                        </a:ln>
                                      </p:spPr>
                                    </p:cxnSp>
                                  </p:grpSp>
                                </p:grpSp>
                                <p:sp>
                                  <p:nvSpPr>
                                    <p:cNvPr id="39" name="84 Forma libre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3105148" y="418583"/>
                                      <a:ext cx="1255430" cy="752610"/>
                                    </a:xfrm>
                                    <a:custGeom>
                                      <a:avLst/>
                                      <a:gdLst/>
                                      <a:ahLst/>
                                      <a:cxnLst/>
                                      <a:rect l="l" t="t" r="r" b="b"/>
                                      <a:pathLst>
                                        <a:path w="2429326" h="472186" extrusionOk="0">
                                          <a:moveTo>
                                            <a:pt x="72571" y="0"/>
                                          </a:moveTo>
                                          <a:lnTo>
                                            <a:pt x="2356755" y="0"/>
                                          </a:lnTo>
                                          <a:cubicBezTo>
                                            <a:pt x="2376002" y="0"/>
                                            <a:pt x="2394461" y="7646"/>
                                            <a:pt x="2408070" y="21256"/>
                                          </a:cubicBezTo>
                                          <a:cubicBezTo>
                                            <a:pt x="2421680" y="34865"/>
                                            <a:pt x="2429326" y="53324"/>
                                            <a:pt x="2429326" y="72571"/>
                                          </a:cubicBezTo>
                                          <a:lnTo>
                                            <a:pt x="2429326" y="399615"/>
                                          </a:lnTo>
                                          <a:cubicBezTo>
                                            <a:pt x="2429326" y="418862"/>
                                            <a:pt x="2421680" y="437320"/>
                                            <a:pt x="2408070" y="450930"/>
                                          </a:cubicBezTo>
                                          <a:cubicBezTo>
                                            <a:pt x="2394461" y="464540"/>
                                            <a:pt x="2376002" y="472186"/>
                                            <a:pt x="2356755" y="472186"/>
                                          </a:cubicBezTo>
                                          <a:lnTo>
                                            <a:pt x="72571" y="472186"/>
                                          </a:lnTo>
                                          <a:cubicBezTo>
                                            <a:pt x="53324" y="472186"/>
                                            <a:pt x="34865" y="464540"/>
                                            <a:pt x="21256" y="450930"/>
                                          </a:cubicBezTo>
                                          <a:cubicBezTo>
                                            <a:pt x="7646" y="437320"/>
                                            <a:pt x="0" y="418862"/>
                                            <a:pt x="0" y="399615"/>
                                          </a:cubicBezTo>
                                          <a:lnTo>
                                            <a:pt x="0" y="72571"/>
                                          </a:lnTo>
                                          <a:cubicBezTo>
                                            <a:pt x="0" y="53324"/>
                                            <a:pt x="7646" y="34865"/>
                                            <a:pt x="21256" y="21256"/>
                                          </a:cubicBezTo>
                                          <a:cubicBezTo>
                                            <a:pt x="34865" y="7646"/>
                                            <a:pt x="53324" y="0"/>
                                            <a:pt x="72571" y="0"/>
                                          </a:cubicBezTo>
                                          <a:close/>
                                        </a:path>
                                      </a:pathLst>
                                    </a:custGeom>
                                    <a:solidFill>
                                      <a:srgbClr val="A8D08C"/>
                                    </a:solidFill>
                                    <a:ln>
                                      <a:noFill/>
                                    </a:ln>
                                  </p:spPr>
                                  <p:txBody>
                                    <a:bodyPr spcFirstLastPara="1" wrap="square" lIns="91425" tIns="45700" rIns="91425" bIns="45700" anchor="t" anchorCtr="0"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lnSpc>
                                          <a:spcPct val="107000"/>
                                        </a:lnSpc>
                                        <a:spcAft>
                                          <a:spcPts val="800"/>
                                        </a:spcAft>
                                      </a:pPr>
                                      <a:r>
                                        <a:rPr lang="es-ES" b="1" dirty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Times New Roman"/>
                                          <a:ea typeface="Times New Roman"/>
                                          <a:cs typeface="Calibri"/>
                                        </a:rPr>
                                        <a:t>Demora en algunos procesos </a:t>
                                      </a:r>
                                      <a:endParaRPr lang="es-CO" sz="1600" dirty="0">
                                        <a:effectLst/>
                                        <a:latin typeface="Calibri"/>
                                        <a:ea typeface="Calibri"/>
                                        <a:cs typeface="Calibri"/>
                                      </a:endParaRPr>
                                    </a:p>
                                  </p:txBody>
                                </p:sp>
                              </p:grpSp>
                              <p:cxnSp>
                                <p:nvCxnSpPr>
                                  <p:cNvPr id="36" name="85 Conector recto de flecha"/>
                                  <p:cNvCxnSpPr/>
                                  <p:nvPr/>
                                </p:nvCxnSpPr>
                                <p:spPr>
                                  <a:xfrm rot="10800000">
                                    <a:off x="2038350" y="3390900"/>
                                    <a:ext cx="285750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19050" cap="flat" cmpd="sng">
                                    <a:solidFill>
                                      <a:schemeClr val="dk1"/>
                                    </a:solidFill>
                                    <a:prstDash val="solid"/>
                                    <a:miter lim="800000"/>
                                    <a:headEnd type="none" w="sm" len="sm"/>
                                    <a:tailEnd type="none" w="sm" len="sm"/>
                                  </a:ln>
                                </p:spPr>
                              </p:cxnSp>
                              <p:cxnSp>
                                <p:nvCxnSpPr>
                                  <p:cNvPr id="37" name="86 Conector recto de flecha"/>
                                  <p:cNvCxnSpPr/>
                                  <p:nvPr/>
                                </p:nvCxnSpPr>
                                <p:spPr>
                                  <a:xfrm rot="10800000">
                                    <a:off x="1952625" y="2695575"/>
                                    <a:ext cx="285750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19050" cap="flat" cmpd="sng">
                                    <a:solidFill>
                                      <a:schemeClr val="dk1"/>
                                    </a:solidFill>
                                    <a:prstDash val="solid"/>
                                    <a:miter lim="800000"/>
                                    <a:headEnd type="none" w="sm" len="sm"/>
                                    <a:tailEnd type="none" w="sm" len="sm"/>
                                  </a:ln>
                                </p:spPr>
                              </p:cxnSp>
                            </p:grpSp>
                            <p:cxnSp>
                              <p:nvCxnSpPr>
                                <p:cNvPr id="34" name="90 Conector recto de flecha"/>
                                <p:cNvCxnSpPr/>
                                <p:nvPr/>
                              </p:nvCxnSpPr>
                              <p:spPr>
                                <a:xfrm rot="10800000">
                                  <a:off x="1466850" y="4095750"/>
                                  <a:ext cx="285750" cy="0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 cap="flat" cmpd="sng">
                                  <a:solidFill>
                                    <a:schemeClr val="dk1"/>
                                  </a:solidFill>
                                  <a:prstDash val="solid"/>
                                  <a:miter lim="800000"/>
                                  <a:headEnd type="none" w="sm" len="sm"/>
                                  <a:tailEnd type="none" w="sm" len="sm"/>
                                </a:ln>
                              </p:spPr>
                            </p:cxnSp>
                          </p:grpSp>
                          <p:cxnSp>
                            <p:nvCxnSpPr>
                              <p:cNvPr id="32" name="91 Conector recto de flecha"/>
                              <p:cNvCxnSpPr/>
                              <p:nvPr/>
                            </p:nvCxnSpPr>
                            <p:spPr>
                              <a:xfrm rot="10800000">
                                <a:off x="1276350" y="1952625"/>
                                <a:ext cx="285750" cy="0"/>
                              </a:xfrm>
                              <a:prstGeom prst="straightConnector1">
                                <a:avLst/>
                              </a:prstGeom>
                              <a:noFill/>
                              <a:ln w="19050" cap="flat" cmpd="sng">
                                <a:solidFill>
                                  <a:schemeClr val="dk1"/>
                                </a:solidFill>
                                <a:prstDash val="solid"/>
                                <a:miter lim="800000"/>
                                <a:headEnd type="none" w="sm" len="sm"/>
                                <a:tailEnd type="none" w="sm" len="sm"/>
                              </a:ln>
                            </p:spPr>
                          </p:cxnSp>
                        </p:grpSp>
                        <p:cxnSp>
                          <p:nvCxnSpPr>
                            <p:cNvPr id="30" name="92 Conector recto de flecha"/>
                            <p:cNvCxnSpPr/>
                            <p:nvPr/>
                          </p:nvCxnSpPr>
                          <p:spPr>
                            <a:xfrm rot="10800000">
                              <a:off x="3228975" y="3457575"/>
                              <a:ext cx="285750" cy="0"/>
                            </a:xfrm>
                            <a:prstGeom prst="straightConnector1">
                              <a:avLst/>
                            </a:prstGeom>
                            <a:noFill/>
                            <a:ln w="19050" cap="flat" cmpd="sng">
                              <a:solidFill>
                                <a:schemeClr val="dk1"/>
                              </a:solidFill>
                              <a:prstDash val="solid"/>
                              <a:miter lim="800000"/>
                              <a:headEnd type="none" w="sm" len="sm"/>
                              <a:tailEnd type="none" w="sm" len="sm"/>
                            </a:ln>
                          </p:spPr>
                        </p:cxnSp>
                      </p:grpSp>
                      <p:cxnSp>
                        <p:nvCxnSpPr>
                          <p:cNvPr id="28" name="93 Conector recto de flecha"/>
                          <p:cNvCxnSpPr/>
                          <p:nvPr/>
                        </p:nvCxnSpPr>
                        <p:spPr>
                          <a:xfrm rot="10800000">
                            <a:off x="3124200" y="2533650"/>
                            <a:ext cx="285750" cy="0"/>
                          </a:xfrm>
                          <a:prstGeom prst="straightConnector1">
                            <a:avLst/>
                          </a:prstGeom>
                          <a:noFill/>
                          <a:ln w="19050" cap="flat" cmpd="sng">
                            <a:solidFill>
                              <a:schemeClr val="dk1"/>
                            </a:solidFill>
                            <a:prstDash val="solid"/>
                            <a:miter lim="800000"/>
                            <a:headEnd type="none" w="sm" len="sm"/>
                            <a:tailEnd type="none" w="sm" len="sm"/>
                          </a:ln>
                        </p:spPr>
                      </p:cxnSp>
                    </p:grpSp>
                    <p:cxnSp>
                      <p:nvCxnSpPr>
                        <p:cNvPr id="26" name="94 Conector recto de flecha"/>
                        <p:cNvCxnSpPr/>
                        <p:nvPr/>
                      </p:nvCxnSpPr>
                      <p:spPr>
                        <a:xfrm rot="10800000">
                          <a:off x="2771775" y="4029075"/>
                          <a:ext cx="285750" cy="0"/>
                        </a:xfrm>
                        <a:prstGeom prst="straightConnector1">
                          <a:avLst/>
                        </a:prstGeom>
                        <a:noFill/>
                        <a:ln w="19050" cap="flat" cmpd="sng">
                          <a:solidFill>
                            <a:schemeClr val="dk1"/>
                          </a:solidFill>
                          <a:prstDash val="solid"/>
                          <a:miter lim="800000"/>
                          <a:headEnd type="none" w="sm" len="sm"/>
                          <a:tailEnd type="none" w="sm" len="sm"/>
                        </a:ln>
                      </p:spPr>
                    </p:cxnSp>
                  </p:grpSp>
                  <p:cxnSp>
                    <p:nvCxnSpPr>
                      <p:cNvPr id="24" name="95 Conector recto de flecha"/>
                      <p:cNvCxnSpPr/>
                      <p:nvPr/>
                    </p:nvCxnSpPr>
                    <p:spPr>
                      <a:xfrm rot="10800000">
                        <a:off x="2590800" y="1876425"/>
                        <a:ext cx="285750" cy="0"/>
                      </a:xfrm>
                      <a:prstGeom prst="straightConnector1">
                        <a:avLst/>
                      </a:prstGeom>
                      <a:noFill/>
                      <a:ln w="19050" cap="flat" cmpd="sng">
                        <a:solidFill>
                          <a:schemeClr val="dk1"/>
                        </a:solidFill>
                        <a:prstDash val="solid"/>
                        <a:miter lim="800000"/>
                        <a:headEnd type="none" w="sm" len="sm"/>
                        <a:tailEnd type="none" w="sm" len="sm"/>
                      </a:ln>
                    </p:spPr>
                  </p:cxnSp>
                </p:grpSp>
                <p:cxnSp>
                  <p:nvCxnSpPr>
                    <p:cNvPr id="22" name="96 Conector recto de flecha"/>
                    <p:cNvCxnSpPr/>
                    <p:nvPr/>
                  </p:nvCxnSpPr>
                  <p:spPr>
                    <a:xfrm rot="10800000">
                      <a:off x="4486275" y="3429000"/>
                      <a:ext cx="285750" cy="0"/>
                    </a:xfrm>
                    <a:prstGeom prst="straightConnector1">
                      <a:avLst/>
                    </a:prstGeom>
                    <a:noFill/>
                    <a:ln w="19050" cap="flat" cmpd="sng">
                      <a:solidFill>
                        <a:schemeClr val="dk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>
                  </p:spPr>
                </p:cxnSp>
              </p:grpSp>
              <p:cxnSp>
                <p:nvCxnSpPr>
                  <p:cNvPr id="20" name="97 Conector recto de flecha"/>
                  <p:cNvCxnSpPr/>
                  <p:nvPr/>
                </p:nvCxnSpPr>
                <p:spPr>
                  <a:xfrm rot="10800000">
                    <a:off x="4514850" y="2743200"/>
                    <a:ext cx="285750" cy="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dk1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</p:cxnSp>
            </p:grpSp>
            <p:cxnSp>
              <p:nvCxnSpPr>
                <p:cNvPr id="18" name="98 Conector recto de flecha"/>
                <p:cNvCxnSpPr/>
                <p:nvPr/>
              </p:nvCxnSpPr>
              <p:spPr>
                <a:xfrm rot="10800000">
                  <a:off x="3895725" y="4248150"/>
                  <a:ext cx="285750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</p:cxnSp>
          </p:grpSp>
          <p:cxnSp>
            <p:nvCxnSpPr>
              <p:cNvPr id="16" name="99 Conector recto de flecha"/>
              <p:cNvCxnSpPr/>
              <p:nvPr/>
            </p:nvCxnSpPr>
            <p:spPr>
              <a:xfrm rot="10800000">
                <a:off x="3921447" y="2020665"/>
                <a:ext cx="28575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172" y="9258300"/>
            <a:ext cx="2688569" cy="2615411"/>
          </a:xfrm>
          <a:prstGeom prst="rect">
            <a:avLst/>
          </a:prstGeom>
        </p:spPr>
      </p:pic>
      <p:grpSp>
        <p:nvGrpSpPr>
          <p:cNvPr id="2" name="Group 2"/>
          <p:cNvGrpSpPr/>
          <p:nvPr/>
        </p:nvGrpSpPr>
        <p:grpSpPr>
          <a:xfrm>
            <a:off x="13741038" y="-1217563"/>
            <a:ext cx="9852713" cy="11676275"/>
            <a:chOff x="0" y="0"/>
            <a:chExt cx="13136951" cy="15568366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t="34026"/>
            <a:stretch>
              <a:fillRect/>
            </a:stretch>
          </p:blipFill>
          <p:spPr>
            <a:xfrm flipV="1">
              <a:off x="0" y="0"/>
              <a:ext cx="10199044" cy="5823319"/>
            </a:xfrm>
            <a:prstGeom prst="rect">
              <a:avLst/>
            </a:prstGeom>
          </p:spPr>
        </p:pic>
        <p:grpSp>
          <p:nvGrpSpPr>
            <p:cNvPr id="4" name="Group 4"/>
            <p:cNvGrpSpPr/>
            <p:nvPr/>
          </p:nvGrpSpPr>
          <p:grpSpPr>
            <a:xfrm rot="-10800000">
              <a:off x="2115666" y="3513875"/>
              <a:ext cx="11021285" cy="12054491"/>
              <a:chOff x="0" y="0"/>
              <a:chExt cx="4911651" cy="537210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4911651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4911651" h="5372100">
                    <a:moveTo>
                      <a:pt x="3360981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3360981" y="5372100"/>
                    </a:lnTo>
                    <a:lnTo>
                      <a:pt x="4911651" y="2686050"/>
                    </a:lnTo>
                    <a:lnTo>
                      <a:pt x="3360981" y="0"/>
                    </a:lnTo>
                    <a:close/>
                  </a:path>
                </a:pathLst>
              </a:custGeom>
              <a:solidFill>
                <a:srgbClr val="16B012"/>
              </a:solidFill>
            </p:spPr>
          </p:sp>
        </p:grpSp>
      </p:grpSp>
      <p:grpSp>
        <p:nvGrpSpPr>
          <p:cNvPr id="7" name="Group 7"/>
          <p:cNvGrpSpPr/>
          <p:nvPr/>
        </p:nvGrpSpPr>
        <p:grpSpPr>
          <a:xfrm>
            <a:off x="12118093" y="1472543"/>
            <a:ext cx="5941307" cy="2878016"/>
            <a:chOff x="0" y="0"/>
            <a:chExt cx="3509512" cy="18719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15755" y="181933"/>
            <a:ext cx="1475132" cy="156849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32773" y="8871106"/>
            <a:ext cx="1397669" cy="1397669"/>
          </a:xfrm>
          <a:prstGeom prst="rect">
            <a:avLst/>
          </a:prstGeom>
        </p:spPr>
      </p:pic>
      <p:sp>
        <p:nvSpPr>
          <p:cNvPr id="15" name="1 CuadroTexto"/>
          <p:cNvSpPr txBox="1"/>
          <p:nvPr/>
        </p:nvSpPr>
        <p:spPr>
          <a:xfrm>
            <a:off x="11515123" y="2240233"/>
            <a:ext cx="4818063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4400" b="1" dirty="0">
                <a:latin typeface="Arial" pitchFamily="34" charset="0"/>
              </a:rPr>
              <a:t>OBJETIVOS</a:t>
            </a:r>
          </a:p>
        </p:txBody>
      </p:sp>
      <p:sp>
        <p:nvSpPr>
          <p:cNvPr id="16" name="Rectángulo 12"/>
          <p:cNvSpPr>
            <a:spLocks noChangeArrowheads="1"/>
          </p:cNvSpPr>
          <p:nvPr/>
        </p:nvSpPr>
        <p:spPr bwMode="auto">
          <a:xfrm>
            <a:off x="1512416" y="1472543"/>
            <a:ext cx="10374784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/>
              <a:t> </a:t>
            </a:r>
            <a:r>
              <a:rPr lang="es-ES" altLang="en-US" b="1" dirty="0"/>
              <a:t>OBJETIVO </a:t>
            </a:r>
            <a:r>
              <a:rPr lang="es-ES" altLang="en-US" b="1" dirty="0" smtClean="0"/>
              <a:t>GENERAL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sz="2800" dirty="0"/>
              <a:t>Diseñar estrategias que permitan mejorar los procesos en el área de planeación de la alcaldía municipal de Norosí, </a:t>
            </a:r>
            <a:r>
              <a:rPr lang="es-ES" sz="2800" dirty="0" smtClean="0"/>
              <a:t>Bolívar.</a:t>
            </a:r>
            <a:endParaRPr lang="es-ES" altLang="en-US" sz="2800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</p:txBody>
      </p:sp>
      <p:sp>
        <p:nvSpPr>
          <p:cNvPr id="19" name="Rectángulo 12"/>
          <p:cNvSpPr>
            <a:spLocks noChangeArrowheads="1"/>
          </p:cNvSpPr>
          <p:nvPr/>
        </p:nvSpPr>
        <p:spPr bwMode="auto">
          <a:xfrm>
            <a:off x="1484707" y="3695700"/>
            <a:ext cx="13255336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/>
              <a:t> </a:t>
            </a:r>
            <a:endParaRPr lang="es-ES" altLang="en-US" sz="2000" dirty="0" smtClean="0"/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b="1" dirty="0" smtClean="0"/>
              <a:t>OBJETIVO </a:t>
            </a:r>
            <a:r>
              <a:rPr lang="es-ES" altLang="en-US" b="1" dirty="0"/>
              <a:t>ESPECIFICOS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b="1" dirty="0"/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sz="2800" dirty="0"/>
              <a:t>Identificar las estrategias que  se utilizan  en el área de planeación de la alcaldía del municipio de Norosí, Bolívar</a:t>
            </a:r>
            <a:r>
              <a:rPr lang="es-ES" sz="2800" dirty="0" smtClean="0"/>
              <a:t>.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sz="2800" b="1" dirty="0"/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sz="2800" dirty="0"/>
              <a:t>Construir nuevas estrategias que permitan fortalecer los procesos en el área de planeación de la alcaldía del municipio de Norosí, Bolívar. </a:t>
            </a:r>
            <a:endParaRPr lang="es-ES" sz="2800" dirty="0" smtClean="0"/>
          </a:p>
          <a:p>
            <a:pPr algn="just">
              <a:spcBef>
                <a:spcPct val="0"/>
              </a:spcBef>
              <a:buFontTx/>
              <a:buNone/>
            </a:pPr>
            <a:endParaRPr lang="es-ES" altLang="en-US" sz="2800" b="1" dirty="0"/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sz="2800" dirty="0"/>
              <a:t>Socializar las estrategias propuestas, las cuales están enfocadas a mejorar la planeación estratégica de la alcaldía, del municipio de Norosí, Bolívar. </a:t>
            </a:r>
            <a:endParaRPr lang="es-ES" altLang="en-US" sz="2800" b="1" dirty="0"/>
          </a:p>
        </p:txBody>
      </p:sp>
      <p:sp>
        <p:nvSpPr>
          <p:cNvPr id="23" name="TextBox 25"/>
          <p:cNvSpPr txBox="1"/>
          <p:nvPr/>
        </p:nvSpPr>
        <p:spPr>
          <a:xfrm>
            <a:off x="8261578" y="9615285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grpSp>
        <p:nvGrpSpPr>
          <p:cNvPr id="18" name="17 Grupo"/>
          <p:cNvGrpSpPr/>
          <p:nvPr/>
        </p:nvGrpSpPr>
        <p:grpSpPr>
          <a:xfrm>
            <a:off x="17145000" y="4466709"/>
            <a:ext cx="2667000" cy="2590800"/>
            <a:chOff x="17145000" y="4466709"/>
            <a:chExt cx="2667000" cy="2590800"/>
          </a:xfrm>
        </p:grpSpPr>
        <p:sp>
          <p:nvSpPr>
            <p:cNvPr id="20" name="Elipse 16"/>
            <p:cNvSpPr/>
            <p:nvPr/>
          </p:nvSpPr>
          <p:spPr>
            <a:xfrm>
              <a:off x="17145000" y="4466709"/>
              <a:ext cx="2667000" cy="2590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5"/>
            <p:cNvSpPr txBox="1"/>
            <p:nvPr/>
          </p:nvSpPr>
          <p:spPr>
            <a:xfrm>
              <a:off x="17382877" y="5533681"/>
              <a:ext cx="513755" cy="4568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19"/>
                </a:lnSpc>
                <a:spcBef>
                  <a:spcPct val="0"/>
                </a:spcBef>
              </a:pPr>
              <a:r>
                <a:rPr lang="en-US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lipse 27"/>
          <p:cNvSpPr/>
          <p:nvPr/>
        </p:nvSpPr>
        <p:spPr>
          <a:xfrm>
            <a:off x="17424441" y="4238281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67868" y="8648700"/>
            <a:ext cx="1397669" cy="1397669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3033276" y="473232"/>
            <a:ext cx="137348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400" b="1" dirty="0">
                <a:latin typeface="Arial" panose="020B0604020202020204" pitchFamily="34" charset="0"/>
              </a:rPr>
              <a:t>DESARROLLO DE LOS OBJETIVOS ESPECIFICOS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45479" y="3479270"/>
            <a:ext cx="1620549" cy="1694431"/>
            <a:chOff x="12243144" y="6210293"/>
            <a:chExt cx="1620549" cy="1694431"/>
          </a:xfrm>
        </p:grpSpPr>
        <p:grpSp>
          <p:nvGrpSpPr>
            <p:cNvPr id="13" name="Group 13"/>
            <p:cNvGrpSpPr/>
            <p:nvPr/>
          </p:nvGrpSpPr>
          <p:grpSpPr>
            <a:xfrm>
              <a:off x="12243144" y="6210293"/>
              <a:ext cx="1620549" cy="1694431"/>
              <a:chOff x="0" y="0"/>
              <a:chExt cx="4188895" cy="4379869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218440"/>
                <a:ext cx="4187625" cy="4161429"/>
              </a:xfrm>
              <a:custGeom>
                <a:avLst/>
                <a:gdLst/>
                <a:ahLst/>
                <a:cxnLst/>
                <a:rect l="l" t="t" r="r" b="b"/>
                <a:pathLst>
                  <a:path w="4187625" h="4161429">
                    <a:moveTo>
                      <a:pt x="0" y="16510"/>
                    </a:moveTo>
                    <a:cubicBezTo>
                      <a:pt x="0" y="16510"/>
                      <a:pt x="2540" y="345440"/>
                      <a:pt x="2540" y="974029"/>
                    </a:cubicBezTo>
                    <a:cubicBezTo>
                      <a:pt x="2540" y="2190059"/>
                      <a:pt x="7620" y="2980329"/>
                      <a:pt x="7620" y="3240679"/>
                    </a:cubicBezTo>
                    <a:cubicBezTo>
                      <a:pt x="7620" y="3434989"/>
                      <a:pt x="16510" y="3833769"/>
                      <a:pt x="21590" y="4025539"/>
                    </a:cubicBezTo>
                    <a:lnTo>
                      <a:pt x="130810" y="4139839"/>
                    </a:lnTo>
                    <a:cubicBezTo>
                      <a:pt x="275590" y="4147459"/>
                      <a:pt x="543560" y="4161429"/>
                      <a:pt x="793750" y="4161429"/>
                    </a:cubicBezTo>
                    <a:lnTo>
                      <a:pt x="4187625" y="4161429"/>
                    </a:lnTo>
                    <a:lnTo>
                      <a:pt x="4187625" y="807864"/>
                    </a:lnTo>
                    <a:cubicBezTo>
                      <a:pt x="4187625" y="323850"/>
                      <a:pt x="4178735" y="46990"/>
                      <a:pt x="4178735" y="46990"/>
                    </a:cubicBezTo>
                    <a:cubicBezTo>
                      <a:pt x="4023795" y="26670"/>
                      <a:pt x="3867585" y="16510"/>
                      <a:pt x="3710105" y="17780"/>
                    </a:cubicBezTo>
                    <a:cubicBezTo>
                      <a:pt x="3437055" y="17780"/>
                      <a:pt x="944880" y="22860"/>
                      <a:pt x="694690" y="13970"/>
                    </a:cubicBezTo>
                    <a:cubicBezTo>
                      <a:pt x="360680" y="0"/>
                      <a:pt x="0" y="16510"/>
                      <a:pt x="0" y="16510"/>
                    </a:cubicBezTo>
                    <a:close/>
                  </a:path>
                </a:pathLst>
              </a:custGeom>
              <a:solidFill>
                <a:srgbClr val="4BAF47"/>
              </a:solidFill>
            </p:spPr>
          </p:sp>
          <p:sp>
            <p:nvSpPr>
              <p:cNvPr id="15" name="Freeform 15"/>
              <p:cNvSpPr/>
              <p:nvPr/>
            </p:nvSpPr>
            <p:spPr>
              <a:xfrm>
                <a:off x="21590" y="0"/>
                <a:ext cx="3698675" cy="4359549"/>
              </a:xfrm>
              <a:custGeom>
                <a:avLst/>
                <a:gdLst/>
                <a:ahLst/>
                <a:cxnLst/>
                <a:rect l="l" t="t" r="r" b="b"/>
                <a:pathLst>
                  <a:path w="3698675" h="4359549">
                    <a:moveTo>
                      <a:pt x="0" y="4245249"/>
                    </a:moveTo>
                    <a:lnTo>
                      <a:pt x="109220" y="4359549"/>
                    </a:lnTo>
                    <a:lnTo>
                      <a:pt x="123190" y="4226199"/>
                    </a:lnTo>
                    <a:lnTo>
                      <a:pt x="0" y="4245249"/>
                    </a:lnTo>
                    <a:close/>
                    <a:moveTo>
                      <a:pt x="2499795" y="106680"/>
                    </a:moveTo>
                    <a:cubicBezTo>
                      <a:pt x="2499795" y="106680"/>
                      <a:pt x="2917625" y="64770"/>
                      <a:pt x="3054785" y="55880"/>
                    </a:cubicBezTo>
                    <a:cubicBezTo>
                      <a:pt x="3191945" y="46990"/>
                      <a:pt x="3672005" y="0"/>
                      <a:pt x="3672005" y="0"/>
                    </a:cubicBezTo>
                    <a:cubicBezTo>
                      <a:pt x="3665655" y="41910"/>
                      <a:pt x="3664385" y="86360"/>
                      <a:pt x="3669465" y="128270"/>
                    </a:cubicBezTo>
                    <a:cubicBezTo>
                      <a:pt x="3675815" y="167640"/>
                      <a:pt x="3678355" y="208280"/>
                      <a:pt x="3677085" y="248920"/>
                    </a:cubicBezTo>
                    <a:lnTo>
                      <a:pt x="3698675" y="318770"/>
                    </a:lnTo>
                    <a:lnTo>
                      <a:pt x="3688515" y="419100"/>
                    </a:lnTo>
                    <a:cubicBezTo>
                      <a:pt x="3688515" y="419100"/>
                      <a:pt x="2937945" y="454660"/>
                      <a:pt x="2800785" y="471170"/>
                    </a:cubicBezTo>
                    <a:cubicBezTo>
                      <a:pt x="2663625" y="487680"/>
                      <a:pt x="2459155" y="486410"/>
                      <a:pt x="2459155" y="486410"/>
                    </a:cubicBezTo>
                    <a:cubicBezTo>
                      <a:pt x="2459155" y="486410"/>
                      <a:pt x="2451535" y="365760"/>
                      <a:pt x="2464235" y="322580"/>
                    </a:cubicBezTo>
                    <a:cubicBezTo>
                      <a:pt x="2474395" y="288290"/>
                      <a:pt x="2478205" y="251460"/>
                      <a:pt x="2473125" y="214630"/>
                    </a:cubicBezTo>
                    <a:cubicBezTo>
                      <a:pt x="2473125" y="186690"/>
                      <a:pt x="2499795" y="106680"/>
                      <a:pt x="2499795" y="106680"/>
                    </a:cubicBezTo>
                    <a:close/>
                  </a:path>
                </a:pathLst>
              </a:custGeom>
              <a:solidFill>
                <a:srgbClr val="1F7317"/>
              </a:solidFill>
            </p:spPr>
          </p:sp>
        </p:grpSp>
        <p:sp>
          <p:nvSpPr>
            <p:cNvPr id="21" name="Rectángulo 20"/>
            <p:cNvSpPr/>
            <p:nvPr/>
          </p:nvSpPr>
          <p:spPr>
            <a:xfrm>
              <a:off x="12832600" y="6776596"/>
              <a:ext cx="44114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3600" kern="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TextBox 25"/>
          <p:cNvSpPr txBox="1"/>
          <p:nvPr/>
        </p:nvSpPr>
        <p:spPr>
          <a:xfrm>
            <a:off x="17382877" y="5533681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886409" y="2088478"/>
            <a:ext cx="15200982" cy="6374564"/>
            <a:chOff x="1886409" y="2088478"/>
            <a:chExt cx="15200982" cy="6374564"/>
          </a:xfrm>
        </p:grpSpPr>
        <p:sp>
          <p:nvSpPr>
            <p:cNvPr id="4" name="3 Rectángulo"/>
            <p:cNvSpPr/>
            <p:nvPr/>
          </p:nvSpPr>
          <p:spPr>
            <a:xfrm>
              <a:off x="5103564" y="2088478"/>
              <a:ext cx="9525000" cy="2125496"/>
            </a:xfrm>
            <a:prstGeom prst="rect">
              <a:avLst/>
            </a:prstGeom>
            <a:solidFill>
              <a:srgbClr val="00FF00"/>
            </a:solidFill>
            <a:ln w="38100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s-ES" sz="2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IDENTIFICAR LAS ESTRATEGIAS QUE  SE UTILIZAN  EN EL ÁREA DE PLANEACIÓN DE LA ALCALDÍA DEL MUNICIPIO DE NOROSÍ, BOLÍVAR. </a:t>
              </a:r>
            </a:p>
            <a:p>
              <a:pPr algn="ctr"/>
              <a:endParaRPr lang="es-CO" dirty="0"/>
            </a:p>
          </p:txBody>
        </p:sp>
        <p:cxnSp>
          <p:nvCxnSpPr>
            <p:cNvPr id="6" name="5 Conector recto"/>
            <p:cNvCxnSpPr>
              <a:stCxn id="4" idx="2"/>
            </p:cNvCxnSpPr>
            <p:nvPr/>
          </p:nvCxnSpPr>
          <p:spPr>
            <a:xfrm>
              <a:off x="9866064" y="4213974"/>
              <a:ext cx="0" cy="5686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Conector recto"/>
            <p:cNvCxnSpPr/>
            <p:nvPr/>
          </p:nvCxnSpPr>
          <p:spPr>
            <a:xfrm flipH="1">
              <a:off x="3276600" y="4803108"/>
              <a:ext cx="124206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>
              <a:off x="9866064" y="4750199"/>
              <a:ext cx="0" cy="56867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>
              <a:off x="15697200" y="4803108"/>
              <a:ext cx="0" cy="56867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>
              <a:off x="3276600" y="4782644"/>
              <a:ext cx="0" cy="56867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Rectángulo redondeado"/>
            <p:cNvSpPr/>
            <p:nvPr/>
          </p:nvSpPr>
          <p:spPr>
            <a:xfrm>
              <a:off x="1886409" y="5318870"/>
              <a:ext cx="2780382" cy="3115191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Análisis a la situación actual</a:t>
              </a:r>
            </a:p>
            <a:p>
              <a:pPr algn="ctr"/>
              <a:endParaRPr lang="es-CO" dirty="0"/>
            </a:p>
          </p:txBody>
        </p:sp>
        <p:sp>
          <p:nvSpPr>
            <p:cNvPr id="24" name="23 Rectángulo redondeado"/>
            <p:cNvSpPr/>
            <p:nvPr/>
          </p:nvSpPr>
          <p:spPr>
            <a:xfrm>
              <a:off x="14307009" y="5347851"/>
              <a:ext cx="2780382" cy="3115191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Definiciones de acciones </a:t>
              </a:r>
            </a:p>
            <a:p>
              <a:pPr algn="ctr"/>
              <a:endParaRPr lang="es-CO" dirty="0"/>
            </a:p>
          </p:txBody>
        </p:sp>
        <p:sp>
          <p:nvSpPr>
            <p:cNvPr id="25" name="24 Rectángulo redondeado"/>
            <p:cNvSpPr/>
            <p:nvPr/>
          </p:nvSpPr>
          <p:spPr>
            <a:xfrm>
              <a:off x="8475873" y="5318869"/>
              <a:ext cx="2780382" cy="3115191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Interrogación al jefe del área</a:t>
              </a:r>
            </a:p>
            <a:p>
              <a:pPr algn="ctr"/>
              <a:endParaRPr lang="es-CO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3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grpSp>
        <p:nvGrpSpPr>
          <p:cNvPr id="4" name="3 Grupo"/>
          <p:cNvGrpSpPr/>
          <p:nvPr/>
        </p:nvGrpSpPr>
        <p:grpSpPr>
          <a:xfrm>
            <a:off x="15753103" y="318559"/>
            <a:ext cx="1620058" cy="1694431"/>
            <a:chOff x="14604112" y="5359147"/>
            <a:chExt cx="1620058" cy="1694431"/>
          </a:xfrm>
        </p:grpSpPr>
        <p:grpSp>
          <p:nvGrpSpPr>
            <p:cNvPr id="5" name="Group 8"/>
            <p:cNvGrpSpPr/>
            <p:nvPr/>
          </p:nvGrpSpPr>
          <p:grpSpPr>
            <a:xfrm>
              <a:off x="14604112" y="5359147"/>
              <a:ext cx="1620058" cy="1694431"/>
              <a:chOff x="-1" y="0"/>
              <a:chExt cx="4187625" cy="4379869"/>
            </a:xfrm>
          </p:grpSpPr>
          <p:sp>
            <p:nvSpPr>
              <p:cNvPr id="7" name="Freeform 9"/>
              <p:cNvSpPr/>
              <p:nvPr/>
            </p:nvSpPr>
            <p:spPr>
              <a:xfrm>
                <a:off x="-1" y="218439"/>
                <a:ext cx="4187625" cy="4161430"/>
              </a:xfrm>
              <a:custGeom>
                <a:avLst/>
                <a:gdLst/>
                <a:ahLst/>
                <a:cxnLst/>
                <a:rect l="l" t="t" r="r" b="b"/>
                <a:pathLst>
                  <a:path w="4187625" h="4161429">
                    <a:moveTo>
                      <a:pt x="0" y="16510"/>
                    </a:moveTo>
                    <a:cubicBezTo>
                      <a:pt x="0" y="16510"/>
                      <a:pt x="2540" y="345440"/>
                      <a:pt x="2540" y="974029"/>
                    </a:cubicBezTo>
                    <a:cubicBezTo>
                      <a:pt x="2540" y="2190059"/>
                      <a:pt x="7620" y="2980329"/>
                      <a:pt x="7620" y="3240679"/>
                    </a:cubicBezTo>
                    <a:cubicBezTo>
                      <a:pt x="7620" y="3434989"/>
                      <a:pt x="16510" y="3833769"/>
                      <a:pt x="21590" y="4025539"/>
                    </a:cubicBezTo>
                    <a:lnTo>
                      <a:pt x="130810" y="4139839"/>
                    </a:lnTo>
                    <a:cubicBezTo>
                      <a:pt x="275590" y="4147459"/>
                      <a:pt x="543560" y="4161429"/>
                      <a:pt x="793750" y="4161429"/>
                    </a:cubicBezTo>
                    <a:lnTo>
                      <a:pt x="4187625" y="4161429"/>
                    </a:lnTo>
                    <a:lnTo>
                      <a:pt x="4187625" y="807864"/>
                    </a:lnTo>
                    <a:cubicBezTo>
                      <a:pt x="4187625" y="323850"/>
                      <a:pt x="4178735" y="46990"/>
                      <a:pt x="4178735" y="46990"/>
                    </a:cubicBezTo>
                    <a:cubicBezTo>
                      <a:pt x="4023795" y="26670"/>
                      <a:pt x="3867585" y="16510"/>
                      <a:pt x="3710105" y="17780"/>
                    </a:cubicBezTo>
                    <a:cubicBezTo>
                      <a:pt x="3437055" y="17780"/>
                      <a:pt x="944880" y="22860"/>
                      <a:pt x="694690" y="13970"/>
                    </a:cubicBezTo>
                    <a:cubicBezTo>
                      <a:pt x="360680" y="0"/>
                      <a:pt x="0" y="16510"/>
                      <a:pt x="0" y="16510"/>
                    </a:cubicBezTo>
                    <a:close/>
                  </a:path>
                </a:pathLst>
              </a:custGeom>
              <a:solidFill>
                <a:srgbClr val="FDE44F"/>
              </a:solidFill>
            </p:spPr>
          </p:sp>
          <p:sp>
            <p:nvSpPr>
              <p:cNvPr id="8" name="Freeform 10"/>
              <p:cNvSpPr/>
              <p:nvPr/>
            </p:nvSpPr>
            <p:spPr>
              <a:xfrm>
                <a:off x="21590" y="0"/>
                <a:ext cx="3698675" cy="4359549"/>
              </a:xfrm>
              <a:custGeom>
                <a:avLst/>
                <a:gdLst/>
                <a:ahLst/>
                <a:cxnLst/>
                <a:rect l="l" t="t" r="r" b="b"/>
                <a:pathLst>
                  <a:path w="3698675" h="4359549">
                    <a:moveTo>
                      <a:pt x="0" y="4245249"/>
                    </a:moveTo>
                    <a:lnTo>
                      <a:pt x="109220" y="4359549"/>
                    </a:lnTo>
                    <a:lnTo>
                      <a:pt x="123190" y="4226199"/>
                    </a:lnTo>
                    <a:lnTo>
                      <a:pt x="0" y="4245249"/>
                    </a:lnTo>
                    <a:close/>
                    <a:moveTo>
                      <a:pt x="2499795" y="106680"/>
                    </a:moveTo>
                    <a:cubicBezTo>
                      <a:pt x="2499795" y="106680"/>
                      <a:pt x="2917625" y="64770"/>
                      <a:pt x="3054785" y="55880"/>
                    </a:cubicBezTo>
                    <a:cubicBezTo>
                      <a:pt x="3191945" y="46990"/>
                      <a:pt x="3672005" y="0"/>
                      <a:pt x="3672005" y="0"/>
                    </a:cubicBezTo>
                    <a:cubicBezTo>
                      <a:pt x="3665655" y="41910"/>
                      <a:pt x="3664385" y="86360"/>
                      <a:pt x="3669465" y="128270"/>
                    </a:cubicBezTo>
                    <a:cubicBezTo>
                      <a:pt x="3675815" y="167640"/>
                      <a:pt x="3678355" y="208280"/>
                      <a:pt x="3677085" y="248920"/>
                    </a:cubicBezTo>
                    <a:lnTo>
                      <a:pt x="3698675" y="318770"/>
                    </a:lnTo>
                    <a:lnTo>
                      <a:pt x="3688515" y="419100"/>
                    </a:lnTo>
                    <a:cubicBezTo>
                      <a:pt x="3688515" y="419100"/>
                      <a:pt x="2937945" y="454660"/>
                      <a:pt x="2800785" y="471170"/>
                    </a:cubicBezTo>
                    <a:cubicBezTo>
                      <a:pt x="2663625" y="487680"/>
                      <a:pt x="2459155" y="486410"/>
                      <a:pt x="2459155" y="486410"/>
                    </a:cubicBezTo>
                    <a:cubicBezTo>
                      <a:pt x="2459155" y="486410"/>
                      <a:pt x="2451535" y="365760"/>
                      <a:pt x="2464235" y="322580"/>
                    </a:cubicBezTo>
                    <a:cubicBezTo>
                      <a:pt x="2474395" y="288290"/>
                      <a:pt x="2478205" y="251460"/>
                      <a:pt x="2473125" y="214630"/>
                    </a:cubicBezTo>
                    <a:cubicBezTo>
                      <a:pt x="2473125" y="186690"/>
                      <a:pt x="2499795" y="106680"/>
                      <a:pt x="2499795" y="106680"/>
                    </a:cubicBezTo>
                    <a:close/>
                  </a:path>
                </a:pathLst>
              </a:custGeom>
              <a:solidFill>
                <a:srgbClr val="F6D824"/>
              </a:solidFill>
            </p:spPr>
          </p:sp>
        </p:grpSp>
        <p:sp>
          <p:nvSpPr>
            <p:cNvPr id="6" name="Rectángulo 21"/>
            <p:cNvSpPr/>
            <p:nvPr/>
          </p:nvSpPr>
          <p:spPr>
            <a:xfrm>
              <a:off x="15193568" y="5887127"/>
              <a:ext cx="44114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3600" kern="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11 Grupo"/>
          <p:cNvGrpSpPr/>
          <p:nvPr/>
        </p:nvGrpSpPr>
        <p:grpSpPr>
          <a:xfrm>
            <a:off x="16563132" y="4238281"/>
            <a:ext cx="2667000" cy="2590800"/>
            <a:chOff x="17145000" y="4466709"/>
            <a:chExt cx="2667000" cy="2590800"/>
          </a:xfrm>
        </p:grpSpPr>
        <p:sp>
          <p:nvSpPr>
            <p:cNvPr id="13" name="Elipse 17"/>
            <p:cNvSpPr/>
            <p:nvPr/>
          </p:nvSpPr>
          <p:spPr>
            <a:xfrm>
              <a:off x="17145000" y="4466709"/>
              <a:ext cx="2667000" cy="2590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25"/>
            <p:cNvSpPr txBox="1"/>
            <p:nvPr/>
          </p:nvSpPr>
          <p:spPr>
            <a:xfrm>
              <a:off x="17382877" y="5533681"/>
              <a:ext cx="513755" cy="4568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19"/>
                </a:lnSpc>
                <a:spcBef>
                  <a:spcPct val="0"/>
                </a:spcBef>
              </a:pPr>
              <a:r>
                <a:rPr lang="en-US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43" name="42 Grupo"/>
          <p:cNvGrpSpPr/>
          <p:nvPr/>
        </p:nvGrpSpPr>
        <p:grpSpPr>
          <a:xfrm>
            <a:off x="0" y="266700"/>
            <a:ext cx="16306800" cy="9144000"/>
            <a:chOff x="0" y="266700"/>
            <a:chExt cx="16306800" cy="9144000"/>
          </a:xfrm>
        </p:grpSpPr>
        <p:cxnSp>
          <p:nvCxnSpPr>
            <p:cNvPr id="17" name="16 Conector recto de flecha"/>
            <p:cNvCxnSpPr/>
            <p:nvPr/>
          </p:nvCxnSpPr>
          <p:spPr>
            <a:xfrm flipV="1">
              <a:off x="3200400" y="3352800"/>
              <a:ext cx="6019800" cy="14097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 de flecha"/>
            <p:cNvCxnSpPr/>
            <p:nvPr/>
          </p:nvCxnSpPr>
          <p:spPr>
            <a:xfrm>
              <a:off x="3200400" y="5038900"/>
              <a:ext cx="5410200" cy="97949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 de flecha"/>
            <p:cNvCxnSpPr/>
            <p:nvPr/>
          </p:nvCxnSpPr>
          <p:spPr>
            <a:xfrm flipV="1">
              <a:off x="3048000" y="2247900"/>
              <a:ext cx="3581400" cy="22098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 de flecha"/>
            <p:cNvCxnSpPr/>
            <p:nvPr/>
          </p:nvCxnSpPr>
          <p:spPr>
            <a:xfrm>
              <a:off x="3200400" y="5305253"/>
              <a:ext cx="8077200" cy="288624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 de flecha"/>
            <p:cNvCxnSpPr/>
            <p:nvPr/>
          </p:nvCxnSpPr>
          <p:spPr>
            <a:xfrm flipV="1">
              <a:off x="3200400" y="4762500"/>
              <a:ext cx="8534400" cy="12348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28 Rectángulo redondeado"/>
            <p:cNvSpPr/>
            <p:nvPr/>
          </p:nvSpPr>
          <p:spPr>
            <a:xfrm>
              <a:off x="6629400" y="266700"/>
              <a:ext cx="5334000" cy="197333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Establecer el un cronograma de actividades semanal o mensualmente para el desarrollo de todos los procesos que se </a:t>
              </a:r>
              <a:r>
                <a:rPr lang="es-ES" sz="2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requieran</a:t>
              </a:r>
              <a:r>
                <a:rPr lang="es-ES" sz="2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s-CO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29 Rectángulo redondeado"/>
            <p:cNvSpPr/>
            <p:nvPr/>
          </p:nvSpPr>
          <p:spPr>
            <a:xfrm>
              <a:off x="5372100" y="7942530"/>
              <a:ext cx="4343400" cy="146817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Estrategia de responsabilidad social e integral.</a:t>
              </a:r>
              <a:endParaRPr lang="es-CO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s-CO" dirty="0"/>
            </a:p>
          </p:txBody>
        </p:sp>
        <p:sp>
          <p:nvSpPr>
            <p:cNvPr id="31" name="30 Rectángulo redondeado"/>
            <p:cNvSpPr/>
            <p:nvPr/>
          </p:nvSpPr>
          <p:spPr>
            <a:xfrm>
              <a:off x="9563100" y="2701144"/>
              <a:ext cx="4343400" cy="100702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desarrollar </a:t>
              </a:r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innovación continua</a:t>
              </a:r>
              <a:r>
                <a:rPr lang="es-ES" sz="28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algn="ctr"/>
              <a:endParaRPr lang="es-CO" dirty="0"/>
            </a:p>
          </p:txBody>
        </p:sp>
        <p:sp>
          <p:nvSpPr>
            <p:cNvPr id="32" name="31 Rectángulo redondeado"/>
            <p:cNvSpPr/>
            <p:nvPr/>
          </p:nvSpPr>
          <p:spPr>
            <a:xfrm>
              <a:off x="11963400" y="4165449"/>
              <a:ext cx="4343400" cy="100702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 estrategia de cooperación.</a:t>
              </a:r>
            </a:p>
            <a:p>
              <a:pPr algn="ctr"/>
              <a:endParaRPr lang="es-CO" dirty="0"/>
            </a:p>
          </p:txBody>
        </p:sp>
        <p:sp>
          <p:nvSpPr>
            <p:cNvPr id="33" name="32 Rectángulo redondeado"/>
            <p:cNvSpPr/>
            <p:nvPr/>
          </p:nvSpPr>
          <p:spPr>
            <a:xfrm>
              <a:off x="8821882" y="5514881"/>
              <a:ext cx="4343400" cy="100702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Estrategia de priorización</a:t>
              </a:r>
              <a:r>
                <a:rPr lang="es-ES" dirty="0"/>
                <a:t>.</a:t>
              </a:r>
            </a:p>
            <a:p>
              <a:pPr algn="ctr"/>
              <a:endParaRPr lang="es-CO" dirty="0"/>
            </a:p>
          </p:txBody>
        </p:sp>
        <p:sp>
          <p:nvSpPr>
            <p:cNvPr id="34" name="33 Rectángulo redondeado"/>
            <p:cNvSpPr/>
            <p:nvPr/>
          </p:nvSpPr>
          <p:spPr>
            <a:xfrm>
              <a:off x="11430000" y="7712617"/>
              <a:ext cx="4343400" cy="100702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Estrategia de ampliación de la información.</a:t>
              </a:r>
            </a:p>
            <a:p>
              <a:pPr algn="ctr"/>
              <a:endParaRPr lang="es-CO" dirty="0"/>
            </a:p>
          </p:txBody>
        </p:sp>
        <p:cxnSp>
          <p:nvCxnSpPr>
            <p:cNvPr id="36" name="35 Conector recto de flecha"/>
            <p:cNvCxnSpPr/>
            <p:nvPr/>
          </p:nvCxnSpPr>
          <p:spPr>
            <a:xfrm>
              <a:off x="3200400" y="5533681"/>
              <a:ext cx="3200400" cy="217893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Elipse"/>
            <p:cNvSpPr/>
            <p:nvPr/>
          </p:nvSpPr>
          <p:spPr>
            <a:xfrm>
              <a:off x="0" y="3204658"/>
              <a:ext cx="3418428" cy="315804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3200" b="1" dirty="0" smtClean="0">
                  <a:solidFill>
                    <a:schemeClr val="tx1"/>
                  </a:solidFill>
                </a:rPr>
                <a:t>NUEVAS ESTRATEGIAS </a:t>
              </a:r>
              <a:endParaRPr lang="es-CO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19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3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28700" y="8446044"/>
            <a:ext cx="1397669" cy="1397669"/>
          </a:xfrm>
          <a:prstGeom prst="rect">
            <a:avLst/>
          </a:prstGeom>
        </p:spPr>
      </p:pic>
      <p:grpSp>
        <p:nvGrpSpPr>
          <p:cNvPr id="4" name="3 Grupo"/>
          <p:cNvGrpSpPr/>
          <p:nvPr/>
        </p:nvGrpSpPr>
        <p:grpSpPr>
          <a:xfrm>
            <a:off x="158722" y="3687818"/>
            <a:ext cx="1620549" cy="1694431"/>
            <a:chOff x="16215818" y="310274"/>
            <a:chExt cx="1620549" cy="1694431"/>
          </a:xfrm>
        </p:grpSpPr>
        <p:grpSp>
          <p:nvGrpSpPr>
            <p:cNvPr id="5" name="Group 3"/>
            <p:cNvGrpSpPr/>
            <p:nvPr/>
          </p:nvGrpSpPr>
          <p:grpSpPr>
            <a:xfrm>
              <a:off x="16215818" y="310274"/>
              <a:ext cx="1620549" cy="1694431"/>
              <a:chOff x="0" y="0"/>
              <a:chExt cx="4188895" cy="4379869"/>
            </a:xfrm>
          </p:grpSpPr>
          <p:sp>
            <p:nvSpPr>
              <p:cNvPr id="7" name="Freeform 4"/>
              <p:cNvSpPr/>
              <p:nvPr/>
            </p:nvSpPr>
            <p:spPr>
              <a:xfrm>
                <a:off x="0" y="218440"/>
                <a:ext cx="4187625" cy="4161429"/>
              </a:xfrm>
              <a:custGeom>
                <a:avLst/>
                <a:gdLst/>
                <a:ahLst/>
                <a:cxnLst/>
                <a:rect l="l" t="t" r="r" b="b"/>
                <a:pathLst>
                  <a:path w="4187625" h="4161429">
                    <a:moveTo>
                      <a:pt x="0" y="16510"/>
                    </a:moveTo>
                    <a:cubicBezTo>
                      <a:pt x="0" y="16510"/>
                      <a:pt x="2540" y="345440"/>
                      <a:pt x="2540" y="974029"/>
                    </a:cubicBezTo>
                    <a:cubicBezTo>
                      <a:pt x="2540" y="2190059"/>
                      <a:pt x="7620" y="2980329"/>
                      <a:pt x="7620" y="3240679"/>
                    </a:cubicBezTo>
                    <a:cubicBezTo>
                      <a:pt x="7620" y="3434989"/>
                      <a:pt x="16510" y="3833769"/>
                      <a:pt x="21590" y="4025539"/>
                    </a:cubicBezTo>
                    <a:lnTo>
                      <a:pt x="130810" y="4139839"/>
                    </a:lnTo>
                    <a:cubicBezTo>
                      <a:pt x="275590" y="4147459"/>
                      <a:pt x="543560" y="4161429"/>
                      <a:pt x="793750" y="4161429"/>
                    </a:cubicBezTo>
                    <a:lnTo>
                      <a:pt x="4187625" y="4161429"/>
                    </a:lnTo>
                    <a:lnTo>
                      <a:pt x="4187625" y="807864"/>
                    </a:lnTo>
                    <a:cubicBezTo>
                      <a:pt x="4187625" y="323850"/>
                      <a:pt x="4178735" y="46990"/>
                      <a:pt x="4178735" y="46990"/>
                    </a:cubicBezTo>
                    <a:cubicBezTo>
                      <a:pt x="4023795" y="26670"/>
                      <a:pt x="3867585" y="16510"/>
                      <a:pt x="3710105" y="17780"/>
                    </a:cubicBezTo>
                    <a:cubicBezTo>
                      <a:pt x="3437055" y="17780"/>
                      <a:pt x="944880" y="22860"/>
                      <a:pt x="694690" y="13970"/>
                    </a:cubicBezTo>
                    <a:cubicBezTo>
                      <a:pt x="360680" y="0"/>
                      <a:pt x="0" y="16510"/>
                      <a:pt x="0" y="16510"/>
                    </a:cubicBezTo>
                    <a:close/>
                  </a:path>
                </a:pathLst>
              </a:custGeom>
              <a:solidFill>
                <a:srgbClr val="86C7ED"/>
              </a:solidFill>
            </p:spPr>
          </p:sp>
          <p:sp>
            <p:nvSpPr>
              <p:cNvPr id="8" name="Freeform 5"/>
              <p:cNvSpPr/>
              <p:nvPr/>
            </p:nvSpPr>
            <p:spPr>
              <a:xfrm>
                <a:off x="21590" y="0"/>
                <a:ext cx="3698675" cy="4359549"/>
              </a:xfrm>
              <a:custGeom>
                <a:avLst/>
                <a:gdLst/>
                <a:ahLst/>
                <a:cxnLst/>
                <a:rect l="l" t="t" r="r" b="b"/>
                <a:pathLst>
                  <a:path w="3698675" h="4359549">
                    <a:moveTo>
                      <a:pt x="0" y="4245249"/>
                    </a:moveTo>
                    <a:lnTo>
                      <a:pt x="109220" y="4359549"/>
                    </a:lnTo>
                    <a:lnTo>
                      <a:pt x="123190" y="4226199"/>
                    </a:lnTo>
                    <a:lnTo>
                      <a:pt x="0" y="4245249"/>
                    </a:lnTo>
                    <a:close/>
                    <a:moveTo>
                      <a:pt x="2499795" y="106680"/>
                    </a:moveTo>
                    <a:cubicBezTo>
                      <a:pt x="2499795" y="106680"/>
                      <a:pt x="2917625" y="64770"/>
                      <a:pt x="3054785" y="55880"/>
                    </a:cubicBezTo>
                    <a:cubicBezTo>
                      <a:pt x="3191945" y="46990"/>
                      <a:pt x="3672005" y="0"/>
                      <a:pt x="3672005" y="0"/>
                    </a:cubicBezTo>
                    <a:cubicBezTo>
                      <a:pt x="3665655" y="41910"/>
                      <a:pt x="3664385" y="86360"/>
                      <a:pt x="3669465" y="128270"/>
                    </a:cubicBezTo>
                    <a:cubicBezTo>
                      <a:pt x="3675815" y="167640"/>
                      <a:pt x="3678355" y="208280"/>
                      <a:pt x="3677085" y="248920"/>
                    </a:cubicBezTo>
                    <a:lnTo>
                      <a:pt x="3698675" y="318770"/>
                    </a:lnTo>
                    <a:lnTo>
                      <a:pt x="3688515" y="419100"/>
                    </a:lnTo>
                    <a:cubicBezTo>
                      <a:pt x="3688515" y="419100"/>
                      <a:pt x="2937945" y="454660"/>
                      <a:pt x="2800785" y="471170"/>
                    </a:cubicBezTo>
                    <a:cubicBezTo>
                      <a:pt x="2663625" y="487680"/>
                      <a:pt x="2459155" y="486410"/>
                      <a:pt x="2459155" y="486410"/>
                    </a:cubicBezTo>
                    <a:cubicBezTo>
                      <a:pt x="2459155" y="486410"/>
                      <a:pt x="2451535" y="365760"/>
                      <a:pt x="2464235" y="322580"/>
                    </a:cubicBezTo>
                    <a:cubicBezTo>
                      <a:pt x="2474395" y="288290"/>
                      <a:pt x="2478205" y="251460"/>
                      <a:pt x="2473125" y="214630"/>
                    </a:cubicBezTo>
                    <a:cubicBezTo>
                      <a:pt x="2473125" y="186690"/>
                      <a:pt x="2499795" y="106680"/>
                      <a:pt x="2499795" y="106680"/>
                    </a:cubicBezTo>
                    <a:close/>
                  </a:path>
                </a:pathLst>
              </a:custGeom>
              <a:solidFill>
                <a:srgbClr val="057DFA"/>
              </a:solidFill>
            </p:spPr>
          </p:sp>
        </p:grpSp>
        <p:sp>
          <p:nvSpPr>
            <p:cNvPr id="6" name="Rectángulo 22"/>
            <p:cNvSpPr/>
            <p:nvPr/>
          </p:nvSpPr>
          <p:spPr>
            <a:xfrm>
              <a:off x="16805274" y="876577"/>
              <a:ext cx="44114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3600" kern="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9 Grupo"/>
          <p:cNvGrpSpPr/>
          <p:nvPr/>
        </p:nvGrpSpPr>
        <p:grpSpPr>
          <a:xfrm>
            <a:off x="17145000" y="4466709"/>
            <a:ext cx="2667000" cy="2590800"/>
            <a:chOff x="17145000" y="4466709"/>
            <a:chExt cx="2667000" cy="2590800"/>
          </a:xfrm>
        </p:grpSpPr>
        <p:sp>
          <p:nvSpPr>
            <p:cNvPr id="11" name="Elipse 17"/>
            <p:cNvSpPr/>
            <p:nvPr/>
          </p:nvSpPr>
          <p:spPr>
            <a:xfrm>
              <a:off x="17145000" y="4466709"/>
              <a:ext cx="2667000" cy="2590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25"/>
            <p:cNvSpPr txBox="1"/>
            <p:nvPr/>
          </p:nvSpPr>
          <p:spPr>
            <a:xfrm>
              <a:off x="17382877" y="5533681"/>
              <a:ext cx="513755" cy="4568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19"/>
                </a:lnSpc>
                <a:spcBef>
                  <a:spcPct val="0"/>
                </a:spcBef>
              </a:pPr>
              <a:r>
                <a:rPr lang="en-US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06</a:t>
              </a:r>
              <a:endParaRPr 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12 Rectángulo redondeado"/>
          <p:cNvSpPr/>
          <p:nvPr/>
        </p:nvSpPr>
        <p:spPr>
          <a:xfrm>
            <a:off x="3505200" y="647699"/>
            <a:ext cx="13030200" cy="1440777"/>
          </a:xfrm>
          <a:prstGeom prst="roundRect">
            <a:avLst/>
          </a:prstGeom>
          <a:noFill/>
          <a:ln w="57150">
            <a:solidFill>
              <a:srgbClr val="00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>
                <a:solidFill>
                  <a:schemeClr val="tx1"/>
                </a:solidFill>
              </a:rPr>
              <a:t>Socializar las estrategias propuestas, las cuales están enfocadas a mejorar la planeación estratégica de la alcaldía, del municipio de Norosí, Bolívar. </a:t>
            </a:r>
            <a:endParaRPr lang="es-CO" sz="2800" b="1" dirty="0">
              <a:solidFill>
                <a:schemeClr val="tx1"/>
              </a:solidFill>
            </a:endParaRPr>
          </a:p>
        </p:txBody>
      </p:sp>
      <p:cxnSp>
        <p:nvCxnSpPr>
          <p:cNvPr id="16" name="15 Conector recto de flecha"/>
          <p:cNvCxnSpPr>
            <a:stCxn id="13" idx="2"/>
          </p:cNvCxnSpPr>
          <p:nvPr/>
        </p:nvCxnSpPr>
        <p:spPr>
          <a:xfrm>
            <a:off x="10020300" y="2088476"/>
            <a:ext cx="0" cy="616624"/>
          </a:xfrm>
          <a:prstGeom prst="straightConnector1">
            <a:avLst/>
          </a:prstGeom>
          <a:ln w="57150">
            <a:solidFill>
              <a:srgbClr val="00FF00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7924800" y="2747082"/>
            <a:ext cx="4495800" cy="753150"/>
          </a:xfrm>
          <a:prstGeom prst="rect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  <a:effectLst>
            <a:glow rad="101600">
              <a:srgbClr val="00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Socializar </a:t>
            </a:r>
            <a:endParaRPr lang="es-CO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17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709" y="3488076"/>
            <a:ext cx="3706091" cy="6668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18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0600" y="3772326"/>
            <a:ext cx="3590528" cy="641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21" name="20 Conector recto"/>
          <p:cNvCxnSpPr>
            <a:stCxn id="17" idx="2"/>
          </p:cNvCxnSpPr>
          <p:nvPr/>
        </p:nvCxnSpPr>
        <p:spPr>
          <a:xfrm>
            <a:off x="10172700" y="3500232"/>
            <a:ext cx="0" cy="3321865"/>
          </a:xfrm>
          <a:prstGeom prst="line">
            <a:avLst/>
          </a:prstGeom>
          <a:ln w="38100">
            <a:solidFill>
              <a:srgbClr val="FFC000"/>
            </a:solidFill>
          </a:ln>
          <a:effectLst>
            <a:glow rad="101600">
              <a:srgbClr val="00FF00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>
            <a:stCxn id="18" idx="3"/>
          </p:cNvCxnSpPr>
          <p:nvPr/>
        </p:nvCxnSpPr>
        <p:spPr>
          <a:xfrm flipV="1">
            <a:off x="6781800" y="6822097"/>
            <a:ext cx="5638800" cy="1"/>
          </a:xfrm>
          <a:prstGeom prst="line">
            <a:avLst/>
          </a:prstGeom>
          <a:ln w="38100">
            <a:solidFill>
              <a:srgbClr val="FFC000"/>
            </a:solidFill>
          </a:ln>
          <a:effectLst>
            <a:glow rad="101600">
              <a:srgbClr val="00FF00">
                <a:alpha val="6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68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726530" y="-229694"/>
            <a:ext cx="2755230" cy="6531045"/>
            <a:chOff x="0" y="0"/>
            <a:chExt cx="3673639" cy="8708060"/>
          </a:xfrm>
        </p:grpSpPr>
        <p:grpSp>
          <p:nvGrpSpPr>
            <p:cNvPr id="3" name="Group 3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86C7ED"/>
              </a:solidFill>
            </p:spPr>
          </p:sp>
        </p:grpSp>
        <p:grpSp>
          <p:nvGrpSpPr>
            <p:cNvPr id="5" name="Group 5"/>
            <p:cNvGrpSpPr/>
            <p:nvPr/>
          </p:nvGrpSpPr>
          <p:grpSpPr>
            <a:xfrm rot="-5400000">
              <a:off x="-65231" y="4969189"/>
              <a:ext cx="3804101" cy="3673639"/>
              <a:chOff x="0" y="0"/>
              <a:chExt cx="5562879" cy="53721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F6D824"/>
              </a:solidFill>
            </p:spPr>
          </p:sp>
        </p:grpSp>
        <p:grpSp>
          <p:nvGrpSpPr>
            <p:cNvPr id="7" name="Group 7"/>
            <p:cNvGrpSpPr/>
            <p:nvPr/>
          </p:nvGrpSpPr>
          <p:grpSpPr>
            <a:xfrm rot="-5400000">
              <a:off x="-65231" y="2553759"/>
              <a:ext cx="3804101" cy="3673639"/>
              <a:chOff x="0" y="0"/>
              <a:chExt cx="5562879" cy="53721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30B12A"/>
              </a:solidFill>
            </p:spPr>
          </p:sp>
        </p:grpSp>
        <p:grpSp>
          <p:nvGrpSpPr>
            <p:cNvPr id="9" name="Group 9"/>
            <p:cNvGrpSpPr/>
            <p:nvPr/>
          </p:nvGrpSpPr>
          <p:grpSpPr>
            <a:xfrm rot="-5400000">
              <a:off x="-65231" y="65231"/>
              <a:ext cx="3804101" cy="3673639"/>
              <a:chOff x="0" y="0"/>
              <a:chExt cx="5562879" cy="53721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5562879" cy="5372100"/>
              </a:xfrm>
              <a:custGeom>
                <a:avLst/>
                <a:gdLst/>
                <a:ahLst/>
                <a:cxnLst/>
                <a:rect l="l" t="t" r="r" b="b"/>
                <a:pathLst>
                  <a:path w="5562879" h="5372100">
                    <a:moveTo>
                      <a:pt x="4012209" y="0"/>
                    </a:moveTo>
                    <a:lnTo>
                      <a:pt x="1550670" y="0"/>
                    </a:lnTo>
                    <a:lnTo>
                      <a:pt x="0" y="2686050"/>
                    </a:lnTo>
                    <a:lnTo>
                      <a:pt x="1550670" y="5372100"/>
                    </a:lnTo>
                    <a:lnTo>
                      <a:pt x="4012209" y="5372100"/>
                    </a:lnTo>
                    <a:lnTo>
                      <a:pt x="5562879" y="2686050"/>
                    </a:lnTo>
                    <a:lnTo>
                      <a:pt x="4012209" y="0"/>
                    </a:lnTo>
                    <a:close/>
                  </a:path>
                </a:pathLst>
              </a:custGeom>
              <a:solidFill>
                <a:srgbClr val="157BEA"/>
              </a:solidFill>
            </p:spPr>
          </p:sp>
        </p:grp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24034" y="8147282"/>
            <a:ext cx="1475132" cy="1568495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242086" y="8559466"/>
            <a:ext cx="1397669" cy="1397669"/>
          </a:xfrm>
          <a:prstGeom prst="rect">
            <a:avLst/>
          </a:prstGeom>
        </p:spPr>
      </p:pic>
      <p:sp>
        <p:nvSpPr>
          <p:cNvPr id="13" name="1 CuadroTexto"/>
          <p:cNvSpPr txBox="1"/>
          <p:nvPr/>
        </p:nvSpPr>
        <p:spPr>
          <a:xfrm>
            <a:off x="1028700" y="1104900"/>
            <a:ext cx="88106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RECOMENDACIONES</a:t>
            </a:r>
            <a:endParaRPr lang="es-CO" sz="48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grpSp>
        <p:nvGrpSpPr>
          <p:cNvPr id="14" name="13 Grupo"/>
          <p:cNvGrpSpPr/>
          <p:nvPr/>
        </p:nvGrpSpPr>
        <p:grpSpPr>
          <a:xfrm>
            <a:off x="17145000" y="4466709"/>
            <a:ext cx="2667000" cy="2590800"/>
            <a:chOff x="17145000" y="4466709"/>
            <a:chExt cx="2667000" cy="2590800"/>
          </a:xfrm>
        </p:grpSpPr>
        <p:sp>
          <p:nvSpPr>
            <p:cNvPr id="18" name="Elipse 17"/>
            <p:cNvSpPr/>
            <p:nvPr/>
          </p:nvSpPr>
          <p:spPr>
            <a:xfrm>
              <a:off x="17145000" y="4466709"/>
              <a:ext cx="2667000" cy="2590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25"/>
            <p:cNvSpPr txBox="1"/>
            <p:nvPr/>
          </p:nvSpPr>
          <p:spPr>
            <a:xfrm>
              <a:off x="17382877" y="5533681"/>
              <a:ext cx="513755" cy="4568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19"/>
                </a:lnSpc>
                <a:spcBef>
                  <a:spcPct val="0"/>
                </a:spcBef>
              </a:pPr>
              <a:r>
                <a:rPr lang="en-US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07</a:t>
              </a:r>
              <a:endParaRPr 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14 CuadroTexto"/>
          <p:cNvSpPr txBox="1"/>
          <p:nvPr/>
        </p:nvSpPr>
        <p:spPr>
          <a:xfrm>
            <a:off x="2819400" y="1935897"/>
            <a:ext cx="13639800" cy="6852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considera que es importante tener bien identificadas  todas las estrategias de funcionamiento del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área.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Resulta favorable para la secretaria de planeación crear nuevas estrategias que permitan fortalecer los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procesos.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Finalmente en este pliego de recomendaciones donde se socializaron las nuevas estrategias enfocadas en mejorar la planeación estratégica es importante tener muy claro los conceptos e ideas ofrecidos en cuanto a la mejora de los procesos del área de la secretaria de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planeación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e 15"/>
          <p:cNvSpPr/>
          <p:nvPr/>
        </p:nvSpPr>
        <p:spPr>
          <a:xfrm>
            <a:off x="17526000" y="3644492"/>
            <a:ext cx="2667000" cy="25908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0" y="9305926"/>
            <a:ext cx="19280880" cy="1312977"/>
            <a:chOff x="0" y="0"/>
            <a:chExt cx="25707840" cy="1750636"/>
          </a:xfrm>
        </p:grpSpPr>
        <p:grpSp>
          <p:nvGrpSpPr>
            <p:cNvPr id="3" name="Group 3"/>
            <p:cNvGrpSpPr/>
            <p:nvPr/>
          </p:nvGrpSpPr>
          <p:grpSpPr>
            <a:xfrm rot="5400000">
              <a:off x="13125860" y="-10831345"/>
              <a:ext cx="1750636" cy="23413325"/>
              <a:chOff x="0" y="0"/>
              <a:chExt cx="3130550" cy="4186855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3130550" cy="41868551"/>
              </a:xfrm>
              <a:custGeom>
                <a:avLst/>
                <a:gdLst/>
                <a:ahLst/>
                <a:cxnLst/>
                <a:rect l="l" t="t" r="r" b="b"/>
                <a:pathLst>
                  <a:path w="3130550" h="41868551">
                    <a:moveTo>
                      <a:pt x="0" y="1123950"/>
                    </a:moveTo>
                    <a:lnTo>
                      <a:pt x="0" y="41868551"/>
                    </a:lnTo>
                    <a:lnTo>
                      <a:pt x="3130550" y="41868551"/>
                    </a:lnTo>
                    <a:lnTo>
                      <a:pt x="3130550" y="0"/>
                    </a:lnTo>
                    <a:close/>
                  </a:path>
                </a:pathLst>
              </a:custGeom>
              <a:solidFill>
                <a:srgbClr val="EFEAF4"/>
              </a:solidFill>
            </p:spPr>
          </p:sp>
        </p:grpSp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34026"/>
            <a:stretch>
              <a:fillRect/>
            </a:stretch>
          </p:blipFill>
          <p:spPr>
            <a:xfrm>
              <a:off x="0" y="0"/>
              <a:ext cx="3066088" cy="1750636"/>
            </a:xfrm>
            <a:prstGeom prst="rect">
              <a:avLst/>
            </a:prstGeom>
          </p:spPr>
        </p:pic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1377" y="519982"/>
            <a:ext cx="1475132" cy="156849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61632" y="605394"/>
            <a:ext cx="1397669" cy="139766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315200" y="1304228"/>
            <a:ext cx="27831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4800" b="1" dirty="0">
                <a:latin typeface="Arial" panose="020B0604020202020204" pitchFamily="34" charset="0"/>
              </a:rPr>
              <a:t>ANEXOS</a:t>
            </a:r>
          </a:p>
        </p:txBody>
      </p:sp>
      <p:sp>
        <p:nvSpPr>
          <p:cNvPr id="15" name="TextBox 25"/>
          <p:cNvSpPr txBox="1"/>
          <p:nvPr/>
        </p:nvSpPr>
        <p:spPr>
          <a:xfrm>
            <a:off x="17690503" y="4711464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222217"/>
            <a:ext cx="4029075" cy="537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4166" y="2161552"/>
            <a:ext cx="4090499" cy="5339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3" r="23769"/>
          <a:stretch/>
        </p:blipFill>
        <p:spPr>
          <a:xfrm>
            <a:off x="8427906" y="2228798"/>
            <a:ext cx="4145953" cy="5365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85798"/>
            <a:ext cx="3655219" cy="5408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541</Words>
  <Application>Microsoft Office PowerPoint</Application>
  <PresentationFormat>Personalizado</PresentationFormat>
  <Paragraphs>103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Playfair Display Bold</vt:lpstr>
      <vt:lpstr>Times New Roman</vt:lpstr>
      <vt:lpstr>Bernard MT Condensed</vt:lpstr>
      <vt:lpstr>DM Sans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PRACTICAS</dc:title>
  <dc:creator>ADMIN</dc:creator>
  <cp:lastModifiedBy>cpe</cp:lastModifiedBy>
  <cp:revision>53</cp:revision>
  <dcterms:created xsi:type="dcterms:W3CDTF">2006-08-16T00:00:00Z</dcterms:created>
  <dcterms:modified xsi:type="dcterms:W3CDTF">2023-05-23T19:38:55Z</dcterms:modified>
  <dc:identifier>DAFC3K2AzKU</dc:identifier>
</cp:coreProperties>
</file>