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3">
  <p:sldMasterIdLst>
    <p:sldMasterId id="2147483648" r:id="rId1"/>
  </p:sldMasterIdLst>
  <p:notesMasterIdLst>
    <p:notesMasterId r:id="rId18"/>
  </p:notesMasterIdLst>
  <p:handoutMasterIdLst>
    <p:handoutMasterId r:id="rId19"/>
  </p:handoutMasterIdLst>
  <p:sldIdLst>
    <p:sldId id="262" r:id="rId2"/>
    <p:sldId id="280" r:id="rId3"/>
    <p:sldId id="281" r:id="rId4"/>
    <p:sldId id="257" r:id="rId5"/>
    <p:sldId id="263" r:id="rId6"/>
    <p:sldId id="264" r:id="rId7"/>
    <p:sldId id="279" r:id="rId8"/>
    <p:sldId id="265" r:id="rId9"/>
    <p:sldId id="270" r:id="rId10"/>
    <p:sldId id="275" r:id="rId11"/>
    <p:sldId id="272" r:id="rId12"/>
    <p:sldId id="274" r:id="rId13"/>
    <p:sldId id="267" r:id="rId14"/>
    <p:sldId id="278" r:id="rId15"/>
    <p:sldId id="269" r:id="rId16"/>
    <p:sldId id="261" r:id="rId17"/>
  </p:sldIdLst>
  <p:sldSz cx="18288000" cy="10287000"/>
  <p:notesSz cx="6858000" cy="9144000"/>
  <p:embeddedFontLst>
    <p:embeddedFont>
      <p:font typeface="Arial Black" panose="020B0A04020102020204" pitchFamily="34" charset="0"/>
      <p:bold r:id="rId20"/>
    </p:embeddedFont>
    <p:embeddedFont>
      <p:font typeface="Calibri" panose="020F0502020204030204" pitchFamily="34" charset="0"/>
      <p:regular r:id="rId21"/>
      <p:bold r:id="rId22"/>
      <p:italic r:id="rId23"/>
      <p:boldItalic r:id="rId24"/>
    </p:embeddedFont>
    <p:embeddedFont>
      <p:font typeface="Agrandir Bold" panose="020B0604020202020204" charset="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94291" autoAdjust="0"/>
  </p:normalViewPr>
  <p:slideViewPr>
    <p:cSldViewPr>
      <p:cViewPr varScale="1">
        <p:scale>
          <a:sx n="55" d="100"/>
          <a:sy n="55" d="100"/>
        </p:scale>
        <p:origin x="690"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8FF3AE-EE8C-4B0D-A099-8523C84DE9C6}" type="datetimeFigureOut">
              <a:rPr lang="en-US" smtClean="0"/>
              <a:t>10/20/2023</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3E52E5-E1A2-43E5-972A-260BC14DECA2}" type="slidenum">
              <a:rPr lang="en-US" smtClean="0"/>
              <a:t>‹Nº›</a:t>
            </a:fld>
            <a:endParaRPr lang="en-US"/>
          </a:p>
        </p:txBody>
      </p:sp>
    </p:spTree>
    <p:extLst>
      <p:ext uri="{BB962C8B-B14F-4D97-AF65-F5344CB8AC3E}">
        <p14:creationId xmlns:p14="http://schemas.microsoft.com/office/powerpoint/2010/main" val="346723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34578-CAA3-429D-AE82-416BA81CAE3B}" type="datetimeFigureOut">
              <a:rPr lang="en-US" smtClean="0"/>
              <a:t>10/20/2023</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0087E9-0318-4832-9BD9-9F5532A62CBF}" type="slidenum">
              <a:rPr lang="en-US" smtClean="0"/>
              <a:t>‹Nº›</a:t>
            </a:fld>
            <a:endParaRPr lang="en-US"/>
          </a:p>
        </p:txBody>
      </p:sp>
    </p:spTree>
    <p:extLst>
      <p:ext uri="{BB962C8B-B14F-4D97-AF65-F5344CB8AC3E}">
        <p14:creationId xmlns:p14="http://schemas.microsoft.com/office/powerpoint/2010/main" val="6728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A0087E9-0318-4832-9BD9-9F5532A62CBF}" type="slidenum">
              <a:rPr lang="en-US" smtClean="0"/>
              <a:t>1</a:t>
            </a:fld>
            <a:endParaRPr lang="en-US"/>
          </a:p>
        </p:txBody>
      </p:sp>
    </p:spTree>
    <p:extLst>
      <p:ext uri="{BB962C8B-B14F-4D97-AF65-F5344CB8AC3E}">
        <p14:creationId xmlns:p14="http://schemas.microsoft.com/office/powerpoint/2010/main" val="42924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INICIO">
    <p:spTree>
      <p:nvGrpSpPr>
        <p:cNvPr id="1" name=""/>
        <p:cNvGrpSpPr/>
        <p:nvPr/>
      </p:nvGrpSpPr>
      <p:grpSpPr>
        <a:xfrm>
          <a:off x="0" y="0"/>
          <a:ext cx="0" cy="0"/>
          <a:chOff x="0" y="0"/>
          <a:chExt cx="0" cy="0"/>
        </a:xfrm>
      </p:grpSpPr>
      <p:pic>
        <p:nvPicPr>
          <p:cNvPr id="5" name="Picture 2"/>
          <p:cNvPicPr>
            <a:picLocks noChangeAspect="1"/>
          </p:cNvPicPr>
          <p:nvPr userDrawn="1"/>
        </p:nvPicPr>
        <p:blipFill>
          <a:blip r:embed="rId2"/>
          <a:srcRect/>
          <a:stretch>
            <a:fillRect/>
          </a:stretch>
        </p:blipFill>
        <p:spPr>
          <a:xfrm>
            <a:off x="471113" y="328583"/>
            <a:ext cx="3944651" cy="1255484"/>
          </a:xfrm>
          <a:prstGeom prst="rect">
            <a:avLst/>
          </a:prstGeom>
        </p:spPr>
      </p:pic>
      <p:grpSp>
        <p:nvGrpSpPr>
          <p:cNvPr id="6" name="Group 4"/>
          <p:cNvGrpSpPr/>
          <p:nvPr userDrawn="1"/>
        </p:nvGrpSpPr>
        <p:grpSpPr>
          <a:xfrm>
            <a:off x="10575022" y="-83640"/>
            <a:ext cx="10539663" cy="10287000"/>
            <a:chOff x="0" y="0"/>
            <a:chExt cx="14052884" cy="13716000"/>
          </a:xfrm>
        </p:grpSpPr>
        <p:pic>
          <p:nvPicPr>
            <p:cNvPr id="7" name="Picture 5"/>
            <p:cNvPicPr>
              <a:picLocks noChangeAspect="1"/>
            </p:cNvPicPr>
            <p:nvPr/>
          </p:nvPicPr>
          <p:blipFill>
            <a:blip r:embed="rId3"/>
            <a:srcRect l="9933" r="32434"/>
            <a:stretch>
              <a:fillRect/>
            </a:stretch>
          </p:blipFill>
          <p:spPr>
            <a:xfrm>
              <a:off x="0" y="0"/>
              <a:ext cx="14052884" cy="13716000"/>
            </a:xfrm>
            <a:prstGeom prst="rect">
              <a:avLst/>
            </a:prstGeom>
          </p:spPr>
        </p:pic>
      </p:grpSp>
      <p:grpSp>
        <p:nvGrpSpPr>
          <p:cNvPr id="8" name="Group 15"/>
          <p:cNvGrpSpPr/>
          <p:nvPr userDrawn="1"/>
        </p:nvGrpSpPr>
        <p:grpSpPr>
          <a:xfrm>
            <a:off x="-2405949" y="-756374"/>
            <a:ext cx="4393457" cy="839228"/>
            <a:chOff x="0" y="0"/>
            <a:chExt cx="1157124" cy="221031"/>
          </a:xfrm>
        </p:grpSpPr>
        <p:sp>
          <p:nvSpPr>
            <p:cNvPr id="9" name="Freeform 16"/>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0" name="TextBox 17"/>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18"/>
          <p:cNvGrpSpPr/>
          <p:nvPr userDrawn="1"/>
        </p:nvGrpSpPr>
        <p:grpSpPr>
          <a:xfrm>
            <a:off x="1111231" y="-945845"/>
            <a:ext cx="2664423" cy="1218172"/>
            <a:chOff x="0" y="0"/>
            <a:chExt cx="483446" cy="221031"/>
          </a:xfrm>
        </p:grpSpPr>
        <p:sp>
          <p:nvSpPr>
            <p:cNvPr id="12" name="Freeform 19"/>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3" name="TextBox 20"/>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4" name="Group 21"/>
          <p:cNvGrpSpPr/>
          <p:nvPr userDrawn="1"/>
        </p:nvGrpSpPr>
        <p:grpSpPr>
          <a:xfrm>
            <a:off x="2721641" y="-945845"/>
            <a:ext cx="2664423" cy="1218172"/>
            <a:chOff x="0" y="0"/>
            <a:chExt cx="483446" cy="221031"/>
          </a:xfrm>
        </p:grpSpPr>
        <p:sp>
          <p:nvSpPr>
            <p:cNvPr id="15" name="Freeform 22"/>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6" name="TextBox 23"/>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pic>
        <p:nvPicPr>
          <p:cNvPr id="18" name="Picture 20"/>
          <p:cNvPicPr>
            <a:picLocks noChangeAspect="1"/>
          </p:cNvPicPr>
          <p:nvPr userDrawn="1"/>
        </p:nvPicPr>
        <p:blipFill>
          <a:blip r:embed="rId4"/>
          <a:srcRect l="27903" t="7707" r="27626" b="7032"/>
          <a:stretch>
            <a:fillRect/>
          </a:stretch>
        </p:blipFill>
        <p:spPr>
          <a:xfrm>
            <a:off x="10914963" y="237422"/>
            <a:ext cx="1506527" cy="162468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1">
    <p:spTree>
      <p:nvGrpSpPr>
        <p:cNvPr id="1" name=""/>
        <p:cNvGrpSpPr/>
        <p:nvPr/>
      </p:nvGrpSpPr>
      <p:grpSpPr>
        <a:xfrm>
          <a:off x="0" y="0"/>
          <a:ext cx="0" cy="0"/>
          <a:chOff x="0" y="0"/>
          <a:chExt cx="0" cy="0"/>
        </a:xfrm>
      </p:grpSpPr>
      <p:pic>
        <p:nvPicPr>
          <p:cNvPr id="6"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7" name="Grupo 6"/>
          <p:cNvGrpSpPr/>
          <p:nvPr userDrawn="1"/>
        </p:nvGrpSpPr>
        <p:grpSpPr>
          <a:xfrm>
            <a:off x="-2405949" y="-945846"/>
            <a:ext cx="7792008" cy="1218172"/>
            <a:chOff x="-2405949" y="-945847"/>
            <a:chExt cx="7792008" cy="1218172"/>
          </a:xfrm>
        </p:grpSpPr>
        <p:grpSp>
          <p:nvGrpSpPr>
            <p:cNvPr id="8" name="Group 3"/>
            <p:cNvGrpSpPr/>
            <p:nvPr/>
          </p:nvGrpSpPr>
          <p:grpSpPr>
            <a:xfrm>
              <a:off x="-2405949" y="-756375"/>
              <a:ext cx="4393457" cy="839228"/>
              <a:chOff x="0" y="0"/>
              <a:chExt cx="1157124" cy="221031"/>
            </a:xfrm>
          </p:grpSpPr>
          <p:sp>
            <p:nvSpPr>
              <p:cNvPr id="15"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6"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6"/>
            <p:cNvGrpSpPr/>
            <p:nvPr/>
          </p:nvGrpSpPr>
          <p:grpSpPr>
            <a:xfrm>
              <a:off x="1111228" y="-945847"/>
              <a:ext cx="2664422" cy="1218172"/>
              <a:chOff x="0" y="0"/>
              <a:chExt cx="483446" cy="221031"/>
            </a:xfrm>
          </p:grpSpPr>
          <p:sp>
            <p:nvSpPr>
              <p:cNvPr id="13"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0" name="Group 9"/>
            <p:cNvGrpSpPr/>
            <p:nvPr/>
          </p:nvGrpSpPr>
          <p:grpSpPr>
            <a:xfrm>
              <a:off x="2721637" y="-945847"/>
              <a:ext cx="2664422" cy="1218172"/>
              <a:chOff x="0" y="0"/>
              <a:chExt cx="483446" cy="221031"/>
            </a:xfrm>
          </p:grpSpPr>
          <p:sp>
            <p:nvSpPr>
              <p:cNvPr id="11"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2"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7" name="Group 12"/>
          <p:cNvGrpSpPr/>
          <p:nvPr userDrawn="1"/>
        </p:nvGrpSpPr>
        <p:grpSpPr>
          <a:xfrm rot="-4699802">
            <a:off x="12677283" y="4893040"/>
            <a:ext cx="15009628" cy="4262784"/>
            <a:chOff x="0" y="0"/>
            <a:chExt cx="3953153" cy="1122709"/>
          </a:xfrm>
        </p:grpSpPr>
        <p:sp>
          <p:nvSpPr>
            <p:cNvPr id="18"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9"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0" name="Group 15"/>
          <p:cNvGrpSpPr/>
          <p:nvPr userDrawn="1"/>
        </p:nvGrpSpPr>
        <p:grpSpPr>
          <a:xfrm rot="-4699802">
            <a:off x="10294847" y="6513127"/>
            <a:ext cx="15009628" cy="201024"/>
            <a:chOff x="0" y="0"/>
            <a:chExt cx="3953153" cy="52945"/>
          </a:xfrm>
        </p:grpSpPr>
        <p:sp>
          <p:nvSpPr>
            <p:cNvPr id="21"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2"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3"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pic>
        <p:nvPicPr>
          <p:cNvPr id="24" name="Imagen 23"/>
          <p:cNvPicPr>
            <a:picLocks noChangeAspect="1"/>
          </p:cNvPicPr>
          <p:nvPr userDrawn="1"/>
        </p:nvPicPr>
        <p:blipFill>
          <a:blip r:embed="rId4"/>
          <a:stretch>
            <a:fillRect/>
          </a:stretch>
        </p:blipFill>
        <p:spPr>
          <a:xfrm>
            <a:off x="7620000" y="9388462"/>
            <a:ext cx="2688569" cy="2615411"/>
          </a:xfrm>
          <a:prstGeom prst="rect">
            <a:avLst/>
          </a:prstGeom>
        </p:spPr>
      </p:pic>
    </p:spTree>
    <p:extLst>
      <p:ext uri="{BB962C8B-B14F-4D97-AF65-F5344CB8AC3E}">
        <p14:creationId xmlns:p14="http://schemas.microsoft.com/office/powerpoint/2010/main" val="186399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2">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srcRect/>
          <a:stretch>
            <a:fillRect/>
          </a:stretch>
        </p:blipFill>
        <p:spPr>
          <a:xfrm>
            <a:off x="14058905" y="400959"/>
            <a:ext cx="3944651" cy="1255484"/>
          </a:xfrm>
          <a:prstGeom prst="rect">
            <a:avLst/>
          </a:prstGeom>
        </p:spPr>
      </p:pic>
      <p:grpSp>
        <p:nvGrpSpPr>
          <p:cNvPr id="9" name="Group 6"/>
          <p:cNvGrpSpPr/>
          <p:nvPr userDrawn="1"/>
        </p:nvGrpSpPr>
        <p:grpSpPr>
          <a:xfrm>
            <a:off x="13865445" y="-783709"/>
            <a:ext cx="2165787" cy="839228"/>
            <a:chOff x="0" y="0"/>
            <a:chExt cx="570413" cy="221031"/>
          </a:xfrm>
        </p:grpSpPr>
        <p:sp>
          <p:nvSpPr>
            <p:cNvPr id="10" name="Freeform 7"/>
            <p:cNvSpPr/>
            <p:nvPr/>
          </p:nvSpPr>
          <p:spPr>
            <a:xfrm>
              <a:off x="0" y="0"/>
              <a:ext cx="570413" cy="221031"/>
            </a:xfrm>
            <a:custGeom>
              <a:avLst/>
              <a:gdLst/>
              <a:ahLst/>
              <a:cxnLst/>
              <a:rect l="l" t="t" r="r" b="b"/>
              <a:pathLst>
                <a:path w="570413" h="221031">
                  <a:moveTo>
                    <a:pt x="203200" y="0"/>
                  </a:moveTo>
                  <a:lnTo>
                    <a:pt x="570413" y="0"/>
                  </a:lnTo>
                  <a:lnTo>
                    <a:pt x="367213" y="221031"/>
                  </a:lnTo>
                  <a:lnTo>
                    <a:pt x="0" y="221031"/>
                  </a:lnTo>
                  <a:lnTo>
                    <a:pt x="203200" y="0"/>
                  </a:lnTo>
                  <a:close/>
                </a:path>
              </a:pathLst>
            </a:custGeom>
            <a:solidFill>
              <a:srgbClr val="168246"/>
            </a:solidFill>
          </p:spPr>
        </p:sp>
        <p:sp>
          <p:nvSpPr>
            <p:cNvPr id="11"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userDrawn="1"/>
        </p:nvGrpSpPr>
        <p:grpSpPr>
          <a:xfrm>
            <a:off x="15154953" y="-973181"/>
            <a:ext cx="2664423"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5" name="Group 12"/>
          <p:cNvGrpSpPr/>
          <p:nvPr userDrawn="1"/>
        </p:nvGrpSpPr>
        <p:grpSpPr>
          <a:xfrm>
            <a:off x="16765363" y="-973181"/>
            <a:ext cx="2664423" cy="1218172"/>
            <a:chOff x="0" y="0"/>
            <a:chExt cx="483446" cy="221031"/>
          </a:xfrm>
        </p:grpSpPr>
        <p:sp>
          <p:nvSpPr>
            <p:cNvPr id="16" name="Freeform 13"/>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7" name="TextBox 14"/>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8" name="Group 15"/>
          <p:cNvGrpSpPr/>
          <p:nvPr userDrawn="1"/>
        </p:nvGrpSpPr>
        <p:grpSpPr>
          <a:xfrm rot="-6383299">
            <a:off x="-9225242" y="5696825"/>
            <a:ext cx="15009628" cy="4583863"/>
            <a:chOff x="0" y="0"/>
            <a:chExt cx="3953153" cy="1207272"/>
          </a:xfrm>
        </p:grpSpPr>
        <p:sp>
          <p:nvSpPr>
            <p:cNvPr id="19" name="Freeform 16"/>
            <p:cNvSpPr/>
            <p:nvPr/>
          </p:nvSpPr>
          <p:spPr>
            <a:xfrm>
              <a:off x="0" y="0"/>
              <a:ext cx="3953153" cy="1207272"/>
            </a:xfrm>
            <a:custGeom>
              <a:avLst/>
              <a:gdLst/>
              <a:ahLst/>
              <a:cxnLst/>
              <a:rect l="l" t="t" r="r" b="b"/>
              <a:pathLst>
                <a:path w="3953153" h="1207272">
                  <a:moveTo>
                    <a:pt x="0" y="0"/>
                  </a:moveTo>
                  <a:lnTo>
                    <a:pt x="3953153" y="0"/>
                  </a:lnTo>
                  <a:lnTo>
                    <a:pt x="3953153" y="1207272"/>
                  </a:lnTo>
                  <a:lnTo>
                    <a:pt x="0" y="1207272"/>
                  </a:lnTo>
                  <a:close/>
                </a:path>
              </a:pathLst>
            </a:custGeom>
            <a:solidFill>
              <a:srgbClr val="168246"/>
            </a:solidFill>
          </p:spPr>
        </p:sp>
        <p:sp>
          <p:nvSpPr>
            <p:cNvPr id="20"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1" name="Group 18"/>
          <p:cNvGrpSpPr/>
          <p:nvPr userDrawn="1"/>
        </p:nvGrpSpPr>
        <p:grpSpPr>
          <a:xfrm rot="-6428272">
            <a:off x="-6476114" y="7855943"/>
            <a:ext cx="15009628" cy="201024"/>
            <a:chOff x="0" y="0"/>
            <a:chExt cx="3953153" cy="52945"/>
          </a:xfrm>
        </p:grpSpPr>
        <p:sp>
          <p:nvSpPr>
            <p:cNvPr id="22" name="Freeform 19"/>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3" name="TextBox 20"/>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4" name="Picture 20"/>
          <p:cNvPicPr>
            <a:picLocks noChangeAspect="1"/>
          </p:cNvPicPr>
          <p:nvPr userDrawn="1"/>
        </p:nvPicPr>
        <p:blipFill>
          <a:blip r:embed="rId3"/>
          <a:srcRect l="27903" t="7707" r="27626" b="7032"/>
          <a:stretch>
            <a:fillRect/>
          </a:stretch>
        </p:blipFill>
        <p:spPr>
          <a:xfrm>
            <a:off x="435838" y="216358"/>
            <a:ext cx="1506527" cy="1624685"/>
          </a:xfrm>
          <a:prstGeom prst="rect">
            <a:avLst/>
          </a:prstGeom>
        </p:spPr>
      </p:pic>
      <p:pic>
        <p:nvPicPr>
          <p:cNvPr id="28" name="Imagen 27"/>
          <p:cNvPicPr>
            <a:picLocks noChangeAspect="1"/>
          </p:cNvPicPr>
          <p:nvPr userDrawn="1"/>
        </p:nvPicPr>
        <p:blipFill>
          <a:blip r:embed="rId4"/>
          <a:stretch>
            <a:fillRect/>
          </a:stretch>
        </p:blipFill>
        <p:spPr>
          <a:xfrm>
            <a:off x="7620000" y="9388462"/>
            <a:ext cx="2688569" cy="261541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CIAS">
    <p:spTree>
      <p:nvGrpSpPr>
        <p:cNvPr id="1" name=""/>
        <p:cNvGrpSpPr/>
        <p:nvPr/>
      </p:nvGrpSpPr>
      <p:grpSpPr>
        <a:xfrm>
          <a:off x="0" y="0"/>
          <a:ext cx="0" cy="0"/>
          <a:chOff x="0" y="0"/>
          <a:chExt cx="0" cy="0"/>
        </a:xfrm>
      </p:grpSpPr>
      <p:pic>
        <p:nvPicPr>
          <p:cNvPr id="8"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9" name="Grupo 8"/>
          <p:cNvGrpSpPr/>
          <p:nvPr userDrawn="1"/>
        </p:nvGrpSpPr>
        <p:grpSpPr>
          <a:xfrm>
            <a:off x="-2405949" y="-945846"/>
            <a:ext cx="7792008" cy="1218172"/>
            <a:chOff x="-2405949" y="-945847"/>
            <a:chExt cx="7792008" cy="1218172"/>
          </a:xfrm>
        </p:grpSpPr>
        <p:grpSp>
          <p:nvGrpSpPr>
            <p:cNvPr id="10" name="Group 3"/>
            <p:cNvGrpSpPr/>
            <p:nvPr/>
          </p:nvGrpSpPr>
          <p:grpSpPr>
            <a:xfrm>
              <a:off x="-2405949" y="-756375"/>
              <a:ext cx="4393457" cy="839228"/>
              <a:chOff x="0" y="0"/>
              <a:chExt cx="1157124" cy="221031"/>
            </a:xfrm>
          </p:grpSpPr>
          <p:sp>
            <p:nvSpPr>
              <p:cNvPr id="17"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8"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6"/>
            <p:cNvGrpSpPr/>
            <p:nvPr/>
          </p:nvGrpSpPr>
          <p:grpSpPr>
            <a:xfrm>
              <a:off x="1111228" y="-945847"/>
              <a:ext cx="2664422" cy="1218172"/>
              <a:chOff x="0" y="0"/>
              <a:chExt cx="483446" cy="221031"/>
            </a:xfrm>
          </p:grpSpPr>
          <p:sp>
            <p:nvSpPr>
              <p:cNvPr id="15"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6"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p:nvGrpSpPr>
          <p:grpSpPr>
            <a:xfrm>
              <a:off x="2721637" y="-945847"/>
              <a:ext cx="2664422"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9" name="Group 12"/>
          <p:cNvGrpSpPr/>
          <p:nvPr userDrawn="1"/>
        </p:nvGrpSpPr>
        <p:grpSpPr>
          <a:xfrm rot="-4699802">
            <a:off x="12677283" y="4893040"/>
            <a:ext cx="15009628" cy="4262784"/>
            <a:chOff x="0" y="0"/>
            <a:chExt cx="3953153" cy="1122709"/>
          </a:xfrm>
        </p:grpSpPr>
        <p:sp>
          <p:nvSpPr>
            <p:cNvPr id="20"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21"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2" name="Group 15"/>
          <p:cNvGrpSpPr/>
          <p:nvPr userDrawn="1"/>
        </p:nvGrpSpPr>
        <p:grpSpPr>
          <a:xfrm rot="-4699802">
            <a:off x="10294847" y="6513127"/>
            <a:ext cx="15009628" cy="201024"/>
            <a:chOff x="0" y="0"/>
            <a:chExt cx="3953153" cy="52945"/>
          </a:xfrm>
        </p:grpSpPr>
        <p:sp>
          <p:nvSpPr>
            <p:cNvPr id="23"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4"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5"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grpSp>
        <p:nvGrpSpPr>
          <p:cNvPr id="26" name="Group 2"/>
          <p:cNvGrpSpPr/>
          <p:nvPr userDrawn="1"/>
        </p:nvGrpSpPr>
        <p:grpSpPr>
          <a:xfrm>
            <a:off x="4" y="3467100"/>
            <a:ext cx="18287997" cy="11161301"/>
            <a:chOff x="-97909" y="-2126800"/>
            <a:chExt cx="5874598" cy="2939600"/>
          </a:xfrm>
        </p:grpSpPr>
        <p:sp>
          <p:nvSpPr>
            <p:cNvPr id="27"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8"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9" name="TextBox 14"/>
          <p:cNvSpPr txBox="1"/>
          <p:nvPr userDrawn="1"/>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10/20/2023</a:t>
            </a:fld>
            <a:endParaRPr lang="en-US"/>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0" r:id="rId4"/>
    <p:sldLayoutId id="2147483656" r:id="rId5"/>
    <p:sldLayoutId id="2147483657" r:id="rId6"/>
  </p:sldLayoutIdLst>
  <p:txStyles>
    <p:titleStyle>
      <a:lvl1pPr algn="ctr" defTabSz="914332"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91433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4" algn="l" defTabSz="91433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7"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1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hyperlink" Target="https://yyajairapimienta.wixsite.com/emprendeconexito" TargetMode="External"/><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0 Rectángulo"/>
          <p:cNvSpPr/>
          <p:nvPr/>
        </p:nvSpPr>
        <p:spPr>
          <a:xfrm>
            <a:off x="1371600" y="1104900"/>
            <a:ext cx="9924961" cy="8956298"/>
          </a:xfrm>
          <a:prstGeom prst="rect">
            <a:avLst/>
          </a:prstGeom>
        </p:spPr>
        <p:txBody>
          <a:bodyPr wrap="square">
            <a:spAutoFit/>
          </a:bodyPr>
          <a:lstStyle/>
          <a:p>
            <a:pPr algn="ctr"/>
            <a:endParaRPr lang="es-CO" sz="2400" b="1" dirty="0">
              <a:latin typeface="Arial" pitchFamily="34" charset="0"/>
              <a:cs typeface="Arial" pitchFamily="34" charset="0"/>
            </a:endParaRPr>
          </a:p>
          <a:p>
            <a:pPr algn="ctr"/>
            <a:r>
              <a:rPr lang="es-CO" sz="2400" b="1" dirty="0">
                <a:latin typeface="Arial" pitchFamily="34" charset="0"/>
                <a:cs typeface="Arial" pitchFamily="34" charset="0"/>
              </a:rPr>
              <a:t>MODELO NETWORK MARKETING COMO ALTERNATIVA DE  NEGOCIO PARA LOS JOVENES DE AGUACHICA, CESAR</a:t>
            </a: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PROYECTO DE GRADO</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ESTUDIANTE</a:t>
            </a:r>
          </a:p>
          <a:p>
            <a:pPr algn="ctr"/>
            <a:r>
              <a:rPr lang="es-419" sz="2400" b="1" dirty="0">
                <a:latin typeface="Arial" pitchFamily="34" charset="0"/>
                <a:cs typeface="Arial" pitchFamily="34" charset="0"/>
              </a:rPr>
              <a:t>GEILY DANIELA AYALA GARCIA</a:t>
            </a:r>
          </a:p>
          <a:p>
            <a:pPr algn="ctr"/>
            <a:r>
              <a:rPr lang="es-419" sz="2400" b="1" dirty="0">
                <a:latin typeface="Arial" pitchFamily="34" charset="0"/>
                <a:cs typeface="Arial" pitchFamily="34" charset="0"/>
              </a:rPr>
              <a:t>YISSEL YAJAIRA PIMIENTA PEÑA</a:t>
            </a: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DIRECTOR DE PROYECTO	</a:t>
            </a:r>
          </a:p>
          <a:p>
            <a:pPr algn="ctr"/>
            <a:r>
              <a:rPr lang="es-419" sz="2400" b="1" dirty="0">
                <a:latin typeface="Arial" pitchFamily="34" charset="0"/>
                <a:cs typeface="Arial" pitchFamily="34" charset="0"/>
              </a:rPr>
              <a:t>JOSÉ LUIS OLARTE MERCHÁN</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UNIVERSIDAD POPULAR DEL CESAR SECCIONAL AGUACHICA</a:t>
            </a:r>
          </a:p>
          <a:p>
            <a:pPr algn="ctr"/>
            <a:r>
              <a:rPr lang="es-419" sz="2400" b="1" dirty="0">
                <a:latin typeface="Arial" pitchFamily="34" charset="0"/>
                <a:cs typeface="Arial" pitchFamily="34" charset="0"/>
              </a:rPr>
              <a:t>CIENCIAS ADMINISTRATIVAS, CONTABLES Y ECONÓMICAS</a:t>
            </a:r>
          </a:p>
          <a:p>
            <a:pPr algn="ctr"/>
            <a:r>
              <a:rPr lang="es-419" sz="2400" b="1" dirty="0">
                <a:latin typeface="Arial" pitchFamily="34" charset="0"/>
                <a:cs typeface="Arial" pitchFamily="34" charset="0"/>
              </a:rPr>
              <a:t>ADMINISTRACIÓN DE EMPRESAS</a:t>
            </a:r>
          </a:p>
          <a:p>
            <a:pPr algn="ctr"/>
            <a:r>
              <a:rPr lang="es-419" sz="2400" b="1" dirty="0">
                <a:latin typeface="Arial" pitchFamily="34" charset="0"/>
                <a:cs typeface="Arial" pitchFamily="34" charset="0"/>
              </a:rPr>
              <a:t>AGUACHICA</a:t>
            </a:r>
          </a:p>
          <a:p>
            <a:pPr algn="ctr"/>
            <a:r>
              <a:rPr lang="es-419" sz="2400" b="1" dirty="0">
                <a:latin typeface="Arial" pitchFamily="34" charset="0"/>
                <a:cs typeface="Arial" pitchFamily="34" charset="0"/>
              </a:rPr>
              <a:t>2023 - 2</a:t>
            </a:r>
          </a:p>
        </p:txBody>
      </p:sp>
    </p:spTree>
    <p:extLst>
      <p:ext uri="{BB962C8B-B14F-4D97-AF65-F5344CB8AC3E}">
        <p14:creationId xmlns:p14="http://schemas.microsoft.com/office/powerpoint/2010/main" val="3615623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xmlns="" id="{D0EDD825-1820-42F7-8743-6D4F29A6A3D0}"/>
              </a:ext>
            </a:extLst>
          </p:cNvPr>
          <p:cNvSpPr/>
          <p:nvPr/>
        </p:nvSpPr>
        <p:spPr>
          <a:xfrm>
            <a:off x="1987550" y="2459547"/>
            <a:ext cx="15157450" cy="830997"/>
          </a:xfrm>
          <a:prstGeom prst="rect">
            <a:avLst/>
          </a:prstGeom>
        </p:spPr>
        <p:txBody>
          <a:bodyPr wrap="square">
            <a:spAutoFit/>
          </a:bodyPr>
          <a:lstStyle/>
          <a:p>
            <a:pPr algn="just"/>
            <a:r>
              <a:rPr lang="es-CO" sz="2400" b="1" dirty="0">
                <a:latin typeface="Arial" panose="020B0604020202020204" pitchFamily="34" charset="0"/>
                <a:cs typeface="Arial" panose="020B0604020202020204" pitchFamily="34" charset="0"/>
              </a:rPr>
              <a:t>2.</a:t>
            </a:r>
            <a:r>
              <a:rPr lang="es-MX" sz="2400" b="1" dirty="0">
                <a:latin typeface="Arial" panose="020B0604020202020204" pitchFamily="34" charset="0"/>
                <a:cs typeface="Arial" panose="020B0604020202020204" pitchFamily="34" charset="0"/>
              </a:rPr>
              <a:t>  Realizar un análisis acerca de las variables que se intervienen en las empresas que usan Network marketing.</a:t>
            </a:r>
            <a:r>
              <a:rPr lang="es-CO" sz="2400" b="1"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xmlns="" id="{B5D36BC7-48FE-476D-A212-D4502AD26E15}"/>
              </a:ext>
            </a:extLst>
          </p:cNvPr>
          <p:cNvSpPr txBox="1"/>
          <p:nvPr/>
        </p:nvSpPr>
        <p:spPr>
          <a:xfrm>
            <a:off x="2025650" y="778504"/>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8" name="TextBox 25">
            <a:extLst>
              <a:ext uri="{FF2B5EF4-FFF2-40B4-BE49-F238E27FC236}">
                <a16:creationId xmlns:a16="http://schemas.microsoft.com/office/drawing/2014/main" xmlns="" id="{5A3B3CA7-6285-45FC-907B-134A2E366BE2}"/>
              </a:ext>
            </a:extLst>
          </p:cNvPr>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08</a:t>
            </a:r>
          </a:p>
        </p:txBody>
      </p:sp>
      <p:pic>
        <p:nvPicPr>
          <p:cNvPr id="4" name="Imagen 3"/>
          <p:cNvPicPr>
            <a:picLocks noChangeAspect="1"/>
          </p:cNvPicPr>
          <p:nvPr/>
        </p:nvPicPr>
        <p:blipFill>
          <a:blip r:embed="rId2"/>
          <a:stretch>
            <a:fillRect/>
          </a:stretch>
        </p:blipFill>
        <p:spPr>
          <a:xfrm>
            <a:off x="1313505" y="3531453"/>
            <a:ext cx="7377570" cy="5257800"/>
          </a:xfrm>
          <a:prstGeom prst="rect">
            <a:avLst/>
          </a:prstGeom>
        </p:spPr>
      </p:pic>
      <p:pic>
        <p:nvPicPr>
          <p:cNvPr id="2" name="Imagen 1"/>
          <p:cNvPicPr>
            <a:picLocks noChangeAspect="1"/>
          </p:cNvPicPr>
          <p:nvPr/>
        </p:nvPicPr>
        <p:blipFill>
          <a:blip r:embed="rId3"/>
          <a:stretch>
            <a:fillRect/>
          </a:stretch>
        </p:blipFill>
        <p:spPr>
          <a:xfrm>
            <a:off x="9216553" y="3849510"/>
            <a:ext cx="7792716" cy="4570590"/>
          </a:xfrm>
          <a:prstGeom prst="rect">
            <a:avLst/>
          </a:prstGeom>
        </p:spPr>
      </p:pic>
    </p:spTree>
    <p:extLst>
      <p:ext uri="{BB962C8B-B14F-4D97-AF65-F5344CB8AC3E}">
        <p14:creationId xmlns:p14="http://schemas.microsoft.com/office/powerpoint/2010/main" val="552243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5969" y="5600700"/>
            <a:ext cx="8504224" cy="3905434"/>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571500"/>
            <a:ext cx="7253662" cy="3903836"/>
          </a:xfrm>
          <a:prstGeom prst="rect">
            <a:avLst/>
          </a:prstGeom>
        </p:spPr>
      </p:pic>
      <p:sp>
        <p:nvSpPr>
          <p:cNvPr id="6" name="CuadroTexto 5"/>
          <p:cNvSpPr txBox="1"/>
          <p:nvPr/>
        </p:nvSpPr>
        <p:spPr>
          <a:xfrm>
            <a:off x="8519643" y="9867900"/>
            <a:ext cx="929157" cy="523220"/>
          </a:xfrm>
          <a:prstGeom prst="rect">
            <a:avLst/>
          </a:prstGeom>
          <a:noFill/>
        </p:spPr>
        <p:txBody>
          <a:bodyPr wrap="square" rtlCol="0">
            <a:spAutoFit/>
          </a:bodyPr>
          <a:lstStyle/>
          <a:p>
            <a:r>
              <a:rPr lang="es-MX" sz="2800" b="1" dirty="0">
                <a:latin typeface="Arial" panose="020B0604020202020204" pitchFamily="34" charset="0"/>
                <a:cs typeface="Arial" panose="020B0604020202020204" pitchFamily="34" charset="0"/>
              </a:rPr>
              <a:t>09</a:t>
            </a:r>
            <a:endParaRPr lang="es-CO" sz="2800" b="1"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4"/>
          <a:stretch>
            <a:fillRect/>
          </a:stretch>
        </p:blipFill>
        <p:spPr>
          <a:xfrm>
            <a:off x="8984221" y="2360694"/>
            <a:ext cx="8236979" cy="4188000"/>
          </a:xfrm>
          <a:prstGeom prst="rect">
            <a:avLst/>
          </a:prstGeom>
        </p:spPr>
      </p:pic>
    </p:spTree>
    <p:extLst>
      <p:ext uri="{BB962C8B-B14F-4D97-AF65-F5344CB8AC3E}">
        <p14:creationId xmlns:p14="http://schemas.microsoft.com/office/powerpoint/2010/main" val="419175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xmlns="" id="{4856C45A-AD97-4101-BA7A-1E0C946EF81D}"/>
              </a:ext>
            </a:extLst>
          </p:cNvPr>
          <p:cNvSpPr/>
          <p:nvPr/>
        </p:nvSpPr>
        <p:spPr>
          <a:xfrm>
            <a:off x="2590800" y="1943100"/>
            <a:ext cx="12268200" cy="830997"/>
          </a:xfrm>
          <a:prstGeom prst="rect">
            <a:avLst/>
          </a:prstGeom>
        </p:spPr>
        <p:txBody>
          <a:bodyPr wrap="square">
            <a:spAutoFit/>
          </a:bodyPr>
          <a:lstStyle/>
          <a:p>
            <a:pPr algn="just"/>
            <a:r>
              <a:rPr lang="es-CO" sz="2400" b="1" dirty="0">
                <a:latin typeface="Arial" panose="020B0604020202020204" pitchFamily="34" charset="0"/>
                <a:cs typeface="Arial" panose="020B0604020202020204" pitchFamily="34" charset="0"/>
              </a:rPr>
              <a:t>3. Diseñar una estrategia efectiva para el desarrollo del modelo Network marketing como alternativa de negocio enfocado en el municipio de Aguachica, Cesar.</a:t>
            </a:r>
          </a:p>
        </p:txBody>
      </p:sp>
      <p:sp>
        <p:nvSpPr>
          <p:cNvPr id="7" name="TextBox 6">
            <a:extLst>
              <a:ext uri="{FF2B5EF4-FFF2-40B4-BE49-F238E27FC236}">
                <a16:creationId xmlns:a16="http://schemas.microsoft.com/office/drawing/2014/main" xmlns="" id="{D07E2EA0-11F6-4446-A105-294A0930AD3B}"/>
              </a:ext>
            </a:extLst>
          </p:cNvPr>
          <p:cNvSpPr txBox="1"/>
          <p:nvPr/>
        </p:nvSpPr>
        <p:spPr>
          <a:xfrm>
            <a:off x="2057400" y="281107"/>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8" name="TextBox 25">
            <a:extLst>
              <a:ext uri="{FF2B5EF4-FFF2-40B4-BE49-F238E27FC236}">
                <a16:creationId xmlns:a16="http://schemas.microsoft.com/office/drawing/2014/main" xmlns="" id="{8F4EE1EB-C923-4B64-A833-E3EFC3FC8E0E}"/>
              </a:ext>
            </a:extLst>
          </p:cNvPr>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10</a:t>
            </a:r>
          </a:p>
        </p:txBody>
      </p:sp>
      <p:pic>
        <p:nvPicPr>
          <p:cNvPr id="4" name="Imagen 3"/>
          <p:cNvPicPr>
            <a:picLocks noChangeAspect="1"/>
          </p:cNvPicPr>
          <p:nvPr/>
        </p:nvPicPr>
        <p:blipFill>
          <a:blip r:embed="rId2"/>
          <a:stretch>
            <a:fillRect/>
          </a:stretch>
        </p:blipFill>
        <p:spPr>
          <a:xfrm>
            <a:off x="1661342" y="2857713"/>
            <a:ext cx="6339658" cy="6781587"/>
          </a:xfrm>
          <a:prstGeom prst="rect">
            <a:avLst/>
          </a:prstGeom>
        </p:spPr>
      </p:pic>
      <p:sp>
        <p:nvSpPr>
          <p:cNvPr id="5" name="Rectángulo 4"/>
          <p:cNvSpPr/>
          <p:nvPr/>
        </p:nvSpPr>
        <p:spPr>
          <a:xfrm>
            <a:off x="8534401" y="5421868"/>
            <a:ext cx="9296400" cy="1569660"/>
          </a:xfrm>
          <a:prstGeom prst="rect">
            <a:avLst/>
          </a:prstGeom>
        </p:spPr>
        <p:txBody>
          <a:bodyPr wrap="square">
            <a:spAutoFit/>
          </a:bodyPr>
          <a:lstStyle/>
          <a:p>
            <a:r>
              <a:rPr lang="es-CO" sz="2400" dirty="0">
                <a:solidFill>
                  <a:schemeClr val="accent5">
                    <a:lumMod val="75000"/>
                  </a:schemeClr>
                </a:solidFill>
                <a:latin typeface="Ariak"/>
                <a:hlinkClick r:id="rId3">
                  <a:extLst>
                    <a:ext uri="{A12FA001-AC4F-418D-AE19-62706E023703}">
                      <ahyp:hlinkClr xmlns:ahyp="http://schemas.microsoft.com/office/drawing/2018/hyperlinkcolor" xmlns="" val="tx"/>
                    </a:ext>
                  </a:extLst>
                </a:hlinkClick>
              </a:rPr>
              <a:t>https://yyajairapimienta.wixsite.com/emprendeconexito</a:t>
            </a:r>
            <a:endParaRPr lang="es-CO" sz="2400" dirty="0">
              <a:solidFill>
                <a:schemeClr val="accent5">
                  <a:lumMod val="75000"/>
                </a:schemeClr>
              </a:solidFill>
              <a:latin typeface="Ariak"/>
            </a:endParaRPr>
          </a:p>
          <a:p>
            <a:endParaRPr lang="es-CO" sz="2400" dirty="0">
              <a:solidFill>
                <a:schemeClr val="accent5">
                  <a:lumMod val="75000"/>
                </a:schemeClr>
              </a:solidFill>
              <a:latin typeface="Ariak"/>
            </a:endParaRPr>
          </a:p>
          <a:p>
            <a:endParaRPr lang="es-CO" sz="2400" dirty="0">
              <a:latin typeface="Ariak"/>
            </a:endParaRPr>
          </a:p>
          <a:p>
            <a:endParaRPr lang="es-CO" sz="2400" dirty="0">
              <a:latin typeface="Ariak"/>
            </a:endParaRPr>
          </a:p>
        </p:txBody>
      </p:sp>
    </p:spTree>
    <p:extLst>
      <p:ext uri="{BB962C8B-B14F-4D97-AF65-F5344CB8AC3E}">
        <p14:creationId xmlns:p14="http://schemas.microsoft.com/office/powerpoint/2010/main" val="3807465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11</a:t>
            </a: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CONCLUSIONES</a:t>
            </a:r>
            <a:endParaRPr lang="es-ES" sz="5400" b="1" dirty="0">
              <a:latin typeface="Arial Black" panose="020B0A04020102020204" pitchFamily="34" charset="0"/>
              <a:cs typeface="Arial" pitchFamily="34" charset="0"/>
            </a:endParaRPr>
          </a:p>
        </p:txBody>
      </p:sp>
      <p:sp>
        <p:nvSpPr>
          <p:cNvPr id="5" name="Rectángulo 4"/>
          <p:cNvSpPr/>
          <p:nvPr/>
        </p:nvSpPr>
        <p:spPr>
          <a:xfrm>
            <a:off x="10158300" y="2820084"/>
            <a:ext cx="7162800" cy="2308324"/>
          </a:xfrm>
          <a:prstGeom prst="rect">
            <a:avLst/>
          </a:prstGeom>
          <a:solidFill>
            <a:srgbClr val="CCECFF"/>
          </a:solidFill>
        </p:spPr>
        <p:style>
          <a:lnRef idx="2">
            <a:schemeClr val="dk1"/>
          </a:lnRef>
          <a:fillRef idx="1">
            <a:schemeClr val="lt1"/>
          </a:fillRef>
          <a:effectRef idx="0">
            <a:schemeClr val="dk1"/>
          </a:effectRef>
          <a:fontRef idx="minor">
            <a:schemeClr val="dk1"/>
          </a:fontRef>
        </p:style>
        <p:txBody>
          <a:bodyPr wrap="square">
            <a:spAutoFit/>
          </a:bodyPr>
          <a:lstStyle/>
          <a:p>
            <a:pPr algn="just"/>
            <a:r>
              <a:rPr lang="es-MX" sz="2400" dirty="0">
                <a:latin typeface="Arial" panose="020B0604020202020204" pitchFamily="34" charset="0"/>
                <a:cs typeface="Arial" panose="020B0604020202020204" pitchFamily="34" charset="0"/>
              </a:rPr>
              <a:t>La adopción del modelo de Network Marketing </a:t>
            </a:r>
            <a:r>
              <a:rPr lang="es-CO" sz="2400" dirty="0">
                <a:latin typeface="Arial" panose="020B0604020202020204" pitchFamily="34" charset="0"/>
                <a:cs typeface="Arial" panose="020B0604020202020204" pitchFamily="34" charset="0"/>
              </a:rPr>
              <a:t>introduce una ruta divergente para el empleo, permitiendo a los jóvenes explorar oportunidades fuera de los empleos tradicionales, lo que, en última instancia, podría ampliar el espectro de oportunidades de empleo en la región.</a:t>
            </a:r>
          </a:p>
        </p:txBody>
      </p:sp>
      <p:sp>
        <p:nvSpPr>
          <p:cNvPr id="4" name="CuadroTexto 3"/>
          <p:cNvSpPr txBox="1"/>
          <p:nvPr/>
        </p:nvSpPr>
        <p:spPr>
          <a:xfrm>
            <a:off x="457200" y="2857500"/>
            <a:ext cx="6934200" cy="2677656"/>
          </a:xfrm>
          <a:prstGeom prst="rect">
            <a:avLst/>
          </a:prstGeom>
          <a:solidFill>
            <a:srgbClr val="CCECFF"/>
          </a:solidFill>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CO" sz="2400" dirty="0">
                <a:latin typeface="Arial" panose="020B0604020202020204" pitchFamily="34" charset="0"/>
                <a:cs typeface="Arial" panose="020B0604020202020204" pitchFamily="34" charset="0"/>
              </a:rPr>
              <a:t>En función de los resultados recogidos y el análisis profundo realizado, se puede inferir que el modelo Network Marketing emerge como una alternativa potencialmente viable y sustentable frente a la falta de oportunidades laborales que prevalece en la demografía joven de Aguachica, Cesar.</a:t>
            </a:r>
            <a:endParaRPr lang="es-MX" sz="2400" dirty="0">
              <a:latin typeface="Arial" panose="020B0604020202020204" pitchFamily="34" charset="0"/>
              <a:cs typeface="Arial" panose="020B0604020202020204" pitchFamily="34" charset="0"/>
            </a:endParaRPr>
          </a:p>
        </p:txBody>
      </p:sp>
      <p:cxnSp>
        <p:nvCxnSpPr>
          <p:cNvPr id="7" name="Conector angular 6"/>
          <p:cNvCxnSpPr>
            <a:cxnSpLocks/>
          </p:cNvCxnSpPr>
          <p:nvPr/>
        </p:nvCxnSpPr>
        <p:spPr>
          <a:xfrm flipV="1">
            <a:off x="7432040" y="3291188"/>
            <a:ext cx="2741500" cy="609094"/>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ector angular 6">
            <a:extLst>
              <a:ext uri="{FF2B5EF4-FFF2-40B4-BE49-F238E27FC236}">
                <a16:creationId xmlns:a16="http://schemas.microsoft.com/office/drawing/2014/main" xmlns="" id="{94D78F87-4C8D-41DB-9732-40A45F2990C0}"/>
              </a:ext>
            </a:extLst>
          </p:cNvPr>
          <p:cNvCxnSpPr>
            <a:cxnSpLocks/>
          </p:cNvCxnSpPr>
          <p:nvPr/>
        </p:nvCxnSpPr>
        <p:spPr>
          <a:xfrm rot="16200000" flipH="1">
            <a:off x="7248059" y="5678501"/>
            <a:ext cx="743884" cy="457198"/>
          </a:xfrm>
          <a:prstGeom prst="bentConnector3">
            <a:avLst/>
          </a:prstGeom>
          <a:ln>
            <a:tailEnd type="triangle"/>
          </a:ln>
        </p:spPr>
        <p:style>
          <a:lnRef idx="1">
            <a:schemeClr val="dk1"/>
          </a:lnRef>
          <a:fillRef idx="0">
            <a:schemeClr val="dk1"/>
          </a:fillRef>
          <a:effectRef idx="0">
            <a:schemeClr val="dk1"/>
          </a:effectRef>
          <a:fontRef idx="minor">
            <a:schemeClr val="tx1"/>
          </a:fontRef>
        </p:style>
      </p:cxnSp>
      <p:sp>
        <p:nvSpPr>
          <p:cNvPr id="19" name="Rectángulo 18">
            <a:extLst>
              <a:ext uri="{FF2B5EF4-FFF2-40B4-BE49-F238E27FC236}">
                <a16:creationId xmlns:a16="http://schemas.microsoft.com/office/drawing/2014/main" xmlns="" id="{FF13AF72-D521-46DD-BFA4-027549865C15}"/>
              </a:ext>
            </a:extLst>
          </p:cNvPr>
          <p:cNvSpPr/>
          <p:nvPr/>
        </p:nvSpPr>
        <p:spPr>
          <a:xfrm>
            <a:off x="3657600" y="6328298"/>
            <a:ext cx="12877800" cy="3046988"/>
          </a:xfrm>
          <a:prstGeom prst="rect">
            <a:avLst/>
          </a:prstGeom>
          <a:solidFill>
            <a:srgbClr val="CCECFF"/>
          </a:solidFill>
        </p:spPr>
        <p:txBody>
          <a:bodyPr wrap="square">
            <a:spAutoFit/>
          </a:bodyPr>
          <a:lstStyle/>
          <a:p>
            <a:pPr algn="just"/>
            <a:r>
              <a:rPr lang="es-CO" sz="3200" dirty="0">
                <a:latin typeface="Ariak"/>
              </a:rPr>
              <a:t>Este modelo fomenta el espíritu emprendedor, permitiendo a los jóvenes tomar la iniciativa para crear y gestionar sus propios negocios, fomentando así una cultura de independencia y autonomía. La dedicación, el enfoque y la perseverancia fueron aspectos destacados como cruciales para el éxito en este campo, lo que promueve el desarrollo de una fuerza laboral resiliente y adaptable.</a:t>
            </a:r>
          </a:p>
        </p:txBody>
      </p:sp>
    </p:spTree>
    <p:extLst>
      <p:ext uri="{BB962C8B-B14F-4D97-AF65-F5344CB8AC3E}">
        <p14:creationId xmlns:p14="http://schemas.microsoft.com/office/powerpoint/2010/main" val="19695802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xmlns="" id="{DA9E646E-6CE9-42F4-8136-389B6046553A}"/>
              </a:ext>
            </a:extLst>
          </p:cNvPr>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RECOMENDACIONES</a:t>
            </a:r>
            <a:endParaRPr lang="es-ES" sz="5400" b="1" dirty="0">
              <a:latin typeface="Arial Black" panose="020B0A04020102020204" pitchFamily="34" charset="0"/>
              <a:cs typeface="Arial" pitchFamily="34" charset="0"/>
            </a:endParaRPr>
          </a:p>
        </p:txBody>
      </p:sp>
      <p:sp>
        <p:nvSpPr>
          <p:cNvPr id="5" name="Rectángulo 4">
            <a:extLst>
              <a:ext uri="{FF2B5EF4-FFF2-40B4-BE49-F238E27FC236}">
                <a16:creationId xmlns:a16="http://schemas.microsoft.com/office/drawing/2014/main" xmlns="" id="{21D31867-C5B6-4A98-84D0-285DDE982015}"/>
              </a:ext>
            </a:extLst>
          </p:cNvPr>
          <p:cNvSpPr/>
          <p:nvPr/>
        </p:nvSpPr>
        <p:spPr>
          <a:xfrm>
            <a:off x="914400" y="3467100"/>
            <a:ext cx="16002000" cy="584775"/>
          </a:xfrm>
          <a:prstGeom prst="rect">
            <a:avLst/>
          </a:prstGeom>
          <a:solidFill>
            <a:schemeClr val="accent1">
              <a:lumMod val="60000"/>
              <a:lumOff val="40000"/>
            </a:schemeClr>
          </a:solidFill>
        </p:spPr>
        <p:style>
          <a:lnRef idx="2">
            <a:schemeClr val="dk1"/>
          </a:lnRef>
          <a:fillRef idx="1">
            <a:schemeClr val="lt1"/>
          </a:fillRef>
          <a:effectRef idx="0">
            <a:schemeClr val="dk1"/>
          </a:effectRef>
          <a:fontRef idx="minor">
            <a:schemeClr val="dk1"/>
          </a:fontRef>
        </p:style>
        <p:txBody>
          <a:bodyPr wrap="square">
            <a:spAutoFit/>
          </a:bodyPr>
          <a:lstStyle/>
          <a:p>
            <a:pPr marL="457200" indent="-457200" algn="just">
              <a:buFont typeface="Arial" panose="020B0604020202020204" pitchFamily="34" charset="0"/>
              <a:buChar char="•"/>
            </a:pPr>
            <a:r>
              <a:rPr lang="es-CO" sz="3200" dirty="0">
                <a:latin typeface="Arial" panose="020B0604020202020204" pitchFamily="34" charset="0"/>
                <a:cs typeface="Arial" panose="020B0604020202020204" pitchFamily="34" charset="0"/>
              </a:rPr>
              <a:t>En vista de los hallazgos obtenidos a lo largo de este estudio, es esencial señalar:</a:t>
            </a:r>
          </a:p>
        </p:txBody>
      </p:sp>
      <p:sp>
        <p:nvSpPr>
          <p:cNvPr id="6" name="TextBox 25">
            <a:extLst>
              <a:ext uri="{FF2B5EF4-FFF2-40B4-BE49-F238E27FC236}">
                <a16:creationId xmlns:a16="http://schemas.microsoft.com/office/drawing/2014/main" xmlns="" id="{9F9235FC-8024-48AB-A59F-DA2A1BBAD521}"/>
              </a:ext>
            </a:extLst>
          </p:cNvPr>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12</a:t>
            </a:r>
          </a:p>
        </p:txBody>
      </p:sp>
      <p:sp>
        <p:nvSpPr>
          <p:cNvPr id="11" name="Rectángulo 10">
            <a:extLst>
              <a:ext uri="{FF2B5EF4-FFF2-40B4-BE49-F238E27FC236}">
                <a16:creationId xmlns:a16="http://schemas.microsoft.com/office/drawing/2014/main" xmlns="" id="{65A44EC2-9679-42B2-89DB-7E9B23B00F31}"/>
              </a:ext>
            </a:extLst>
          </p:cNvPr>
          <p:cNvSpPr/>
          <p:nvPr/>
        </p:nvSpPr>
        <p:spPr>
          <a:xfrm>
            <a:off x="968498" y="4684198"/>
            <a:ext cx="15468600" cy="1569660"/>
          </a:xfrm>
          <a:prstGeom prst="rect">
            <a:avLst/>
          </a:prstGeom>
        </p:spPr>
        <p:txBody>
          <a:bodyPr wrap="square">
            <a:spAutoFit/>
          </a:bodyPr>
          <a:lstStyle/>
          <a:p>
            <a:pPr marL="285750" indent="-285750" algn="just">
              <a:buFont typeface="Arial" panose="020B0604020202020204" pitchFamily="34" charset="0"/>
              <a:buChar char="•"/>
            </a:pPr>
            <a:r>
              <a:rPr lang="es-CO" sz="3200" dirty="0">
                <a:latin typeface="Ariak"/>
              </a:rPr>
              <a:t>Que aunque el modelo Network Marketing se elige como una opción viable para contrarrestar la problemática en la población juvenil de Aguachica Cesar, su incorporación efectiva requiere una estructura de apoyo sólida y constante.</a:t>
            </a:r>
          </a:p>
        </p:txBody>
      </p:sp>
      <p:sp>
        <p:nvSpPr>
          <p:cNvPr id="15" name="Rectángulo 14">
            <a:extLst>
              <a:ext uri="{FF2B5EF4-FFF2-40B4-BE49-F238E27FC236}">
                <a16:creationId xmlns:a16="http://schemas.microsoft.com/office/drawing/2014/main" xmlns="" id="{7755BC37-B5C5-496F-8E90-84397F85F2F7}"/>
              </a:ext>
            </a:extLst>
          </p:cNvPr>
          <p:cNvSpPr/>
          <p:nvPr/>
        </p:nvSpPr>
        <p:spPr>
          <a:xfrm>
            <a:off x="968498" y="6853161"/>
            <a:ext cx="14401800" cy="2554545"/>
          </a:xfrm>
          <a:prstGeom prst="rect">
            <a:avLst/>
          </a:prstGeom>
        </p:spPr>
        <p:txBody>
          <a:bodyPr wrap="square">
            <a:spAutoFit/>
          </a:bodyPr>
          <a:lstStyle/>
          <a:p>
            <a:pPr marL="285750" indent="-285750" algn="just">
              <a:buFont typeface="Arial" panose="020B0604020202020204" pitchFamily="34" charset="0"/>
              <a:buChar char="•"/>
            </a:pPr>
            <a:r>
              <a:rPr lang="es-CO" sz="3200" dirty="0">
                <a:latin typeface="Ariak"/>
              </a:rPr>
              <a:t>sería prudente crear plataformas que fomenten el intercambio de conocimientos y experiencias entre los individuos que ya han encontrado un grado de éxito en este campo y aquellos que están empezando. Esto no solo podría servir para mitigar los desafíos iniciales, sino que también podría facilitar un camino más suave hacia el éxito, minimizando los errores iniciales comunes.</a:t>
            </a:r>
          </a:p>
        </p:txBody>
      </p:sp>
    </p:spTree>
    <p:extLst>
      <p:ext uri="{BB962C8B-B14F-4D97-AF65-F5344CB8AC3E}">
        <p14:creationId xmlns:p14="http://schemas.microsoft.com/office/powerpoint/2010/main" val="3825016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13</a:t>
            </a: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BIBLIOGRAFIA</a:t>
            </a:r>
            <a:endParaRPr lang="es-ES" sz="5400" b="1" dirty="0">
              <a:latin typeface="Arial Black" panose="020B0A04020102020204" pitchFamily="34" charset="0"/>
              <a:cs typeface="Arial" pitchFamily="34" charset="0"/>
            </a:endParaRPr>
          </a:p>
        </p:txBody>
      </p:sp>
      <p:sp>
        <p:nvSpPr>
          <p:cNvPr id="4" name="CuadroTexto 3"/>
          <p:cNvSpPr txBox="1"/>
          <p:nvPr/>
        </p:nvSpPr>
        <p:spPr>
          <a:xfrm>
            <a:off x="1518138" y="3496078"/>
            <a:ext cx="15771700" cy="5262979"/>
          </a:xfrm>
          <a:prstGeom prst="rect">
            <a:avLst/>
          </a:prstGeom>
          <a:noFill/>
        </p:spPr>
        <p:txBody>
          <a:bodyPr wrap="square" rtlCol="0">
            <a:spAutoFit/>
          </a:bodyPr>
          <a:lstStyle/>
          <a:p>
            <a:pPr marL="342900" indent="-342900" algn="just">
              <a:buFont typeface="Wingdings" panose="05000000000000000000" pitchFamily="2" charset="2"/>
              <a:buChar char="§"/>
            </a:pPr>
            <a:r>
              <a:rPr lang="es-MX" sz="2400" dirty="0">
                <a:latin typeface="Arial" panose="020B0604020202020204" pitchFamily="34" charset="0"/>
                <a:cs typeface="Arial" panose="020B0604020202020204" pitchFamily="34" charset="0"/>
              </a:rPr>
              <a:t>Acovedi. (2022). Recuperado de https://acovedi.org.co/nosotros/#:~:text=La%20Asociaci%C3%B3n%20Colombiana%20de%20Venta,que%20ver%20con%20nuestro%20sector</a:t>
            </a:r>
          </a:p>
          <a:p>
            <a:pPr marL="342900" indent="-342900" algn="just">
              <a:buFont typeface="Wingdings" panose="05000000000000000000" pitchFamily="2" charset="2"/>
              <a:buChar char="§"/>
            </a:pPr>
            <a:r>
              <a:rPr lang="es-MX" sz="2400" dirty="0">
                <a:latin typeface="Arial" panose="020B0604020202020204" pitchFamily="34" charset="0"/>
                <a:cs typeface="Arial" panose="020B0604020202020204" pitchFamily="34" charset="0"/>
              </a:rPr>
              <a:t>Aguachica, C. d. (2020). Recuperado de https://camaraaguachica.org.co/media/prensa/ESTUDIOS_ECONOMICOS_2020_CAMARA_DE_COMERCIO_DE_AGUACHICA.pdf</a:t>
            </a:r>
          </a:p>
          <a:p>
            <a:pPr marL="342900" indent="-342900" algn="just">
              <a:buFont typeface="Wingdings" panose="05000000000000000000" pitchFamily="2" charset="2"/>
              <a:buChar char="§"/>
            </a:pPr>
            <a:r>
              <a:rPr lang="es-MX" sz="2400" dirty="0">
                <a:latin typeface="Arial" panose="020B0604020202020204" pitchFamily="34" charset="0"/>
                <a:cs typeface="Arial" panose="020B0604020202020204" pitchFamily="34" charset="0"/>
              </a:rPr>
              <a:t>Ayala, E. A. (11 de Abril de 2023). Forbes. Recuperado de https://forbes.co/2023/04/11/economia-y-finanzas/sector-de-venta-directa-crecio-8-en-2022-en-colombia-genero-6-billones-de-pesos-en-transacciones</a:t>
            </a:r>
          </a:p>
          <a:p>
            <a:pPr marL="342900" indent="-342900" algn="just">
              <a:buFont typeface="Wingdings" panose="05000000000000000000" pitchFamily="2" charset="2"/>
              <a:buChar char="§"/>
            </a:pPr>
            <a:r>
              <a:rPr lang="es-MX" sz="2400" dirty="0">
                <a:latin typeface="Arial" panose="020B0604020202020204" pitchFamily="34" charset="0"/>
                <a:cs typeface="Arial" panose="020B0604020202020204" pitchFamily="34" charset="0"/>
              </a:rPr>
              <a:t>Barret. (2015). La industria del network marketing y la producción de nuevas subjetividades nómadas.</a:t>
            </a:r>
          </a:p>
          <a:p>
            <a:pPr marL="342900" indent="-342900" algn="just">
              <a:buFont typeface="Wingdings" panose="05000000000000000000" pitchFamily="2" charset="2"/>
              <a:buChar char="§"/>
            </a:pPr>
            <a:r>
              <a:rPr lang="es-MX" sz="2400" dirty="0">
                <a:latin typeface="Arial" panose="020B0604020202020204" pitchFamily="34" charset="0"/>
                <a:cs typeface="Arial" panose="020B0604020202020204" pitchFamily="34" charset="0"/>
              </a:rPr>
              <a:t>Becerra, B. X. (9 de febrero de 2022). La República. Recuperado de https://www.larepublica.co/globoeconomia/colombia-es-la-tercera-economia-con-la-mayor-tasa-de-desempleo-de-los-paises-ocde-3299272#:~:text=Laboral-,Colombia%20es%20la%20tercera%20econom%C3%ADa%20con%20la%20mayor,desempleo%20de%20los%20pa%C3%ADses%20Ocde&amp;t</a:t>
            </a:r>
          </a:p>
        </p:txBody>
      </p:sp>
    </p:spTree>
    <p:extLst>
      <p:ext uri="{BB962C8B-B14F-4D97-AF65-F5344CB8AC3E}">
        <p14:creationId xmlns:p14="http://schemas.microsoft.com/office/powerpoint/2010/main" val="358967959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grpSp>
        <p:nvGrpSpPr>
          <p:cNvPr id="19" name="Grupo 18"/>
          <p:cNvGrpSpPr/>
          <p:nvPr/>
        </p:nvGrpSpPr>
        <p:grpSpPr>
          <a:xfrm>
            <a:off x="-2405949" y="-945846"/>
            <a:ext cx="7792008" cy="1218172"/>
            <a:chOff x="-2405949" y="-945847"/>
            <a:chExt cx="7792008" cy="1218172"/>
          </a:xfrm>
        </p:grpSpPr>
        <p:grpSp>
          <p:nvGrpSpPr>
            <p:cNvPr id="3" name="Group 3"/>
            <p:cNvGrpSpPr/>
            <p:nvPr/>
          </p:nvGrpSpPr>
          <p:grpSpPr>
            <a:xfrm>
              <a:off x="-2405949" y="-756375"/>
              <a:ext cx="4393457" cy="839228"/>
              <a:chOff x="0" y="0"/>
              <a:chExt cx="1157124" cy="221031"/>
            </a:xfrm>
          </p:grpSpPr>
          <p:sp>
            <p:nvSpPr>
              <p:cNvPr id="4"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5"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11228" y="-945847"/>
              <a:ext cx="2664422" cy="1218172"/>
              <a:chOff x="0" y="0"/>
              <a:chExt cx="483446" cy="221031"/>
            </a:xfrm>
          </p:grpSpPr>
          <p:sp>
            <p:nvSpPr>
              <p:cNvPr id="7"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8"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2721637" y="-945847"/>
              <a:ext cx="2664422" cy="1218172"/>
              <a:chOff x="0" y="0"/>
              <a:chExt cx="483446" cy="221031"/>
            </a:xfrm>
          </p:grpSpPr>
          <p:sp>
            <p:nvSpPr>
              <p:cNvPr id="10"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1"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2" name="Group 12"/>
          <p:cNvGrpSpPr/>
          <p:nvPr/>
        </p:nvGrpSpPr>
        <p:grpSpPr>
          <a:xfrm rot="-4699802">
            <a:off x="12677283" y="4893040"/>
            <a:ext cx="15009628" cy="4262784"/>
            <a:chOff x="0" y="0"/>
            <a:chExt cx="3953153" cy="1122709"/>
          </a:xfrm>
        </p:grpSpPr>
        <p:sp>
          <p:nvSpPr>
            <p:cNvPr id="13"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4"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15" name="Group 15"/>
          <p:cNvGrpSpPr/>
          <p:nvPr/>
        </p:nvGrpSpPr>
        <p:grpSpPr>
          <a:xfrm rot="-4699802">
            <a:off x="10294847" y="6513127"/>
            <a:ext cx="15009628" cy="201024"/>
            <a:chOff x="0" y="0"/>
            <a:chExt cx="3953153" cy="52945"/>
          </a:xfrm>
        </p:grpSpPr>
        <p:sp>
          <p:nvSpPr>
            <p:cNvPr id="16"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17"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33" name="Picture 20"/>
          <p:cNvPicPr>
            <a:picLocks noChangeAspect="1"/>
          </p:cNvPicPr>
          <p:nvPr/>
        </p:nvPicPr>
        <p:blipFill>
          <a:blip r:embed="rId3"/>
          <a:srcRect l="27903" t="7707" r="27626" b="7032"/>
          <a:stretch>
            <a:fillRect/>
          </a:stretch>
        </p:blipFill>
        <p:spPr>
          <a:xfrm>
            <a:off x="16054369" y="90474"/>
            <a:ext cx="1506527" cy="1624685"/>
          </a:xfrm>
          <a:prstGeom prst="rect">
            <a:avLst/>
          </a:prstGeom>
        </p:spPr>
      </p:pic>
      <p:grpSp>
        <p:nvGrpSpPr>
          <p:cNvPr id="23" name="Group 2"/>
          <p:cNvGrpSpPr/>
          <p:nvPr/>
        </p:nvGrpSpPr>
        <p:grpSpPr>
          <a:xfrm>
            <a:off x="-727101" y="3541247"/>
            <a:ext cx="18287997" cy="11161300"/>
            <a:chOff x="-97909" y="-2126800"/>
            <a:chExt cx="5874598" cy="2939600"/>
          </a:xfrm>
        </p:grpSpPr>
        <p:sp>
          <p:nvSpPr>
            <p:cNvPr id="24"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chemeClr val="bg1">
                <a:alpha val="25882"/>
              </a:schemeClr>
            </a:solidFill>
          </p:spPr>
          <p:txBody>
            <a:bodyPr/>
            <a:lstStyle/>
            <a:p>
              <a:endParaRPr lang="es-CO" dirty="0"/>
            </a:p>
          </p:txBody>
        </p:sp>
        <p:sp>
          <p:nvSpPr>
            <p:cNvPr id="25"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6" name="TextBox 14"/>
          <p:cNvSpPr txBox="1"/>
          <p:nvPr/>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pic>
        <p:nvPicPr>
          <p:cNvPr id="27" name="Imagen 26">
            <a:extLst>
              <a:ext uri="{FF2B5EF4-FFF2-40B4-BE49-F238E27FC236}">
                <a16:creationId xmlns:a16="http://schemas.microsoft.com/office/drawing/2014/main" xmlns="" id="{C31ADF4E-CED4-43D5-8AE0-3FE1F9EAED9B}"/>
              </a:ext>
            </a:extLst>
          </p:cNvPr>
          <p:cNvPicPr>
            <a:picLocks noChangeAspect="1"/>
          </p:cNvPicPr>
          <p:nvPr/>
        </p:nvPicPr>
        <p:blipFill rotWithShape="1">
          <a:blip r:embed="rId4"/>
          <a:srcRect l="5573" r="3468"/>
          <a:stretch/>
        </p:blipFill>
        <p:spPr>
          <a:xfrm>
            <a:off x="13563600" y="3467097"/>
            <a:ext cx="3997296" cy="3902862"/>
          </a:xfrm>
          <a:prstGeom prst="rect">
            <a:avLst/>
          </a:prstGeom>
        </p:spPr>
      </p:pic>
    </p:spTree>
    <p:extLst>
      <p:ext uri="{BB962C8B-B14F-4D97-AF65-F5344CB8AC3E}">
        <p14:creationId xmlns:p14="http://schemas.microsoft.com/office/powerpoint/2010/main" val="418431346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i.pinimg.com/564x/33/9d/88/339d88a6fd9c49d28670377108910339.jpg">
            <a:extLst>
              <a:ext uri="{FF2B5EF4-FFF2-40B4-BE49-F238E27FC236}">
                <a16:creationId xmlns:a16="http://schemas.microsoft.com/office/drawing/2014/main" xmlns="" id="{86BA338F-1EA0-4B48-AA32-E14F3EE78E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714500"/>
            <a:ext cx="7848600" cy="784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069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Diagrama&#10;&#10;Descripción generada automáticamente">
            <a:extLst>
              <a:ext uri="{FF2B5EF4-FFF2-40B4-BE49-F238E27FC236}">
                <a16:creationId xmlns:a16="http://schemas.microsoft.com/office/drawing/2014/main" xmlns="" id="{84F9B38D-6D7C-40AC-AA48-2CF17D68EA7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2171700"/>
            <a:ext cx="10515600" cy="5334000"/>
          </a:xfrm>
          <a:prstGeom prst="rect">
            <a:avLst/>
          </a:prstGeom>
          <a:noFill/>
          <a:ln>
            <a:noFill/>
          </a:ln>
        </p:spPr>
      </p:pic>
    </p:spTree>
    <p:extLst>
      <p:ext uri="{BB962C8B-B14F-4D97-AF65-F5344CB8AC3E}">
        <p14:creationId xmlns:p14="http://schemas.microsoft.com/office/powerpoint/2010/main" val="2674167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sp>
        <p:nvSpPr>
          <p:cNvPr id="31" name="TextBox 6"/>
          <p:cNvSpPr txBox="1"/>
          <p:nvPr/>
        </p:nvSpPr>
        <p:spPr>
          <a:xfrm>
            <a:off x="4081351" y="1682843"/>
            <a:ext cx="9491199" cy="1410643"/>
          </a:xfrm>
          <a:prstGeom prst="rect">
            <a:avLst/>
          </a:prstGeom>
        </p:spPr>
        <p:txBody>
          <a:bodyPr wrap="square" lIns="0" tIns="0" rIns="0" bIns="0" rtlCol="0" anchor="t">
            <a:spAutoFit/>
          </a:bodyPr>
          <a:lstStyle/>
          <a:p>
            <a:pPr algn="ctr">
              <a:lnSpc>
                <a:spcPts val="11000"/>
              </a:lnSpc>
            </a:pPr>
            <a:r>
              <a:rPr lang="es-MX" sz="5400" dirty="0">
                <a:effectLst>
                  <a:outerShdw blurRad="50800" dist="38100" dir="2700000" algn="tl" rotWithShape="0">
                    <a:prstClr val="black">
                      <a:alpha val="40000"/>
                    </a:prstClr>
                  </a:outerShdw>
                </a:effectLst>
                <a:latin typeface="Arial Black" panose="020B0A04020102020204" pitchFamily="34" charset="0"/>
              </a:rPr>
              <a:t>INTRODUCCIÓN</a:t>
            </a:r>
            <a:endParaRPr lang="en-US" sz="5400" dirty="0">
              <a:effectLst>
                <a:outerShdw blurRad="50800" dist="38100" dir="2700000" algn="tl" rotWithShape="0">
                  <a:prstClr val="black">
                    <a:alpha val="40000"/>
                  </a:prstClr>
                </a:outerShdw>
              </a:effectLst>
              <a:latin typeface="Arial Black" panose="020B0A04020102020204" pitchFamily="34" charset="0"/>
            </a:endParaRPr>
          </a:p>
        </p:txBody>
      </p:sp>
      <p:sp>
        <p:nvSpPr>
          <p:cNvPr id="39"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sp>
        <p:nvSpPr>
          <p:cNvPr id="3" name="CuadroTexto 2"/>
          <p:cNvSpPr txBox="1"/>
          <p:nvPr/>
        </p:nvSpPr>
        <p:spPr>
          <a:xfrm>
            <a:off x="1048834" y="3859941"/>
            <a:ext cx="11254154" cy="3785652"/>
          </a:xfrm>
          <a:prstGeom prst="rect">
            <a:avLst/>
          </a:prstGeom>
          <a:solidFill>
            <a:srgbClr val="CCECFF"/>
          </a:solidFill>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MX" sz="3000" dirty="0">
                <a:latin typeface="Arial" panose="020B0604020202020204" pitchFamily="34" charset="0"/>
                <a:cs typeface="Arial" panose="020B0604020202020204" pitchFamily="34" charset="0"/>
              </a:rPr>
              <a:t>La presente investigación se realiza para analizar el modelo Network marketing como una posible alternativa de negocio para los jóvenes de Aguachica Cesar, El objeto básico de estudio es dar a conocer las características de este modelo de negocio y como se puede convertir en una oportunidad para los jóvenes que deseen emprender; es por ello, que  para el desarrollo de la investigación se hace énfasis en las empresas respaldadas por ACOVEDI.</a:t>
            </a:r>
            <a:endParaRPr lang="es-CO" sz="3000" dirty="0">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xmlns="" id="{B4E4C38D-09A2-43A9-AF76-12377FFCAC92}"/>
              </a:ext>
            </a:extLst>
          </p:cNvPr>
          <p:cNvPicPr>
            <a:picLocks noChangeAspect="1"/>
          </p:cNvPicPr>
          <p:nvPr/>
        </p:nvPicPr>
        <p:blipFill rotWithShape="1">
          <a:blip r:embed="rId3"/>
          <a:srcRect l="5573" r="3468"/>
          <a:stretch/>
        </p:blipFill>
        <p:spPr>
          <a:xfrm>
            <a:off x="12589309" y="3142746"/>
            <a:ext cx="4675257" cy="4564807"/>
          </a:xfrm>
          <a:prstGeom prst="rect">
            <a:avLst/>
          </a:prstGeom>
        </p:spPr>
      </p:pic>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
        <p:nvSpPr>
          <p:cNvPr id="3" name="TextBox 6"/>
          <p:cNvSpPr txBox="1"/>
          <p:nvPr/>
        </p:nvSpPr>
        <p:spPr>
          <a:xfrm>
            <a:off x="2668700" y="1790700"/>
            <a:ext cx="1258195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DESCRIPCIÓN DEL PROBLEMA</a:t>
            </a:r>
            <a:endParaRPr lang="es-ES" sz="5400" b="1" dirty="0">
              <a:latin typeface="Arial Black" panose="020B0A04020102020204" pitchFamily="34" charset="0"/>
              <a:cs typeface="Arial" pitchFamily="34" charset="0"/>
            </a:endParaRPr>
          </a:p>
        </p:txBody>
      </p:sp>
      <p:pic>
        <p:nvPicPr>
          <p:cNvPr id="5" name="Imagen 4"/>
          <p:cNvPicPr>
            <a:picLocks noChangeAspect="1"/>
          </p:cNvPicPr>
          <p:nvPr/>
        </p:nvPicPr>
        <p:blipFill rotWithShape="1">
          <a:blip r:embed="rId2"/>
          <a:srcRect l="2910" t="3902" r="5190" b="8237"/>
          <a:stretch/>
        </p:blipFill>
        <p:spPr>
          <a:xfrm>
            <a:off x="2668700" y="2933700"/>
            <a:ext cx="7924800" cy="5573486"/>
          </a:xfrm>
          <a:prstGeom prst="rect">
            <a:avLst/>
          </a:prstGeom>
          <a:ln>
            <a:noFill/>
          </a:ln>
          <a:effectLst>
            <a:softEdge rad="112500"/>
          </a:effectLst>
        </p:spPr>
      </p:pic>
      <p:sp>
        <p:nvSpPr>
          <p:cNvPr id="7" name="Rectángulo 6">
            <a:extLst>
              <a:ext uri="{FF2B5EF4-FFF2-40B4-BE49-F238E27FC236}">
                <a16:creationId xmlns:a16="http://schemas.microsoft.com/office/drawing/2014/main" xmlns="" id="{E3365BC5-A02F-4721-9208-095F94464B34}"/>
              </a:ext>
            </a:extLst>
          </p:cNvPr>
          <p:cNvSpPr/>
          <p:nvPr/>
        </p:nvSpPr>
        <p:spPr>
          <a:xfrm>
            <a:off x="10708436" y="8298068"/>
            <a:ext cx="7584644" cy="1569660"/>
          </a:xfrm>
          <a:prstGeom prst="rect">
            <a:avLst/>
          </a:prstGeom>
        </p:spPr>
        <p:txBody>
          <a:bodyPr wrap="square">
            <a:spAutoFit/>
          </a:bodyPr>
          <a:lstStyle/>
          <a:p>
            <a:r>
              <a:rPr lang="es-CO" sz="2400" b="1" dirty="0">
                <a:latin typeface="Ariak"/>
              </a:rPr>
              <a:t>Formulación del problema.</a:t>
            </a:r>
          </a:p>
          <a:p>
            <a:pPr algn="just"/>
            <a:r>
              <a:rPr lang="es-CO" sz="2400" dirty="0">
                <a:latin typeface="Ariak"/>
              </a:rPr>
              <a:t>¿Cómo el modelo Network marketing se puede convertir en una oportunidad de negocio para los jóvenes de Aguachica Cesar?</a:t>
            </a:r>
          </a:p>
        </p:txBody>
      </p:sp>
      <p:sp>
        <p:nvSpPr>
          <p:cNvPr id="4" name="Rectángulo 3"/>
          <p:cNvSpPr/>
          <p:nvPr/>
        </p:nvSpPr>
        <p:spPr>
          <a:xfrm>
            <a:off x="10690851" y="4427781"/>
            <a:ext cx="6781800" cy="317009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 </a:t>
            </a:r>
            <a:r>
              <a:rPr lang="es-MX" sz="2000" dirty="0" smtClean="0">
                <a:latin typeface="Arial" panose="020B0604020202020204" pitchFamily="34" charset="0"/>
                <a:cs typeface="Arial" panose="020B0604020202020204" pitchFamily="34" charset="0"/>
              </a:rPr>
              <a:t>figura muestra </a:t>
            </a:r>
            <a:r>
              <a:rPr lang="es-MX" sz="2000" dirty="0">
                <a:latin typeface="Arial" panose="020B0604020202020204" pitchFamily="34" charset="0"/>
                <a:cs typeface="Arial" panose="020B0604020202020204" pitchFamily="34" charset="0"/>
              </a:rPr>
              <a:t>el índice de desempleo juvenil en Colombia en los últimos 7 años, marcando como referencia al año 2015 en el cual la tasa de desempleo era de 13,80% y la cual iba aumentando a través de los años</a:t>
            </a:r>
            <a:r>
              <a:rPr lang="es-MX" sz="2000" dirty="0" smtClean="0">
                <a:latin typeface="Arial" panose="020B0604020202020204" pitchFamily="34" charset="0"/>
                <a:cs typeface="Arial" panose="020B0604020202020204" pitchFamily="34" charset="0"/>
              </a:rPr>
              <a:t>.</a:t>
            </a:r>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A nivel departamental según relatoría realizada en el departamento del Cesar en el marco de los diálogos con la juventud, 2021 de 28245 jóvenes entre 18 a 28 años el 13,77% se encuentran desempleados con un margen de desempleo del 15,5% y el 37,09% en situación informal. </a:t>
            </a:r>
            <a:endParaRPr lang="es-CO"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3819923"/>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6"/>
          <p:cNvSpPr txBox="1"/>
          <p:nvPr/>
        </p:nvSpPr>
        <p:spPr>
          <a:xfrm>
            <a:off x="5772979" y="1811803"/>
            <a:ext cx="6887148"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JUSTIFICACIÓN</a:t>
            </a:r>
            <a:endParaRPr lang="es-ES" sz="5400" b="1" dirty="0">
              <a:latin typeface="Arial Black" panose="020B0A04020102020204" pitchFamily="34" charset="0"/>
              <a:cs typeface="Arial" pitchFamily="34" charset="0"/>
            </a:endParaRPr>
          </a:p>
        </p:txBody>
      </p:sp>
      <p:pic>
        <p:nvPicPr>
          <p:cNvPr id="26" name="Imagen 25"/>
          <p:cNvPicPr>
            <a:picLocks noChangeAspect="1"/>
          </p:cNvPicPr>
          <p:nvPr/>
        </p:nvPicPr>
        <p:blipFill>
          <a:blip r:embed="rId2"/>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sp>
        <p:nvSpPr>
          <p:cNvPr id="27" name="TextBox 26"/>
          <p:cNvSpPr txBox="1"/>
          <p:nvPr/>
        </p:nvSpPr>
        <p:spPr>
          <a:xfrm>
            <a:off x="1111228" y="3856584"/>
            <a:ext cx="8992881" cy="527260"/>
          </a:xfrm>
          <a:prstGeom prst="rect">
            <a:avLst/>
          </a:prstGeom>
        </p:spPr>
        <p:txBody>
          <a:bodyPr lIns="0" tIns="0" rIns="0" bIns="0" rtlCol="0" anchor="t">
            <a:spAutoFit/>
          </a:bodyPr>
          <a:lstStyle/>
          <a:p>
            <a:pPr algn="just">
              <a:lnSpc>
                <a:spcPts val="4529"/>
              </a:lnSpc>
            </a:pPr>
            <a:endParaRPr lang="en-US" sz="3200" dirty="0">
              <a:solidFill>
                <a:srgbClr val="000000"/>
              </a:solidFill>
              <a:latin typeface="Arial   "/>
            </a:endParaRPr>
          </a:p>
        </p:txBody>
      </p:sp>
      <p:sp>
        <p:nvSpPr>
          <p:cNvPr id="3" name="Rectángulo 2"/>
          <p:cNvSpPr/>
          <p:nvPr/>
        </p:nvSpPr>
        <p:spPr>
          <a:xfrm>
            <a:off x="960108" y="3856584"/>
            <a:ext cx="10012691" cy="3416320"/>
          </a:xfrm>
          <a:prstGeom prst="rect">
            <a:avLst/>
          </a:prstGeom>
          <a:solidFill>
            <a:srgbClr val="99FF99"/>
          </a:solidFill>
        </p:spPr>
        <p:style>
          <a:lnRef idx="2">
            <a:schemeClr val="dk1"/>
          </a:lnRef>
          <a:fillRef idx="1">
            <a:schemeClr val="lt1"/>
          </a:fillRef>
          <a:effectRef idx="0">
            <a:schemeClr val="dk1"/>
          </a:effectRef>
          <a:fontRef idx="minor">
            <a:schemeClr val="dk1"/>
          </a:fontRef>
        </p:style>
        <p:txBody>
          <a:bodyPr wrap="square">
            <a:spAutoFit/>
          </a:bodyPr>
          <a:lstStyle/>
          <a:p>
            <a:pPr algn="just"/>
            <a:r>
              <a:rPr lang="es-MX" sz="2400" dirty="0">
                <a:latin typeface="Ariak"/>
              </a:rPr>
              <a:t>Según Elizabeth Acuña - directora general de Acovedi, dijo que el sector empresarial de venta directa creció un 14,5% en 2021, lo que se traduce en ingresos que superiores a los 6,2 billones de pesos, ocupando en 2021 a 2 millones, 108.000 colombianos en este sector que reúne a las 28 empresas y multinacionales más importantes de la industria. Esta industria se ha convertido en una gran oportunidad para los colombianos, no solo por la seriedad y el trabajo ético de su empresa, sino también porque se ha convertido en una oportunidad dinámica para brindar recursos adicionales a las familias.  (ACOVEDI, 2022).</a:t>
            </a:r>
            <a:endParaRPr lang="es-CO" sz="2400" dirty="0">
              <a:latin typeface="Ariak"/>
            </a:endParaRPr>
          </a:p>
        </p:txBody>
      </p:sp>
      <p:pic>
        <p:nvPicPr>
          <p:cNvPr id="5122" name="Picture 2" descr="https://i.pinimg.com/564x/8a/7c/7e/8a7c7e6b6edac45537b89b8dba0e8a05.jpg">
            <a:extLst>
              <a:ext uri="{FF2B5EF4-FFF2-40B4-BE49-F238E27FC236}">
                <a16:creationId xmlns:a16="http://schemas.microsoft.com/office/drawing/2014/main" xmlns="" id="{C31DB487-3797-47E9-BBD1-9973FF4037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06200" y="3086497"/>
            <a:ext cx="5334000"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9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8610600" y="9702225"/>
            <a:ext cx="1600200" cy="584775"/>
          </a:xfrm>
          <a:prstGeom prst="rect">
            <a:avLst/>
          </a:prstGeom>
          <a:noFill/>
        </p:spPr>
        <p:txBody>
          <a:bodyPr wrap="square" rtlCol="0">
            <a:spAutoFit/>
          </a:bodyPr>
          <a:lstStyle/>
          <a:p>
            <a:r>
              <a:rPr lang="es-MX" sz="3200" b="1" dirty="0">
                <a:latin typeface="Arial" panose="020B0604020202020204" pitchFamily="34" charset="0"/>
                <a:cs typeface="Arial" panose="020B0604020202020204" pitchFamily="34" charset="0"/>
              </a:rPr>
              <a:t>05</a:t>
            </a:r>
            <a:endParaRPr lang="es-CO" sz="3200" b="1" dirty="0">
              <a:latin typeface="Arial" panose="020B0604020202020204" pitchFamily="34" charset="0"/>
              <a:cs typeface="Arial" panose="020B0604020202020204" pitchFamily="34" charset="0"/>
            </a:endParaRPr>
          </a:p>
        </p:txBody>
      </p:sp>
      <p:pic>
        <p:nvPicPr>
          <p:cNvPr id="6" name="Imagen 5">
            <a:extLst>
              <a:ext uri="{FF2B5EF4-FFF2-40B4-BE49-F238E27FC236}">
                <a16:creationId xmlns:a16="http://schemas.microsoft.com/office/drawing/2014/main" xmlns="" id="{80CC30BC-A8E3-4169-B370-B3CE451B87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2960" y="956280"/>
            <a:ext cx="10825440" cy="81190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25234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2209799" y="1790700"/>
            <a:ext cx="13868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TIPO DE INVESTIGACIOÓN POBLACIÓN, MUESTRA.</a:t>
            </a:r>
            <a:endParaRPr lang="es-ES" sz="5400" b="1" dirty="0">
              <a:latin typeface="Arial Black" panose="020B0A04020102020204" pitchFamily="34" charset="0"/>
              <a:cs typeface="Arial" pitchFamily="34" charset="0"/>
            </a:endParaRPr>
          </a:p>
        </p:txBody>
      </p:sp>
      <p:sp>
        <p:nvSpPr>
          <p:cNvPr id="4"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sp>
        <p:nvSpPr>
          <p:cNvPr id="6" name="Google Shape;142;p5">
            <a:extLst>
              <a:ext uri="{FF2B5EF4-FFF2-40B4-BE49-F238E27FC236}">
                <a16:creationId xmlns:a16="http://schemas.microsoft.com/office/drawing/2014/main" xmlns="" id="{935D39E3-E631-4F3F-9551-890604FA3419}"/>
              </a:ext>
            </a:extLst>
          </p:cNvPr>
          <p:cNvSpPr/>
          <p:nvPr/>
        </p:nvSpPr>
        <p:spPr>
          <a:xfrm>
            <a:off x="2971800" y="3898490"/>
            <a:ext cx="5105400" cy="1080080"/>
          </a:xfrm>
          <a:prstGeom prst="rect">
            <a:avLst/>
          </a:prstGeom>
          <a:solidFill>
            <a:schemeClr val="accent3">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pt-BR" sz="3000" b="1" dirty="0">
                <a:solidFill>
                  <a:schemeClr val="dk1"/>
                </a:solidFill>
                <a:latin typeface="Arial" panose="020B0604020202020204" pitchFamily="34" charset="0"/>
                <a:ea typeface="Calibri"/>
                <a:cs typeface="Arial" panose="020B0604020202020204" pitchFamily="34" charset="0"/>
                <a:sym typeface="Calibri"/>
              </a:rPr>
              <a:t>TIPO DE INVESTIGACIÓN</a:t>
            </a:r>
            <a:endParaRPr sz="3000" b="1"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
        <p:nvSpPr>
          <p:cNvPr id="2" name="Flecha: a la derecha 1">
            <a:extLst>
              <a:ext uri="{FF2B5EF4-FFF2-40B4-BE49-F238E27FC236}">
                <a16:creationId xmlns:a16="http://schemas.microsoft.com/office/drawing/2014/main" xmlns="" id="{BD16761F-10D4-4E18-AD42-33A0FE2B7DCC}"/>
              </a:ext>
            </a:extLst>
          </p:cNvPr>
          <p:cNvSpPr/>
          <p:nvPr/>
        </p:nvSpPr>
        <p:spPr>
          <a:xfrm>
            <a:off x="8378353" y="4233348"/>
            <a:ext cx="838200" cy="4572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Google Shape;138;p5">
            <a:extLst>
              <a:ext uri="{FF2B5EF4-FFF2-40B4-BE49-F238E27FC236}">
                <a16:creationId xmlns:a16="http://schemas.microsoft.com/office/drawing/2014/main" xmlns="" id="{010D20D2-0CAF-4093-8458-D995F62706E0}"/>
              </a:ext>
            </a:extLst>
          </p:cNvPr>
          <p:cNvSpPr txBox="1"/>
          <p:nvPr/>
        </p:nvSpPr>
        <p:spPr>
          <a:xfrm>
            <a:off x="9467885" y="4141122"/>
            <a:ext cx="5998476" cy="1041740"/>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1999"/>
              <a:buFont typeface="Arial"/>
              <a:buNone/>
            </a:pPr>
            <a:r>
              <a:rPr lang="pt-BR" sz="3000" dirty="0">
                <a:solidFill>
                  <a:schemeClr val="dk1"/>
                </a:solidFill>
                <a:latin typeface="Arial" panose="020B0604020202020204" pitchFamily="34" charset="0"/>
                <a:cs typeface="Arial" panose="020B0604020202020204" pitchFamily="34" charset="0"/>
                <a:sym typeface="Arial"/>
              </a:rPr>
              <a:t>Descriptivo y exploratório </a:t>
            </a:r>
            <a:endParaRPr sz="3000" b="0" i="0" u="none" strike="noStrike" cap="none" dirty="0">
              <a:solidFill>
                <a:srgbClr val="000000"/>
              </a:solidFill>
              <a:latin typeface="Arial" panose="020B0604020202020204" pitchFamily="34" charset="0"/>
              <a:cs typeface="Arial" panose="020B0604020202020204" pitchFamily="34" charset="0"/>
              <a:sym typeface="Arial"/>
            </a:endParaRPr>
          </a:p>
        </p:txBody>
      </p:sp>
      <p:sp>
        <p:nvSpPr>
          <p:cNvPr id="9" name="Google Shape;142;p5">
            <a:extLst>
              <a:ext uri="{FF2B5EF4-FFF2-40B4-BE49-F238E27FC236}">
                <a16:creationId xmlns:a16="http://schemas.microsoft.com/office/drawing/2014/main" xmlns="" id="{65FFFDAF-261E-4274-8BFB-6C14BE724123}"/>
              </a:ext>
            </a:extLst>
          </p:cNvPr>
          <p:cNvSpPr/>
          <p:nvPr/>
        </p:nvSpPr>
        <p:spPr>
          <a:xfrm>
            <a:off x="3009899" y="5416364"/>
            <a:ext cx="5067301" cy="929837"/>
          </a:xfrm>
          <a:prstGeom prst="rect">
            <a:avLst/>
          </a:prstGeom>
          <a:solidFill>
            <a:schemeClr val="accent3">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pt-BR" sz="3000" b="1" dirty="0">
                <a:solidFill>
                  <a:schemeClr val="dk1"/>
                </a:solidFill>
                <a:latin typeface="Arial" panose="020B0604020202020204" pitchFamily="34" charset="0"/>
                <a:ea typeface="Calibri"/>
                <a:cs typeface="Arial" panose="020B0604020202020204" pitchFamily="34" charset="0"/>
                <a:sym typeface="Calibri"/>
              </a:rPr>
              <a:t>POBLACIÓN</a:t>
            </a:r>
            <a:endParaRPr sz="3000" b="1"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
        <p:nvSpPr>
          <p:cNvPr id="10" name="Flecha: a la derecha 9">
            <a:extLst>
              <a:ext uri="{FF2B5EF4-FFF2-40B4-BE49-F238E27FC236}">
                <a16:creationId xmlns:a16="http://schemas.microsoft.com/office/drawing/2014/main" xmlns="" id="{61B54ADB-BA3D-4BC9-A01E-227922B809E4}"/>
              </a:ext>
            </a:extLst>
          </p:cNvPr>
          <p:cNvSpPr/>
          <p:nvPr/>
        </p:nvSpPr>
        <p:spPr>
          <a:xfrm>
            <a:off x="8412803" y="5652682"/>
            <a:ext cx="838200" cy="4572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Google Shape;138;p5">
            <a:extLst>
              <a:ext uri="{FF2B5EF4-FFF2-40B4-BE49-F238E27FC236}">
                <a16:creationId xmlns:a16="http://schemas.microsoft.com/office/drawing/2014/main" xmlns="" id="{005E418E-0180-4434-AD29-AF5D9010F7B5}"/>
              </a:ext>
            </a:extLst>
          </p:cNvPr>
          <p:cNvSpPr txBox="1"/>
          <p:nvPr/>
        </p:nvSpPr>
        <p:spPr>
          <a:xfrm>
            <a:off x="9479608" y="5652682"/>
            <a:ext cx="5998476" cy="1041740"/>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1999"/>
              <a:buFont typeface="Arial"/>
              <a:buNone/>
            </a:pPr>
            <a:r>
              <a:rPr lang="pt-BR" sz="3000" dirty="0">
                <a:solidFill>
                  <a:schemeClr val="dk1"/>
                </a:solidFill>
                <a:latin typeface="Arial" panose="020B0604020202020204" pitchFamily="34" charset="0"/>
                <a:cs typeface="Arial" panose="020B0604020202020204" pitchFamily="34" charset="0"/>
                <a:sym typeface="Arial"/>
              </a:rPr>
              <a:t>Jovenes de 18 a 28 años </a:t>
            </a:r>
            <a:endParaRPr sz="3000" b="0" i="0" u="none" strike="noStrike" cap="none" dirty="0">
              <a:solidFill>
                <a:srgbClr val="000000"/>
              </a:solidFill>
              <a:latin typeface="Arial" panose="020B0604020202020204" pitchFamily="34" charset="0"/>
              <a:cs typeface="Arial" panose="020B0604020202020204" pitchFamily="34" charset="0"/>
              <a:sym typeface="Arial"/>
            </a:endParaRPr>
          </a:p>
        </p:txBody>
      </p:sp>
      <p:sp>
        <p:nvSpPr>
          <p:cNvPr id="12" name="Google Shape;142;p5">
            <a:extLst>
              <a:ext uri="{FF2B5EF4-FFF2-40B4-BE49-F238E27FC236}">
                <a16:creationId xmlns:a16="http://schemas.microsoft.com/office/drawing/2014/main" xmlns="" id="{D7BB18A7-FE1B-43DD-9155-1E6AD0A528A5}"/>
              </a:ext>
            </a:extLst>
          </p:cNvPr>
          <p:cNvSpPr/>
          <p:nvPr/>
        </p:nvSpPr>
        <p:spPr>
          <a:xfrm>
            <a:off x="2971799" y="6913032"/>
            <a:ext cx="5105399" cy="929837"/>
          </a:xfrm>
          <a:prstGeom prst="rect">
            <a:avLst/>
          </a:prstGeom>
          <a:solidFill>
            <a:schemeClr val="accent3">
              <a:alpha val="2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pt-BR" sz="3000" b="1" i="0" u="none" strike="noStrike" cap="none" dirty="0">
                <a:solidFill>
                  <a:schemeClr val="dk1"/>
                </a:solidFill>
                <a:latin typeface="Arial" panose="020B0604020202020204" pitchFamily="34" charset="0"/>
                <a:ea typeface="Calibri"/>
                <a:cs typeface="Arial" panose="020B0604020202020204" pitchFamily="34" charset="0"/>
                <a:sym typeface="Calibri"/>
              </a:rPr>
              <a:t>MUESTRA</a:t>
            </a:r>
            <a:endParaRPr sz="3000" b="1"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
        <p:nvSpPr>
          <p:cNvPr id="13" name="Flecha: a la derecha 12">
            <a:extLst>
              <a:ext uri="{FF2B5EF4-FFF2-40B4-BE49-F238E27FC236}">
                <a16:creationId xmlns:a16="http://schemas.microsoft.com/office/drawing/2014/main" xmlns="" id="{3AB105F3-C421-4E6A-BD97-9C2AEC527D1A}"/>
              </a:ext>
            </a:extLst>
          </p:cNvPr>
          <p:cNvSpPr/>
          <p:nvPr/>
        </p:nvSpPr>
        <p:spPr>
          <a:xfrm>
            <a:off x="8412803" y="7149350"/>
            <a:ext cx="838200" cy="4572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Google Shape;138;p5">
            <a:extLst>
              <a:ext uri="{FF2B5EF4-FFF2-40B4-BE49-F238E27FC236}">
                <a16:creationId xmlns:a16="http://schemas.microsoft.com/office/drawing/2014/main" xmlns="" id="{A4C7AF4D-B3EA-48EF-9BB8-872642F37352}"/>
              </a:ext>
            </a:extLst>
          </p:cNvPr>
          <p:cNvSpPr txBox="1"/>
          <p:nvPr/>
        </p:nvSpPr>
        <p:spPr>
          <a:xfrm>
            <a:off x="9479608" y="7085680"/>
            <a:ext cx="5998476" cy="1041740"/>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1999"/>
              <a:buFont typeface="Arial"/>
              <a:buNone/>
            </a:pPr>
            <a:r>
              <a:rPr lang="pt-BR" sz="3000" dirty="0">
                <a:solidFill>
                  <a:schemeClr val="dk1"/>
                </a:solidFill>
                <a:latin typeface="Arial" panose="020B0604020202020204" pitchFamily="34" charset="0"/>
                <a:cs typeface="Arial" panose="020B0604020202020204" pitchFamily="34" charset="0"/>
                <a:sym typeface="Arial"/>
              </a:rPr>
              <a:t>6 representantes de las empresas </a:t>
            </a:r>
            <a:endParaRPr sz="3000" b="0" i="0" u="none" strike="noStrike" cap="none" dirty="0">
              <a:solidFill>
                <a:srgbClr val="000000"/>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11113232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CC4A3E83-51BA-40AC-80D5-03AAE0993E76}"/>
              </a:ext>
            </a:extLst>
          </p:cNvPr>
          <p:cNvSpPr/>
          <p:nvPr/>
        </p:nvSpPr>
        <p:spPr>
          <a:xfrm>
            <a:off x="2362200" y="2476500"/>
            <a:ext cx="11576050" cy="830997"/>
          </a:xfrm>
          <a:prstGeom prst="rect">
            <a:avLst/>
          </a:prstGeom>
        </p:spPr>
        <p:txBody>
          <a:bodyPr wrap="square">
            <a:spAutoFit/>
          </a:bodyPr>
          <a:lstStyle/>
          <a:p>
            <a:pPr marL="457200" indent="-457200" algn="just">
              <a:buFont typeface="+mj-lt"/>
              <a:buAutoNum type="arabicPeriod"/>
            </a:pPr>
            <a:r>
              <a:rPr lang="es-CO" sz="2400" b="1" dirty="0">
                <a:latin typeface="Arial" panose="020B0604020202020204" pitchFamily="34" charset="0"/>
                <a:cs typeface="Arial" panose="020B0604020202020204" pitchFamily="34" charset="0"/>
              </a:rPr>
              <a:t>Identificar las empresas </a:t>
            </a:r>
            <a:r>
              <a:rPr lang="es-CO" sz="2400" b="1">
                <a:latin typeface="Arial" panose="020B0604020202020204" pitchFamily="34" charset="0"/>
                <a:cs typeface="Arial" panose="020B0604020202020204" pitchFamily="34" charset="0"/>
              </a:rPr>
              <a:t>que implementan </a:t>
            </a:r>
            <a:r>
              <a:rPr lang="es-CO" sz="2400" b="1" dirty="0">
                <a:latin typeface="Arial" panose="020B0604020202020204" pitchFamily="34" charset="0"/>
                <a:cs typeface="Arial" panose="020B0604020202020204" pitchFamily="34" charset="0"/>
              </a:rPr>
              <a:t>el modelo Network marketing en Colombia.</a:t>
            </a:r>
          </a:p>
        </p:txBody>
      </p:sp>
      <p:sp>
        <p:nvSpPr>
          <p:cNvPr id="10" name="TextBox 6">
            <a:extLst>
              <a:ext uri="{FF2B5EF4-FFF2-40B4-BE49-F238E27FC236}">
                <a16:creationId xmlns:a16="http://schemas.microsoft.com/office/drawing/2014/main" xmlns="" id="{6C5D2512-26D8-40E8-BD17-9FFA430158BB}"/>
              </a:ext>
            </a:extLst>
          </p:cNvPr>
          <p:cNvSpPr txBox="1"/>
          <p:nvPr/>
        </p:nvSpPr>
        <p:spPr>
          <a:xfrm>
            <a:off x="1992923" y="3429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 </a:t>
            </a:r>
            <a:endParaRPr lang="es-ES" sz="5400" b="1" dirty="0">
              <a:latin typeface="Arial Black" panose="020B0A04020102020204" pitchFamily="34" charset="0"/>
              <a:cs typeface="Arial" pitchFamily="34" charset="0"/>
            </a:endParaRPr>
          </a:p>
        </p:txBody>
      </p:sp>
      <p:sp>
        <p:nvSpPr>
          <p:cNvPr id="6" name="CuadroTexto 5"/>
          <p:cNvSpPr txBox="1"/>
          <p:nvPr/>
        </p:nvSpPr>
        <p:spPr>
          <a:xfrm>
            <a:off x="8763000" y="9778434"/>
            <a:ext cx="1066800" cy="523220"/>
          </a:xfrm>
          <a:prstGeom prst="rect">
            <a:avLst/>
          </a:prstGeom>
          <a:noFill/>
        </p:spPr>
        <p:txBody>
          <a:bodyPr wrap="square" rtlCol="0">
            <a:spAutoFit/>
          </a:bodyPr>
          <a:lstStyle/>
          <a:p>
            <a:r>
              <a:rPr lang="es-MX" sz="2800" b="1" dirty="0">
                <a:latin typeface="Arial" panose="020B0604020202020204" pitchFamily="34" charset="0"/>
                <a:cs typeface="Arial" panose="020B0604020202020204" pitchFamily="34" charset="0"/>
              </a:rPr>
              <a:t>07</a:t>
            </a:r>
            <a:endParaRPr lang="es-CO" sz="2800" b="1"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a:stretch>
            <a:fillRect/>
          </a:stretch>
        </p:blipFill>
        <p:spPr>
          <a:xfrm>
            <a:off x="1960082" y="3380767"/>
            <a:ext cx="6977012" cy="5740579"/>
          </a:xfrm>
          <a:prstGeom prst="rect">
            <a:avLst/>
          </a:prstGeom>
        </p:spPr>
      </p:pic>
      <p:pic>
        <p:nvPicPr>
          <p:cNvPr id="8" name="Imagen 7"/>
          <p:cNvPicPr>
            <a:picLocks noChangeAspect="1"/>
          </p:cNvPicPr>
          <p:nvPr/>
        </p:nvPicPr>
        <p:blipFill>
          <a:blip r:embed="rId3"/>
          <a:stretch>
            <a:fillRect/>
          </a:stretch>
        </p:blipFill>
        <p:spPr>
          <a:xfrm>
            <a:off x="9982200" y="3380767"/>
            <a:ext cx="6324600" cy="5887173"/>
          </a:xfrm>
          <a:prstGeom prst="rect">
            <a:avLst/>
          </a:prstGeom>
        </p:spPr>
      </p:pic>
    </p:spTree>
    <p:extLst>
      <p:ext uri="{BB962C8B-B14F-4D97-AF65-F5344CB8AC3E}">
        <p14:creationId xmlns:p14="http://schemas.microsoft.com/office/powerpoint/2010/main" val="39176929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2164</TotalTime>
  <Words>826</Words>
  <Application>Microsoft Office PowerPoint</Application>
  <PresentationFormat>Personalizado</PresentationFormat>
  <Paragraphs>75</Paragraphs>
  <Slides>16</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16</vt:i4>
      </vt:variant>
    </vt:vector>
  </HeadingPairs>
  <TitlesOfParts>
    <vt:vector size="24" baseType="lpstr">
      <vt:lpstr>Ariak</vt:lpstr>
      <vt:lpstr>Arial   </vt:lpstr>
      <vt:lpstr>Arial Black</vt:lpstr>
      <vt:lpstr>Calibri</vt:lpstr>
      <vt:lpstr>Arial</vt:lpstr>
      <vt:lpstr>Wingdings</vt:lpstr>
      <vt:lpstr>Agrandir Bold</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dc:title>
  <dc:creator>USUARIO</dc:creator>
  <cp:lastModifiedBy>HP</cp:lastModifiedBy>
  <cp:revision>106</cp:revision>
  <dcterms:created xsi:type="dcterms:W3CDTF">2006-08-16T00:00:00Z</dcterms:created>
  <dcterms:modified xsi:type="dcterms:W3CDTF">2023-10-20T20:59:39Z</dcterms:modified>
  <dc:identifier>DAFTPQDkLDU</dc:identifier>
</cp:coreProperties>
</file>