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4.jpg" ContentType="image/jpeg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99" r:id="rId3"/>
    <p:sldId id="310" r:id="rId4"/>
    <p:sldId id="309" r:id="rId5"/>
    <p:sldId id="308" r:id="rId6"/>
    <p:sldId id="307" r:id="rId7"/>
    <p:sldId id="316" r:id="rId8"/>
    <p:sldId id="306" r:id="rId9"/>
    <p:sldId id="323" r:id="rId10"/>
    <p:sldId id="322" r:id="rId11"/>
    <p:sldId id="317" r:id="rId12"/>
    <p:sldId id="324" r:id="rId13"/>
    <p:sldId id="318" r:id="rId14"/>
    <p:sldId id="319" r:id="rId15"/>
    <p:sldId id="320" r:id="rId16"/>
    <p:sldId id="321" r:id="rId17"/>
    <p:sldId id="304" r:id="rId18"/>
    <p:sldId id="315" r:id="rId19"/>
    <p:sldId id="303" r:id="rId20"/>
    <p:sldId id="314" r:id="rId21"/>
    <p:sldId id="300" r:id="rId22"/>
    <p:sldId id="302" r:id="rId23"/>
  </p:sldIdLst>
  <p:sldSz cx="9144000" cy="6858000" type="screen4x3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7471264367816091E-2"/>
          <c:y val="7.407407407407407E-2"/>
          <c:w val="0.81954271879808127"/>
          <c:h val="0.86419753086419748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¿Su empresa tiene cuenta o cuentas en bancos? 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/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0.7</c:v>
                </c:pt>
                <c:pt idx="1">
                  <c:v>0.3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454047877635984"/>
          <c:y val="0.35516088266744433"/>
          <c:w val="9.9997511086976201E-2"/>
          <c:h val="0.252641197628074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5311043209151091E-2"/>
          <c:y val="0.10282720909886266"/>
          <c:w val="0.82916666666666672"/>
          <c:h val="0.73388779527559056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6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6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De 1 a 2 años</c:v>
                </c:pt>
                <c:pt idx="1">
                  <c:v>De 3 a 4 años</c:v>
                </c:pt>
                <c:pt idx="2">
                  <c:v>Constantemente</c:v>
                </c:pt>
                <c:pt idx="3">
                  <c:v>Nunca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0.31</c:v>
                </c:pt>
                <c:pt idx="1">
                  <c:v>0.21</c:v>
                </c:pt>
                <c:pt idx="2">
                  <c:v>0.28000000000000003</c:v>
                </c:pt>
                <c:pt idx="3">
                  <c:v>0.2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597152035100089"/>
          <c:y val="0.16706736657917759"/>
          <c:w val="0.25134328358208957"/>
          <c:h val="0.424943132108486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794966805619887E-2"/>
          <c:y val="0"/>
          <c:w val="0.68348268966379211"/>
          <c:h val="1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Hoja1!$A$2:$A$8</c:f>
              <c:strCache>
                <c:ptCount val="7"/>
                <c:pt idx="0">
                  <c:v>Cuenta de ahorro</c:v>
                </c:pt>
                <c:pt idx="1">
                  <c:v>Cuenta corriente</c:v>
                </c:pt>
                <c:pt idx="2">
                  <c:v>CDT</c:v>
                </c:pt>
                <c:pt idx="3">
                  <c:v>Credito</c:v>
                </c:pt>
                <c:pt idx="4">
                  <c:v>Cuenta de nomina</c:v>
                </c:pt>
                <c:pt idx="5">
                  <c:v>Microcredito</c:v>
                </c:pt>
                <c:pt idx="6">
                  <c:v>Ninguna de las anteriores</c:v>
                </c:pt>
              </c:strCache>
            </c:strRef>
          </c:cat>
          <c:val>
            <c:numRef>
              <c:f>Hoja1!$B$2:$B$8</c:f>
              <c:numCache>
                <c:formatCode>0%</c:formatCode>
                <c:ptCount val="7"/>
                <c:pt idx="0">
                  <c:v>0.57999999999999996</c:v>
                </c:pt>
                <c:pt idx="1">
                  <c:v>7.0000000000000007E-2</c:v>
                </c:pt>
                <c:pt idx="2" formatCode="0.0%">
                  <c:v>0.155</c:v>
                </c:pt>
                <c:pt idx="3">
                  <c:v>0.28999999999999998</c:v>
                </c:pt>
                <c:pt idx="4" formatCode="0.00%">
                  <c:v>2.5899999999999999E-2</c:v>
                </c:pt>
                <c:pt idx="5">
                  <c:v>0.34</c:v>
                </c:pt>
                <c:pt idx="6" formatCode="0.0%">
                  <c:v>0.155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209809711286086"/>
          <c:y val="0"/>
          <c:w val="0.28227690288713908"/>
          <c:h val="0.945786710871667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8784D-76DB-4219-80E9-8890D591700C}" type="datetimeFigureOut">
              <a:rPr lang="es-CO" smtClean="0"/>
              <a:t>12/07/2022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597A9-6504-4813-961B-48BDBB2C4D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645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97A9-6504-4813-961B-48BDBB2C4DC3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523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97A9-6504-4813-961B-48BDBB2C4DC3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528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rgbClr val="0033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688592" y="1014983"/>
            <a:ext cx="6647688" cy="451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395471" y="1563624"/>
            <a:ext cx="3230879" cy="4511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002917" y="727074"/>
            <a:ext cx="5923026" cy="29908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154045" y="787272"/>
            <a:ext cx="3188335" cy="123189"/>
          </a:xfrm>
          <a:custGeom>
            <a:avLst/>
            <a:gdLst/>
            <a:ahLst/>
            <a:cxnLst/>
            <a:rect l="l" t="t" r="r" b="b"/>
            <a:pathLst>
              <a:path w="3188335" h="123190">
                <a:moveTo>
                  <a:pt x="3146679" y="0"/>
                </a:moveTo>
                <a:lnTo>
                  <a:pt x="3105912" y="122809"/>
                </a:lnTo>
                <a:lnTo>
                  <a:pt x="3187827" y="122809"/>
                </a:lnTo>
                <a:lnTo>
                  <a:pt x="3146933" y="0"/>
                </a:lnTo>
                <a:lnTo>
                  <a:pt x="3146679" y="0"/>
                </a:lnTo>
                <a:close/>
              </a:path>
              <a:path w="3188335" h="123190">
                <a:moveTo>
                  <a:pt x="40767" y="0"/>
                </a:moveTo>
                <a:lnTo>
                  <a:pt x="0" y="122809"/>
                </a:lnTo>
                <a:lnTo>
                  <a:pt x="81915" y="122809"/>
                </a:lnTo>
                <a:lnTo>
                  <a:pt x="41021" y="0"/>
                </a:lnTo>
                <a:lnTo>
                  <a:pt x="40767" y="0"/>
                </a:lnTo>
                <a:close/>
              </a:path>
            </a:pathLst>
          </a:custGeom>
          <a:ln w="9144">
            <a:solidFill>
              <a:srgbClr val="00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5531485" y="773556"/>
            <a:ext cx="129921" cy="20561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2867533" y="773556"/>
            <a:ext cx="129921" cy="20561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6784466" y="772540"/>
            <a:ext cx="89026" cy="910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6528435" y="772540"/>
            <a:ext cx="89027" cy="910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7026783" y="770635"/>
            <a:ext cx="159385" cy="21170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7709535" y="770635"/>
            <a:ext cx="159385" cy="21170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4548759" y="770635"/>
            <a:ext cx="159385" cy="21170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2002917" y="727074"/>
            <a:ext cx="5923280" cy="299085"/>
          </a:xfrm>
          <a:custGeom>
            <a:avLst/>
            <a:gdLst/>
            <a:ahLst/>
            <a:cxnLst/>
            <a:rect l="l" t="t" r="r" b="b"/>
            <a:pathLst>
              <a:path w="5923280" h="299084">
                <a:moveTo>
                  <a:pt x="4744847" y="5079"/>
                </a:moveTo>
                <a:lnTo>
                  <a:pt x="4819650" y="5079"/>
                </a:lnTo>
                <a:lnTo>
                  <a:pt x="4827269" y="5079"/>
                </a:lnTo>
                <a:lnTo>
                  <a:pt x="4833492" y="5207"/>
                </a:lnTo>
                <a:lnTo>
                  <a:pt x="4838318" y="5587"/>
                </a:lnTo>
                <a:lnTo>
                  <a:pt x="4843272" y="5841"/>
                </a:lnTo>
                <a:lnTo>
                  <a:pt x="4847716" y="6223"/>
                </a:lnTo>
                <a:lnTo>
                  <a:pt x="4889841" y="18377"/>
                </a:lnTo>
                <a:lnTo>
                  <a:pt x="4918773" y="47470"/>
                </a:lnTo>
                <a:lnTo>
                  <a:pt x="4926837" y="84327"/>
                </a:lnTo>
                <a:lnTo>
                  <a:pt x="4926601" y="91422"/>
                </a:lnTo>
                <a:lnTo>
                  <a:pt x="4912233" y="132079"/>
                </a:lnTo>
                <a:lnTo>
                  <a:pt x="4907533" y="138429"/>
                </a:lnTo>
                <a:lnTo>
                  <a:pt x="4870704" y="159638"/>
                </a:lnTo>
                <a:lnTo>
                  <a:pt x="4875022" y="161671"/>
                </a:lnTo>
                <a:lnTo>
                  <a:pt x="4903088" y="192532"/>
                </a:lnTo>
                <a:lnTo>
                  <a:pt x="4906136" y="197992"/>
                </a:lnTo>
                <a:lnTo>
                  <a:pt x="4909058" y="204088"/>
                </a:lnTo>
                <a:lnTo>
                  <a:pt x="4911852" y="210947"/>
                </a:lnTo>
                <a:lnTo>
                  <a:pt x="4936108" y="267842"/>
                </a:lnTo>
                <a:lnTo>
                  <a:pt x="4941697" y="284861"/>
                </a:lnTo>
                <a:lnTo>
                  <a:pt x="4941697" y="286385"/>
                </a:lnTo>
                <a:lnTo>
                  <a:pt x="4941697" y="288036"/>
                </a:lnTo>
                <a:lnTo>
                  <a:pt x="4941442" y="289433"/>
                </a:lnTo>
                <a:lnTo>
                  <a:pt x="4940808" y="290575"/>
                </a:lnTo>
                <a:lnTo>
                  <a:pt x="4940300" y="291591"/>
                </a:lnTo>
                <a:lnTo>
                  <a:pt x="4916551" y="295275"/>
                </a:lnTo>
                <a:lnTo>
                  <a:pt x="4909184" y="295275"/>
                </a:lnTo>
                <a:lnTo>
                  <a:pt x="4902834" y="295275"/>
                </a:lnTo>
                <a:lnTo>
                  <a:pt x="4878578" y="285496"/>
                </a:lnTo>
                <a:lnTo>
                  <a:pt x="4852669" y="220979"/>
                </a:lnTo>
                <a:lnTo>
                  <a:pt x="4833619" y="187325"/>
                </a:lnTo>
                <a:lnTo>
                  <a:pt x="4820919" y="178815"/>
                </a:lnTo>
                <a:lnTo>
                  <a:pt x="4816221" y="176911"/>
                </a:lnTo>
                <a:lnTo>
                  <a:pt x="4810759" y="175895"/>
                </a:lnTo>
                <a:lnTo>
                  <a:pt x="4804409" y="175895"/>
                </a:lnTo>
                <a:lnTo>
                  <a:pt x="4786122" y="175895"/>
                </a:lnTo>
                <a:lnTo>
                  <a:pt x="4786122" y="286003"/>
                </a:lnTo>
                <a:lnTo>
                  <a:pt x="4786122" y="287400"/>
                </a:lnTo>
                <a:lnTo>
                  <a:pt x="4785613" y="288798"/>
                </a:lnTo>
                <a:lnTo>
                  <a:pt x="4771008" y="294639"/>
                </a:lnTo>
                <a:lnTo>
                  <a:pt x="4767199" y="295148"/>
                </a:lnTo>
                <a:lnTo>
                  <a:pt x="4762500" y="295275"/>
                </a:lnTo>
                <a:lnTo>
                  <a:pt x="4756658" y="295275"/>
                </a:lnTo>
                <a:lnTo>
                  <a:pt x="4751069" y="295275"/>
                </a:lnTo>
                <a:lnTo>
                  <a:pt x="4746243" y="295148"/>
                </a:lnTo>
                <a:lnTo>
                  <a:pt x="4742560" y="294639"/>
                </a:lnTo>
                <a:lnTo>
                  <a:pt x="4738751" y="294259"/>
                </a:lnTo>
                <a:lnTo>
                  <a:pt x="4728717" y="289940"/>
                </a:lnTo>
                <a:lnTo>
                  <a:pt x="4727829" y="288798"/>
                </a:lnTo>
                <a:lnTo>
                  <a:pt x="4727448" y="287400"/>
                </a:lnTo>
                <a:lnTo>
                  <a:pt x="4727448" y="286003"/>
                </a:lnTo>
                <a:lnTo>
                  <a:pt x="4727448" y="23622"/>
                </a:lnTo>
                <a:lnTo>
                  <a:pt x="4727448" y="17145"/>
                </a:lnTo>
                <a:lnTo>
                  <a:pt x="4729099" y="12319"/>
                </a:lnTo>
                <a:lnTo>
                  <a:pt x="4732401" y="9525"/>
                </a:lnTo>
                <a:lnTo>
                  <a:pt x="4735830" y="6603"/>
                </a:lnTo>
                <a:lnTo>
                  <a:pt x="4739893" y="5079"/>
                </a:lnTo>
                <a:lnTo>
                  <a:pt x="4744847" y="5079"/>
                </a:lnTo>
                <a:close/>
              </a:path>
              <a:path w="5923280" h="299084">
                <a:moveTo>
                  <a:pt x="4488815" y="5079"/>
                </a:moveTo>
                <a:lnTo>
                  <a:pt x="4563617" y="5079"/>
                </a:lnTo>
                <a:lnTo>
                  <a:pt x="4571237" y="5079"/>
                </a:lnTo>
                <a:lnTo>
                  <a:pt x="4577460" y="5207"/>
                </a:lnTo>
                <a:lnTo>
                  <a:pt x="4582286" y="5587"/>
                </a:lnTo>
                <a:lnTo>
                  <a:pt x="4587239" y="5841"/>
                </a:lnTo>
                <a:lnTo>
                  <a:pt x="4591684" y="6223"/>
                </a:lnTo>
                <a:lnTo>
                  <a:pt x="4633809" y="18377"/>
                </a:lnTo>
                <a:lnTo>
                  <a:pt x="4662741" y="47470"/>
                </a:lnTo>
                <a:lnTo>
                  <a:pt x="4670806" y="84327"/>
                </a:lnTo>
                <a:lnTo>
                  <a:pt x="4670569" y="91422"/>
                </a:lnTo>
                <a:lnTo>
                  <a:pt x="4656201" y="132079"/>
                </a:lnTo>
                <a:lnTo>
                  <a:pt x="4651502" y="138429"/>
                </a:lnTo>
                <a:lnTo>
                  <a:pt x="4614672" y="159638"/>
                </a:lnTo>
                <a:lnTo>
                  <a:pt x="4618989" y="161671"/>
                </a:lnTo>
                <a:lnTo>
                  <a:pt x="4647057" y="192532"/>
                </a:lnTo>
                <a:lnTo>
                  <a:pt x="4650105" y="197992"/>
                </a:lnTo>
                <a:lnTo>
                  <a:pt x="4653026" y="204088"/>
                </a:lnTo>
                <a:lnTo>
                  <a:pt x="4655819" y="210947"/>
                </a:lnTo>
                <a:lnTo>
                  <a:pt x="4680077" y="267842"/>
                </a:lnTo>
                <a:lnTo>
                  <a:pt x="4685664" y="284861"/>
                </a:lnTo>
                <a:lnTo>
                  <a:pt x="4685664" y="286385"/>
                </a:lnTo>
                <a:lnTo>
                  <a:pt x="4685664" y="288036"/>
                </a:lnTo>
                <a:lnTo>
                  <a:pt x="4685410" y="289433"/>
                </a:lnTo>
                <a:lnTo>
                  <a:pt x="4684776" y="290575"/>
                </a:lnTo>
                <a:lnTo>
                  <a:pt x="4684267" y="291591"/>
                </a:lnTo>
                <a:lnTo>
                  <a:pt x="4660518" y="295275"/>
                </a:lnTo>
                <a:lnTo>
                  <a:pt x="4653153" y="295275"/>
                </a:lnTo>
                <a:lnTo>
                  <a:pt x="4646803" y="295275"/>
                </a:lnTo>
                <a:lnTo>
                  <a:pt x="4622546" y="285496"/>
                </a:lnTo>
                <a:lnTo>
                  <a:pt x="4596637" y="220979"/>
                </a:lnTo>
                <a:lnTo>
                  <a:pt x="4577587" y="187325"/>
                </a:lnTo>
                <a:lnTo>
                  <a:pt x="4564887" y="178815"/>
                </a:lnTo>
                <a:lnTo>
                  <a:pt x="4560188" y="176911"/>
                </a:lnTo>
                <a:lnTo>
                  <a:pt x="4554728" y="175895"/>
                </a:lnTo>
                <a:lnTo>
                  <a:pt x="4548378" y="175895"/>
                </a:lnTo>
                <a:lnTo>
                  <a:pt x="4530089" y="175895"/>
                </a:lnTo>
                <a:lnTo>
                  <a:pt x="4530089" y="286003"/>
                </a:lnTo>
                <a:lnTo>
                  <a:pt x="4530089" y="287400"/>
                </a:lnTo>
                <a:lnTo>
                  <a:pt x="4529582" y="288798"/>
                </a:lnTo>
                <a:lnTo>
                  <a:pt x="4528692" y="289940"/>
                </a:lnTo>
                <a:lnTo>
                  <a:pt x="4527677" y="291211"/>
                </a:lnTo>
                <a:lnTo>
                  <a:pt x="4526153" y="292100"/>
                </a:lnTo>
                <a:lnTo>
                  <a:pt x="4523866" y="292862"/>
                </a:lnTo>
                <a:lnTo>
                  <a:pt x="4521581" y="293624"/>
                </a:lnTo>
                <a:lnTo>
                  <a:pt x="4518659" y="294259"/>
                </a:lnTo>
                <a:lnTo>
                  <a:pt x="4514977" y="294639"/>
                </a:lnTo>
                <a:lnTo>
                  <a:pt x="4511166" y="295148"/>
                </a:lnTo>
                <a:lnTo>
                  <a:pt x="4506467" y="295275"/>
                </a:lnTo>
                <a:lnTo>
                  <a:pt x="4500626" y="295275"/>
                </a:lnTo>
                <a:lnTo>
                  <a:pt x="4495037" y="295275"/>
                </a:lnTo>
                <a:lnTo>
                  <a:pt x="4490211" y="295148"/>
                </a:lnTo>
                <a:lnTo>
                  <a:pt x="4486529" y="294639"/>
                </a:lnTo>
                <a:lnTo>
                  <a:pt x="4482719" y="294259"/>
                </a:lnTo>
                <a:lnTo>
                  <a:pt x="4472685" y="289940"/>
                </a:lnTo>
                <a:lnTo>
                  <a:pt x="4471797" y="288798"/>
                </a:lnTo>
                <a:lnTo>
                  <a:pt x="4471416" y="287400"/>
                </a:lnTo>
                <a:lnTo>
                  <a:pt x="4471416" y="286003"/>
                </a:lnTo>
                <a:lnTo>
                  <a:pt x="4471416" y="23622"/>
                </a:lnTo>
                <a:lnTo>
                  <a:pt x="4471416" y="17145"/>
                </a:lnTo>
                <a:lnTo>
                  <a:pt x="4473067" y="12319"/>
                </a:lnTo>
                <a:lnTo>
                  <a:pt x="4476369" y="9525"/>
                </a:lnTo>
                <a:lnTo>
                  <a:pt x="4479798" y="6603"/>
                </a:lnTo>
                <a:lnTo>
                  <a:pt x="4483861" y="5079"/>
                </a:lnTo>
                <a:lnTo>
                  <a:pt x="4488815" y="5079"/>
                </a:lnTo>
                <a:close/>
              </a:path>
              <a:path w="5923280" h="299084">
                <a:moveTo>
                  <a:pt x="3781679" y="5079"/>
                </a:moveTo>
                <a:lnTo>
                  <a:pt x="3925951" y="5079"/>
                </a:lnTo>
                <a:lnTo>
                  <a:pt x="3927221" y="5079"/>
                </a:lnTo>
                <a:lnTo>
                  <a:pt x="3928363" y="5461"/>
                </a:lnTo>
                <a:lnTo>
                  <a:pt x="3929506" y="6223"/>
                </a:lnTo>
                <a:lnTo>
                  <a:pt x="3930523" y="6985"/>
                </a:lnTo>
                <a:lnTo>
                  <a:pt x="3931411" y="8254"/>
                </a:lnTo>
                <a:lnTo>
                  <a:pt x="3932174" y="10160"/>
                </a:lnTo>
                <a:lnTo>
                  <a:pt x="3932935" y="11937"/>
                </a:lnTo>
                <a:lnTo>
                  <a:pt x="3933444" y="14350"/>
                </a:lnTo>
                <a:lnTo>
                  <a:pt x="3933825" y="17272"/>
                </a:lnTo>
                <a:lnTo>
                  <a:pt x="3934205" y="20192"/>
                </a:lnTo>
                <a:lnTo>
                  <a:pt x="3934332" y="23875"/>
                </a:lnTo>
                <a:lnTo>
                  <a:pt x="3934332" y="28321"/>
                </a:lnTo>
                <a:lnTo>
                  <a:pt x="3934332" y="32512"/>
                </a:lnTo>
                <a:lnTo>
                  <a:pt x="3927221" y="51053"/>
                </a:lnTo>
                <a:lnTo>
                  <a:pt x="3925951" y="51053"/>
                </a:lnTo>
                <a:lnTo>
                  <a:pt x="3822700" y="51053"/>
                </a:lnTo>
                <a:lnTo>
                  <a:pt x="3822700" y="121665"/>
                </a:lnTo>
                <a:lnTo>
                  <a:pt x="3910076" y="121665"/>
                </a:lnTo>
                <a:lnTo>
                  <a:pt x="3911346" y="121665"/>
                </a:lnTo>
                <a:lnTo>
                  <a:pt x="3918711" y="140080"/>
                </a:lnTo>
                <a:lnTo>
                  <a:pt x="3918711" y="144145"/>
                </a:lnTo>
                <a:lnTo>
                  <a:pt x="3918711" y="148462"/>
                </a:lnTo>
                <a:lnTo>
                  <a:pt x="3916553" y="161671"/>
                </a:lnTo>
                <a:lnTo>
                  <a:pt x="3915791" y="163449"/>
                </a:lnTo>
                <a:lnTo>
                  <a:pt x="3914775" y="164591"/>
                </a:lnTo>
                <a:lnTo>
                  <a:pt x="3913758" y="165353"/>
                </a:lnTo>
                <a:lnTo>
                  <a:pt x="3912616" y="166115"/>
                </a:lnTo>
                <a:lnTo>
                  <a:pt x="3911346" y="166497"/>
                </a:lnTo>
                <a:lnTo>
                  <a:pt x="3910076" y="166497"/>
                </a:lnTo>
                <a:lnTo>
                  <a:pt x="3822700" y="166497"/>
                </a:lnTo>
                <a:lnTo>
                  <a:pt x="3822700" y="248030"/>
                </a:lnTo>
                <a:lnTo>
                  <a:pt x="3926840" y="248030"/>
                </a:lnTo>
                <a:lnTo>
                  <a:pt x="3928109" y="248030"/>
                </a:lnTo>
                <a:lnTo>
                  <a:pt x="3934968" y="260223"/>
                </a:lnTo>
                <a:lnTo>
                  <a:pt x="3935349" y="263016"/>
                </a:lnTo>
                <a:lnTo>
                  <a:pt x="3935476" y="266700"/>
                </a:lnTo>
                <a:lnTo>
                  <a:pt x="3935476" y="271017"/>
                </a:lnTo>
                <a:lnTo>
                  <a:pt x="3935476" y="275336"/>
                </a:lnTo>
                <a:lnTo>
                  <a:pt x="3930523" y="292735"/>
                </a:lnTo>
                <a:lnTo>
                  <a:pt x="3929379" y="293624"/>
                </a:lnTo>
                <a:lnTo>
                  <a:pt x="3928109" y="294004"/>
                </a:lnTo>
                <a:lnTo>
                  <a:pt x="3926840" y="294004"/>
                </a:lnTo>
                <a:lnTo>
                  <a:pt x="3781679" y="294004"/>
                </a:lnTo>
                <a:lnTo>
                  <a:pt x="3776726" y="294004"/>
                </a:lnTo>
                <a:lnTo>
                  <a:pt x="3772661" y="292480"/>
                </a:lnTo>
                <a:lnTo>
                  <a:pt x="3769232" y="289687"/>
                </a:lnTo>
                <a:lnTo>
                  <a:pt x="3765930" y="286765"/>
                </a:lnTo>
                <a:lnTo>
                  <a:pt x="3764279" y="282066"/>
                </a:lnTo>
                <a:lnTo>
                  <a:pt x="3764279" y="275463"/>
                </a:lnTo>
                <a:lnTo>
                  <a:pt x="3764279" y="23622"/>
                </a:lnTo>
                <a:lnTo>
                  <a:pt x="3764279" y="17145"/>
                </a:lnTo>
                <a:lnTo>
                  <a:pt x="3765930" y="12319"/>
                </a:lnTo>
                <a:lnTo>
                  <a:pt x="3769232" y="9525"/>
                </a:lnTo>
                <a:lnTo>
                  <a:pt x="3772661" y="6603"/>
                </a:lnTo>
                <a:lnTo>
                  <a:pt x="3776726" y="5079"/>
                </a:lnTo>
                <a:lnTo>
                  <a:pt x="3781679" y="5079"/>
                </a:lnTo>
                <a:close/>
              </a:path>
              <a:path w="5923280" h="299084">
                <a:moveTo>
                  <a:pt x="3492119" y="5079"/>
                </a:moveTo>
                <a:lnTo>
                  <a:pt x="3566286" y="5079"/>
                </a:lnTo>
                <a:lnTo>
                  <a:pt x="3584811" y="5649"/>
                </a:lnTo>
                <a:lnTo>
                  <a:pt x="3631692" y="14097"/>
                </a:lnTo>
                <a:lnTo>
                  <a:pt x="3667339" y="32581"/>
                </a:lnTo>
                <a:lnTo>
                  <a:pt x="3693302" y="60817"/>
                </a:lnTo>
                <a:lnTo>
                  <a:pt x="3709265" y="98407"/>
                </a:lnTo>
                <a:lnTo>
                  <a:pt x="3714623" y="145287"/>
                </a:lnTo>
                <a:lnTo>
                  <a:pt x="3713980" y="164459"/>
                </a:lnTo>
                <a:lnTo>
                  <a:pt x="3704335" y="213233"/>
                </a:lnTo>
                <a:lnTo>
                  <a:pt x="3683636" y="249809"/>
                </a:lnTo>
                <a:lnTo>
                  <a:pt x="3652964" y="274859"/>
                </a:lnTo>
                <a:lnTo>
                  <a:pt x="3612693" y="289290"/>
                </a:lnTo>
                <a:lnTo>
                  <a:pt x="3561079" y="294004"/>
                </a:lnTo>
                <a:lnTo>
                  <a:pt x="3492119" y="294004"/>
                </a:lnTo>
                <a:lnTo>
                  <a:pt x="3487166" y="294004"/>
                </a:lnTo>
                <a:lnTo>
                  <a:pt x="3483102" y="292480"/>
                </a:lnTo>
                <a:lnTo>
                  <a:pt x="3479673" y="289687"/>
                </a:lnTo>
                <a:lnTo>
                  <a:pt x="3476371" y="286765"/>
                </a:lnTo>
                <a:lnTo>
                  <a:pt x="3474720" y="282066"/>
                </a:lnTo>
                <a:lnTo>
                  <a:pt x="3474720" y="275463"/>
                </a:lnTo>
                <a:lnTo>
                  <a:pt x="3474720" y="23622"/>
                </a:lnTo>
                <a:lnTo>
                  <a:pt x="3474720" y="17145"/>
                </a:lnTo>
                <a:lnTo>
                  <a:pt x="3476371" y="12319"/>
                </a:lnTo>
                <a:lnTo>
                  <a:pt x="3479673" y="9525"/>
                </a:lnTo>
                <a:lnTo>
                  <a:pt x="3483102" y="6603"/>
                </a:lnTo>
                <a:lnTo>
                  <a:pt x="3487166" y="5079"/>
                </a:lnTo>
                <a:lnTo>
                  <a:pt x="3492119" y="5079"/>
                </a:lnTo>
                <a:close/>
              </a:path>
              <a:path w="5923280" h="299084">
                <a:moveTo>
                  <a:pt x="2268982" y="5079"/>
                </a:moveTo>
                <a:lnTo>
                  <a:pt x="2472562" y="5079"/>
                </a:lnTo>
                <a:lnTo>
                  <a:pt x="2473833" y="5079"/>
                </a:lnTo>
                <a:lnTo>
                  <a:pt x="2475103" y="5461"/>
                </a:lnTo>
                <a:lnTo>
                  <a:pt x="2476246" y="6350"/>
                </a:lnTo>
                <a:lnTo>
                  <a:pt x="2477388" y="7112"/>
                </a:lnTo>
                <a:lnTo>
                  <a:pt x="2478278" y="8509"/>
                </a:lnTo>
                <a:lnTo>
                  <a:pt x="2479040" y="10413"/>
                </a:lnTo>
                <a:lnTo>
                  <a:pt x="2479802" y="12191"/>
                </a:lnTo>
                <a:lnTo>
                  <a:pt x="2480310" y="14732"/>
                </a:lnTo>
                <a:lnTo>
                  <a:pt x="2480691" y="17779"/>
                </a:lnTo>
                <a:lnTo>
                  <a:pt x="2481072" y="20954"/>
                </a:lnTo>
                <a:lnTo>
                  <a:pt x="2481198" y="24764"/>
                </a:lnTo>
                <a:lnTo>
                  <a:pt x="2481198" y="29210"/>
                </a:lnTo>
                <a:lnTo>
                  <a:pt x="2481198" y="33527"/>
                </a:lnTo>
                <a:lnTo>
                  <a:pt x="2479040" y="47625"/>
                </a:lnTo>
                <a:lnTo>
                  <a:pt x="2478278" y="49529"/>
                </a:lnTo>
                <a:lnTo>
                  <a:pt x="2477388" y="50926"/>
                </a:lnTo>
                <a:lnTo>
                  <a:pt x="2476246" y="51815"/>
                </a:lnTo>
                <a:lnTo>
                  <a:pt x="2475103" y="52704"/>
                </a:lnTo>
                <a:lnTo>
                  <a:pt x="2473833" y="53086"/>
                </a:lnTo>
                <a:lnTo>
                  <a:pt x="2472562" y="53086"/>
                </a:lnTo>
                <a:lnTo>
                  <a:pt x="2400172" y="53086"/>
                </a:lnTo>
                <a:lnTo>
                  <a:pt x="2400172" y="286003"/>
                </a:lnTo>
                <a:lnTo>
                  <a:pt x="2400172" y="287400"/>
                </a:lnTo>
                <a:lnTo>
                  <a:pt x="2399665" y="288798"/>
                </a:lnTo>
                <a:lnTo>
                  <a:pt x="2398775" y="289940"/>
                </a:lnTo>
                <a:lnTo>
                  <a:pt x="2397760" y="291211"/>
                </a:lnTo>
                <a:lnTo>
                  <a:pt x="2396235" y="292100"/>
                </a:lnTo>
                <a:lnTo>
                  <a:pt x="2393949" y="292862"/>
                </a:lnTo>
                <a:lnTo>
                  <a:pt x="2391663" y="293624"/>
                </a:lnTo>
                <a:lnTo>
                  <a:pt x="2388743" y="294259"/>
                </a:lnTo>
                <a:lnTo>
                  <a:pt x="2384933" y="294639"/>
                </a:lnTo>
                <a:lnTo>
                  <a:pt x="2381122" y="295148"/>
                </a:lnTo>
                <a:lnTo>
                  <a:pt x="2376423" y="295275"/>
                </a:lnTo>
                <a:lnTo>
                  <a:pt x="2370709" y="295275"/>
                </a:lnTo>
                <a:lnTo>
                  <a:pt x="2365121" y="295275"/>
                </a:lnTo>
                <a:lnTo>
                  <a:pt x="2360295" y="295148"/>
                </a:lnTo>
                <a:lnTo>
                  <a:pt x="2356611" y="294639"/>
                </a:lnTo>
                <a:lnTo>
                  <a:pt x="2352802" y="294259"/>
                </a:lnTo>
                <a:lnTo>
                  <a:pt x="2342769" y="289940"/>
                </a:lnTo>
                <a:lnTo>
                  <a:pt x="2341753" y="288798"/>
                </a:lnTo>
                <a:lnTo>
                  <a:pt x="2341245" y="287400"/>
                </a:lnTo>
                <a:lnTo>
                  <a:pt x="2341245" y="286003"/>
                </a:lnTo>
                <a:lnTo>
                  <a:pt x="2341245" y="53086"/>
                </a:lnTo>
                <a:lnTo>
                  <a:pt x="2268982" y="53086"/>
                </a:lnTo>
                <a:lnTo>
                  <a:pt x="2267458" y="53086"/>
                </a:lnTo>
                <a:lnTo>
                  <a:pt x="2266187" y="52704"/>
                </a:lnTo>
                <a:lnTo>
                  <a:pt x="2265172" y="51815"/>
                </a:lnTo>
                <a:lnTo>
                  <a:pt x="2264156" y="50926"/>
                </a:lnTo>
                <a:lnTo>
                  <a:pt x="2263267" y="49529"/>
                </a:lnTo>
                <a:lnTo>
                  <a:pt x="2262505" y="47625"/>
                </a:lnTo>
                <a:lnTo>
                  <a:pt x="2261743" y="45720"/>
                </a:lnTo>
                <a:lnTo>
                  <a:pt x="2261108" y="43307"/>
                </a:lnTo>
                <a:lnTo>
                  <a:pt x="2260727" y="40259"/>
                </a:lnTo>
                <a:lnTo>
                  <a:pt x="2260472" y="37211"/>
                </a:lnTo>
                <a:lnTo>
                  <a:pt x="2260219" y="33527"/>
                </a:lnTo>
                <a:lnTo>
                  <a:pt x="2260219" y="29210"/>
                </a:lnTo>
                <a:lnTo>
                  <a:pt x="2260219" y="24764"/>
                </a:lnTo>
                <a:lnTo>
                  <a:pt x="2262505" y="10413"/>
                </a:lnTo>
                <a:lnTo>
                  <a:pt x="2263267" y="8509"/>
                </a:lnTo>
                <a:lnTo>
                  <a:pt x="2264156" y="7112"/>
                </a:lnTo>
                <a:lnTo>
                  <a:pt x="2265172" y="6350"/>
                </a:lnTo>
                <a:lnTo>
                  <a:pt x="2266187" y="5461"/>
                </a:lnTo>
                <a:lnTo>
                  <a:pt x="2267458" y="5079"/>
                </a:lnTo>
                <a:lnTo>
                  <a:pt x="2268982" y="5079"/>
                </a:lnTo>
                <a:close/>
              </a:path>
              <a:path w="5923280" h="299084">
                <a:moveTo>
                  <a:pt x="1782191" y="5079"/>
                </a:moveTo>
                <a:lnTo>
                  <a:pt x="1926462" y="5079"/>
                </a:lnTo>
                <a:lnTo>
                  <a:pt x="1927733" y="5079"/>
                </a:lnTo>
                <a:lnTo>
                  <a:pt x="1928875" y="5461"/>
                </a:lnTo>
                <a:lnTo>
                  <a:pt x="1930019" y="6223"/>
                </a:lnTo>
                <a:lnTo>
                  <a:pt x="1931034" y="6985"/>
                </a:lnTo>
                <a:lnTo>
                  <a:pt x="1931923" y="8254"/>
                </a:lnTo>
                <a:lnTo>
                  <a:pt x="1932685" y="10160"/>
                </a:lnTo>
                <a:lnTo>
                  <a:pt x="1933447" y="11937"/>
                </a:lnTo>
                <a:lnTo>
                  <a:pt x="1933956" y="14350"/>
                </a:lnTo>
                <a:lnTo>
                  <a:pt x="1934336" y="17272"/>
                </a:lnTo>
                <a:lnTo>
                  <a:pt x="1934718" y="20192"/>
                </a:lnTo>
                <a:lnTo>
                  <a:pt x="1934845" y="23875"/>
                </a:lnTo>
                <a:lnTo>
                  <a:pt x="1934845" y="28321"/>
                </a:lnTo>
                <a:lnTo>
                  <a:pt x="1934845" y="32512"/>
                </a:lnTo>
                <a:lnTo>
                  <a:pt x="1932685" y="45974"/>
                </a:lnTo>
                <a:lnTo>
                  <a:pt x="1931923" y="47751"/>
                </a:lnTo>
                <a:lnTo>
                  <a:pt x="1931034" y="49022"/>
                </a:lnTo>
                <a:lnTo>
                  <a:pt x="1930019" y="49911"/>
                </a:lnTo>
                <a:lnTo>
                  <a:pt x="1928875" y="50673"/>
                </a:lnTo>
                <a:lnTo>
                  <a:pt x="1927733" y="51053"/>
                </a:lnTo>
                <a:lnTo>
                  <a:pt x="1926462" y="51053"/>
                </a:lnTo>
                <a:lnTo>
                  <a:pt x="1823211" y="51053"/>
                </a:lnTo>
                <a:lnTo>
                  <a:pt x="1823211" y="121665"/>
                </a:lnTo>
                <a:lnTo>
                  <a:pt x="1910587" y="121665"/>
                </a:lnTo>
                <a:lnTo>
                  <a:pt x="1911858" y="121665"/>
                </a:lnTo>
                <a:lnTo>
                  <a:pt x="1919223" y="140080"/>
                </a:lnTo>
                <a:lnTo>
                  <a:pt x="1919223" y="144145"/>
                </a:lnTo>
                <a:lnTo>
                  <a:pt x="1919223" y="148462"/>
                </a:lnTo>
                <a:lnTo>
                  <a:pt x="1917065" y="161671"/>
                </a:lnTo>
                <a:lnTo>
                  <a:pt x="1916303" y="163449"/>
                </a:lnTo>
                <a:lnTo>
                  <a:pt x="1915286" y="164591"/>
                </a:lnTo>
                <a:lnTo>
                  <a:pt x="1914270" y="165353"/>
                </a:lnTo>
                <a:lnTo>
                  <a:pt x="1913128" y="166115"/>
                </a:lnTo>
                <a:lnTo>
                  <a:pt x="1911858" y="166497"/>
                </a:lnTo>
                <a:lnTo>
                  <a:pt x="1910587" y="166497"/>
                </a:lnTo>
                <a:lnTo>
                  <a:pt x="1823211" y="166497"/>
                </a:lnTo>
                <a:lnTo>
                  <a:pt x="1823211" y="248030"/>
                </a:lnTo>
                <a:lnTo>
                  <a:pt x="1927352" y="248030"/>
                </a:lnTo>
                <a:lnTo>
                  <a:pt x="1928621" y="248030"/>
                </a:lnTo>
                <a:lnTo>
                  <a:pt x="1935480" y="260223"/>
                </a:lnTo>
                <a:lnTo>
                  <a:pt x="1935860" y="263016"/>
                </a:lnTo>
                <a:lnTo>
                  <a:pt x="1935987" y="266700"/>
                </a:lnTo>
                <a:lnTo>
                  <a:pt x="1935987" y="271017"/>
                </a:lnTo>
                <a:lnTo>
                  <a:pt x="1935987" y="275336"/>
                </a:lnTo>
                <a:lnTo>
                  <a:pt x="1931034" y="292735"/>
                </a:lnTo>
                <a:lnTo>
                  <a:pt x="1929892" y="293624"/>
                </a:lnTo>
                <a:lnTo>
                  <a:pt x="1928621" y="294004"/>
                </a:lnTo>
                <a:lnTo>
                  <a:pt x="1927352" y="294004"/>
                </a:lnTo>
                <a:lnTo>
                  <a:pt x="1782191" y="294004"/>
                </a:lnTo>
                <a:lnTo>
                  <a:pt x="1777237" y="294004"/>
                </a:lnTo>
                <a:lnTo>
                  <a:pt x="1773173" y="292480"/>
                </a:lnTo>
                <a:lnTo>
                  <a:pt x="1769745" y="289687"/>
                </a:lnTo>
                <a:lnTo>
                  <a:pt x="1766443" y="286765"/>
                </a:lnTo>
                <a:lnTo>
                  <a:pt x="1764792" y="282066"/>
                </a:lnTo>
                <a:lnTo>
                  <a:pt x="1764792" y="275463"/>
                </a:lnTo>
                <a:lnTo>
                  <a:pt x="1764792" y="23622"/>
                </a:lnTo>
                <a:lnTo>
                  <a:pt x="1764792" y="17145"/>
                </a:lnTo>
                <a:lnTo>
                  <a:pt x="1766443" y="12319"/>
                </a:lnTo>
                <a:lnTo>
                  <a:pt x="1769745" y="9525"/>
                </a:lnTo>
                <a:lnTo>
                  <a:pt x="1773173" y="6603"/>
                </a:lnTo>
                <a:lnTo>
                  <a:pt x="1777237" y="5079"/>
                </a:lnTo>
                <a:lnTo>
                  <a:pt x="1782191" y="5079"/>
                </a:lnTo>
                <a:close/>
              </a:path>
              <a:path w="5923280" h="299084">
                <a:moveTo>
                  <a:pt x="1387602" y="5079"/>
                </a:moveTo>
                <a:lnTo>
                  <a:pt x="1425956" y="5079"/>
                </a:lnTo>
                <a:lnTo>
                  <a:pt x="1432813" y="5079"/>
                </a:lnTo>
                <a:lnTo>
                  <a:pt x="1438656" y="5714"/>
                </a:lnTo>
                <a:lnTo>
                  <a:pt x="1469770" y="32130"/>
                </a:lnTo>
                <a:lnTo>
                  <a:pt x="1471548" y="38353"/>
                </a:lnTo>
                <a:lnTo>
                  <a:pt x="1534033" y="210438"/>
                </a:lnTo>
                <a:lnTo>
                  <a:pt x="1534921" y="210438"/>
                </a:lnTo>
                <a:lnTo>
                  <a:pt x="1599692" y="38862"/>
                </a:lnTo>
                <a:lnTo>
                  <a:pt x="1601596" y="32512"/>
                </a:lnTo>
                <a:lnTo>
                  <a:pt x="1603756" y="27304"/>
                </a:lnTo>
                <a:lnTo>
                  <a:pt x="1606042" y="22987"/>
                </a:lnTo>
                <a:lnTo>
                  <a:pt x="1608328" y="18669"/>
                </a:lnTo>
                <a:lnTo>
                  <a:pt x="1610995" y="15112"/>
                </a:lnTo>
                <a:lnTo>
                  <a:pt x="1614043" y="12446"/>
                </a:lnTo>
                <a:lnTo>
                  <a:pt x="1617091" y="9778"/>
                </a:lnTo>
                <a:lnTo>
                  <a:pt x="1620773" y="7874"/>
                </a:lnTo>
                <a:lnTo>
                  <a:pt x="1624837" y="6730"/>
                </a:lnTo>
                <a:lnTo>
                  <a:pt x="1629029" y="5714"/>
                </a:lnTo>
                <a:lnTo>
                  <a:pt x="1633855" y="5079"/>
                </a:lnTo>
                <a:lnTo>
                  <a:pt x="1639443" y="5079"/>
                </a:lnTo>
                <a:lnTo>
                  <a:pt x="1678940" y="5079"/>
                </a:lnTo>
                <a:lnTo>
                  <a:pt x="1682877" y="5079"/>
                </a:lnTo>
                <a:lnTo>
                  <a:pt x="1686433" y="5587"/>
                </a:lnTo>
                <a:lnTo>
                  <a:pt x="1689354" y="6730"/>
                </a:lnTo>
                <a:lnTo>
                  <a:pt x="1692147" y="7747"/>
                </a:lnTo>
                <a:lnTo>
                  <a:pt x="1700657" y="18669"/>
                </a:lnTo>
                <a:lnTo>
                  <a:pt x="1701672" y="21462"/>
                </a:lnTo>
                <a:lnTo>
                  <a:pt x="1702181" y="24891"/>
                </a:lnTo>
                <a:lnTo>
                  <a:pt x="1702181" y="28575"/>
                </a:lnTo>
                <a:lnTo>
                  <a:pt x="1702181" y="286003"/>
                </a:lnTo>
                <a:lnTo>
                  <a:pt x="1702181" y="287400"/>
                </a:lnTo>
                <a:lnTo>
                  <a:pt x="1701672" y="288798"/>
                </a:lnTo>
                <a:lnTo>
                  <a:pt x="1700910" y="289940"/>
                </a:lnTo>
                <a:lnTo>
                  <a:pt x="1700148" y="291211"/>
                </a:lnTo>
                <a:lnTo>
                  <a:pt x="1687830" y="294639"/>
                </a:lnTo>
                <a:lnTo>
                  <a:pt x="1684273" y="295148"/>
                </a:lnTo>
                <a:lnTo>
                  <a:pt x="1679702" y="295275"/>
                </a:lnTo>
                <a:lnTo>
                  <a:pt x="1674241" y="295275"/>
                </a:lnTo>
                <a:lnTo>
                  <a:pt x="1668907" y="295275"/>
                </a:lnTo>
                <a:lnTo>
                  <a:pt x="1664461" y="295148"/>
                </a:lnTo>
                <a:lnTo>
                  <a:pt x="1660779" y="294639"/>
                </a:lnTo>
                <a:lnTo>
                  <a:pt x="1657222" y="294259"/>
                </a:lnTo>
                <a:lnTo>
                  <a:pt x="1654429" y="293624"/>
                </a:lnTo>
                <a:lnTo>
                  <a:pt x="1652396" y="292862"/>
                </a:lnTo>
                <a:lnTo>
                  <a:pt x="1650237" y="292100"/>
                </a:lnTo>
                <a:lnTo>
                  <a:pt x="1648841" y="291211"/>
                </a:lnTo>
                <a:lnTo>
                  <a:pt x="1647824" y="289940"/>
                </a:lnTo>
                <a:lnTo>
                  <a:pt x="1646935" y="288798"/>
                </a:lnTo>
                <a:lnTo>
                  <a:pt x="1646555" y="287400"/>
                </a:lnTo>
                <a:lnTo>
                  <a:pt x="1646555" y="286003"/>
                </a:lnTo>
                <a:lnTo>
                  <a:pt x="1646555" y="50926"/>
                </a:lnTo>
                <a:lnTo>
                  <a:pt x="1646046" y="50926"/>
                </a:lnTo>
                <a:lnTo>
                  <a:pt x="1562354" y="285750"/>
                </a:lnTo>
                <a:lnTo>
                  <a:pt x="1561845" y="287654"/>
                </a:lnTo>
                <a:lnTo>
                  <a:pt x="1560830" y="289305"/>
                </a:lnTo>
                <a:lnTo>
                  <a:pt x="1559433" y="290575"/>
                </a:lnTo>
                <a:lnTo>
                  <a:pt x="1558162" y="291846"/>
                </a:lnTo>
                <a:lnTo>
                  <a:pt x="1556258" y="292735"/>
                </a:lnTo>
                <a:lnTo>
                  <a:pt x="1553971" y="293497"/>
                </a:lnTo>
                <a:lnTo>
                  <a:pt x="1551685" y="294259"/>
                </a:lnTo>
                <a:lnTo>
                  <a:pt x="1548765" y="294766"/>
                </a:lnTo>
                <a:lnTo>
                  <a:pt x="1545208" y="295021"/>
                </a:lnTo>
                <a:lnTo>
                  <a:pt x="1541653" y="295275"/>
                </a:lnTo>
                <a:lnTo>
                  <a:pt x="1537334" y="295275"/>
                </a:lnTo>
                <a:lnTo>
                  <a:pt x="1532255" y="295275"/>
                </a:lnTo>
                <a:lnTo>
                  <a:pt x="1527174" y="295275"/>
                </a:lnTo>
                <a:lnTo>
                  <a:pt x="1522857" y="295148"/>
                </a:lnTo>
                <a:lnTo>
                  <a:pt x="1519300" y="294766"/>
                </a:lnTo>
                <a:lnTo>
                  <a:pt x="1515745" y="294386"/>
                </a:lnTo>
                <a:lnTo>
                  <a:pt x="1504949" y="289940"/>
                </a:lnTo>
                <a:lnTo>
                  <a:pt x="1503680" y="288798"/>
                </a:lnTo>
                <a:lnTo>
                  <a:pt x="1502791" y="287400"/>
                </a:lnTo>
                <a:lnTo>
                  <a:pt x="1502283" y="285750"/>
                </a:lnTo>
                <a:lnTo>
                  <a:pt x="1421510" y="50926"/>
                </a:lnTo>
                <a:lnTo>
                  <a:pt x="1421130" y="50926"/>
                </a:lnTo>
                <a:lnTo>
                  <a:pt x="1421130" y="286003"/>
                </a:lnTo>
                <a:lnTo>
                  <a:pt x="1421130" y="287400"/>
                </a:lnTo>
                <a:lnTo>
                  <a:pt x="1406652" y="294639"/>
                </a:lnTo>
                <a:lnTo>
                  <a:pt x="1403222" y="295148"/>
                </a:lnTo>
                <a:lnTo>
                  <a:pt x="1398650" y="295275"/>
                </a:lnTo>
                <a:lnTo>
                  <a:pt x="1393190" y="295275"/>
                </a:lnTo>
                <a:lnTo>
                  <a:pt x="1387856" y="295275"/>
                </a:lnTo>
                <a:lnTo>
                  <a:pt x="1383283" y="295148"/>
                </a:lnTo>
                <a:lnTo>
                  <a:pt x="1379728" y="294639"/>
                </a:lnTo>
                <a:lnTo>
                  <a:pt x="1376171" y="294259"/>
                </a:lnTo>
                <a:lnTo>
                  <a:pt x="1373378" y="293624"/>
                </a:lnTo>
                <a:lnTo>
                  <a:pt x="1371219" y="292862"/>
                </a:lnTo>
                <a:lnTo>
                  <a:pt x="1369059" y="292100"/>
                </a:lnTo>
                <a:lnTo>
                  <a:pt x="1367535" y="291211"/>
                </a:lnTo>
                <a:lnTo>
                  <a:pt x="1366773" y="289940"/>
                </a:lnTo>
                <a:lnTo>
                  <a:pt x="1365884" y="288798"/>
                </a:lnTo>
                <a:lnTo>
                  <a:pt x="1365504" y="287400"/>
                </a:lnTo>
                <a:lnTo>
                  <a:pt x="1365504" y="286003"/>
                </a:lnTo>
                <a:lnTo>
                  <a:pt x="1365504" y="28575"/>
                </a:lnTo>
                <a:lnTo>
                  <a:pt x="1365504" y="20954"/>
                </a:lnTo>
                <a:lnTo>
                  <a:pt x="1367535" y="15112"/>
                </a:lnTo>
                <a:lnTo>
                  <a:pt x="1371472" y="11175"/>
                </a:lnTo>
                <a:lnTo>
                  <a:pt x="1375536" y="7112"/>
                </a:lnTo>
                <a:lnTo>
                  <a:pt x="1380870" y="5079"/>
                </a:lnTo>
                <a:lnTo>
                  <a:pt x="1387602" y="5079"/>
                </a:lnTo>
                <a:close/>
              </a:path>
              <a:path w="5923280" h="299084">
                <a:moveTo>
                  <a:pt x="828166" y="5079"/>
                </a:moveTo>
                <a:lnTo>
                  <a:pt x="902334" y="5079"/>
                </a:lnTo>
                <a:lnTo>
                  <a:pt x="920859" y="5649"/>
                </a:lnTo>
                <a:lnTo>
                  <a:pt x="967739" y="14097"/>
                </a:lnTo>
                <a:lnTo>
                  <a:pt x="1003387" y="32581"/>
                </a:lnTo>
                <a:lnTo>
                  <a:pt x="1029350" y="60817"/>
                </a:lnTo>
                <a:lnTo>
                  <a:pt x="1045313" y="98407"/>
                </a:lnTo>
                <a:lnTo>
                  <a:pt x="1050670" y="145287"/>
                </a:lnTo>
                <a:lnTo>
                  <a:pt x="1050028" y="164459"/>
                </a:lnTo>
                <a:lnTo>
                  <a:pt x="1040383" y="213233"/>
                </a:lnTo>
                <a:lnTo>
                  <a:pt x="1019684" y="249809"/>
                </a:lnTo>
                <a:lnTo>
                  <a:pt x="989012" y="274859"/>
                </a:lnTo>
                <a:lnTo>
                  <a:pt x="948741" y="289290"/>
                </a:lnTo>
                <a:lnTo>
                  <a:pt x="897127" y="294004"/>
                </a:lnTo>
                <a:lnTo>
                  <a:pt x="828166" y="294004"/>
                </a:lnTo>
                <a:lnTo>
                  <a:pt x="823213" y="294004"/>
                </a:lnTo>
                <a:lnTo>
                  <a:pt x="819150" y="292480"/>
                </a:lnTo>
                <a:lnTo>
                  <a:pt x="815720" y="289687"/>
                </a:lnTo>
                <a:lnTo>
                  <a:pt x="812419" y="286765"/>
                </a:lnTo>
                <a:lnTo>
                  <a:pt x="810768" y="282066"/>
                </a:lnTo>
                <a:lnTo>
                  <a:pt x="810768" y="275463"/>
                </a:lnTo>
                <a:lnTo>
                  <a:pt x="810768" y="23622"/>
                </a:lnTo>
                <a:lnTo>
                  <a:pt x="810768" y="17145"/>
                </a:lnTo>
                <a:lnTo>
                  <a:pt x="812419" y="12319"/>
                </a:lnTo>
                <a:lnTo>
                  <a:pt x="815720" y="9525"/>
                </a:lnTo>
                <a:lnTo>
                  <a:pt x="819150" y="6603"/>
                </a:lnTo>
                <a:lnTo>
                  <a:pt x="823213" y="5079"/>
                </a:lnTo>
                <a:lnTo>
                  <a:pt x="828166" y="5079"/>
                </a:lnTo>
                <a:close/>
              </a:path>
              <a:path w="5923280" h="299084">
                <a:moveTo>
                  <a:pt x="17399" y="5079"/>
                </a:moveTo>
                <a:lnTo>
                  <a:pt x="153288" y="5079"/>
                </a:lnTo>
                <a:lnTo>
                  <a:pt x="154685" y="5079"/>
                </a:lnTo>
                <a:lnTo>
                  <a:pt x="155828" y="5461"/>
                </a:lnTo>
                <a:lnTo>
                  <a:pt x="156971" y="6350"/>
                </a:lnTo>
                <a:lnTo>
                  <a:pt x="157987" y="7112"/>
                </a:lnTo>
                <a:lnTo>
                  <a:pt x="158876" y="8509"/>
                </a:lnTo>
                <a:lnTo>
                  <a:pt x="162051" y="24764"/>
                </a:lnTo>
                <a:lnTo>
                  <a:pt x="162051" y="29210"/>
                </a:lnTo>
                <a:lnTo>
                  <a:pt x="162051" y="33654"/>
                </a:lnTo>
                <a:lnTo>
                  <a:pt x="161925" y="37464"/>
                </a:lnTo>
                <a:lnTo>
                  <a:pt x="161544" y="40512"/>
                </a:lnTo>
                <a:lnTo>
                  <a:pt x="161162" y="43561"/>
                </a:lnTo>
                <a:lnTo>
                  <a:pt x="154685" y="53086"/>
                </a:lnTo>
                <a:lnTo>
                  <a:pt x="153288" y="53086"/>
                </a:lnTo>
                <a:lnTo>
                  <a:pt x="58927" y="53086"/>
                </a:lnTo>
                <a:lnTo>
                  <a:pt x="58927" y="130810"/>
                </a:lnTo>
                <a:lnTo>
                  <a:pt x="147574" y="130810"/>
                </a:lnTo>
                <a:lnTo>
                  <a:pt x="148844" y="130810"/>
                </a:lnTo>
                <a:lnTo>
                  <a:pt x="155701" y="142875"/>
                </a:lnTo>
                <a:lnTo>
                  <a:pt x="156082" y="145796"/>
                </a:lnTo>
                <a:lnTo>
                  <a:pt x="156209" y="149605"/>
                </a:lnTo>
                <a:lnTo>
                  <a:pt x="156209" y="154050"/>
                </a:lnTo>
                <a:lnTo>
                  <a:pt x="156209" y="158496"/>
                </a:lnTo>
                <a:lnTo>
                  <a:pt x="151130" y="176657"/>
                </a:lnTo>
                <a:lnTo>
                  <a:pt x="150113" y="177546"/>
                </a:lnTo>
                <a:lnTo>
                  <a:pt x="148844" y="177926"/>
                </a:lnTo>
                <a:lnTo>
                  <a:pt x="147574" y="177926"/>
                </a:lnTo>
                <a:lnTo>
                  <a:pt x="58927" y="177926"/>
                </a:lnTo>
                <a:lnTo>
                  <a:pt x="58927" y="285496"/>
                </a:lnTo>
                <a:lnTo>
                  <a:pt x="58927" y="287147"/>
                </a:lnTo>
                <a:lnTo>
                  <a:pt x="58419" y="288544"/>
                </a:lnTo>
                <a:lnTo>
                  <a:pt x="57531" y="289687"/>
                </a:lnTo>
                <a:lnTo>
                  <a:pt x="56641" y="290957"/>
                </a:lnTo>
                <a:lnTo>
                  <a:pt x="55118" y="291973"/>
                </a:lnTo>
                <a:lnTo>
                  <a:pt x="52831" y="292735"/>
                </a:lnTo>
                <a:lnTo>
                  <a:pt x="50418" y="293624"/>
                </a:lnTo>
                <a:lnTo>
                  <a:pt x="47497" y="294259"/>
                </a:lnTo>
                <a:lnTo>
                  <a:pt x="43687" y="294639"/>
                </a:lnTo>
                <a:lnTo>
                  <a:pt x="40005" y="295148"/>
                </a:lnTo>
                <a:lnTo>
                  <a:pt x="35306" y="295275"/>
                </a:lnTo>
                <a:lnTo>
                  <a:pt x="29463" y="295275"/>
                </a:lnTo>
                <a:lnTo>
                  <a:pt x="23749" y="295275"/>
                </a:lnTo>
                <a:lnTo>
                  <a:pt x="19050" y="295148"/>
                </a:lnTo>
                <a:lnTo>
                  <a:pt x="15239" y="294639"/>
                </a:lnTo>
                <a:lnTo>
                  <a:pt x="11430" y="294259"/>
                </a:lnTo>
                <a:lnTo>
                  <a:pt x="8508" y="293624"/>
                </a:lnTo>
                <a:lnTo>
                  <a:pt x="6222" y="292735"/>
                </a:lnTo>
                <a:lnTo>
                  <a:pt x="3937" y="291973"/>
                </a:lnTo>
                <a:lnTo>
                  <a:pt x="2412" y="290957"/>
                </a:lnTo>
                <a:lnTo>
                  <a:pt x="1396" y="289687"/>
                </a:lnTo>
                <a:lnTo>
                  <a:pt x="507" y="288544"/>
                </a:lnTo>
                <a:lnTo>
                  <a:pt x="0" y="287147"/>
                </a:lnTo>
                <a:lnTo>
                  <a:pt x="0" y="285496"/>
                </a:lnTo>
                <a:lnTo>
                  <a:pt x="0" y="23622"/>
                </a:lnTo>
                <a:lnTo>
                  <a:pt x="0" y="17145"/>
                </a:lnTo>
                <a:lnTo>
                  <a:pt x="1650" y="12319"/>
                </a:lnTo>
                <a:lnTo>
                  <a:pt x="4952" y="9525"/>
                </a:lnTo>
                <a:lnTo>
                  <a:pt x="8381" y="6603"/>
                </a:lnTo>
                <a:lnTo>
                  <a:pt x="12445" y="5079"/>
                </a:lnTo>
                <a:lnTo>
                  <a:pt x="17399" y="5079"/>
                </a:lnTo>
                <a:close/>
              </a:path>
              <a:path w="5923280" h="299084">
                <a:moveTo>
                  <a:pt x="2199767" y="4190"/>
                </a:moveTo>
                <a:lnTo>
                  <a:pt x="2204847" y="4190"/>
                </a:lnTo>
                <a:lnTo>
                  <a:pt x="2209165" y="4445"/>
                </a:lnTo>
                <a:lnTo>
                  <a:pt x="2212467" y="4825"/>
                </a:lnTo>
                <a:lnTo>
                  <a:pt x="2215896" y="5207"/>
                </a:lnTo>
                <a:lnTo>
                  <a:pt x="2225421" y="12319"/>
                </a:lnTo>
                <a:lnTo>
                  <a:pt x="2225421" y="13842"/>
                </a:lnTo>
                <a:lnTo>
                  <a:pt x="2225421" y="273430"/>
                </a:lnTo>
                <a:lnTo>
                  <a:pt x="2225421" y="276860"/>
                </a:lnTo>
                <a:lnTo>
                  <a:pt x="2224912" y="279908"/>
                </a:lnTo>
                <a:lnTo>
                  <a:pt x="2223643" y="282575"/>
                </a:lnTo>
                <a:lnTo>
                  <a:pt x="2222499" y="285241"/>
                </a:lnTo>
                <a:lnTo>
                  <a:pt x="2206244" y="294386"/>
                </a:lnTo>
                <a:lnTo>
                  <a:pt x="2203322" y="294386"/>
                </a:lnTo>
                <a:lnTo>
                  <a:pt x="2178431" y="294386"/>
                </a:lnTo>
                <a:lnTo>
                  <a:pt x="2173223" y="294386"/>
                </a:lnTo>
                <a:lnTo>
                  <a:pt x="2168652" y="293877"/>
                </a:lnTo>
                <a:lnTo>
                  <a:pt x="2164842" y="292862"/>
                </a:lnTo>
                <a:lnTo>
                  <a:pt x="2161032" y="291846"/>
                </a:lnTo>
                <a:lnTo>
                  <a:pt x="2157603" y="289940"/>
                </a:lnTo>
                <a:lnTo>
                  <a:pt x="2154428" y="287147"/>
                </a:lnTo>
                <a:lnTo>
                  <a:pt x="2151125" y="284479"/>
                </a:lnTo>
                <a:lnTo>
                  <a:pt x="2148078" y="280670"/>
                </a:lnTo>
                <a:lnTo>
                  <a:pt x="2145157" y="275971"/>
                </a:lnTo>
                <a:lnTo>
                  <a:pt x="2142109" y="271272"/>
                </a:lnTo>
                <a:lnTo>
                  <a:pt x="2138807" y="265302"/>
                </a:lnTo>
                <a:lnTo>
                  <a:pt x="2135123" y="257810"/>
                </a:lnTo>
                <a:lnTo>
                  <a:pt x="2063242" y="122809"/>
                </a:lnTo>
                <a:lnTo>
                  <a:pt x="2044303" y="82994"/>
                </a:lnTo>
                <a:lnTo>
                  <a:pt x="2038858" y="69596"/>
                </a:lnTo>
                <a:lnTo>
                  <a:pt x="2038349" y="69596"/>
                </a:lnTo>
                <a:lnTo>
                  <a:pt x="2039913" y="109670"/>
                </a:lnTo>
                <a:lnTo>
                  <a:pt x="2040128" y="134620"/>
                </a:lnTo>
                <a:lnTo>
                  <a:pt x="2040128" y="285750"/>
                </a:lnTo>
                <a:lnTo>
                  <a:pt x="2040128" y="287274"/>
                </a:lnTo>
                <a:lnTo>
                  <a:pt x="2034667" y="292735"/>
                </a:lnTo>
                <a:lnTo>
                  <a:pt x="2032761" y="293624"/>
                </a:lnTo>
                <a:lnTo>
                  <a:pt x="2029968" y="294259"/>
                </a:lnTo>
                <a:lnTo>
                  <a:pt x="2026538" y="294639"/>
                </a:lnTo>
                <a:lnTo>
                  <a:pt x="2023109" y="295148"/>
                </a:lnTo>
                <a:lnTo>
                  <a:pt x="2018792" y="295275"/>
                </a:lnTo>
                <a:lnTo>
                  <a:pt x="2013458" y="295275"/>
                </a:lnTo>
                <a:lnTo>
                  <a:pt x="2008123" y="295275"/>
                </a:lnTo>
                <a:lnTo>
                  <a:pt x="2003933" y="295148"/>
                </a:lnTo>
                <a:lnTo>
                  <a:pt x="2000504" y="294639"/>
                </a:lnTo>
                <a:lnTo>
                  <a:pt x="1997074" y="294259"/>
                </a:lnTo>
                <a:lnTo>
                  <a:pt x="1994408" y="293624"/>
                </a:lnTo>
                <a:lnTo>
                  <a:pt x="1992375" y="292735"/>
                </a:lnTo>
                <a:lnTo>
                  <a:pt x="1990470" y="291973"/>
                </a:lnTo>
                <a:lnTo>
                  <a:pt x="1989073" y="290957"/>
                </a:lnTo>
                <a:lnTo>
                  <a:pt x="1988438" y="289687"/>
                </a:lnTo>
                <a:lnTo>
                  <a:pt x="1987677" y="288544"/>
                </a:lnTo>
                <a:lnTo>
                  <a:pt x="1987295" y="287274"/>
                </a:lnTo>
                <a:lnTo>
                  <a:pt x="1987295" y="285750"/>
                </a:lnTo>
                <a:lnTo>
                  <a:pt x="1987295" y="26035"/>
                </a:lnTo>
                <a:lnTo>
                  <a:pt x="1987295" y="19050"/>
                </a:lnTo>
                <a:lnTo>
                  <a:pt x="1989328" y="13842"/>
                </a:lnTo>
                <a:lnTo>
                  <a:pt x="1993392" y="10413"/>
                </a:lnTo>
                <a:lnTo>
                  <a:pt x="1997456" y="6858"/>
                </a:lnTo>
                <a:lnTo>
                  <a:pt x="2002535" y="5079"/>
                </a:lnTo>
                <a:lnTo>
                  <a:pt x="2008505" y="5079"/>
                </a:lnTo>
                <a:lnTo>
                  <a:pt x="2040000" y="5079"/>
                </a:lnTo>
                <a:lnTo>
                  <a:pt x="2045588" y="5079"/>
                </a:lnTo>
                <a:lnTo>
                  <a:pt x="2050415" y="5587"/>
                </a:lnTo>
                <a:lnTo>
                  <a:pt x="2054224" y="6603"/>
                </a:lnTo>
                <a:lnTo>
                  <a:pt x="2058161" y="7492"/>
                </a:lnTo>
                <a:lnTo>
                  <a:pt x="2073274" y="20574"/>
                </a:lnTo>
                <a:lnTo>
                  <a:pt x="2075942" y="24511"/>
                </a:lnTo>
                <a:lnTo>
                  <a:pt x="2078608" y="29463"/>
                </a:lnTo>
                <a:lnTo>
                  <a:pt x="2081530" y="35305"/>
                </a:lnTo>
                <a:lnTo>
                  <a:pt x="2137791" y="140842"/>
                </a:lnTo>
                <a:lnTo>
                  <a:pt x="2140966" y="147192"/>
                </a:lnTo>
                <a:lnTo>
                  <a:pt x="2144268" y="153542"/>
                </a:lnTo>
                <a:lnTo>
                  <a:pt x="2147443" y="159765"/>
                </a:lnTo>
                <a:lnTo>
                  <a:pt x="2150618" y="165862"/>
                </a:lnTo>
                <a:lnTo>
                  <a:pt x="2153793" y="172085"/>
                </a:lnTo>
                <a:lnTo>
                  <a:pt x="2156713" y="178180"/>
                </a:lnTo>
                <a:lnTo>
                  <a:pt x="2159635" y="184403"/>
                </a:lnTo>
                <a:lnTo>
                  <a:pt x="2162556" y="190500"/>
                </a:lnTo>
                <a:lnTo>
                  <a:pt x="2165477" y="196469"/>
                </a:lnTo>
                <a:lnTo>
                  <a:pt x="2168271" y="202437"/>
                </a:lnTo>
                <a:lnTo>
                  <a:pt x="2171065" y="208279"/>
                </a:lnTo>
                <a:lnTo>
                  <a:pt x="2173732" y="214249"/>
                </a:lnTo>
                <a:lnTo>
                  <a:pt x="2173575" y="206365"/>
                </a:lnTo>
                <a:lnTo>
                  <a:pt x="2173303" y="198326"/>
                </a:lnTo>
                <a:lnTo>
                  <a:pt x="2172610" y="157162"/>
                </a:lnTo>
                <a:lnTo>
                  <a:pt x="2172588" y="149351"/>
                </a:lnTo>
                <a:lnTo>
                  <a:pt x="2172588" y="13842"/>
                </a:lnTo>
                <a:lnTo>
                  <a:pt x="2172588" y="12319"/>
                </a:lnTo>
                <a:lnTo>
                  <a:pt x="2178431" y="6730"/>
                </a:lnTo>
                <a:lnTo>
                  <a:pt x="2180462" y="5841"/>
                </a:lnTo>
                <a:lnTo>
                  <a:pt x="2183257" y="5207"/>
                </a:lnTo>
                <a:lnTo>
                  <a:pt x="2186685" y="4825"/>
                </a:lnTo>
                <a:lnTo>
                  <a:pt x="2190115" y="4445"/>
                </a:lnTo>
                <a:lnTo>
                  <a:pt x="2194433" y="4190"/>
                </a:lnTo>
                <a:lnTo>
                  <a:pt x="2199767" y="4190"/>
                </a:lnTo>
                <a:close/>
              </a:path>
              <a:path w="5923280" h="299084">
                <a:moveTo>
                  <a:pt x="721487" y="4190"/>
                </a:moveTo>
                <a:lnTo>
                  <a:pt x="726566" y="4190"/>
                </a:lnTo>
                <a:lnTo>
                  <a:pt x="730884" y="4445"/>
                </a:lnTo>
                <a:lnTo>
                  <a:pt x="734187" y="4825"/>
                </a:lnTo>
                <a:lnTo>
                  <a:pt x="737615" y="5207"/>
                </a:lnTo>
                <a:lnTo>
                  <a:pt x="747140" y="12319"/>
                </a:lnTo>
                <a:lnTo>
                  <a:pt x="747140" y="13842"/>
                </a:lnTo>
                <a:lnTo>
                  <a:pt x="747140" y="273430"/>
                </a:lnTo>
                <a:lnTo>
                  <a:pt x="747140" y="276860"/>
                </a:lnTo>
                <a:lnTo>
                  <a:pt x="746632" y="279908"/>
                </a:lnTo>
                <a:lnTo>
                  <a:pt x="745363" y="282575"/>
                </a:lnTo>
                <a:lnTo>
                  <a:pt x="744219" y="285241"/>
                </a:lnTo>
                <a:lnTo>
                  <a:pt x="727963" y="294386"/>
                </a:lnTo>
                <a:lnTo>
                  <a:pt x="725043" y="294386"/>
                </a:lnTo>
                <a:lnTo>
                  <a:pt x="700151" y="294386"/>
                </a:lnTo>
                <a:lnTo>
                  <a:pt x="694944" y="294386"/>
                </a:lnTo>
                <a:lnTo>
                  <a:pt x="690371" y="293877"/>
                </a:lnTo>
                <a:lnTo>
                  <a:pt x="686562" y="292862"/>
                </a:lnTo>
                <a:lnTo>
                  <a:pt x="682751" y="291846"/>
                </a:lnTo>
                <a:lnTo>
                  <a:pt x="679322" y="289940"/>
                </a:lnTo>
                <a:lnTo>
                  <a:pt x="676147" y="287147"/>
                </a:lnTo>
                <a:lnTo>
                  <a:pt x="672845" y="284479"/>
                </a:lnTo>
                <a:lnTo>
                  <a:pt x="669797" y="280670"/>
                </a:lnTo>
                <a:lnTo>
                  <a:pt x="666876" y="275971"/>
                </a:lnTo>
                <a:lnTo>
                  <a:pt x="663828" y="271272"/>
                </a:lnTo>
                <a:lnTo>
                  <a:pt x="660526" y="265302"/>
                </a:lnTo>
                <a:lnTo>
                  <a:pt x="656844" y="257810"/>
                </a:lnTo>
                <a:lnTo>
                  <a:pt x="584962" y="122809"/>
                </a:lnTo>
                <a:lnTo>
                  <a:pt x="566023" y="82994"/>
                </a:lnTo>
                <a:lnTo>
                  <a:pt x="560577" y="69596"/>
                </a:lnTo>
                <a:lnTo>
                  <a:pt x="560069" y="69596"/>
                </a:lnTo>
                <a:lnTo>
                  <a:pt x="561633" y="109670"/>
                </a:lnTo>
                <a:lnTo>
                  <a:pt x="561847" y="134620"/>
                </a:lnTo>
                <a:lnTo>
                  <a:pt x="561847" y="285750"/>
                </a:lnTo>
                <a:lnTo>
                  <a:pt x="561847" y="287274"/>
                </a:lnTo>
                <a:lnTo>
                  <a:pt x="556387" y="292735"/>
                </a:lnTo>
                <a:lnTo>
                  <a:pt x="554482" y="293624"/>
                </a:lnTo>
                <a:lnTo>
                  <a:pt x="551688" y="294259"/>
                </a:lnTo>
                <a:lnTo>
                  <a:pt x="548258" y="294639"/>
                </a:lnTo>
                <a:lnTo>
                  <a:pt x="544830" y="295148"/>
                </a:lnTo>
                <a:lnTo>
                  <a:pt x="540512" y="295275"/>
                </a:lnTo>
                <a:lnTo>
                  <a:pt x="535177" y="295275"/>
                </a:lnTo>
                <a:lnTo>
                  <a:pt x="529844" y="295275"/>
                </a:lnTo>
                <a:lnTo>
                  <a:pt x="525652" y="295148"/>
                </a:lnTo>
                <a:lnTo>
                  <a:pt x="522224" y="294639"/>
                </a:lnTo>
                <a:lnTo>
                  <a:pt x="518794" y="294259"/>
                </a:lnTo>
                <a:lnTo>
                  <a:pt x="516127" y="293624"/>
                </a:lnTo>
                <a:lnTo>
                  <a:pt x="514095" y="292735"/>
                </a:lnTo>
                <a:lnTo>
                  <a:pt x="512190" y="291973"/>
                </a:lnTo>
                <a:lnTo>
                  <a:pt x="510794" y="290957"/>
                </a:lnTo>
                <a:lnTo>
                  <a:pt x="510158" y="289687"/>
                </a:lnTo>
                <a:lnTo>
                  <a:pt x="509396" y="288544"/>
                </a:lnTo>
                <a:lnTo>
                  <a:pt x="509015" y="287274"/>
                </a:lnTo>
                <a:lnTo>
                  <a:pt x="509015" y="285750"/>
                </a:lnTo>
                <a:lnTo>
                  <a:pt x="509015" y="26035"/>
                </a:lnTo>
                <a:lnTo>
                  <a:pt x="509015" y="19050"/>
                </a:lnTo>
                <a:lnTo>
                  <a:pt x="511047" y="13842"/>
                </a:lnTo>
                <a:lnTo>
                  <a:pt x="515112" y="10413"/>
                </a:lnTo>
                <a:lnTo>
                  <a:pt x="519175" y="6858"/>
                </a:lnTo>
                <a:lnTo>
                  <a:pt x="524256" y="5079"/>
                </a:lnTo>
                <a:lnTo>
                  <a:pt x="530225" y="5079"/>
                </a:lnTo>
                <a:lnTo>
                  <a:pt x="561720" y="5079"/>
                </a:lnTo>
                <a:lnTo>
                  <a:pt x="567308" y="5079"/>
                </a:lnTo>
                <a:lnTo>
                  <a:pt x="572134" y="5587"/>
                </a:lnTo>
                <a:lnTo>
                  <a:pt x="575944" y="6603"/>
                </a:lnTo>
                <a:lnTo>
                  <a:pt x="579882" y="7492"/>
                </a:lnTo>
                <a:lnTo>
                  <a:pt x="594994" y="20574"/>
                </a:lnTo>
                <a:lnTo>
                  <a:pt x="597662" y="24511"/>
                </a:lnTo>
                <a:lnTo>
                  <a:pt x="600328" y="29463"/>
                </a:lnTo>
                <a:lnTo>
                  <a:pt x="603250" y="35305"/>
                </a:lnTo>
                <a:lnTo>
                  <a:pt x="659510" y="140842"/>
                </a:lnTo>
                <a:lnTo>
                  <a:pt x="662685" y="147192"/>
                </a:lnTo>
                <a:lnTo>
                  <a:pt x="665988" y="153542"/>
                </a:lnTo>
                <a:lnTo>
                  <a:pt x="669163" y="159765"/>
                </a:lnTo>
                <a:lnTo>
                  <a:pt x="672338" y="165862"/>
                </a:lnTo>
                <a:lnTo>
                  <a:pt x="675513" y="172085"/>
                </a:lnTo>
                <a:lnTo>
                  <a:pt x="678433" y="178180"/>
                </a:lnTo>
                <a:lnTo>
                  <a:pt x="681355" y="184403"/>
                </a:lnTo>
                <a:lnTo>
                  <a:pt x="684276" y="190500"/>
                </a:lnTo>
                <a:lnTo>
                  <a:pt x="687196" y="196469"/>
                </a:lnTo>
                <a:lnTo>
                  <a:pt x="689990" y="202437"/>
                </a:lnTo>
                <a:lnTo>
                  <a:pt x="692784" y="208279"/>
                </a:lnTo>
                <a:lnTo>
                  <a:pt x="695451" y="214249"/>
                </a:lnTo>
                <a:lnTo>
                  <a:pt x="695295" y="206365"/>
                </a:lnTo>
                <a:lnTo>
                  <a:pt x="695023" y="198326"/>
                </a:lnTo>
                <a:lnTo>
                  <a:pt x="694330" y="157162"/>
                </a:lnTo>
                <a:lnTo>
                  <a:pt x="694308" y="149351"/>
                </a:lnTo>
                <a:lnTo>
                  <a:pt x="694308" y="13842"/>
                </a:lnTo>
                <a:lnTo>
                  <a:pt x="694308" y="12319"/>
                </a:lnTo>
                <a:lnTo>
                  <a:pt x="700151" y="6730"/>
                </a:lnTo>
                <a:lnTo>
                  <a:pt x="702182" y="5841"/>
                </a:lnTo>
                <a:lnTo>
                  <a:pt x="704976" y="5207"/>
                </a:lnTo>
                <a:lnTo>
                  <a:pt x="708406" y="4825"/>
                </a:lnTo>
                <a:lnTo>
                  <a:pt x="711834" y="4445"/>
                </a:lnTo>
                <a:lnTo>
                  <a:pt x="716152" y="4190"/>
                </a:lnTo>
                <a:lnTo>
                  <a:pt x="721487" y="4190"/>
                </a:lnTo>
                <a:close/>
              </a:path>
              <a:path w="5923280" h="299084">
                <a:moveTo>
                  <a:pt x="5509767" y="3810"/>
                </a:moveTo>
                <a:lnTo>
                  <a:pt x="5515609" y="3810"/>
                </a:lnTo>
                <a:lnTo>
                  <a:pt x="5520308" y="3937"/>
                </a:lnTo>
                <a:lnTo>
                  <a:pt x="5523991" y="4445"/>
                </a:lnTo>
                <a:lnTo>
                  <a:pt x="5527802" y="4825"/>
                </a:lnTo>
                <a:lnTo>
                  <a:pt x="5537708" y="9144"/>
                </a:lnTo>
                <a:lnTo>
                  <a:pt x="5538724" y="10287"/>
                </a:lnTo>
                <a:lnTo>
                  <a:pt x="5539232" y="11684"/>
                </a:lnTo>
                <a:lnTo>
                  <a:pt x="5539232" y="13208"/>
                </a:lnTo>
                <a:lnTo>
                  <a:pt x="5539232" y="245490"/>
                </a:lnTo>
                <a:lnTo>
                  <a:pt x="5630036" y="245490"/>
                </a:lnTo>
                <a:lnTo>
                  <a:pt x="5631560" y="245490"/>
                </a:lnTo>
                <a:lnTo>
                  <a:pt x="5632831" y="245999"/>
                </a:lnTo>
                <a:lnTo>
                  <a:pt x="5633974" y="246761"/>
                </a:lnTo>
                <a:lnTo>
                  <a:pt x="5635116" y="247650"/>
                </a:lnTo>
                <a:lnTo>
                  <a:pt x="5636006" y="248920"/>
                </a:lnTo>
                <a:lnTo>
                  <a:pt x="5636767" y="250825"/>
                </a:lnTo>
                <a:lnTo>
                  <a:pt x="5637530" y="252602"/>
                </a:lnTo>
                <a:lnTo>
                  <a:pt x="5638037" y="255142"/>
                </a:lnTo>
                <a:lnTo>
                  <a:pt x="5638418" y="258190"/>
                </a:lnTo>
                <a:lnTo>
                  <a:pt x="5638800" y="261238"/>
                </a:lnTo>
                <a:lnTo>
                  <a:pt x="5639054" y="264922"/>
                </a:lnTo>
                <a:lnTo>
                  <a:pt x="5639054" y="269366"/>
                </a:lnTo>
                <a:lnTo>
                  <a:pt x="5639054" y="273938"/>
                </a:lnTo>
                <a:lnTo>
                  <a:pt x="5638800" y="277622"/>
                </a:lnTo>
                <a:lnTo>
                  <a:pt x="5638418" y="280670"/>
                </a:lnTo>
                <a:lnTo>
                  <a:pt x="5638037" y="283717"/>
                </a:lnTo>
                <a:lnTo>
                  <a:pt x="5637530" y="286258"/>
                </a:lnTo>
                <a:lnTo>
                  <a:pt x="5636767" y="288289"/>
                </a:lnTo>
                <a:lnTo>
                  <a:pt x="5636006" y="290322"/>
                </a:lnTo>
                <a:lnTo>
                  <a:pt x="5635116" y="291719"/>
                </a:lnTo>
                <a:lnTo>
                  <a:pt x="5633974" y="292608"/>
                </a:lnTo>
                <a:lnTo>
                  <a:pt x="5632831" y="293497"/>
                </a:lnTo>
                <a:lnTo>
                  <a:pt x="5631560" y="294004"/>
                </a:lnTo>
                <a:lnTo>
                  <a:pt x="5630036" y="294004"/>
                </a:lnTo>
                <a:lnTo>
                  <a:pt x="5497703" y="294004"/>
                </a:lnTo>
                <a:lnTo>
                  <a:pt x="5492750" y="294004"/>
                </a:lnTo>
                <a:lnTo>
                  <a:pt x="5488685" y="292480"/>
                </a:lnTo>
                <a:lnTo>
                  <a:pt x="5485257" y="289687"/>
                </a:lnTo>
                <a:lnTo>
                  <a:pt x="5481955" y="286765"/>
                </a:lnTo>
                <a:lnTo>
                  <a:pt x="5480304" y="282066"/>
                </a:lnTo>
                <a:lnTo>
                  <a:pt x="5480304" y="275463"/>
                </a:lnTo>
                <a:lnTo>
                  <a:pt x="5480304" y="13208"/>
                </a:lnTo>
                <a:lnTo>
                  <a:pt x="5480304" y="11684"/>
                </a:lnTo>
                <a:lnTo>
                  <a:pt x="5480811" y="10287"/>
                </a:lnTo>
                <a:lnTo>
                  <a:pt x="5481701" y="9144"/>
                </a:lnTo>
                <a:lnTo>
                  <a:pt x="5482716" y="7874"/>
                </a:lnTo>
                <a:lnTo>
                  <a:pt x="5484240" y="6985"/>
                </a:lnTo>
                <a:lnTo>
                  <a:pt x="5486527" y="6223"/>
                </a:lnTo>
                <a:lnTo>
                  <a:pt x="5488812" y="5461"/>
                </a:lnTo>
                <a:lnTo>
                  <a:pt x="5491733" y="4825"/>
                </a:lnTo>
                <a:lnTo>
                  <a:pt x="5495543" y="4445"/>
                </a:lnTo>
                <a:lnTo>
                  <a:pt x="5499354" y="3937"/>
                </a:lnTo>
                <a:lnTo>
                  <a:pt x="5504053" y="3810"/>
                </a:lnTo>
                <a:lnTo>
                  <a:pt x="5509767" y="3810"/>
                </a:lnTo>
                <a:close/>
              </a:path>
              <a:path w="5923280" h="299084">
                <a:moveTo>
                  <a:pt x="5317743" y="3810"/>
                </a:moveTo>
                <a:lnTo>
                  <a:pt x="5323585" y="3810"/>
                </a:lnTo>
                <a:lnTo>
                  <a:pt x="5328284" y="3937"/>
                </a:lnTo>
                <a:lnTo>
                  <a:pt x="5331967" y="4445"/>
                </a:lnTo>
                <a:lnTo>
                  <a:pt x="5335778" y="4825"/>
                </a:lnTo>
                <a:lnTo>
                  <a:pt x="5345683" y="9144"/>
                </a:lnTo>
                <a:lnTo>
                  <a:pt x="5346700" y="10287"/>
                </a:lnTo>
                <a:lnTo>
                  <a:pt x="5347208" y="11684"/>
                </a:lnTo>
                <a:lnTo>
                  <a:pt x="5347208" y="13208"/>
                </a:lnTo>
                <a:lnTo>
                  <a:pt x="5347208" y="245490"/>
                </a:lnTo>
                <a:lnTo>
                  <a:pt x="5438012" y="245490"/>
                </a:lnTo>
                <a:lnTo>
                  <a:pt x="5439536" y="245490"/>
                </a:lnTo>
                <a:lnTo>
                  <a:pt x="5440807" y="245999"/>
                </a:lnTo>
                <a:lnTo>
                  <a:pt x="5441950" y="246761"/>
                </a:lnTo>
                <a:lnTo>
                  <a:pt x="5443092" y="247650"/>
                </a:lnTo>
                <a:lnTo>
                  <a:pt x="5443982" y="248920"/>
                </a:lnTo>
                <a:lnTo>
                  <a:pt x="5444743" y="250825"/>
                </a:lnTo>
                <a:lnTo>
                  <a:pt x="5445506" y="252602"/>
                </a:lnTo>
                <a:lnTo>
                  <a:pt x="5446013" y="255142"/>
                </a:lnTo>
                <a:lnTo>
                  <a:pt x="5446394" y="258190"/>
                </a:lnTo>
                <a:lnTo>
                  <a:pt x="5446776" y="261238"/>
                </a:lnTo>
                <a:lnTo>
                  <a:pt x="5447030" y="264922"/>
                </a:lnTo>
                <a:lnTo>
                  <a:pt x="5447030" y="269366"/>
                </a:lnTo>
                <a:lnTo>
                  <a:pt x="5447030" y="273938"/>
                </a:lnTo>
                <a:lnTo>
                  <a:pt x="5446776" y="277622"/>
                </a:lnTo>
                <a:lnTo>
                  <a:pt x="5446394" y="280670"/>
                </a:lnTo>
                <a:lnTo>
                  <a:pt x="5446013" y="283717"/>
                </a:lnTo>
                <a:lnTo>
                  <a:pt x="5445506" y="286258"/>
                </a:lnTo>
                <a:lnTo>
                  <a:pt x="5444743" y="288289"/>
                </a:lnTo>
                <a:lnTo>
                  <a:pt x="5443982" y="290322"/>
                </a:lnTo>
                <a:lnTo>
                  <a:pt x="5443092" y="291719"/>
                </a:lnTo>
                <a:lnTo>
                  <a:pt x="5441950" y="292608"/>
                </a:lnTo>
                <a:lnTo>
                  <a:pt x="5440807" y="293497"/>
                </a:lnTo>
                <a:lnTo>
                  <a:pt x="5439536" y="294004"/>
                </a:lnTo>
                <a:lnTo>
                  <a:pt x="5438012" y="294004"/>
                </a:lnTo>
                <a:lnTo>
                  <a:pt x="5305679" y="294004"/>
                </a:lnTo>
                <a:lnTo>
                  <a:pt x="5300726" y="294004"/>
                </a:lnTo>
                <a:lnTo>
                  <a:pt x="5296661" y="292480"/>
                </a:lnTo>
                <a:lnTo>
                  <a:pt x="5293233" y="289687"/>
                </a:lnTo>
                <a:lnTo>
                  <a:pt x="5289931" y="286765"/>
                </a:lnTo>
                <a:lnTo>
                  <a:pt x="5288280" y="282066"/>
                </a:lnTo>
                <a:lnTo>
                  <a:pt x="5288280" y="275463"/>
                </a:lnTo>
                <a:lnTo>
                  <a:pt x="5288280" y="13208"/>
                </a:lnTo>
                <a:lnTo>
                  <a:pt x="5288280" y="11684"/>
                </a:lnTo>
                <a:lnTo>
                  <a:pt x="5288787" y="10287"/>
                </a:lnTo>
                <a:lnTo>
                  <a:pt x="5289677" y="9144"/>
                </a:lnTo>
                <a:lnTo>
                  <a:pt x="5290692" y="7874"/>
                </a:lnTo>
                <a:lnTo>
                  <a:pt x="5292216" y="6985"/>
                </a:lnTo>
                <a:lnTo>
                  <a:pt x="5294503" y="6223"/>
                </a:lnTo>
                <a:lnTo>
                  <a:pt x="5296788" y="5461"/>
                </a:lnTo>
                <a:lnTo>
                  <a:pt x="5299709" y="4825"/>
                </a:lnTo>
                <a:lnTo>
                  <a:pt x="5303519" y="4445"/>
                </a:lnTo>
                <a:lnTo>
                  <a:pt x="5307330" y="3937"/>
                </a:lnTo>
                <a:lnTo>
                  <a:pt x="5312029" y="3810"/>
                </a:lnTo>
                <a:lnTo>
                  <a:pt x="5317743" y="3810"/>
                </a:lnTo>
                <a:close/>
              </a:path>
              <a:path w="5923280" h="299084">
                <a:moveTo>
                  <a:pt x="4298696" y="3810"/>
                </a:moveTo>
                <a:lnTo>
                  <a:pt x="4307458" y="3810"/>
                </a:lnTo>
                <a:lnTo>
                  <a:pt x="4314444" y="3937"/>
                </a:lnTo>
                <a:lnTo>
                  <a:pt x="4319651" y="4063"/>
                </a:lnTo>
                <a:lnTo>
                  <a:pt x="4324984" y="4317"/>
                </a:lnTo>
                <a:lnTo>
                  <a:pt x="4328922" y="4825"/>
                </a:lnTo>
                <a:lnTo>
                  <a:pt x="4331843" y="5714"/>
                </a:lnTo>
                <a:lnTo>
                  <a:pt x="4334763" y="6476"/>
                </a:lnTo>
                <a:lnTo>
                  <a:pt x="4341368" y="16001"/>
                </a:lnTo>
                <a:lnTo>
                  <a:pt x="4430649" y="272161"/>
                </a:lnTo>
                <a:lnTo>
                  <a:pt x="4432427" y="277495"/>
                </a:lnTo>
                <a:lnTo>
                  <a:pt x="4433570" y="281686"/>
                </a:lnTo>
                <a:lnTo>
                  <a:pt x="4433951" y="284861"/>
                </a:lnTo>
                <a:lnTo>
                  <a:pt x="4434458" y="287909"/>
                </a:lnTo>
                <a:lnTo>
                  <a:pt x="4433824" y="290322"/>
                </a:lnTo>
                <a:lnTo>
                  <a:pt x="4432173" y="291846"/>
                </a:lnTo>
                <a:lnTo>
                  <a:pt x="4430649" y="293370"/>
                </a:lnTo>
                <a:lnTo>
                  <a:pt x="4427728" y="294386"/>
                </a:lnTo>
                <a:lnTo>
                  <a:pt x="4423536" y="294766"/>
                </a:lnTo>
                <a:lnTo>
                  <a:pt x="4419346" y="295148"/>
                </a:lnTo>
                <a:lnTo>
                  <a:pt x="4413631" y="295275"/>
                </a:lnTo>
                <a:lnTo>
                  <a:pt x="4406392" y="295275"/>
                </a:lnTo>
                <a:lnTo>
                  <a:pt x="4398772" y="295275"/>
                </a:lnTo>
                <a:lnTo>
                  <a:pt x="4392803" y="295275"/>
                </a:lnTo>
                <a:lnTo>
                  <a:pt x="4388611" y="295021"/>
                </a:lnTo>
                <a:lnTo>
                  <a:pt x="4384294" y="294766"/>
                </a:lnTo>
                <a:lnTo>
                  <a:pt x="4374133" y="290829"/>
                </a:lnTo>
                <a:lnTo>
                  <a:pt x="4373245" y="289687"/>
                </a:lnTo>
                <a:lnTo>
                  <a:pt x="4372609" y="288163"/>
                </a:lnTo>
                <a:lnTo>
                  <a:pt x="4371975" y="286130"/>
                </a:lnTo>
                <a:lnTo>
                  <a:pt x="4352544" y="228091"/>
                </a:lnTo>
                <a:lnTo>
                  <a:pt x="4244085" y="228091"/>
                </a:lnTo>
                <a:lnTo>
                  <a:pt x="4225671" y="284607"/>
                </a:lnTo>
                <a:lnTo>
                  <a:pt x="4225162" y="286638"/>
                </a:lnTo>
                <a:lnTo>
                  <a:pt x="4224401" y="288416"/>
                </a:lnTo>
                <a:lnTo>
                  <a:pt x="4223384" y="289813"/>
                </a:lnTo>
                <a:lnTo>
                  <a:pt x="4222369" y="291211"/>
                </a:lnTo>
                <a:lnTo>
                  <a:pt x="4220845" y="292353"/>
                </a:lnTo>
                <a:lnTo>
                  <a:pt x="4200398" y="295275"/>
                </a:lnTo>
                <a:lnTo>
                  <a:pt x="4194048" y="295275"/>
                </a:lnTo>
                <a:lnTo>
                  <a:pt x="4187190" y="295275"/>
                </a:lnTo>
                <a:lnTo>
                  <a:pt x="4181855" y="295148"/>
                </a:lnTo>
                <a:lnTo>
                  <a:pt x="4177919" y="294639"/>
                </a:lnTo>
                <a:lnTo>
                  <a:pt x="4174108" y="294259"/>
                </a:lnTo>
                <a:lnTo>
                  <a:pt x="4171442" y="293115"/>
                </a:lnTo>
                <a:lnTo>
                  <a:pt x="4169918" y="291464"/>
                </a:lnTo>
                <a:lnTo>
                  <a:pt x="4168394" y="289687"/>
                </a:lnTo>
                <a:lnTo>
                  <a:pt x="4167885" y="287274"/>
                </a:lnTo>
                <a:lnTo>
                  <a:pt x="4168394" y="284099"/>
                </a:lnTo>
                <a:lnTo>
                  <a:pt x="4168775" y="281050"/>
                </a:lnTo>
                <a:lnTo>
                  <a:pt x="4260723" y="15366"/>
                </a:lnTo>
                <a:lnTo>
                  <a:pt x="4263898" y="9271"/>
                </a:lnTo>
                <a:lnTo>
                  <a:pt x="4265041" y="7620"/>
                </a:lnTo>
                <a:lnTo>
                  <a:pt x="4266946" y="6476"/>
                </a:lnTo>
                <a:lnTo>
                  <a:pt x="4269612" y="5714"/>
                </a:lnTo>
                <a:lnTo>
                  <a:pt x="4272153" y="4825"/>
                </a:lnTo>
                <a:lnTo>
                  <a:pt x="4275835" y="4317"/>
                </a:lnTo>
                <a:lnTo>
                  <a:pt x="4280408" y="4063"/>
                </a:lnTo>
                <a:lnTo>
                  <a:pt x="4284980" y="3937"/>
                </a:lnTo>
                <a:lnTo>
                  <a:pt x="4291076" y="3810"/>
                </a:lnTo>
                <a:lnTo>
                  <a:pt x="4298696" y="3810"/>
                </a:lnTo>
                <a:close/>
              </a:path>
              <a:path w="5923280" h="299084">
                <a:moveTo>
                  <a:pt x="3136646" y="3810"/>
                </a:moveTo>
                <a:lnTo>
                  <a:pt x="3143504" y="3810"/>
                </a:lnTo>
                <a:lnTo>
                  <a:pt x="3148965" y="3937"/>
                </a:lnTo>
                <a:lnTo>
                  <a:pt x="3168015" y="9144"/>
                </a:lnTo>
                <a:lnTo>
                  <a:pt x="3169158" y="10413"/>
                </a:lnTo>
                <a:lnTo>
                  <a:pt x="3203447" y="85216"/>
                </a:lnTo>
                <a:lnTo>
                  <a:pt x="3219630" y="124614"/>
                </a:lnTo>
                <a:lnTo>
                  <a:pt x="3221990" y="130810"/>
                </a:lnTo>
                <a:lnTo>
                  <a:pt x="3222371" y="130810"/>
                </a:lnTo>
                <a:lnTo>
                  <a:pt x="3225165" y="122809"/>
                </a:lnTo>
                <a:lnTo>
                  <a:pt x="3228085" y="114935"/>
                </a:lnTo>
                <a:lnTo>
                  <a:pt x="3231134" y="107314"/>
                </a:lnTo>
                <a:lnTo>
                  <a:pt x="3234055" y="99822"/>
                </a:lnTo>
                <a:lnTo>
                  <a:pt x="3236975" y="92583"/>
                </a:lnTo>
                <a:lnTo>
                  <a:pt x="3239770" y="85725"/>
                </a:lnTo>
                <a:lnTo>
                  <a:pt x="3271520" y="15112"/>
                </a:lnTo>
                <a:lnTo>
                  <a:pt x="3272281" y="12826"/>
                </a:lnTo>
                <a:lnTo>
                  <a:pt x="3273171" y="10922"/>
                </a:lnTo>
                <a:lnTo>
                  <a:pt x="3274313" y="9525"/>
                </a:lnTo>
                <a:lnTo>
                  <a:pt x="3275456" y="8000"/>
                </a:lnTo>
                <a:lnTo>
                  <a:pt x="3297428" y="3810"/>
                </a:lnTo>
                <a:lnTo>
                  <a:pt x="3303904" y="3810"/>
                </a:lnTo>
                <a:lnTo>
                  <a:pt x="3312413" y="3810"/>
                </a:lnTo>
                <a:lnTo>
                  <a:pt x="3335401" y="11175"/>
                </a:lnTo>
                <a:lnTo>
                  <a:pt x="3334511" y="14224"/>
                </a:lnTo>
                <a:lnTo>
                  <a:pt x="3333623" y="17399"/>
                </a:lnTo>
                <a:lnTo>
                  <a:pt x="3331845" y="21589"/>
                </a:lnTo>
                <a:lnTo>
                  <a:pt x="3329051" y="26924"/>
                </a:lnTo>
                <a:lnTo>
                  <a:pt x="3250057" y="184403"/>
                </a:lnTo>
                <a:lnTo>
                  <a:pt x="3250057" y="286003"/>
                </a:lnTo>
                <a:lnTo>
                  <a:pt x="3250057" y="287400"/>
                </a:lnTo>
                <a:lnTo>
                  <a:pt x="3249548" y="288798"/>
                </a:lnTo>
                <a:lnTo>
                  <a:pt x="3248660" y="289940"/>
                </a:lnTo>
                <a:lnTo>
                  <a:pt x="3247644" y="291211"/>
                </a:lnTo>
                <a:lnTo>
                  <a:pt x="3246120" y="292100"/>
                </a:lnTo>
                <a:lnTo>
                  <a:pt x="3243834" y="292862"/>
                </a:lnTo>
                <a:lnTo>
                  <a:pt x="3241547" y="293624"/>
                </a:lnTo>
                <a:lnTo>
                  <a:pt x="3238627" y="294259"/>
                </a:lnTo>
                <a:lnTo>
                  <a:pt x="3234817" y="294639"/>
                </a:lnTo>
                <a:lnTo>
                  <a:pt x="3231007" y="295148"/>
                </a:lnTo>
                <a:lnTo>
                  <a:pt x="3226308" y="295275"/>
                </a:lnTo>
                <a:lnTo>
                  <a:pt x="3220593" y="295275"/>
                </a:lnTo>
                <a:lnTo>
                  <a:pt x="3214750" y="295275"/>
                </a:lnTo>
                <a:lnTo>
                  <a:pt x="3210052" y="295148"/>
                </a:lnTo>
                <a:lnTo>
                  <a:pt x="3206369" y="294639"/>
                </a:lnTo>
                <a:lnTo>
                  <a:pt x="3202559" y="294259"/>
                </a:lnTo>
                <a:lnTo>
                  <a:pt x="3192525" y="289940"/>
                </a:lnTo>
                <a:lnTo>
                  <a:pt x="3191636" y="288798"/>
                </a:lnTo>
                <a:lnTo>
                  <a:pt x="3191129" y="287400"/>
                </a:lnTo>
                <a:lnTo>
                  <a:pt x="3191129" y="286003"/>
                </a:lnTo>
                <a:lnTo>
                  <a:pt x="3191129" y="184403"/>
                </a:lnTo>
                <a:lnTo>
                  <a:pt x="3112135" y="26924"/>
                </a:lnTo>
                <a:lnTo>
                  <a:pt x="3109341" y="21462"/>
                </a:lnTo>
                <a:lnTo>
                  <a:pt x="3107435" y="17145"/>
                </a:lnTo>
                <a:lnTo>
                  <a:pt x="3106673" y="14097"/>
                </a:lnTo>
                <a:lnTo>
                  <a:pt x="3105785" y="11049"/>
                </a:lnTo>
                <a:lnTo>
                  <a:pt x="3106293" y="8762"/>
                </a:lnTo>
                <a:lnTo>
                  <a:pt x="3128518" y="3810"/>
                </a:lnTo>
                <a:lnTo>
                  <a:pt x="3136646" y="3810"/>
                </a:lnTo>
                <a:close/>
              </a:path>
              <a:path w="5923280" h="299084">
                <a:moveTo>
                  <a:pt x="1192783" y="3810"/>
                </a:moveTo>
                <a:lnTo>
                  <a:pt x="1201546" y="3810"/>
                </a:lnTo>
                <a:lnTo>
                  <a:pt x="1208532" y="3937"/>
                </a:lnTo>
                <a:lnTo>
                  <a:pt x="1213739" y="4063"/>
                </a:lnTo>
                <a:lnTo>
                  <a:pt x="1219072" y="4317"/>
                </a:lnTo>
                <a:lnTo>
                  <a:pt x="1223009" y="4825"/>
                </a:lnTo>
                <a:lnTo>
                  <a:pt x="1225931" y="5714"/>
                </a:lnTo>
                <a:lnTo>
                  <a:pt x="1228852" y="6476"/>
                </a:lnTo>
                <a:lnTo>
                  <a:pt x="1235456" y="16001"/>
                </a:lnTo>
                <a:lnTo>
                  <a:pt x="1324736" y="272161"/>
                </a:lnTo>
                <a:lnTo>
                  <a:pt x="1326515" y="277495"/>
                </a:lnTo>
                <a:lnTo>
                  <a:pt x="1327658" y="281686"/>
                </a:lnTo>
                <a:lnTo>
                  <a:pt x="1328038" y="284861"/>
                </a:lnTo>
                <a:lnTo>
                  <a:pt x="1328546" y="287909"/>
                </a:lnTo>
                <a:lnTo>
                  <a:pt x="1327911" y="290322"/>
                </a:lnTo>
                <a:lnTo>
                  <a:pt x="1326260" y="291846"/>
                </a:lnTo>
                <a:lnTo>
                  <a:pt x="1324736" y="293370"/>
                </a:lnTo>
                <a:lnTo>
                  <a:pt x="1321816" y="294386"/>
                </a:lnTo>
                <a:lnTo>
                  <a:pt x="1317624" y="294766"/>
                </a:lnTo>
                <a:lnTo>
                  <a:pt x="1313433" y="295148"/>
                </a:lnTo>
                <a:lnTo>
                  <a:pt x="1307719" y="295275"/>
                </a:lnTo>
                <a:lnTo>
                  <a:pt x="1300480" y="295275"/>
                </a:lnTo>
                <a:lnTo>
                  <a:pt x="1292859" y="295275"/>
                </a:lnTo>
                <a:lnTo>
                  <a:pt x="1286891" y="295275"/>
                </a:lnTo>
                <a:lnTo>
                  <a:pt x="1282699" y="295021"/>
                </a:lnTo>
                <a:lnTo>
                  <a:pt x="1278382" y="294766"/>
                </a:lnTo>
                <a:lnTo>
                  <a:pt x="1268221" y="290829"/>
                </a:lnTo>
                <a:lnTo>
                  <a:pt x="1267333" y="289687"/>
                </a:lnTo>
                <a:lnTo>
                  <a:pt x="1266697" y="288163"/>
                </a:lnTo>
                <a:lnTo>
                  <a:pt x="1266062" y="286130"/>
                </a:lnTo>
                <a:lnTo>
                  <a:pt x="1246632" y="228091"/>
                </a:lnTo>
                <a:lnTo>
                  <a:pt x="1138174" y="228091"/>
                </a:lnTo>
                <a:lnTo>
                  <a:pt x="1119758" y="284607"/>
                </a:lnTo>
                <a:lnTo>
                  <a:pt x="1119251" y="286638"/>
                </a:lnTo>
                <a:lnTo>
                  <a:pt x="1118489" y="288416"/>
                </a:lnTo>
                <a:lnTo>
                  <a:pt x="1117472" y="289813"/>
                </a:lnTo>
                <a:lnTo>
                  <a:pt x="1116457" y="291211"/>
                </a:lnTo>
                <a:lnTo>
                  <a:pt x="1114933" y="292353"/>
                </a:lnTo>
                <a:lnTo>
                  <a:pt x="1094485" y="295275"/>
                </a:lnTo>
                <a:lnTo>
                  <a:pt x="1088135" y="295275"/>
                </a:lnTo>
                <a:lnTo>
                  <a:pt x="1081277" y="295275"/>
                </a:lnTo>
                <a:lnTo>
                  <a:pt x="1075944" y="295148"/>
                </a:lnTo>
                <a:lnTo>
                  <a:pt x="1072007" y="294639"/>
                </a:lnTo>
                <a:lnTo>
                  <a:pt x="1068196" y="294259"/>
                </a:lnTo>
                <a:lnTo>
                  <a:pt x="1065530" y="293115"/>
                </a:lnTo>
                <a:lnTo>
                  <a:pt x="1064006" y="291464"/>
                </a:lnTo>
                <a:lnTo>
                  <a:pt x="1062482" y="289687"/>
                </a:lnTo>
                <a:lnTo>
                  <a:pt x="1061974" y="287274"/>
                </a:lnTo>
                <a:lnTo>
                  <a:pt x="1062482" y="284099"/>
                </a:lnTo>
                <a:lnTo>
                  <a:pt x="1062863" y="281050"/>
                </a:lnTo>
                <a:lnTo>
                  <a:pt x="1154810" y="15366"/>
                </a:lnTo>
                <a:lnTo>
                  <a:pt x="1157985" y="9271"/>
                </a:lnTo>
                <a:lnTo>
                  <a:pt x="1159128" y="7620"/>
                </a:lnTo>
                <a:lnTo>
                  <a:pt x="1161033" y="6476"/>
                </a:lnTo>
                <a:lnTo>
                  <a:pt x="1163701" y="5714"/>
                </a:lnTo>
                <a:lnTo>
                  <a:pt x="1166240" y="4825"/>
                </a:lnTo>
                <a:lnTo>
                  <a:pt x="1169924" y="4317"/>
                </a:lnTo>
                <a:lnTo>
                  <a:pt x="1174495" y="4063"/>
                </a:lnTo>
                <a:lnTo>
                  <a:pt x="1179068" y="3937"/>
                </a:lnTo>
                <a:lnTo>
                  <a:pt x="1185164" y="3810"/>
                </a:lnTo>
                <a:lnTo>
                  <a:pt x="1192783" y="3810"/>
                </a:lnTo>
                <a:close/>
              </a:path>
              <a:path w="5923280" h="299084">
                <a:moveTo>
                  <a:pt x="239521" y="3810"/>
                </a:moveTo>
                <a:lnTo>
                  <a:pt x="245237" y="3810"/>
                </a:lnTo>
                <a:lnTo>
                  <a:pt x="249935" y="3937"/>
                </a:lnTo>
                <a:lnTo>
                  <a:pt x="253619" y="4445"/>
                </a:lnTo>
                <a:lnTo>
                  <a:pt x="257301" y="4825"/>
                </a:lnTo>
                <a:lnTo>
                  <a:pt x="260350" y="5461"/>
                </a:lnTo>
                <a:lnTo>
                  <a:pt x="262508" y="6223"/>
                </a:lnTo>
                <a:lnTo>
                  <a:pt x="264794" y="6985"/>
                </a:lnTo>
                <a:lnTo>
                  <a:pt x="266319" y="7874"/>
                </a:lnTo>
                <a:lnTo>
                  <a:pt x="267334" y="9144"/>
                </a:lnTo>
                <a:lnTo>
                  <a:pt x="268350" y="10287"/>
                </a:lnTo>
                <a:lnTo>
                  <a:pt x="268731" y="11684"/>
                </a:lnTo>
                <a:lnTo>
                  <a:pt x="268731" y="13208"/>
                </a:lnTo>
                <a:lnTo>
                  <a:pt x="268731" y="183641"/>
                </a:lnTo>
                <a:lnTo>
                  <a:pt x="275844" y="221869"/>
                </a:lnTo>
                <a:lnTo>
                  <a:pt x="285241" y="234441"/>
                </a:lnTo>
                <a:lnTo>
                  <a:pt x="290449" y="239902"/>
                </a:lnTo>
                <a:lnTo>
                  <a:pt x="296799" y="243966"/>
                </a:lnTo>
                <a:lnTo>
                  <a:pt x="304164" y="246761"/>
                </a:lnTo>
                <a:lnTo>
                  <a:pt x="311531" y="249554"/>
                </a:lnTo>
                <a:lnTo>
                  <a:pt x="319785" y="250951"/>
                </a:lnTo>
                <a:lnTo>
                  <a:pt x="328802" y="250951"/>
                </a:lnTo>
                <a:lnTo>
                  <a:pt x="338074" y="250951"/>
                </a:lnTo>
                <a:lnTo>
                  <a:pt x="346328" y="249427"/>
                </a:lnTo>
                <a:lnTo>
                  <a:pt x="353568" y="246634"/>
                </a:lnTo>
                <a:lnTo>
                  <a:pt x="360933" y="243839"/>
                </a:lnTo>
                <a:lnTo>
                  <a:pt x="385681" y="208002"/>
                </a:lnTo>
                <a:lnTo>
                  <a:pt x="387984" y="187071"/>
                </a:lnTo>
                <a:lnTo>
                  <a:pt x="387984" y="13208"/>
                </a:lnTo>
                <a:lnTo>
                  <a:pt x="387984" y="11684"/>
                </a:lnTo>
                <a:lnTo>
                  <a:pt x="388493" y="10287"/>
                </a:lnTo>
                <a:lnTo>
                  <a:pt x="389381" y="9144"/>
                </a:lnTo>
                <a:lnTo>
                  <a:pt x="390270" y="7874"/>
                </a:lnTo>
                <a:lnTo>
                  <a:pt x="391794" y="6985"/>
                </a:lnTo>
                <a:lnTo>
                  <a:pt x="394081" y="6223"/>
                </a:lnTo>
                <a:lnTo>
                  <a:pt x="396239" y="5461"/>
                </a:lnTo>
                <a:lnTo>
                  <a:pt x="399288" y="4825"/>
                </a:lnTo>
                <a:lnTo>
                  <a:pt x="403097" y="4445"/>
                </a:lnTo>
                <a:lnTo>
                  <a:pt x="406907" y="3937"/>
                </a:lnTo>
                <a:lnTo>
                  <a:pt x="411606" y="3810"/>
                </a:lnTo>
                <a:lnTo>
                  <a:pt x="417194" y="3810"/>
                </a:lnTo>
                <a:lnTo>
                  <a:pt x="422909" y="3810"/>
                </a:lnTo>
                <a:lnTo>
                  <a:pt x="427481" y="3937"/>
                </a:lnTo>
                <a:lnTo>
                  <a:pt x="431164" y="4445"/>
                </a:lnTo>
                <a:lnTo>
                  <a:pt x="434847" y="4825"/>
                </a:lnTo>
                <a:lnTo>
                  <a:pt x="444753" y="9144"/>
                </a:lnTo>
                <a:lnTo>
                  <a:pt x="445643" y="10287"/>
                </a:lnTo>
                <a:lnTo>
                  <a:pt x="446024" y="11684"/>
                </a:lnTo>
                <a:lnTo>
                  <a:pt x="446024" y="13208"/>
                </a:lnTo>
                <a:lnTo>
                  <a:pt x="446024" y="186436"/>
                </a:lnTo>
                <a:lnTo>
                  <a:pt x="438276" y="233934"/>
                </a:lnTo>
                <a:lnTo>
                  <a:pt x="415289" y="269366"/>
                </a:lnTo>
                <a:lnTo>
                  <a:pt x="377697" y="291591"/>
                </a:lnTo>
                <a:lnTo>
                  <a:pt x="326389" y="299085"/>
                </a:lnTo>
                <a:lnTo>
                  <a:pt x="313124" y="298658"/>
                </a:lnTo>
                <a:lnTo>
                  <a:pt x="267065" y="288494"/>
                </a:lnTo>
                <a:lnTo>
                  <a:pt x="233844" y="264290"/>
                </a:lnTo>
                <a:lnTo>
                  <a:pt x="214504" y="226371"/>
                </a:lnTo>
                <a:lnTo>
                  <a:pt x="210057" y="188849"/>
                </a:lnTo>
                <a:lnTo>
                  <a:pt x="210057" y="13208"/>
                </a:lnTo>
                <a:lnTo>
                  <a:pt x="210057" y="11684"/>
                </a:lnTo>
                <a:lnTo>
                  <a:pt x="210565" y="10287"/>
                </a:lnTo>
                <a:lnTo>
                  <a:pt x="211455" y="9144"/>
                </a:lnTo>
                <a:lnTo>
                  <a:pt x="212344" y="7874"/>
                </a:lnTo>
                <a:lnTo>
                  <a:pt x="225297" y="4445"/>
                </a:lnTo>
                <a:lnTo>
                  <a:pt x="228981" y="3937"/>
                </a:lnTo>
                <a:lnTo>
                  <a:pt x="233680" y="3810"/>
                </a:lnTo>
                <a:lnTo>
                  <a:pt x="239521" y="3810"/>
                </a:lnTo>
                <a:close/>
              </a:path>
              <a:path w="5923280" h="299084">
                <a:moveTo>
                  <a:pt x="5789040" y="0"/>
                </a:moveTo>
                <a:lnTo>
                  <a:pt x="5833975" y="4875"/>
                </a:lnTo>
                <a:lnTo>
                  <a:pt x="5870019" y="19700"/>
                </a:lnTo>
                <a:lnTo>
                  <a:pt x="5903737" y="55911"/>
                </a:lnTo>
                <a:lnTo>
                  <a:pt x="5918150" y="95509"/>
                </a:lnTo>
                <a:lnTo>
                  <a:pt x="5923026" y="146176"/>
                </a:lnTo>
                <a:lnTo>
                  <a:pt x="5922476" y="163701"/>
                </a:lnTo>
                <a:lnTo>
                  <a:pt x="5914135" y="210438"/>
                </a:lnTo>
                <a:lnTo>
                  <a:pt x="5895776" y="248193"/>
                </a:lnTo>
                <a:lnTo>
                  <a:pt x="5867781" y="276018"/>
                </a:lnTo>
                <a:lnTo>
                  <a:pt x="5830355" y="293298"/>
                </a:lnTo>
                <a:lnTo>
                  <a:pt x="5783707" y="299085"/>
                </a:lnTo>
                <a:lnTo>
                  <a:pt x="5767393" y="298537"/>
                </a:lnTo>
                <a:lnTo>
                  <a:pt x="5724906" y="290322"/>
                </a:lnTo>
                <a:lnTo>
                  <a:pt x="5682996" y="263398"/>
                </a:lnTo>
                <a:lnTo>
                  <a:pt x="5662618" y="230733"/>
                </a:lnTo>
                <a:lnTo>
                  <a:pt x="5651690" y="186928"/>
                </a:lnTo>
                <a:lnTo>
                  <a:pt x="5649594" y="151384"/>
                </a:lnTo>
                <a:lnTo>
                  <a:pt x="5650144" y="134288"/>
                </a:lnTo>
                <a:lnTo>
                  <a:pt x="5658484" y="88264"/>
                </a:lnTo>
                <a:lnTo>
                  <a:pt x="5676790" y="50974"/>
                </a:lnTo>
                <a:lnTo>
                  <a:pt x="5704776" y="23240"/>
                </a:lnTo>
                <a:lnTo>
                  <a:pt x="5742213" y="5840"/>
                </a:lnTo>
                <a:lnTo>
                  <a:pt x="5789040" y="0"/>
                </a:lnTo>
                <a:close/>
              </a:path>
              <a:path w="5923280" h="299084">
                <a:moveTo>
                  <a:pt x="5106288" y="0"/>
                </a:moveTo>
                <a:lnTo>
                  <a:pt x="5151223" y="4875"/>
                </a:lnTo>
                <a:lnTo>
                  <a:pt x="5187267" y="19700"/>
                </a:lnTo>
                <a:lnTo>
                  <a:pt x="5220985" y="55911"/>
                </a:lnTo>
                <a:lnTo>
                  <a:pt x="5235398" y="95509"/>
                </a:lnTo>
                <a:lnTo>
                  <a:pt x="5240274" y="146176"/>
                </a:lnTo>
                <a:lnTo>
                  <a:pt x="5239724" y="163701"/>
                </a:lnTo>
                <a:lnTo>
                  <a:pt x="5231383" y="210438"/>
                </a:lnTo>
                <a:lnTo>
                  <a:pt x="5213024" y="248193"/>
                </a:lnTo>
                <a:lnTo>
                  <a:pt x="5185029" y="276018"/>
                </a:lnTo>
                <a:lnTo>
                  <a:pt x="5147603" y="293298"/>
                </a:lnTo>
                <a:lnTo>
                  <a:pt x="5100955" y="299085"/>
                </a:lnTo>
                <a:lnTo>
                  <a:pt x="5084641" y="298537"/>
                </a:lnTo>
                <a:lnTo>
                  <a:pt x="5042154" y="290322"/>
                </a:lnTo>
                <a:lnTo>
                  <a:pt x="5000243" y="263398"/>
                </a:lnTo>
                <a:lnTo>
                  <a:pt x="4979866" y="230733"/>
                </a:lnTo>
                <a:lnTo>
                  <a:pt x="4968938" y="186928"/>
                </a:lnTo>
                <a:lnTo>
                  <a:pt x="4966842" y="151384"/>
                </a:lnTo>
                <a:lnTo>
                  <a:pt x="4967392" y="134288"/>
                </a:lnTo>
                <a:lnTo>
                  <a:pt x="4975733" y="88264"/>
                </a:lnTo>
                <a:lnTo>
                  <a:pt x="4994038" y="50974"/>
                </a:lnTo>
                <a:lnTo>
                  <a:pt x="5022024" y="23240"/>
                </a:lnTo>
                <a:lnTo>
                  <a:pt x="5059461" y="5840"/>
                </a:lnTo>
                <a:lnTo>
                  <a:pt x="5106288" y="0"/>
                </a:lnTo>
                <a:close/>
              </a:path>
              <a:path w="5923280" h="299084">
                <a:moveTo>
                  <a:pt x="4068063" y="0"/>
                </a:moveTo>
                <a:lnTo>
                  <a:pt x="4074922" y="0"/>
                </a:lnTo>
                <a:lnTo>
                  <a:pt x="4081779" y="508"/>
                </a:lnTo>
                <a:lnTo>
                  <a:pt x="4088637" y="1524"/>
                </a:lnTo>
                <a:lnTo>
                  <a:pt x="4095496" y="2539"/>
                </a:lnTo>
                <a:lnTo>
                  <a:pt x="4101846" y="3937"/>
                </a:lnTo>
                <a:lnTo>
                  <a:pt x="4107815" y="5841"/>
                </a:lnTo>
                <a:lnTo>
                  <a:pt x="4113783" y="7620"/>
                </a:lnTo>
                <a:lnTo>
                  <a:pt x="4132833" y="17399"/>
                </a:lnTo>
                <a:lnTo>
                  <a:pt x="4134357" y="18923"/>
                </a:lnTo>
                <a:lnTo>
                  <a:pt x="4135374" y="20192"/>
                </a:lnTo>
                <a:lnTo>
                  <a:pt x="4135881" y="21209"/>
                </a:lnTo>
                <a:lnTo>
                  <a:pt x="4136390" y="22225"/>
                </a:lnTo>
                <a:lnTo>
                  <a:pt x="4137913" y="31750"/>
                </a:lnTo>
                <a:lnTo>
                  <a:pt x="4138168" y="34416"/>
                </a:lnTo>
                <a:lnTo>
                  <a:pt x="4138168" y="37591"/>
                </a:lnTo>
                <a:lnTo>
                  <a:pt x="4138168" y="41528"/>
                </a:lnTo>
                <a:lnTo>
                  <a:pt x="4138168" y="45847"/>
                </a:lnTo>
                <a:lnTo>
                  <a:pt x="4138041" y="49402"/>
                </a:lnTo>
                <a:lnTo>
                  <a:pt x="4134484" y="64008"/>
                </a:lnTo>
                <a:lnTo>
                  <a:pt x="4133596" y="64897"/>
                </a:lnTo>
                <a:lnTo>
                  <a:pt x="4132199" y="65404"/>
                </a:lnTo>
                <a:lnTo>
                  <a:pt x="4130548" y="65404"/>
                </a:lnTo>
                <a:lnTo>
                  <a:pt x="4129024" y="65404"/>
                </a:lnTo>
                <a:lnTo>
                  <a:pt x="4126356" y="64388"/>
                </a:lnTo>
                <a:lnTo>
                  <a:pt x="4122801" y="62229"/>
                </a:lnTo>
                <a:lnTo>
                  <a:pt x="4119245" y="60198"/>
                </a:lnTo>
                <a:lnTo>
                  <a:pt x="4114800" y="57912"/>
                </a:lnTo>
                <a:lnTo>
                  <a:pt x="4109593" y="55499"/>
                </a:lnTo>
                <a:lnTo>
                  <a:pt x="4104385" y="52959"/>
                </a:lnTo>
                <a:lnTo>
                  <a:pt x="4098417" y="50800"/>
                </a:lnTo>
                <a:lnTo>
                  <a:pt x="4091558" y="48767"/>
                </a:lnTo>
                <a:lnTo>
                  <a:pt x="4084701" y="46736"/>
                </a:lnTo>
                <a:lnTo>
                  <a:pt x="4077207" y="45720"/>
                </a:lnTo>
                <a:lnTo>
                  <a:pt x="4068953" y="45720"/>
                </a:lnTo>
                <a:lnTo>
                  <a:pt x="4062603" y="45720"/>
                </a:lnTo>
                <a:lnTo>
                  <a:pt x="4057015" y="46482"/>
                </a:lnTo>
                <a:lnTo>
                  <a:pt x="4052188" y="48133"/>
                </a:lnTo>
                <a:lnTo>
                  <a:pt x="4047490" y="49657"/>
                </a:lnTo>
                <a:lnTo>
                  <a:pt x="4043553" y="51815"/>
                </a:lnTo>
                <a:lnTo>
                  <a:pt x="4040251" y="54610"/>
                </a:lnTo>
                <a:lnTo>
                  <a:pt x="4037076" y="57276"/>
                </a:lnTo>
                <a:lnTo>
                  <a:pt x="4034790" y="60578"/>
                </a:lnTo>
                <a:lnTo>
                  <a:pt x="4033138" y="64515"/>
                </a:lnTo>
                <a:lnTo>
                  <a:pt x="4031615" y="68325"/>
                </a:lnTo>
                <a:lnTo>
                  <a:pt x="4030853" y="72516"/>
                </a:lnTo>
                <a:lnTo>
                  <a:pt x="4030853" y="76708"/>
                </a:lnTo>
                <a:lnTo>
                  <a:pt x="4030853" y="83185"/>
                </a:lnTo>
                <a:lnTo>
                  <a:pt x="4062729" y="113029"/>
                </a:lnTo>
                <a:lnTo>
                  <a:pt x="4077588" y="119379"/>
                </a:lnTo>
                <a:lnTo>
                  <a:pt x="4085081" y="122809"/>
                </a:lnTo>
                <a:lnTo>
                  <a:pt x="4121070" y="142079"/>
                </a:lnTo>
                <a:lnTo>
                  <a:pt x="4146716" y="170922"/>
                </a:lnTo>
                <a:lnTo>
                  <a:pt x="4154931" y="207390"/>
                </a:lnTo>
                <a:lnTo>
                  <a:pt x="4154406" y="218390"/>
                </a:lnTo>
                <a:lnTo>
                  <a:pt x="4141831" y="255557"/>
                </a:lnTo>
                <a:lnTo>
                  <a:pt x="4107719" y="286099"/>
                </a:lnTo>
                <a:lnTo>
                  <a:pt x="4069429" y="297656"/>
                </a:lnTo>
                <a:lnTo>
                  <a:pt x="4047998" y="299085"/>
                </a:lnTo>
                <a:lnTo>
                  <a:pt x="4040687" y="298940"/>
                </a:lnTo>
                <a:lnTo>
                  <a:pt x="3997579" y="290702"/>
                </a:lnTo>
                <a:lnTo>
                  <a:pt x="3990975" y="288416"/>
                </a:lnTo>
                <a:lnTo>
                  <a:pt x="3985513" y="286003"/>
                </a:lnTo>
                <a:lnTo>
                  <a:pt x="3981196" y="283463"/>
                </a:lnTo>
                <a:lnTo>
                  <a:pt x="3976751" y="280924"/>
                </a:lnTo>
                <a:lnTo>
                  <a:pt x="3973576" y="278764"/>
                </a:lnTo>
                <a:lnTo>
                  <a:pt x="3971671" y="276733"/>
                </a:lnTo>
                <a:lnTo>
                  <a:pt x="3969766" y="274827"/>
                </a:lnTo>
                <a:lnTo>
                  <a:pt x="3968369" y="272034"/>
                </a:lnTo>
                <a:lnTo>
                  <a:pt x="3967479" y="268477"/>
                </a:lnTo>
                <a:lnTo>
                  <a:pt x="3966718" y="264795"/>
                </a:lnTo>
                <a:lnTo>
                  <a:pt x="3966336" y="259587"/>
                </a:lnTo>
                <a:lnTo>
                  <a:pt x="3966336" y="252729"/>
                </a:lnTo>
                <a:lnTo>
                  <a:pt x="3966336" y="248030"/>
                </a:lnTo>
                <a:lnTo>
                  <a:pt x="3968242" y="233425"/>
                </a:lnTo>
                <a:lnTo>
                  <a:pt x="3968877" y="231521"/>
                </a:lnTo>
                <a:lnTo>
                  <a:pt x="3969766" y="230124"/>
                </a:lnTo>
                <a:lnTo>
                  <a:pt x="3970908" y="229362"/>
                </a:lnTo>
                <a:lnTo>
                  <a:pt x="3972052" y="228600"/>
                </a:lnTo>
                <a:lnTo>
                  <a:pt x="3973322" y="228091"/>
                </a:lnTo>
                <a:lnTo>
                  <a:pt x="3974846" y="228091"/>
                </a:lnTo>
                <a:lnTo>
                  <a:pt x="3976878" y="228091"/>
                </a:lnTo>
                <a:lnTo>
                  <a:pt x="3979799" y="229362"/>
                </a:lnTo>
                <a:lnTo>
                  <a:pt x="3983608" y="231775"/>
                </a:lnTo>
                <a:lnTo>
                  <a:pt x="3987419" y="234314"/>
                </a:lnTo>
                <a:lnTo>
                  <a:pt x="3992245" y="236982"/>
                </a:lnTo>
                <a:lnTo>
                  <a:pt x="3998213" y="239902"/>
                </a:lnTo>
                <a:lnTo>
                  <a:pt x="4004182" y="242950"/>
                </a:lnTo>
                <a:lnTo>
                  <a:pt x="4011295" y="245617"/>
                </a:lnTo>
                <a:lnTo>
                  <a:pt x="4048252" y="251840"/>
                </a:lnTo>
                <a:lnTo>
                  <a:pt x="4055363" y="251840"/>
                </a:lnTo>
                <a:lnTo>
                  <a:pt x="4061713" y="250951"/>
                </a:lnTo>
                <a:lnTo>
                  <a:pt x="4067429" y="249174"/>
                </a:lnTo>
                <a:lnTo>
                  <a:pt x="4073144" y="247523"/>
                </a:lnTo>
                <a:lnTo>
                  <a:pt x="4077843" y="245110"/>
                </a:lnTo>
                <a:lnTo>
                  <a:pt x="4081779" y="241935"/>
                </a:lnTo>
                <a:lnTo>
                  <a:pt x="4085717" y="238887"/>
                </a:lnTo>
                <a:lnTo>
                  <a:pt x="4088765" y="234950"/>
                </a:lnTo>
                <a:lnTo>
                  <a:pt x="4090924" y="230377"/>
                </a:lnTo>
                <a:lnTo>
                  <a:pt x="4092955" y="225805"/>
                </a:lnTo>
                <a:lnTo>
                  <a:pt x="4093972" y="220599"/>
                </a:lnTo>
                <a:lnTo>
                  <a:pt x="4093972" y="215011"/>
                </a:lnTo>
                <a:lnTo>
                  <a:pt x="4093972" y="208407"/>
                </a:lnTo>
                <a:lnTo>
                  <a:pt x="4092194" y="202819"/>
                </a:lnTo>
                <a:lnTo>
                  <a:pt x="4088637" y="198120"/>
                </a:lnTo>
                <a:lnTo>
                  <a:pt x="4085081" y="193421"/>
                </a:lnTo>
                <a:lnTo>
                  <a:pt x="4055109" y="175387"/>
                </a:lnTo>
                <a:lnTo>
                  <a:pt x="4047871" y="172085"/>
                </a:lnTo>
                <a:lnTo>
                  <a:pt x="4010025" y="153035"/>
                </a:lnTo>
                <a:lnTo>
                  <a:pt x="3982735" y="126380"/>
                </a:lnTo>
                <a:lnTo>
                  <a:pt x="3971162" y="83185"/>
                </a:lnTo>
                <a:lnTo>
                  <a:pt x="3971659" y="73132"/>
                </a:lnTo>
                <a:lnTo>
                  <a:pt x="3987942" y="32321"/>
                </a:lnTo>
                <a:lnTo>
                  <a:pt x="4021901" y="7983"/>
                </a:lnTo>
                <a:lnTo>
                  <a:pt x="4058279" y="311"/>
                </a:lnTo>
                <a:lnTo>
                  <a:pt x="4068063" y="0"/>
                </a:lnTo>
                <a:close/>
              </a:path>
              <a:path w="5923280" h="299084">
                <a:moveTo>
                  <a:pt x="2894584" y="0"/>
                </a:moveTo>
                <a:lnTo>
                  <a:pt x="2901442" y="0"/>
                </a:lnTo>
                <a:lnTo>
                  <a:pt x="2908299" y="508"/>
                </a:lnTo>
                <a:lnTo>
                  <a:pt x="2915158" y="1524"/>
                </a:lnTo>
                <a:lnTo>
                  <a:pt x="2922016" y="2539"/>
                </a:lnTo>
                <a:lnTo>
                  <a:pt x="2928366" y="3937"/>
                </a:lnTo>
                <a:lnTo>
                  <a:pt x="2934335" y="5841"/>
                </a:lnTo>
                <a:lnTo>
                  <a:pt x="2940304" y="7620"/>
                </a:lnTo>
                <a:lnTo>
                  <a:pt x="2945637" y="9525"/>
                </a:lnTo>
                <a:lnTo>
                  <a:pt x="2950210" y="11811"/>
                </a:lnTo>
                <a:lnTo>
                  <a:pt x="2954782" y="14097"/>
                </a:lnTo>
                <a:lnTo>
                  <a:pt x="2957830" y="15875"/>
                </a:lnTo>
                <a:lnTo>
                  <a:pt x="2959354" y="17399"/>
                </a:lnTo>
                <a:lnTo>
                  <a:pt x="2960878" y="18923"/>
                </a:lnTo>
                <a:lnTo>
                  <a:pt x="2964434" y="31750"/>
                </a:lnTo>
                <a:lnTo>
                  <a:pt x="2964687" y="34416"/>
                </a:lnTo>
                <a:lnTo>
                  <a:pt x="2964687" y="37591"/>
                </a:lnTo>
                <a:lnTo>
                  <a:pt x="2964687" y="41528"/>
                </a:lnTo>
                <a:lnTo>
                  <a:pt x="2964687" y="45847"/>
                </a:lnTo>
                <a:lnTo>
                  <a:pt x="2964560" y="49402"/>
                </a:lnTo>
                <a:lnTo>
                  <a:pt x="2961005" y="64008"/>
                </a:lnTo>
                <a:lnTo>
                  <a:pt x="2960116" y="64897"/>
                </a:lnTo>
                <a:lnTo>
                  <a:pt x="2958719" y="65404"/>
                </a:lnTo>
                <a:lnTo>
                  <a:pt x="2957068" y="65404"/>
                </a:lnTo>
                <a:lnTo>
                  <a:pt x="2955544" y="65404"/>
                </a:lnTo>
                <a:lnTo>
                  <a:pt x="2952877" y="64388"/>
                </a:lnTo>
                <a:lnTo>
                  <a:pt x="2949321" y="62229"/>
                </a:lnTo>
                <a:lnTo>
                  <a:pt x="2945765" y="60198"/>
                </a:lnTo>
                <a:lnTo>
                  <a:pt x="2941320" y="57912"/>
                </a:lnTo>
                <a:lnTo>
                  <a:pt x="2936112" y="55499"/>
                </a:lnTo>
                <a:lnTo>
                  <a:pt x="2930906" y="52959"/>
                </a:lnTo>
                <a:lnTo>
                  <a:pt x="2924936" y="50800"/>
                </a:lnTo>
                <a:lnTo>
                  <a:pt x="2918079" y="48767"/>
                </a:lnTo>
                <a:lnTo>
                  <a:pt x="2911221" y="46736"/>
                </a:lnTo>
                <a:lnTo>
                  <a:pt x="2903728" y="45720"/>
                </a:lnTo>
                <a:lnTo>
                  <a:pt x="2895472" y="45720"/>
                </a:lnTo>
                <a:lnTo>
                  <a:pt x="2889122" y="45720"/>
                </a:lnTo>
                <a:lnTo>
                  <a:pt x="2883535" y="46482"/>
                </a:lnTo>
                <a:lnTo>
                  <a:pt x="2878709" y="48133"/>
                </a:lnTo>
                <a:lnTo>
                  <a:pt x="2874010" y="49657"/>
                </a:lnTo>
                <a:lnTo>
                  <a:pt x="2870072" y="51815"/>
                </a:lnTo>
                <a:lnTo>
                  <a:pt x="2866771" y="54610"/>
                </a:lnTo>
                <a:lnTo>
                  <a:pt x="2863596" y="57276"/>
                </a:lnTo>
                <a:lnTo>
                  <a:pt x="2861310" y="60578"/>
                </a:lnTo>
                <a:lnTo>
                  <a:pt x="2859659" y="64515"/>
                </a:lnTo>
                <a:lnTo>
                  <a:pt x="2858135" y="68325"/>
                </a:lnTo>
                <a:lnTo>
                  <a:pt x="2857372" y="72516"/>
                </a:lnTo>
                <a:lnTo>
                  <a:pt x="2857372" y="76708"/>
                </a:lnTo>
                <a:lnTo>
                  <a:pt x="2857372" y="83185"/>
                </a:lnTo>
                <a:lnTo>
                  <a:pt x="2876677" y="105917"/>
                </a:lnTo>
                <a:lnTo>
                  <a:pt x="2882519" y="109600"/>
                </a:lnTo>
                <a:lnTo>
                  <a:pt x="2889249" y="113029"/>
                </a:lnTo>
                <a:lnTo>
                  <a:pt x="2896616" y="116204"/>
                </a:lnTo>
                <a:lnTo>
                  <a:pt x="2904109" y="119379"/>
                </a:lnTo>
                <a:lnTo>
                  <a:pt x="2911602" y="122809"/>
                </a:lnTo>
                <a:lnTo>
                  <a:pt x="2947590" y="142079"/>
                </a:lnTo>
                <a:lnTo>
                  <a:pt x="2973236" y="170922"/>
                </a:lnTo>
                <a:lnTo>
                  <a:pt x="2981452" y="207390"/>
                </a:lnTo>
                <a:lnTo>
                  <a:pt x="2980926" y="218390"/>
                </a:lnTo>
                <a:lnTo>
                  <a:pt x="2968351" y="255557"/>
                </a:lnTo>
                <a:lnTo>
                  <a:pt x="2934239" y="286099"/>
                </a:lnTo>
                <a:lnTo>
                  <a:pt x="2895949" y="297656"/>
                </a:lnTo>
                <a:lnTo>
                  <a:pt x="2874518" y="299085"/>
                </a:lnTo>
                <a:lnTo>
                  <a:pt x="2867207" y="298940"/>
                </a:lnTo>
                <a:lnTo>
                  <a:pt x="2824098" y="290702"/>
                </a:lnTo>
                <a:lnTo>
                  <a:pt x="2817495" y="288416"/>
                </a:lnTo>
                <a:lnTo>
                  <a:pt x="2812034" y="286003"/>
                </a:lnTo>
                <a:lnTo>
                  <a:pt x="2807716" y="283463"/>
                </a:lnTo>
                <a:lnTo>
                  <a:pt x="2803271" y="280924"/>
                </a:lnTo>
                <a:lnTo>
                  <a:pt x="2800096" y="278764"/>
                </a:lnTo>
                <a:lnTo>
                  <a:pt x="2798191" y="276733"/>
                </a:lnTo>
                <a:lnTo>
                  <a:pt x="2796285" y="274827"/>
                </a:lnTo>
                <a:lnTo>
                  <a:pt x="2794888" y="272034"/>
                </a:lnTo>
                <a:lnTo>
                  <a:pt x="2793999" y="268477"/>
                </a:lnTo>
                <a:lnTo>
                  <a:pt x="2793237" y="264795"/>
                </a:lnTo>
                <a:lnTo>
                  <a:pt x="2792857" y="259587"/>
                </a:lnTo>
                <a:lnTo>
                  <a:pt x="2792857" y="252729"/>
                </a:lnTo>
                <a:lnTo>
                  <a:pt x="2792857" y="248030"/>
                </a:lnTo>
                <a:lnTo>
                  <a:pt x="2794761" y="233425"/>
                </a:lnTo>
                <a:lnTo>
                  <a:pt x="2795397" y="231521"/>
                </a:lnTo>
                <a:lnTo>
                  <a:pt x="2796285" y="230124"/>
                </a:lnTo>
                <a:lnTo>
                  <a:pt x="2797429" y="229362"/>
                </a:lnTo>
                <a:lnTo>
                  <a:pt x="2798572" y="228600"/>
                </a:lnTo>
                <a:lnTo>
                  <a:pt x="2799842" y="228091"/>
                </a:lnTo>
                <a:lnTo>
                  <a:pt x="2801366" y="228091"/>
                </a:lnTo>
                <a:lnTo>
                  <a:pt x="2803397" y="228091"/>
                </a:lnTo>
                <a:lnTo>
                  <a:pt x="2806319" y="229362"/>
                </a:lnTo>
                <a:lnTo>
                  <a:pt x="2810129" y="231775"/>
                </a:lnTo>
                <a:lnTo>
                  <a:pt x="2813938" y="234314"/>
                </a:lnTo>
                <a:lnTo>
                  <a:pt x="2818765" y="236982"/>
                </a:lnTo>
                <a:lnTo>
                  <a:pt x="2824734" y="239902"/>
                </a:lnTo>
                <a:lnTo>
                  <a:pt x="2830703" y="242950"/>
                </a:lnTo>
                <a:lnTo>
                  <a:pt x="2837815" y="245617"/>
                </a:lnTo>
                <a:lnTo>
                  <a:pt x="2874772" y="251840"/>
                </a:lnTo>
                <a:lnTo>
                  <a:pt x="2881884" y="251840"/>
                </a:lnTo>
                <a:lnTo>
                  <a:pt x="2888234" y="250951"/>
                </a:lnTo>
                <a:lnTo>
                  <a:pt x="2893948" y="249174"/>
                </a:lnTo>
                <a:lnTo>
                  <a:pt x="2899663" y="247523"/>
                </a:lnTo>
                <a:lnTo>
                  <a:pt x="2904362" y="245110"/>
                </a:lnTo>
                <a:lnTo>
                  <a:pt x="2908299" y="241935"/>
                </a:lnTo>
                <a:lnTo>
                  <a:pt x="2912236" y="238887"/>
                </a:lnTo>
                <a:lnTo>
                  <a:pt x="2915285" y="234950"/>
                </a:lnTo>
                <a:lnTo>
                  <a:pt x="2917444" y="230377"/>
                </a:lnTo>
                <a:lnTo>
                  <a:pt x="2919475" y="225805"/>
                </a:lnTo>
                <a:lnTo>
                  <a:pt x="2920492" y="220599"/>
                </a:lnTo>
                <a:lnTo>
                  <a:pt x="2920492" y="215011"/>
                </a:lnTo>
                <a:lnTo>
                  <a:pt x="2920492" y="208407"/>
                </a:lnTo>
                <a:lnTo>
                  <a:pt x="2918713" y="202819"/>
                </a:lnTo>
                <a:lnTo>
                  <a:pt x="2915158" y="198120"/>
                </a:lnTo>
                <a:lnTo>
                  <a:pt x="2911602" y="193421"/>
                </a:lnTo>
                <a:lnTo>
                  <a:pt x="2881630" y="175387"/>
                </a:lnTo>
                <a:lnTo>
                  <a:pt x="2874391" y="172085"/>
                </a:lnTo>
                <a:lnTo>
                  <a:pt x="2836545" y="153035"/>
                </a:lnTo>
                <a:lnTo>
                  <a:pt x="2809255" y="126380"/>
                </a:lnTo>
                <a:lnTo>
                  <a:pt x="2797683" y="83185"/>
                </a:lnTo>
                <a:lnTo>
                  <a:pt x="2798179" y="73132"/>
                </a:lnTo>
                <a:lnTo>
                  <a:pt x="2814462" y="32321"/>
                </a:lnTo>
                <a:lnTo>
                  <a:pt x="2848421" y="7983"/>
                </a:lnTo>
                <a:lnTo>
                  <a:pt x="2884799" y="311"/>
                </a:lnTo>
                <a:lnTo>
                  <a:pt x="2894584" y="0"/>
                </a:lnTo>
                <a:close/>
              </a:path>
              <a:path w="5923280" h="299084">
                <a:moveTo>
                  <a:pt x="2628265" y="0"/>
                </a:moveTo>
                <a:lnTo>
                  <a:pt x="2673199" y="4875"/>
                </a:lnTo>
                <a:lnTo>
                  <a:pt x="2709243" y="19700"/>
                </a:lnTo>
                <a:lnTo>
                  <a:pt x="2742961" y="55911"/>
                </a:lnTo>
                <a:lnTo>
                  <a:pt x="2757374" y="95509"/>
                </a:lnTo>
                <a:lnTo>
                  <a:pt x="2762249" y="146176"/>
                </a:lnTo>
                <a:lnTo>
                  <a:pt x="2761700" y="163701"/>
                </a:lnTo>
                <a:lnTo>
                  <a:pt x="2753360" y="210438"/>
                </a:lnTo>
                <a:lnTo>
                  <a:pt x="2735000" y="248193"/>
                </a:lnTo>
                <a:lnTo>
                  <a:pt x="2707005" y="276018"/>
                </a:lnTo>
                <a:lnTo>
                  <a:pt x="2669579" y="293298"/>
                </a:lnTo>
                <a:lnTo>
                  <a:pt x="2622931" y="299085"/>
                </a:lnTo>
                <a:lnTo>
                  <a:pt x="2606617" y="298537"/>
                </a:lnTo>
                <a:lnTo>
                  <a:pt x="2564130" y="290322"/>
                </a:lnTo>
                <a:lnTo>
                  <a:pt x="2522220" y="263398"/>
                </a:lnTo>
                <a:lnTo>
                  <a:pt x="2501842" y="230733"/>
                </a:lnTo>
                <a:lnTo>
                  <a:pt x="2490914" y="186928"/>
                </a:lnTo>
                <a:lnTo>
                  <a:pt x="2488819" y="151384"/>
                </a:lnTo>
                <a:lnTo>
                  <a:pt x="2489368" y="134288"/>
                </a:lnTo>
                <a:lnTo>
                  <a:pt x="2497709" y="88264"/>
                </a:lnTo>
                <a:lnTo>
                  <a:pt x="2516014" y="50974"/>
                </a:lnTo>
                <a:lnTo>
                  <a:pt x="2544000" y="23240"/>
                </a:lnTo>
                <a:lnTo>
                  <a:pt x="2581437" y="5840"/>
                </a:lnTo>
                <a:lnTo>
                  <a:pt x="2628265" y="0"/>
                </a:lnTo>
                <a:close/>
              </a:path>
            </a:pathLst>
          </a:custGeom>
          <a:ln w="9144">
            <a:solidFill>
              <a:srgbClr val="00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3709797" y="1192657"/>
            <a:ext cx="2509266" cy="38214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6002654" y="1319276"/>
            <a:ext cx="159385" cy="21170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3705225" y="1188085"/>
            <a:ext cx="1837944" cy="39128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5599557" y="1275715"/>
            <a:ext cx="619760" cy="299085"/>
          </a:xfrm>
          <a:custGeom>
            <a:avLst/>
            <a:gdLst/>
            <a:ahLst/>
            <a:cxnLst/>
            <a:rect l="l" t="t" r="r" b="b"/>
            <a:pathLst>
              <a:path w="619760" h="299084">
                <a:moveTo>
                  <a:pt x="29463" y="3810"/>
                </a:moveTo>
                <a:lnTo>
                  <a:pt x="35305" y="3810"/>
                </a:lnTo>
                <a:lnTo>
                  <a:pt x="40004" y="3937"/>
                </a:lnTo>
                <a:lnTo>
                  <a:pt x="43687" y="4445"/>
                </a:lnTo>
                <a:lnTo>
                  <a:pt x="47497" y="4825"/>
                </a:lnTo>
                <a:lnTo>
                  <a:pt x="57403" y="9144"/>
                </a:lnTo>
                <a:lnTo>
                  <a:pt x="58419" y="10287"/>
                </a:lnTo>
                <a:lnTo>
                  <a:pt x="58927" y="11684"/>
                </a:lnTo>
                <a:lnTo>
                  <a:pt x="58927" y="13208"/>
                </a:lnTo>
                <a:lnTo>
                  <a:pt x="58927" y="286004"/>
                </a:lnTo>
                <a:lnTo>
                  <a:pt x="58927" y="287400"/>
                </a:lnTo>
                <a:lnTo>
                  <a:pt x="58419" y="288798"/>
                </a:lnTo>
                <a:lnTo>
                  <a:pt x="57403" y="289940"/>
                </a:lnTo>
                <a:lnTo>
                  <a:pt x="56514" y="291211"/>
                </a:lnTo>
                <a:lnTo>
                  <a:pt x="43687" y="294639"/>
                </a:lnTo>
                <a:lnTo>
                  <a:pt x="40004" y="295148"/>
                </a:lnTo>
                <a:lnTo>
                  <a:pt x="35305" y="295275"/>
                </a:lnTo>
                <a:lnTo>
                  <a:pt x="29463" y="295275"/>
                </a:lnTo>
                <a:lnTo>
                  <a:pt x="23748" y="295275"/>
                </a:lnTo>
                <a:lnTo>
                  <a:pt x="19050" y="295148"/>
                </a:lnTo>
                <a:lnTo>
                  <a:pt x="15239" y="294639"/>
                </a:lnTo>
                <a:lnTo>
                  <a:pt x="11429" y="294259"/>
                </a:lnTo>
                <a:lnTo>
                  <a:pt x="0" y="287400"/>
                </a:lnTo>
                <a:lnTo>
                  <a:pt x="0" y="286004"/>
                </a:lnTo>
                <a:lnTo>
                  <a:pt x="0" y="13208"/>
                </a:lnTo>
                <a:lnTo>
                  <a:pt x="0" y="11684"/>
                </a:lnTo>
                <a:lnTo>
                  <a:pt x="507" y="10287"/>
                </a:lnTo>
                <a:lnTo>
                  <a:pt x="1396" y="9144"/>
                </a:lnTo>
                <a:lnTo>
                  <a:pt x="2412" y="7874"/>
                </a:lnTo>
                <a:lnTo>
                  <a:pt x="4063" y="6985"/>
                </a:lnTo>
                <a:lnTo>
                  <a:pt x="6350" y="6223"/>
                </a:lnTo>
                <a:lnTo>
                  <a:pt x="8635" y="5461"/>
                </a:lnTo>
                <a:lnTo>
                  <a:pt x="11683" y="4825"/>
                </a:lnTo>
                <a:lnTo>
                  <a:pt x="15366" y="4445"/>
                </a:lnTo>
                <a:lnTo>
                  <a:pt x="19050" y="3937"/>
                </a:lnTo>
                <a:lnTo>
                  <a:pt x="23748" y="3810"/>
                </a:lnTo>
                <a:lnTo>
                  <a:pt x="29463" y="3810"/>
                </a:lnTo>
                <a:close/>
              </a:path>
              <a:path w="619760" h="299084">
                <a:moveTo>
                  <a:pt x="242062" y="381"/>
                </a:moveTo>
                <a:lnTo>
                  <a:pt x="250062" y="381"/>
                </a:lnTo>
                <a:lnTo>
                  <a:pt x="257809" y="1143"/>
                </a:lnTo>
                <a:lnTo>
                  <a:pt x="265175" y="2412"/>
                </a:lnTo>
                <a:lnTo>
                  <a:pt x="272668" y="3810"/>
                </a:lnTo>
                <a:lnTo>
                  <a:pt x="279526" y="5461"/>
                </a:lnTo>
                <a:lnTo>
                  <a:pt x="285876" y="7620"/>
                </a:lnTo>
                <a:lnTo>
                  <a:pt x="292226" y="9779"/>
                </a:lnTo>
                <a:lnTo>
                  <a:pt x="317626" y="27432"/>
                </a:lnTo>
                <a:lnTo>
                  <a:pt x="318388" y="28829"/>
                </a:lnTo>
                <a:lnTo>
                  <a:pt x="320420" y="39877"/>
                </a:lnTo>
                <a:lnTo>
                  <a:pt x="320675" y="42799"/>
                </a:lnTo>
                <a:lnTo>
                  <a:pt x="320801" y="46227"/>
                </a:lnTo>
                <a:lnTo>
                  <a:pt x="320801" y="50419"/>
                </a:lnTo>
                <a:lnTo>
                  <a:pt x="320801" y="54863"/>
                </a:lnTo>
                <a:lnTo>
                  <a:pt x="318769" y="69342"/>
                </a:lnTo>
                <a:lnTo>
                  <a:pt x="318007" y="71374"/>
                </a:lnTo>
                <a:lnTo>
                  <a:pt x="317118" y="72771"/>
                </a:lnTo>
                <a:lnTo>
                  <a:pt x="316102" y="73660"/>
                </a:lnTo>
                <a:lnTo>
                  <a:pt x="315087" y="74549"/>
                </a:lnTo>
                <a:lnTo>
                  <a:pt x="313943" y="74930"/>
                </a:lnTo>
                <a:lnTo>
                  <a:pt x="312546" y="74930"/>
                </a:lnTo>
                <a:lnTo>
                  <a:pt x="310260" y="74930"/>
                </a:lnTo>
                <a:lnTo>
                  <a:pt x="307466" y="73660"/>
                </a:lnTo>
                <a:lnTo>
                  <a:pt x="304038" y="71120"/>
                </a:lnTo>
                <a:lnTo>
                  <a:pt x="300608" y="68452"/>
                </a:lnTo>
                <a:lnTo>
                  <a:pt x="296163" y="65532"/>
                </a:lnTo>
                <a:lnTo>
                  <a:pt x="259032" y="50752"/>
                </a:lnTo>
                <a:lnTo>
                  <a:pt x="244475" y="49784"/>
                </a:lnTo>
                <a:lnTo>
                  <a:pt x="236118" y="50214"/>
                </a:lnTo>
                <a:lnTo>
                  <a:pt x="195756" y="70717"/>
                </a:lnTo>
                <a:lnTo>
                  <a:pt x="176402" y="108458"/>
                </a:lnTo>
                <a:lnTo>
                  <a:pt x="171450" y="150240"/>
                </a:lnTo>
                <a:lnTo>
                  <a:pt x="171781" y="162502"/>
                </a:lnTo>
                <a:lnTo>
                  <a:pt x="179587" y="203219"/>
                </a:lnTo>
                <a:lnTo>
                  <a:pt x="202390" y="235521"/>
                </a:lnTo>
                <a:lnTo>
                  <a:pt x="245998" y="248920"/>
                </a:lnTo>
                <a:lnTo>
                  <a:pt x="253547" y="248683"/>
                </a:lnTo>
                <a:lnTo>
                  <a:pt x="292607" y="237109"/>
                </a:lnTo>
                <a:lnTo>
                  <a:pt x="305942" y="228981"/>
                </a:lnTo>
                <a:lnTo>
                  <a:pt x="309498" y="226695"/>
                </a:lnTo>
                <a:lnTo>
                  <a:pt x="312165" y="225425"/>
                </a:lnTo>
                <a:lnTo>
                  <a:pt x="314070" y="225425"/>
                </a:lnTo>
                <a:lnTo>
                  <a:pt x="315594" y="225425"/>
                </a:lnTo>
                <a:lnTo>
                  <a:pt x="321690" y="244856"/>
                </a:lnTo>
                <a:lnTo>
                  <a:pt x="321690" y="250189"/>
                </a:lnTo>
                <a:lnTo>
                  <a:pt x="321690" y="254000"/>
                </a:lnTo>
                <a:lnTo>
                  <a:pt x="321563" y="257175"/>
                </a:lnTo>
                <a:lnTo>
                  <a:pt x="321309" y="259714"/>
                </a:lnTo>
                <a:lnTo>
                  <a:pt x="321182" y="262382"/>
                </a:lnTo>
                <a:lnTo>
                  <a:pt x="318515" y="271272"/>
                </a:lnTo>
                <a:lnTo>
                  <a:pt x="317880" y="272542"/>
                </a:lnTo>
                <a:lnTo>
                  <a:pt x="305562" y="282321"/>
                </a:lnTo>
                <a:lnTo>
                  <a:pt x="300863" y="285114"/>
                </a:lnTo>
                <a:lnTo>
                  <a:pt x="295147" y="287655"/>
                </a:lnTo>
                <a:lnTo>
                  <a:pt x="288289" y="290068"/>
                </a:lnTo>
                <a:lnTo>
                  <a:pt x="281558" y="292481"/>
                </a:lnTo>
                <a:lnTo>
                  <a:pt x="236854" y="298704"/>
                </a:lnTo>
                <a:lnTo>
                  <a:pt x="222373" y="298132"/>
                </a:lnTo>
                <a:lnTo>
                  <a:pt x="183260" y="289560"/>
                </a:lnTo>
                <a:lnTo>
                  <a:pt x="142620" y="262127"/>
                </a:lnTo>
                <a:lnTo>
                  <a:pt x="121921" y="229838"/>
                </a:lnTo>
                <a:lnTo>
                  <a:pt x="110283" y="187277"/>
                </a:lnTo>
                <a:lnTo>
                  <a:pt x="108076" y="153288"/>
                </a:lnTo>
                <a:lnTo>
                  <a:pt x="108694" y="135407"/>
                </a:lnTo>
                <a:lnTo>
                  <a:pt x="117855" y="87884"/>
                </a:lnTo>
                <a:lnTo>
                  <a:pt x="137001" y="50164"/>
                </a:lnTo>
                <a:lnTo>
                  <a:pt x="164734" y="22812"/>
                </a:lnTo>
                <a:lnTo>
                  <a:pt x="200324" y="6060"/>
                </a:lnTo>
                <a:lnTo>
                  <a:pt x="227514" y="1019"/>
                </a:lnTo>
                <a:lnTo>
                  <a:pt x="242062" y="381"/>
                </a:lnTo>
                <a:close/>
              </a:path>
              <a:path w="619760" h="299084">
                <a:moveTo>
                  <a:pt x="485520" y="0"/>
                </a:moveTo>
                <a:lnTo>
                  <a:pt x="530455" y="4875"/>
                </a:lnTo>
                <a:lnTo>
                  <a:pt x="566499" y="19700"/>
                </a:lnTo>
                <a:lnTo>
                  <a:pt x="600217" y="55911"/>
                </a:lnTo>
                <a:lnTo>
                  <a:pt x="614630" y="95509"/>
                </a:lnTo>
                <a:lnTo>
                  <a:pt x="619505" y="146176"/>
                </a:lnTo>
                <a:lnTo>
                  <a:pt x="618956" y="163701"/>
                </a:lnTo>
                <a:lnTo>
                  <a:pt x="610615" y="210438"/>
                </a:lnTo>
                <a:lnTo>
                  <a:pt x="592256" y="248193"/>
                </a:lnTo>
                <a:lnTo>
                  <a:pt x="564261" y="276018"/>
                </a:lnTo>
                <a:lnTo>
                  <a:pt x="526835" y="293298"/>
                </a:lnTo>
                <a:lnTo>
                  <a:pt x="480187" y="299085"/>
                </a:lnTo>
                <a:lnTo>
                  <a:pt x="463873" y="298537"/>
                </a:lnTo>
                <a:lnTo>
                  <a:pt x="421385" y="290322"/>
                </a:lnTo>
                <a:lnTo>
                  <a:pt x="379475" y="263398"/>
                </a:lnTo>
                <a:lnTo>
                  <a:pt x="359098" y="230733"/>
                </a:lnTo>
                <a:lnTo>
                  <a:pt x="348170" y="186928"/>
                </a:lnTo>
                <a:lnTo>
                  <a:pt x="346075" y="151384"/>
                </a:lnTo>
                <a:lnTo>
                  <a:pt x="346624" y="134288"/>
                </a:lnTo>
                <a:lnTo>
                  <a:pt x="354964" y="88264"/>
                </a:lnTo>
                <a:lnTo>
                  <a:pt x="373270" y="50974"/>
                </a:lnTo>
                <a:lnTo>
                  <a:pt x="401256" y="23240"/>
                </a:lnTo>
                <a:lnTo>
                  <a:pt x="438693" y="5840"/>
                </a:lnTo>
                <a:lnTo>
                  <a:pt x="485520" y="0"/>
                </a:lnTo>
                <a:close/>
              </a:path>
            </a:pathLst>
          </a:custGeom>
          <a:ln w="9144">
            <a:solidFill>
              <a:srgbClr val="00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846035" y="1831975"/>
            <a:ext cx="8223884" cy="1794510"/>
          </a:xfrm>
          <a:custGeom>
            <a:avLst/>
            <a:gdLst/>
            <a:ahLst/>
            <a:cxnLst/>
            <a:rect l="l" t="t" r="r" b="b"/>
            <a:pathLst>
              <a:path w="8223884" h="1794510">
                <a:moveTo>
                  <a:pt x="8044091" y="0"/>
                </a:moveTo>
                <a:lnTo>
                  <a:pt x="179438" y="0"/>
                </a:lnTo>
                <a:lnTo>
                  <a:pt x="131733" y="6413"/>
                </a:lnTo>
                <a:lnTo>
                  <a:pt x="88868" y="24511"/>
                </a:lnTo>
                <a:lnTo>
                  <a:pt x="52552" y="52577"/>
                </a:lnTo>
                <a:lnTo>
                  <a:pt x="24496" y="88900"/>
                </a:lnTo>
                <a:lnTo>
                  <a:pt x="6409" y="131762"/>
                </a:lnTo>
                <a:lnTo>
                  <a:pt x="0" y="179450"/>
                </a:lnTo>
                <a:lnTo>
                  <a:pt x="0" y="1614932"/>
                </a:lnTo>
                <a:lnTo>
                  <a:pt x="6409" y="1662664"/>
                </a:lnTo>
                <a:lnTo>
                  <a:pt x="24496" y="1705539"/>
                </a:lnTo>
                <a:lnTo>
                  <a:pt x="52552" y="1741852"/>
                </a:lnTo>
                <a:lnTo>
                  <a:pt x="88868" y="1769900"/>
                </a:lnTo>
                <a:lnTo>
                  <a:pt x="131733" y="1787978"/>
                </a:lnTo>
                <a:lnTo>
                  <a:pt x="179438" y="1794383"/>
                </a:lnTo>
                <a:lnTo>
                  <a:pt x="8044091" y="1794383"/>
                </a:lnTo>
                <a:lnTo>
                  <a:pt x="8091779" y="1787978"/>
                </a:lnTo>
                <a:lnTo>
                  <a:pt x="8134642" y="1769900"/>
                </a:lnTo>
                <a:lnTo>
                  <a:pt x="8170964" y="1741852"/>
                </a:lnTo>
                <a:lnTo>
                  <a:pt x="8199031" y="1705539"/>
                </a:lnTo>
                <a:lnTo>
                  <a:pt x="8217128" y="1662664"/>
                </a:lnTo>
                <a:lnTo>
                  <a:pt x="8223542" y="1614932"/>
                </a:lnTo>
                <a:lnTo>
                  <a:pt x="8223542" y="179450"/>
                </a:lnTo>
                <a:lnTo>
                  <a:pt x="8217128" y="131762"/>
                </a:lnTo>
                <a:lnTo>
                  <a:pt x="8199031" y="88900"/>
                </a:lnTo>
                <a:lnTo>
                  <a:pt x="8170964" y="52577"/>
                </a:lnTo>
                <a:lnTo>
                  <a:pt x="8134642" y="24511"/>
                </a:lnTo>
                <a:lnTo>
                  <a:pt x="8091779" y="6413"/>
                </a:lnTo>
                <a:lnTo>
                  <a:pt x="80440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846035" y="1831975"/>
            <a:ext cx="8223884" cy="1794510"/>
          </a:xfrm>
          <a:custGeom>
            <a:avLst/>
            <a:gdLst/>
            <a:ahLst/>
            <a:cxnLst/>
            <a:rect l="l" t="t" r="r" b="b"/>
            <a:pathLst>
              <a:path w="8223884" h="1794510">
                <a:moveTo>
                  <a:pt x="0" y="179450"/>
                </a:moveTo>
                <a:lnTo>
                  <a:pt x="6409" y="131762"/>
                </a:lnTo>
                <a:lnTo>
                  <a:pt x="24496" y="88900"/>
                </a:lnTo>
                <a:lnTo>
                  <a:pt x="52552" y="52577"/>
                </a:lnTo>
                <a:lnTo>
                  <a:pt x="88868" y="24511"/>
                </a:lnTo>
                <a:lnTo>
                  <a:pt x="131733" y="6413"/>
                </a:lnTo>
                <a:lnTo>
                  <a:pt x="179438" y="0"/>
                </a:lnTo>
                <a:lnTo>
                  <a:pt x="8044091" y="0"/>
                </a:lnTo>
                <a:lnTo>
                  <a:pt x="8091779" y="6413"/>
                </a:lnTo>
                <a:lnTo>
                  <a:pt x="8134642" y="24511"/>
                </a:lnTo>
                <a:lnTo>
                  <a:pt x="8170964" y="52577"/>
                </a:lnTo>
                <a:lnTo>
                  <a:pt x="8199031" y="88900"/>
                </a:lnTo>
                <a:lnTo>
                  <a:pt x="8217128" y="131762"/>
                </a:lnTo>
                <a:lnTo>
                  <a:pt x="8223542" y="179450"/>
                </a:lnTo>
                <a:lnTo>
                  <a:pt x="8223542" y="1614932"/>
                </a:lnTo>
                <a:lnTo>
                  <a:pt x="8217128" y="1662664"/>
                </a:lnTo>
                <a:lnTo>
                  <a:pt x="8199031" y="1705539"/>
                </a:lnTo>
                <a:lnTo>
                  <a:pt x="8170964" y="1741852"/>
                </a:lnTo>
                <a:lnTo>
                  <a:pt x="8134642" y="1769900"/>
                </a:lnTo>
                <a:lnTo>
                  <a:pt x="8091779" y="1787978"/>
                </a:lnTo>
                <a:lnTo>
                  <a:pt x="8044091" y="1794383"/>
                </a:lnTo>
                <a:lnTo>
                  <a:pt x="179438" y="1794383"/>
                </a:lnTo>
                <a:lnTo>
                  <a:pt x="131733" y="1787978"/>
                </a:lnTo>
                <a:lnTo>
                  <a:pt x="88868" y="1769900"/>
                </a:lnTo>
                <a:lnTo>
                  <a:pt x="52552" y="1741852"/>
                </a:lnTo>
                <a:lnTo>
                  <a:pt x="24496" y="1705539"/>
                </a:lnTo>
                <a:lnTo>
                  <a:pt x="6409" y="1662664"/>
                </a:lnTo>
                <a:lnTo>
                  <a:pt x="0" y="1614932"/>
                </a:lnTo>
                <a:lnTo>
                  <a:pt x="0" y="179450"/>
                </a:lnTo>
                <a:close/>
              </a:path>
            </a:pathLst>
          </a:custGeom>
          <a:ln w="25400">
            <a:solidFill>
              <a:srgbClr val="5C8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rgbClr val="0033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rgbClr val="0033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4061" y="1829561"/>
            <a:ext cx="8675877" cy="8172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rgbClr val="0033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69975" y="2015489"/>
            <a:ext cx="7783195" cy="1487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4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actualicese.com/definicion-de-bancarizacion-y-aplicacion-en-colombia/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40 Rectángulo"/>
          <p:cNvSpPr/>
          <p:nvPr/>
        </p:nvSpPr>
        <p:spPr>
          <a:xfrm>
            <a:off x="2286000" y="685800"/>
            <a:ext cx="4953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400" b="1" dirty="0" smtClean="0">
                <a:latin typeface="Arial" pitchFamily="34" charset="0"/>
                <a:cs typeface="Arial" pitchFamily="34" charset="0"/>
              </a:rPr>
              <a:t>ESTUDIO DE LA  BANCARIZACIÓN Y SU IMPORTANCIA  EN EL  CRECIMIENTO ECONÓMICO DE LAS MIPYMES EN EL MUNICIPIO DE AGUACHICA, CESAR.</a:t>
            </a:r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1400" b="1" dirty="0" smtClean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1400" b="1" dirty="0" smtClean="0">
                <a:latin typeface="Arial" pitchFamily="34" charset="0"/>
                <a:cs typeface="Arial" pitchFamily="34" charset="0"/>
              </a:rPr>
              <a:t>ESTUDIANTE</a:t>
            </a:r>
            <a:endParaRPr lang="es-CO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400" b="1" dirty="0" smtClean="0">
                <a:latin typeface="Arial" pitchFamily="34" charset="0"/>
                <a:cs typeface="Arial" pitchFamily="34" charset="0"/>
              </a:rPr>
              <a:t>BEATRIZ LORENA TOLOSA NOVOA</a:t>
            </a:r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1400" b="1" dirty="0" smtClean="0">
                <a:latin typeface="Arial" pitchFamily="34" charset="0"/>
                <a:cs typeface="Arial" pitchFamily="34" charset="0"/>
              </a:rPr>
              <a:t>DIRECTOR DE PROYECTO</a:t>
            </a: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400" b="1" dirty="0" smtClean="0">
                <a:latin typeface="Arial" pitchFamily="34" charset="0"/>
                <a:cs typeface="Arial" pitchFamily="34" charset="0"/>
              </a:rPr>
              <a:t>ERIMAR BRACHO COLINA</a:t>
            </a: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1400" b="1" dirty="0" smtClean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1400" b="1" dirty="0" smtClean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1400" b="1" dirty="0" smtClean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1400" b="1" dirty="0" smtClean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1400" b="1" dirty="0" smtClean="0">
                <a:latin typeface="Arial" pitchFamily="34" charset="0"/>
                <a:cs typeface="Arial" pitchFamily="34" charset="0"/>
              </a:rPr>
              <a:t>202</a:t>
            </a:r>
            <a:r>
              <a:rPr lang="es-CO" sz="1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419" sz="1400" b="1" dirty="0" smtClean="0">
                <a:latin typeface="Arial" pitchFamily="34" charset="0"/>
                <a:cs typeface="Arial" pitchFamily="34" charset="0"/>
              </a:rPr>
              <a:t> - I</a:t>
            </a:r>
            <a:endParaRPr lang="es-419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28600"/>
            <a:ext cx="1828800" cy="169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áfico 15"/>
          <p:cNvGraphicFramePr/>
          <p:nvPr>
            <p:extLst>
              <p:ext uri="{D42A27DB-BD31-4B8C-83A1-F6EECF244321}">
                <p14:modId xmlns:p14="http://schemas.microsoft.com/office/powerpoint/2010/main" val="2721607414"/>
              </p:ext>
            </p:extLst>
          </p:nvPr>
        </p:nvGraphicFramePr>
        <p:xfrm>
          <a:off x="304800" y="1828800"/>
          <a:ext cx="44196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CuadroTexto 16"/>
          <p:cNvSpPr txBox="1"/>
          <p:nvPr/>
        </p:nvSpPr>
        <p:spPr>
          <a:xfrm>
            <a:off x="882555" y="1295399"/>
            <a:ext cx="381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¿Su empresa tiene cuenta o cuentas en bancos? 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4724400" y="1241539"/>
            <a:ext cx="4572000" cy="37683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2000"/>
              </a:spcAft>
            </a:pPr>
            <a:r>
              <a:rPr lang="es-CO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¿Con que frecuencia recurre a los servicios financieros?</a:t>
            </a:r>
            <a:endParaRPr lang="es-CO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24" name="Gráfico 23"/>
          <p:cNvGraphicFramePr/>
          <p:nvPr>
            <p:extLst>
              <p:ext uri="{D42A27DB-BD31-4B8C-83A1-F6EECF244321}">
                <p14:modId xmlns:p14="http://schemas.microsoft.com/office/powerpoint/2010/main" val="4179593532"/>
              </p:ext>
            </p:extLst>
          </p:nvPr>
        </p:nvGraphicFramePr>
        <p:xfrm>
          <a:off x="4063621" y="1828800"/>
          <a:ext cx="51054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Rectángulo 24"/>
          <p:cNvSpPr/>
          <p:nvPr/>
        </p:nvSpPr>
        <p:spPr>
          <a:xfrm>
            <a:off x="762000" y="4343400"/>
            <a:ext cx="3505200" cy="13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2000"/>
              </a:spcAft>
            </a:pPr>
            <a:r>
              <a:rPr lang="es-CO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¿De los siguientes servicios de soluciones de ahorra e inversión financiera cual utiliza actualmente su empresa? Múltiple respuesta.</a:t>
            </a:r>
            <a:endParaRPr lang="es-CO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30" name="Gráfico 29"/>
          <p:cNvGraphicFramePr/>
          <p:nvPr>
            <p:extLst>
              <p:ext uri="{D42A27DB-BD31-4B8C-83A1-F6EECF244321}">
                <p14:modId xmlns:p14="http://schemas.microsoft.com/office/powerpoint/2010/main" val="4287580608"/>
              </p:ext>
            </p:extLst>
          </p:nvPr>
        </p:nvGraphicFramePr>
        <p:xfrm>
          <a:off x="4114800" y="3886200"/>
          <a:ext cx="4876800" cy="298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1448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9185" y="1973661"/>
            <a:ext cx="8001000" cy="1061829"/>
          </a:xfrm>
        </p:spPr>
        <p:txBody>
          <a:bodyPr/>
          <a:lstStyle/>
          <a:p>
            <a:pPr lvl="1" algn="just"/>
            <a:r>
              <a:rPr lang="es-CO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Identificar </a:t>
            </a:r>
            <a:r>
              <a:rPr lang="es-CO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 entidades bancarias  y caracterizar los diferentes tipos de productos y  servicios financieros del mercado a nivel local. </a:t>
            </a:r>
            <a:endParaRPr lang="es-CO" sz="2300" b="1" dirty="0"/>
          </a:p>
        </p:txBody>
      </p:sp>
      <p:sp>
        <p:nvSpPr>
          <p:cNvPr id="3" name="3 Rectángulo redondeado"/>
          <p:cNvSpPr/>
          <p:nvPr/>
        </p:nvSpPr>
        <p:spPr>
          <a:xfrm>
            <a:off x="4495800" y="762000"/>
            <a:ext cx="4267200" cy="6096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DESARROLLO DE LOS OBJETIVOS ESPECIFICOS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38200" y="3048000"/>
            <a:ext cx="8077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de las entidades prestadoras de servicios bancarios</a:t>
            </a:r>
            <a:r>
              <a:rPr lang="es-C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CO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685217"/>
              </p:ext>
            </p:extLst>
          </p:nvPr>
        </p:nvGraphicFramePr>
        <p:xfrm>
          <a:off x="1524000" y="3810000"/>
          <a:ext cx="6553202" cy="1651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505326"/>
                <a:gridCol w="2047876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BANCOS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COOPERATIVAS</a:t>
                      </a:r>
                      <a:r>
                        <a:rPr lang="es-CO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 AHORRO Y CREDITO</a:t>
                      </a:r>
                      <a:endParaRPr lang="es-CO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CO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77520"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MICROFINANCIERAS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CO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08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990600" y="1676400"/>
            <a:ext cx="7772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Analisis de oportunidades y limitantes según la oferta local de las entidades financieras.</a:t>
            </a:r>
            <a:endParaRPr lang="es-C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940921"/>
              </p:ext>
            </p:extLst>
          </p:nvPr>
        </p:nvGraphicFramePr>
        <p:xfrm>
          <a:off x="914401" y="2743200"/>
          <a:ext cx="8121554" cy="248412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498940"/>
                <a:gridCol w="1952297"/>
                <a:gridCol w="1952297"/>
                <a:gridCol w="17180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ENTIDADES</a:t>
                      </a:r>
                      <a:endParaRPr lang="es-CO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PORTAFOLIO</a:t>
                      </a:r>
                      <a:r>
                        <a:rPr lang="es-CO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 SERVICIOS </a:t>
                      </a:r>
                      <a:endParaRPr lang="es-CO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ASEQUIBILIDAD PARA</a:t>
                      </a:r>
                      <a:r>
                        <a:rPr lang="es-CO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CREDITO</a:t>
                      </a:r>
                      <a:endParaRPr lang="es-CO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TASA</a:t>
                      </a:r>
                      <a:endParaRPr lang="es-CO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BANCOS</a:t>
                      </a:r>
                      <a:endParaRPr lang="es-CO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ALTO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BAJO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0,14% M.V al</a:t>
                      </a:r>
                      <a:r>
                        <a:rPr lang="es-CO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2,9% M.V</a:t>
                      </a:r>
                      <a:endParaRPr lang="es-CO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s-CO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COOPERATIVAS DE AHORRO Y CREDITO</a:t>
                      </a:r>
                      <a:endParaRPr lang="es-CO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MEDIO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MEDIO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1,1%</a:t>
                      </a:r>
                      <a:r>
                        <a:rPr lang="es-CO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M.V al 3,0% M.V</a:t>
                      </a:r>
                      <a:endParaRPr lang="es-CO" sz="16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s-CO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MICROFINANCIERAS </a:t>
                      </a:r>
                      <a:endParaRPr lang="es-CO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BAJO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ALTO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2,4% M.V al 3,77% M.V</a:t>
                      </a:r>
                      <a:endParaRPr lang="es-CO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828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000" y="1829561"/>
            <a:ext cx="8382000" cy="1923604"/>
          </a:xfrm>
        </p:spPr>
        <p:txBody>
          <a:bodyPr/>
          <a:lstStyle/>
          <a:p>
            <a:pPr lvl="1" algn="l"/>
            <a:r>
              <a:rPr lang="es-CO" sz="2500" b="1" dirty="0" smtClean="0"/>
              <a:t>OBJETIVO</a:t>
            </a:r>
            <a:br>
              <a:rPr lang="es-CO" sz="2500" b="1" dirty="0" smtClean="0"/>
            </a:br>
            <a:r>
              <a:rPr lang="es-CO" sz="800" b="1" dirty="0"/>
              <a:t> </a:t>
            </a:r>
            <a:r>
              <a:rPr lang="es-CO" sz="2500" b="1" dirty="0" smtClean="0"/>
              <a:t/>
            </a:r>
            <a:br>
              <a:rPr lang="es-CO" sz="2500" b="1" dirty="0" smtClean="0"/>
            </a:br>
            <a:r>
              <a:rPr lang="es-CO" sz="2200" dirty="0"/>
              <a:t>E</a:t>
            </a:r>
            <a:r>
              <a:rPr lang="es-CO" sz="2200" dirty="0" smtClean="0"/>
              <a:t>stablecer estrategias para promover la bancarización en las </a:t>
            </a:r>
            <a:r>
              <a:rPr lang="es-CO" sz="2200" dirty="0"/>
              <a:t>M</a:t>
            </a:r>
            <a:r>
              <a:rPr lang="es-CO" sz="2200" dirty="0" smtClean="0"/>
              <a:t>ipymes del municipio de </a:t>
            </a:r>
            <a:r>
              <a:rPr lang="es-CO" sz="2200" dirty="0"/>
              <a:t>A</a:t>
            </a:r>
            <a:r>
              <a:rPr lang="es-CO" sz="2200" dirty="0" smtClean="0"/>
              <a:t>guachica </a:t>
            </a:r>
            <a:r>
              <a:rPr lang="es-CO" sz="2200" dirty="0"/>
              <a:t>C</a:t>
            </a:r>
            <a:r>
              <a:rPr lang="es-CO" sz="2200" dirty="0" smtClean="0"/>
              <a:t>esar. </a:t>
            </a:r>
            <a:br>
              <a:rPr lang="es-CO" sz="2200" dirty="0" smtClean="0"/>
            </a:br>
            <a:r>
              <a:rPr lang="es-CO" sz="800" dirty="0"/>
              <a:t> </a:t>
            </a:r>
            <a:r>
              <a:rPr lang="es-CO" sz="4000" dirty="0"/>
              <a:t/>
            </a:r>
            <a:br>
              <a:rPr lang="es-CO" sz="4000" dirty="0"/>
            </a:br>
            <a:endParaRPr lang="es-CO" sz="4000" b="1" dirty="0"/>
          </a:p>
        </p:txBody>
      </p:sp>
      <p:sp>
        <p:nvSpPr>
          <p:cNvPr id="3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DESARROLLO DE LOS OBJETIVOS ESPECIFICOS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62000" y="31242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>
                <a:latin typeface="Carlito"/>
              </a:rPr>
              <a:t>De acuerdo a el análisis </a:t>
            </a:r>
            <a:r>
              <a:rPr lang="es-CO" dirty="0" smtClean="0">
                <a:latin typeface="Carlito"/>
              </a:rPr>
              <a:t>general </a:t>
            </a:r>
            <a:r>
              <a:rPr lang="es-CO" dirty="0">
                <a:latin typeface="Carlito"/>
              </a:rPr>
              <a:t>del  objetivo uno y de  las empresas prestadoras de servicios  financieros  del municipio de Aguachica Cesar,  se puede expresar la siguiente matriz FODA. </a:t>
            </a: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243940"/>
              </p:ext>
            </p:extLst>
          </p:nvPr>
        </p:nvGraphicFramePr>
        <p:xfrm>
          <a:off x="1219200" y="4341813"/>
          <a:ext cx="7162799" cy="274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Documento" r:id="rId3" imgW="5946064" imgH="2516038" progId="Word.Document.12">
                  <p:embed/>
                </p:oleObj>
              </mc:Choice>
              <mc:Fallback>
                <p:oleObj name="Documento" r:id="rId3" imgW="5946064" imgH="25160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9200" y="4341813"/>
                        <a:ext cx="7162799" cy="2744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145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PROPUESTA DE MEJORAMIENTO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14400" y="1866837"/>
            <a:ext cx="8229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latin typeface="Carlito"/>
              </a:rPr>
              <a:t>ESTRATEGIA 1</a:t>
            </a:r>
          </a:p>
          <a:p>
            <a:endParaRPr lang="es-CO" sz="900" b="1" dirty="0" smtClean="0">
              <a:latin typeface="Carlito"/>
            </a:endParaRPr>
          </a:p>
          <a:p>
            <a:pPr marL="0" lvl="2"/>
            <a:r>
              <a:rPr lang="es-CO" sz="2000" dirty="0">
                <a:latin typeface="Carlito"/>
              </a:rPr>
              <a:t>Diseño de un programa de capacitación en educación financiera para las Mipes en el municipio de Aguachica, Cesar.</a:t>
            </a:r>
          </a:p>
          <a:p>
            <a:endParaRPr lang="es-CO" sz="2000" b="1" dirty="0">
              <a:latin typeface="Carlito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124200"/>
            <a:ext cx="6096000" cy="32766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676400" y="6389427"/>
            <a:ext cx="61722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s-CO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Fuente: https://www.sijufor.org/uploads/1/2/0/5/120589378/administracion_de_recursos_humanos_-_chiavenato.pdf.</a:t>
            </a:r>
            <a:endParaRPr lang="es-CO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2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2595" y="1871991"/>
            <a:ext cx="8386774" cy="1938992"/>
          </a:xfrm>
        </p:spPr>
        <p:txBody>
          <a:bodyPr/>
          <a:lstStyle/>
          <a:p>
            <a:pPr rtl="0"/>
            <a:r>
              <a:rPr lang="es-CO" sz="24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ESTRATEGIA </a:t>
            </a:r>
            <a:r>
              <a:rPr lang="es-CO" sz="24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CO" sz="24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4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9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9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CO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sociatividad </a:t>
            </a:r>
            <a:r>
              <a:rPr lang="es-CO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empresarial para las Mipes del municipio de Aguachica Cesar.</a:t>
            </a:r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PROPUESTA DE MEJORAMIENTO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513" y="4442802"/>
            <a:ext cx="4718938" cy="162771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438400" y="6133829"/>
            <a:ext cx="6096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Fuente; https</a:t>
            </a:r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://es.slideshare.net/alemgoto/asociatividad-empresarial-clave-para-la-mipyme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062026" y="3214174"/>
            <a:ext cx="7847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asociatividad empresarial es toda forma de colaboración entre empresas, su objetivo es mejorar la gestión, la productividad y la competitividad de las empresas que estén asociadas.</a:t>
            </a:r>
          </a:p>
        </p:txBody>
      </p:sp>
    </p:spTree>
    <p:extLst>
      <p:ext uri="{BB962C8B-B14F-4D97-AF65-F5344CB8AC3E}">
        <p14:creationId xmlns:p14="http://schemas.microsoft.com/office/powerpoint/2010/main" val="261879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694561" y="3956443"/>
            <a:ext cx="2209800" cy="6096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 smtClean="0"/>
              <a:t>MODELO ASOCIATIVO EN RED</a:t>
            </a:r>
            <a:endParaRPr lang="es-CO" b="1" dirty="0"/>
          </a:p>
        </p:txBody>
      </p:sp>
      <p:sp>
        <p:nvSpPr>
          <p:cNvPr id="4" name="Rectángulo 3"/>
          <p:cNvSpPr/>
          <p:nvPr/>
        </p:nvSpPr>
        <p:spPr>
          <a:xfrm>
            <a:off x="3846963" y="1942923"/>
            <a:ext cx="1905000" cy="6858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 smtClean="0"/>
              <a:t>PROMOCION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5" name="Rectángulo 4"/>
          <p:cNvSpPr/>
          <p:nvPr/>
        </p:nvSpPr>
        <p:spPr>
          <a:xfrm>
            <a:off x="6090313" y="2931214"/>
            <a:ext cx="2637430" cy="6858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 smtClean="0"/>
              <a:t>CONSTITUCION DE EQUIPO DE TRABAJO</a:t>
            </a:r>
            <a:endParaRPr lang="es-CO" b="1" dirty="0"/>
          </a:p>
        </p:txBody>
      </p:sp>
      <p:sp>
        <p:nvSpPr>
          <p:cNvPr id="6" name="Rectángulo 5"/>
          <p:cNvSpPr/>
          <p:nvPr/>
        </p:nvSpPr>
        <p:spPr>
          <a:xfrm>
            <a:off x="685800" y="2931214"/>
            <a:ext cx="2667000" cy="6858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 smtClean="0"/>
              <a:t>SEGUIMIENTO Y CONTROL</a:t>
            </a:r>
            <a:endParaRPr lang="es-CO" b="1" dirty="0"/>
          </a:p>
        </p:txBody>
      </p:sp>
      <p:sp>
        <p:nvSpPr>
          <p:cNvPr id="7" name="Rectángulo 6"/>
          <p:cNvSpPr/>
          <p:nvPr/>
        </p:nvSpPr>
        <p:spPr>
          <a:xfrm>
            <a:off x="5334000" y="5267297"/>
            <a:ext cx="3048000" cy="6858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 smtClean="0"/>
              <a:t>DESARROLLO DEL PROYECTO DE RED</a:t>
            </a:r>
            <a:endParaRPr lang="es-CO" b="1" dirty="0"/>
          </a:p>
        </p:txBody>
      </p:sp>
      <p:sp>
        <p:nvSpPr>
          <p:cNvPr id="8" name="Rectángulo 7"/>
          <p:cNvSpPr/>
          <p:nvPr/>
        </p:nvSpPr>
        <p:spPr>
          <a:xfrm>
            <a:off x="1219200" y="5267297"/>
            <a:ext cx="3048000" cy="6858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 smtClean="0"/>
              <a:t>PUESTA EN MARCHA DE LA RED</a:t>
            </a:r>
            <a:endParaRPr lang="es-CO" b="1" dirty="0"/>
          </a:p>
        </p:txBody>
      </p:sp>
      <p:sp>
        <p:nvSpPr>
          <p:cNvPr id="9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PROPUESTA DE MEJORAMIENTO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Flecha abajo 13"/>
          <p:cNvSpPr/>
          <p:nvPr/>
        </p:nvSpPr>
        <p:spPr>
          <a:xfrm>
            <a:off x="7122425" y="4083711"/>
            <a:ext cx="417656" cy="5423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Flecha doblada 14"/>
          <p:cNvSpPr/>
          <p:nvPr/>
        </p:nvSpPr>
        <p:spPr>
          <a:xfrm rot="5400000">
            <a:off x="6699155" y="1987644"/>
            <a:ext cx="621043" cy="1065356"/>
          </a:xfrm>
          <a:prstGeom prst="bentArrow">
            <a:avLst>
              <a:gd name="adj1" fmla="val 25000"/>
              <a:gd name="adj2" fmla="val 25514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6" name="Flecha abajo 15"/>
          <p:cNvSpPr/>
          <p:nvPr/>
        </p:nvSpPr>
        <p:spPr>
          <a:xfrm rot="5400000">
            <a:off x="4591772" y="5339022"/>
            <a:ext cx="417656" cy="5423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Flecha abajo 16"/>
          <p:cNvSpPr/>
          <p:nvPr/>
        </p:nvSpPr>
        <p:spPr>
          <a:xfrm rot="10800000">
            <a:off x="1810472" y="4124663"/>
            <a:ext cx="417656" cy="5423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464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54102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CONCLUSIONES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5800" y="2362200"/>
            <a:ext cx="8001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dirty="0">
                <a:latin typeface="Carlito"/>
              </a:rPr>
              <a:t>Mediante la observación directa, la revisión bibliográfica y las encuestas se encontraron que un 74% de las Mipymes  no han recibido información sobre la banca </a:t>
            </a:r>
            <a:r>
              <a:rPr lang="es-CO" dirty="0" smtClean="0">
                <a:latin typeface="Carlito"/>
              </a:rPr>
              <a:t>y </a:t>
            </a:r>
            <a:r>
              <a:rPr lang="es-CO" dirty="0">
                <a:latin typeface="Carlito"/>
              </a:rPr>
              <a:t>sus </a:t>
            </a:r>
            <a:r>
              <a:rPr lang="es-CO" dirty="0" smtClean="0">
                <a:latin typeface="Carlito"/>
              </a:rPr>
              <a:t>beneficios</a:t>
            </a:r>
            <a:r>
              <a:rPr lang="es-CO" dirty="0">
                <a:latin typeface="Carlito"/>
              </a:rPr>
              <a:t>.</a:t>
            </a:r>
            <a:endParaRPr lang="es-CO" dirty="0" smtClean="0">
              <a:latin typeface="Carlito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CO" dirty="0" smtClean="0">
              <a:latin typeface="Carlito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dirty="0" smtClean="0">
                <a:latin typeface="Carlito"/>
              </a:rPr>
              <a:t>Por </a:t>
            </a:r>
            <a:r>
              <a:rPr lang="es-CO" dirty="0">
                <a:latin typeface="Carlito"/>
              </a:rPr>
              <a:t>medio del análisis realizado a las empresas prestadoras de </a:t>
            </a:r>
            <a:r>
              <a:rPr lang="es-CO" dirty="0" smtClean="0">
                <a:latin typeface="Carlito"/>
              </a:rPr>
              <a:t>servicios financieros, se </a:t>
            </a:r>
            <a:r>
              <a:rPr lang="es-CO" dirty="0">
                <a:latin typeface="Carlito"/>
              </a:rPr>
              <a:t>puede inferir que la bancarización  afecta de manera positiva la productividad y competitividad de las micros, pequeñas y medianas empresas en el </a:t>
            </a:r>
            <a:r>
              <a:rPr lang="es-CO" dirty="0" smtClean="0">
                <a:latin typeface="Carlito"/>
              </a:rPr>
              <a:t>municipio de Aguachica Cesar.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CO" dirty="0">
              <a:latin typeface="Carlito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dirty="0">
                <a:latin typeface="Carlito"/>
              </a:rPr>
              <a:t>Por último revisando variables importantes para la priorización, se concluye que los temas más importantes a tratar en el desarrollo de las estrategias para suplir  las falencias de las </a:t>
            </a:r>
            <a:r>
              <a:rPr lang="es-CO" dirty="0" smtClean="0">
                <a:latin typeface="Carlito"/>
              </a:rPr>
              <a:t>Mipymes.</a:t>
            </a:r>
            <a:endParaRPr lang="es-CO" dirty="0">
              <a:latin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397944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85799" y="2057400"/>
            <a:ext cx="8222089" cy="3929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2000"/>
              </a:spcAft>
              <a:buFont typeface="Symbol" panose="05050102010706020507" pitchFamily="18" charset="2"/>
              <a:buChar char=""/>
            </a:pPr>
            <a:r>
              <a:rPr lang="es-CO" dirty="0" smtClean="0">
                <a:latin typeface="Carlito"/>
                <a:ea typeface="Calibri" panose="020F0502020204030204" pitchFamily="34" charset="0"/>
              </a:rPr>
              <a:t>Se recomienda fortalecer el manejo adecuado </a:t>
            </a:r>
            <a:r>
              <a:rPr lang="es-CO" dirty="0">
                <a:latin typeface="Carlito"/>
                <a:ea typeface="Calibri" panose="020F0502020204030204" pitchFamily="34" charset="0"/>
              </a:rPr>
              <a:t>de </a:t>
            </a:r>
            <a:r>
              <a:rPr lang="es-CO" dirty="0" smtClean="0">
                <a:latin typeface="Carlito"/>
                <a:ea typeface="Calibri" panose="020F0502020204030204" pitchFamily="34" charset="0"/>
              </a:rPr>
              <a:t>las finanzas de las empresas, esto ayudaran a mejorar su </a:t>
            </a:r>
            <a:r>
              <a:rPr lang="es-CO" dirty="0">
                <a:latin typeface="Carlito"/>
                <a:ea typeface="Calibri" panose="020F0502020204030204" pitchFamily="34" charset="0"/>
              </a:rPr>
              <a:t>desarrollo </a:t>
            </a:r>
            <a:r>
              <a:rPr lang="es-CO" dirty="0" smtClean="0">
                <a:latin typeface="Carlito"/>
                <a:ea typeface="Calibri" panose="020F0502020204030204" pitchFamily="34" charset="0"/>
              </a:rPr>
              <a:t>y gestión;  dando </a:t>
            </a:r>
            <a:r>
              <a:rPr lang="es-CO" dirty="0">
                <a:latin typeface="Carlito"/>
                <a:ea typeface="Calibri" panose="020F0502020204030204" pitchFamily="34" charset="0"/>
              </a:rPr>
              <a:t>campo a nuevos </a:t>
            </a:r>
            <a:r>
              <a:rPr lang="es-CO" dirty="0" smtClean="0">
                <a:latin typeface="Carlito"/>
                <a:ea typeface="Calibri" panose="020F0502020204030204" pitchFamily="34" charset="0"/>
              </a:rPr>
              <a:t>oportunidades de inversión </a:t>
            </a:r>
            <a:r>
              <a:rPr lang="es-CO" dirty="0">
                <a:latin typeface="Carlito"/>
                <a:ea typeface="Calibri" panose="020F0502020204030204" pitchFamily="34" charset="0"/>
              </a:rPr>
              <a:t>e ideas de </a:t>
            </a:r>
            <a:r>
              <a:rPr lang="es-CO" dirty="0" smtClean="0">
                <a:latin typeface="Carlito"/>
                <a:ea typeface="Calibri" panose="020F0502020204030204" pitchFamily="34" charset="0"/>
              </a:rPr>
              <a:t>negocios. </a:t>
            </a:r>
            <a:endParaRPr lang="es-CO" dirty="0">
              <a:latin typeface="Carlito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2000"/>
              </a:spcAft>
              <a:buFont typeface="Symbol" panose="05050102010706020507" pitchFamily="18" charset="2"/>
              <a:buChar char=""/>
            </a:pPr>
            <a:r>
              <a:rPr lang="es-CO" dirty="0" smtClean="0">
                <a:latin typeface="Carlito"/>
                <a:ea typeface="Calibri" panose="020F0502020204030204" pitchFamily="34" charset="0"/>
              </a:rPr>
              <a:t>El </a:t>
            </a:r>
            <a:r>
              <a:rPr lang="es-CO" dirty="0">
                <a:latin typeface="Carlito"/>
                <a:ea typeface="Calibri" panose="020F0502020204030204" pitchFamily="34" charset="0"/>
              </a:rPr>
              <a:t>programa de capacitación financiera-contable para fortalecer la preparación continua de las </a:t>
            </a:r>
            <a:r>
              <a:rPr lang="es-CO" dirty="0" smtClean="0">
                <a:latin typeface="Carlito"/>
                <a:ea typeface="Calibri" panose="020F0502020204030204" pitchFamily="34" charset="0"/>
              </a:rPr>
              <a:t>Mipymes.</a:t>
            </a:r>
          </a:p>
          <a:p>
            <a:pPr marL="342900" lvl="0" indent="-342900" algn="just">
              <a:lnSpc>
                <a:spcPct val="150000"/>
              </a:lnSpc>
              <a:spcAft>
                <a:spcPts val="2000"/>
              </a:spcAft>
              <a:buFont typeface="Symbol" panose="05050102010706020507" pitchFamily="18" charset="2"/>
              <a:buChar char=""/>
            </a:pPr>
            <a:r>
              <a:rPr lang="es-CO" dirty="0" smtClean="0">
                <a:latin typeface="Carlito"/>
                <a:ea typeface="Calibri" panose="020F0502020204030204" pitchFamily="34" charset="0"/>
              </a:rPr>
              <a:t>Realizar </a:t>
            </a:r>
            <a:r>
              <a:rPr lang="es-CO" dirty="0">
                <a:latin typeface="Carlito"/>
                <a:ea typeface="Calibri" panose="020F0502020204030204" pitchFamily="34" charset="0"/>
              </a:rPr>
              <a:t>la Asociatividad empresarial debido a que es una forma de acceder a servicios y </a:t>
            </a:r>
            <a:r>
              <a:rPr lang="es-CO" dirty="0" smtClean="0">
                <a:latin typeface="Carlito"/>
                <a:ea typeface="Calibri" panose="020F0502020204030204" pitchFamily="34" charset="0"/>
              </a:rPr>
              <a:t>productos, </a:t>
            </a:r>
            <a:r>
              <a:rPr lang="es-CO" dirty="0">
                <a:latin typeface="Carlito"/>
                <a:ea typeface="Calibri" panose="020F0502020204030204" pitchFamily="34" charset="0"/>
              </a:rPr>
              <a:t>además de intercambiar información, </a:t>
            </a:r>
            <a:r>
              <a:rPr lang="es-CO" dirty="0" smtClean="0">
                <a:latin typeface="Carlito"/>
                <a:ea typeface="Calibri" panose="020F0502020204030204" pitchFamily="34" charset="0"/>
              </a:rPr>
              <a:t>experiencias entre las empresas asociadas.</a:t>
            </a:r>
            <a:endParaRPr lang="es-CO" dirty="0">
              <a:effectLst/>
              <a:latin typeface="Carlito"/>
              <a:ea typeface="Calibri" panose="020F0502020204030204" pitchFamily="34" charset="0"/>
            </a:endParaRPr>
          </a:p>
        </p:txBody>
      </p:sp>
      <p:sp>
        <p:nvSpPr>
          <p:cNvPr id="5" name="3 Rectángulo redondeado"/>
          <p:cNvSpPr/>
          <p:nvPr/>
        </p:nvSpPr>
        <p:spPr>
          <a:xfrm>
            <a:off x="4648200" y="990600"/>
            <a:ext cx="4038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RECOMENDACIONES</a:t>
            </a:r>
            <a:endParaRPr lang="es-E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42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4061" y="1829561"/>
            <a:ext cx="8675877" cy="276999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DOCUMENTOS</a:t>
            </a:r>
            <a:endParaRPr lang="es-E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ANEXOS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72" y="2615961"/>
            <a:ext cx="3696528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uadroTexto 4"/>
          <p:cNvSpPr txBox="1"/>
          <p:nvPr/>
        </p:nvSpPr>
        <p:spPr>
          <a:xfrm>
            <a:off x="1027872" y="2213500"/>
            <a:ext cx="31244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>
                <a:latin typeface="Carlito"/>
              </a:rPr>
              <a:t>Anexo  A Solicitud de información a la Cámara de Comercio de Aguachica</a:t>
            </a:r>
          </a:p>
        </p:txBody>
      </p:sp>
      <p:pic>
        <p:nvPicPr>
          <p:cNvPr id="6" name="Imagen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590800"/>
            <a:ext cx="3804538" cy="41113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uadroTexto 6"/>
          <p:cNvSpPr txBox="1"/>
          <p:nvPr/>
        </p:nvSpPr>
        <p:spPr>
          <a:xfrm>
            <a:off x="5105400" y="2192012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latin typeface="Carlito"/>
              </a:rPr>
              <a:t>Anexo  B </a:t>
            </a:r>
            <a:r>
              <a:rPr lang="es-CO" sz="1100" dirty="0">
                <a:latin typeface="Carlito"/>
              </a:rPr>
              <a:t>Formato</a:t>
            </a:r>
            <a:r>
              <a:rPr lang="es-CO" sz="1200" dirty="0">
                <a:latin typeface="Carlito"/>
              </a:rPr>
              <a:t> de encuesta.</a:t>
            </a:r>
          </a:p>
        </p:txBody>
      </p:sp>
    </p:spTree>
    <p:extLst>
      <p:ext uri="{BB962C8B-B14F-4D97-AF65-F5344CB8AC3E}">
        <p14:creationId xmlns:p14="http://schemas.microsoft.com/office/powerpoint/2010/main" val="427903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INTRODUCCIÓN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209800"/>
            <a:ext cx="3412509" cy="38099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uadroTexto 4"/>
          <p:cNvSpPr txBox="1"/>
          <p:nvPr/>
        </p:nvSpPr>
        <p:spPr>
          <a:xfrm>
            <a:off x="5486400" y="6045368"/>
            <a:ext cx="35819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/>
              <a:t>Fuente; https://lanotaeconomica.com.co/movidas-empresarial/la-educacion-financiera-como-elemento-para-el-desarrollo-economico-en-colombia/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38200" y="2209800"/>
            <a:ext cx="4648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 investigación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busca determinar el grado de </a:t>
            </a:r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inclusión financiera de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 micros, pequeñas y medianas empresas que se encuentran registradas ante la cámara de </a:t>
            </a:r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comercio del municipio de Aguachica Cesar, así mismo analizar la oferta de la banca local para las empresas y sus limitantes, por ultimo con estos datos plantear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que permitan a </a:t>
            </a:r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empresarios administrar, incrementar y proteger su patrimonio por medio de practicas responsables de los recursos financieros.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12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90600"/>
            <a:ext cx="3733800" cy="5562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990600"/>
            <a:ext cx="3898644" cy="5562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884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BIBLIOGRAFIA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38200" y="2241352"/>
            <a:ext cx="8077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spcAft>
                <a:spcPts val="0"/>
              </a:spcAft>
            </a:pPr>
            <a:r>
              <a:rPr lang="es-CO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ACOPI. (s.f.). Obtenido de Consultado el 15 de octubre de 2021 https://www.acopi.org.co/acopiatlantico/nosotros-acopi-atlantico/#:~:text=La%20Asociaci%C3%B3n%20Colombiana%20de%20las,y%20social%20del%20pa%C3%ADs%E2%80%8B.</a:t>
            </a: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</a:pPr>
            <a:r>
              <a:rPr lang="es-CO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ACTUALÌCESE. (25 de Julio de 2014). Obtenido de </a:t>
            </a:r>
            <a:r>
              <a:rPr lang="es-CO" sz="1400" dirty="0">
                <a:latin typeface="Times New Roman" panose="02020603050405020304" pitchFamily="18" charset="0"/>
                <a:ea typeface="Calibri" panose="020F0502020204030204" pitchFamily="34" charset="0"/>
                <a:hlinkClick r:id="rId2"/>
              </a:rPr>
              <a:t>https://actualicese.com/definicion-de-bancarizacion-y-aplicacion-en-colombia</a:t>
            </a:r>
            <a:r>
              <a:rPr lang="es-CO" sz="1400" dirty="0" smtClean="0">
                <a:latin typeface="Times New Roman" panose="02020603050405020304" pitchFamily="18" charset="0"/>
                <a:ea typeface="Calibri" panose="020F0502020204030204" pitchFamily="34" charset="0"/>
                <a:hlinkClick r:id="rId2"/>
              </a:rPr>
              <a:t>/</a:t>
            </a:r>
            <a:endParaRPr lang="es-CO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</a:pPr>
            <a:r>
              <a:rPr lang="es-CO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Chiavenato, I. (2011). </a:t>
            </a:r>
            <a:r>
              <a:rPr lang="es-CO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Administración de los recursos humanos.</a:t>
            </a:r>
            <a:r>
              <a:rPr lang="es-CO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Obtenido de https://www.sijufor.org/uploads/1/2/0/5/120589378/administracion_de_recursos_humanos_-_chiavenato.pdf</a:t>
            </a: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</a:pPr>
            <a:r>
              <a:rPr lang="es-CO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COLOMBIA, E. C. (12 de Julio de 2000). disposiciones para promover el desarrollo de las micro, pequeñas y medianas empresa. Obtenido de http://www.secretariasenado.gov.co/senado/basedoc/ley_0590_2000.html</a:t>
            </a: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</a:pPr>
            <a:endParaRPr lang="es-CO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0"/>
              </a:spcAft>
            </a:pPr>
            <a:endParaRPr lang="es-CO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74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0600" y="2209800"/>
            <a:ext cx="7162800" cy="1477328"/>
          </a:xfrm>
        </p:spPr>
        <p:txBody>
          <a:bodyPr/>
          <a:lstStyle/>
          <a:p>
            <a:pPr algn="ctr"/>
            <a:r>
              <a:rPr lang="es-MX" sz="9600" dirty="0" smtClean="0">
                <a:latin typeface="Brush Script MT" pitchFamily="66" charset="0"/>
                <a:cs typeface="Arial" pitchFamily="34" charset="0"/>
              </a:rPr>
              <a:t>GRACIAS</a:t>
            </a:r>
            <a:r>
              <a:rPr lang="es-MX" sz="9600" dirty="0" smtClean="0">
                <a:latin typeface="Book Antiqua" pitchFamily="18" charset="0"/>
                <a:cs typeface="Arial" pitchFamily="34" charset="0"/>
              </a:rPr>
              <a:t>…</a:t>
            </a:r>
            <a:endParaRPr lang="es-ES" sz="9600" dirty="0">
              <a:latin typeface="Book Antiqu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86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DESCRIPCIÓN DEL PROBLEMA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209800"/>
            <a:ext cx="3548062" cy="3962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ángulo 4"/>
          <p:cNvSpPr/>
          <p:nvPr/>
        </p:nvSpPr>
        <p:spPr>
          <a:xfrm>
            <a:off x="5317331" y="617220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smtClean="0"/>
              <a:t>FUENTE; https</a:t>
            </a:r>
            <a:r>
              <a:rPr lang="es-CO" sz="1000" dirty="0"/>
              <a:t>://mdcmagazine.com/articulos/meeting-news/world-trend-data/desaparecen-mas-de-1-millon-de-mipymes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62000" y="2386548"/>
            <a:ext cx="45553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90% de las empresas constituidas en el país son MIPYMES estas </a:t>
            </a:r>
            <a:r>
              <a:rPr lang="es-C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producen </a:t>
            </a:r>
            <a:r>
              <a:rPr lang="es-CO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30% del PIB y emplean más del 65% de la fuerza laboral nacional</a:t>
            </a:r>
            <a:r>
              <a:rPr lang="es-C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s-C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pesar de esto en un estudio realizado por </a:t>
            </a:r>
            <a:r>
              <a:rPr lang="es-CO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C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onfecamaras en Diciembre de 2018, la tasa de supervivencia de una microempresa es del 34.4%, pequeñas del 67,2% y medianas del 69,1%.</a:t>
            </a:r>
          </a:p>
          <a:p>
            <a:pPr algn="just"/>
            <a:endParaRPr lang="es-CO" sz="2000" dirty="0">
              <a:latin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37384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JUSTIFICACIÓN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927746"/>
            <a:ext cx="3733800" cy="4343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ángulo 4"/>
          <p:cNvSpPr/>
          <p:nvPr/>
        </p:nvSpPr>
        <p:spPr>
          <a:xfrm>
            <a:off x="5410200" y="6285931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 smtClean="0"/>
              <a:t>FUENTE; https</a:t>
            </a:r>
            <a:r>
              <a:rPr lang="es-CO" sz="1000" dirty="0"/>
              <a:t>://www.elheraldo.co/economia/las-finanzas-son-un-desafio-para-las-mipymes-en-colombia-665555</a:t>
            </a:r>
          </a:p>
        </p:txBody>
      </p:sp>
      <p:sp>
        <p:nvSpPr>
          <p:cNvPr id="6" name="Rectángulo 5"/>
          <p:cNvSpPr/>
          <p:nvPr/>
        </p:nvSpPr>
        <p:spPr>
          <a:xfrm>
            <a:off x="838200" y="1713363"/>
            <a:ext cx="4572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educación financiera, la inclusión y el acceso a los agentes económicos de créditos y otros servicios financieros, pueden contribuir al sostenibilidad de las Mipymes, por esto la bancarización es crucial para el desarrollo económico de las empresas en </a:t>
            </a:r>
            <a:r>
              <a:rPr lang="es-CO" sz="2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Colombia </a:t>
            </a:r>
            <a:r>
              <a:rPr lang="es-CO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según el informe de </a:t>
            </a:r>
            <a:r>
              <a:rPr lang="es-CO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Asobancaria</a:t>
            </a:r>
            <a:r>
              <a:rPr lang="es-CO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(2012):</a:t>
            </a:r>
          </a:p>
          <a:p>
            <a:pPr algn="just"/>
            <a:endParaRPr lang="es-CO" sz="23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CO" sz="2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Entre </a:t>
            </a:r>
            <a:r>
              <a:rPr lang="es-CO" sz="2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marzo de 2010 y marzo de 2011 el número de empresas con al menos un producto financiero creció el 4</a:t>
            </a:r>
            <a:r>
              <a:rPr lang="es-CO" sz="2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%.</a:t>
            </a:r>
            <a:endParaRPr lang="es-CO" sz="23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s-CO" dirty="0">
              <a:latin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116015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5486400" y="990600"/>
            <a:ext cx="32766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OBJETIVOS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14400" y="20574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Analizar la  Bancarización y su importancia  en el  Crecimiento Económico de las Mipymes en el Municipio De Aguachica, Cesar.</a:t>
            </a:r>
            <a:b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ESPECIFICOS: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Determinar la cantidad de Mipymes que se encuentran bancarizadas en el municipio de Aguachica, Cesar.</a:t>
            </a:r>
            <a:b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Identificar las entidades bancarias  y caracterizar los diferentes tipos de productos y  servicios financieros del mercado a nivel local. </a:t>
            </a:r>
            <a:b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Establecer estrategias para promover la bancarización en las Mipymes del municipio de Aguachica Cesar</a:t>
            </a:r>
            <a:r>
              <a:rPr lang="es-CO" sz="2000" dirty="0"/>
              <a:t/>
            </a:r>
            <a:br>
              <a:rPr lang="es-CO" sz="2000" dirty="0"/>
            </a:b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179337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4800600" y="990600"/>
            <a:ext cx="39624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TIPO DE INVESTIGACIÓN </a:t>
            </a:r>
            <a:endParaRPr lang="es-E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1981200" y="2166098"/>
            <a:ext cx="6096000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presente investigación es de tipo descriptivo, ya que permite caracterizar a la población, situación o fenómeno alrededor del cual se centra el estudio.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981200" y="3551518"/>
            <a:ext cx="6096000" cy="5484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carácter no experimental, ya que las variables no son manipulados ni controlados.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1981200" y="4495284"/>
            <a:ext cx="6096000" cy="3725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Enfoque mixto (cualitativo y cuantitativo).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1981200" y="5273697"/>
            <a:ext cx="6096000" cy="89850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 un diseño transversal, su 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propósito es describir variables y analizar su incidencia e interrelación en un momento </a:t>
            </a:r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dado.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lecha abajo 9"/>
          <p:cNvSpPr/>
          <p:nvPr/>
        </p:nvSpPr>
        <p:spPr>
          <a:xfrm>
            <a:off x="4495800" y="3181809"/>
            <a:ext cx="1066800" cy="28744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Flecha abajo 10"/>
          <p:cNvSpPr/>
          <p:nvPr/>
        </p:nvSpPr>
        <p:spPr>
          <a:xfrm>
            <a:off x="4495800" y="4184353"/>
            <a:ext cx="1066800" cy="28744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Flecha abajo 11"/>
          <p:cNvSpPr/>
          <p:nvPr/>
        </p:nvSpPr>
        <p:spPr>
          <a:xfrm>
            <a:off x="4518546" y="4955452"/>
            <a:ext cx="1066800" cy="28744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796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4800600" y="990600"/>
            <a:ext cx="3962400" cy="6858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POBLACIÓN Y MUESTRA </a:t>
            </a:r>
            <a:endParaRPr lang="es-E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715000"/>
            <a:ext cx="8229600" cy="13716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914400" y="2019968"/>
            <a:ext cx="7848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POBLACIÓN </a:t>
            </a:r>
            <a: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1400" b="1" kern="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200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población objeto de este estudio son las 4.080 empresas afiliadas a la cámara de comercio del municipio de Aguachica, Cesar </a:t>
            </a:r>
            <a:r>
              <a:rPr lang="es-CO" sz="2200" kern="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hasta el mes de Septiembre del </a:t>
            </a:r>
            <a:r>
              <a:rPr lang="es-CO" sz="2200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año </a:t>
            </a:r>
            <a:r>
              <a:rPr lang="es-CO" sz="2200" kern="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2021.</a:t>
            </a:r>
            <a:r>
              <a:rPr lang="es-CO" sz="2000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s-CO" sz="2000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4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MUESTRA</a:t>
            </a:r>
            <a: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1400" b="1" kern="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000" b="1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200" kern="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Utilizando el método de muestreo aleatorio simple de  los 4.080 de las Mipymes, la muestra es de 193 empresas.</a:t>
            </a:r>
            <a:endParaRPr lang="es-CO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05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925773"/>
            <a:ext cx="8071738" cy="1954381"/>
          </a:xfrm>
        </p:spPr>
        <p:txBody>
          <a:bodyPr/>
          <a:lstStyle/>
          <a:p>
            <a:pPr algn="just"/>
            <a:r>
              <a:rPr lang="es-ES" b="1" dirty="0">
                <a:solidFill>
                  <a:schemeClr val="tx1"/>
                </a:solidFill>
              </a:rPr>
              <a:t/>
            </a:r>
            <a:br>
              <a:rPr lang="es-ES" b="1" dirty="0">
                <a:solidFill>
                  <a:schemeClr val="tx1"/>
                </a:solidFill>
              </a:rPr>
            </a:br>
            <a:r>
              <a:rPr lang="es-ES" sz="800" b="1" dirty="0">
                <a:solidFill>
                  <a:schemeClr val="tx1"/>
                </a:solidFill>
              </a:rPr>
              <a:t> </a:t>
            </a:r>
            <a:r>
              <a:rPr lang="es-ES" sz="800" b="1" dirty="0" smtClean="0">
                <a:solidFill>
                  <a:schemeClr val="tx1"/>
                </a:solidFill>
              </a:rPr>
              <a:t> </a:t>
            </a:r>
            <a:r>
              <a:rPr lang="es-ES" b="1" dirty="0">
                <a:solidFill>
                  <a:schemeClr val="tx1"/>
                </a:solidFill>
              </a:rPr>
              <a:t/>
            </a:r>
            <a:br>
              <a:rPr lang="es-ES" b="1" dirty="0">
                <a:solidFill>
                  <a:schemeClr val="tx1"/>
                </a:solidFill>
              </a:rPr>
            </a:br>
            <a:r>
              <a:rPr lang="es-C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s-CO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eterminar la cantidad de </a:t>
            </a:r>
            <a:r>
              <a:rPr lang="es-C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CO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ipymes que se encuentran bancarizadas en el municipio de </a:t>
            </a:r>
            <a:r>
              <a:rPr lang="es-C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CO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guachica, Cesar.</a:t>
            </a:r>
            <a:r>
              <a:rPr lang="es-CO" sz="2200" dirty="0" smtClean="0"/>
              <a:t/>
            </a:r>
            <a:br>
              <a:rPr lang="es-CO" sz="2200" dirty="0" smtClean="0"/>
            </a:br>
            <a:r>
              <a:rPr lang="es-CO" sz="2200" dirty="0"/>
              <a:t/>
            </a:r>
            <a:br>
              <a:rPr lang="es-CO" sz="2200" dirty="0"/>
            </a:br>
            <a:endParaRPr lang="es-ES" sz="2200" b="1" dirty="0"/>
          </a:p>
        </p:txBody>
      </p:sp>
      <p:sp>
        <p:nvSpPr>
          <p:cNvPr id="4" name="3 Rectángulo redondeado"/>
          <p:cNvSpPr/>
          <p:nvPr/>
        </p:nvSpPr>
        <p:spPr>
          <a:xfrm>
            <a:off x="2661538" y="707978"/>
            <a:ext cx="6248400" cy="46516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DESARROLLO DE LOS OBJETIVOS ESPECIFICOS</a:t>
            </a:r>
            <a:endParaRPr lang="es-E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4777" y="2362200"/>
            <a:ext cx="8071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Clasifico </a:t>
            </a:r>
            <a:r>
              <a:rPr lang="es-C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 Mipymes </a:t>
            </a:r>
            <a:r>
              <a:rPr lang="es-CO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por:</a:t>
            </a:r>
            <a:endParaRPr lang="es-CO" sz="2200" dirty="0" smtClean="0">
              <a:latin typeface="Carlito"/>
            </a:endParaRPr>
          </a:p>
          <a:p>
            <a:pPr algn="just"/>
            <a:endParaRPr lang="es-CO" sz="1000" dirty="0" smtClean="0">
              <a:latin typeface="Carlito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197091"/>
              </p:ext>
            </p:extLst>
          </p:nvPr>
        </p:nvGraphicFramePr>
        <p:xfrm>
          <a:off x="1752600" y="2974178"/>
          <a:ext cx="5867400" cy="15087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819400"/>
                <a:gridCol w="1447800"/>
                <a:gridCol w="16002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CO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TAMAÑO</a:t>
                      </a:r>
                      <a:endParaRPr lang="es-CO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 EMPRESA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4.041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99,04%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PEQUEÑA EMPRESA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0,71%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MEDIANA EMPRESA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0,25%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676400" y="4495800"/>
            <a:ext cx="579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 smtClean="0"/>
              <a:t>Fuente; datos suministrados por la Cámara de Comercio de Aguachica.</a:t>
            </a:r>
            <a:endParaRPr lang="es-CO" sz="1000" dirty="0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941117"/>
              </p:ext>
            </p:extLst>
          </p:nvPr>
        </p:nvGraphicFramePr>
        <p:xfrm>
          <a:off x="1752600" y="4876800"/>
          <a:ext cx="5867400" cy="15087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819400"/>
                <a:gridCol w="1447800"/>
                <a:gridCol w="16002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CO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</a:t>
                      </a:r>
                      <a:r>
                        <a:rPr lang="es-CO" sz="2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ECONOMICO</a:t>
                      </a:r>
                      <a:endParaRPr lang="es-CO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</a:t>
                      </a:r>
                      <a:r>
                        <a:rPr lang="es-CO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PRIMARIO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1,4%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</a:t>
                      </a:r>
                      <a:r>
                        <a:rPr lang="es-CO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SECUNDARIO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445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10,9%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</a:t>
                      </a:r>
                      <a:r>
                        <a:rPr lang="es-CO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TERCIARIO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3578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87,7%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1676400" y="6400800"/>
            <a:ext cx="579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 smtClean="0"/>
              <a:t>Fuente; datos suministrados por la Cámara de Comercio de Aguachica.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133057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881494"/>
              </p:ext>
            </p:extLst>
          </p:nvPr>
        </p:nvGraphicFramePr>
        <p:xfrm>
          <a:off x="838200" y="685800"/>
          <a:ext cx="8229600" cy="56769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748896"/>
                <a:gridCol w="5423304"/>
                <a:gridCol w="1066800"/>
                <a:gridCol w="990600"/>
              </a:tblGrid>
              <a:tr h="225109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ACTIVIDAD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CO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CO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CO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CIUU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Descripción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Cantidad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Agricultura, Ganadería, Caza, Silvicultura Y Pesca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1,23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Explotación De Minas Y Canteras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Industrias Manufactureras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6,94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99FF66"/>
                    </a:solidFill>
                  </a:tcPr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Suministro De Electricidad, Gas, Vapor Y Aire Acondicionado.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Distribución De Agua; Evacuación Y Tratamiento De Aguas Residuales.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1,10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Construcción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3,97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89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Comercio Al Por Mayor Y Al Por Menor; Reparación De Vehículos Y Motocicletas 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2160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52,94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92D050"/>
                    </a:solidFill>
                  </a:tcPr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Transporte Y Almacenamiento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2,97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Alojamiento Y Servicios De Comidas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477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11,69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00B050"/>
                    </a:solidFill>
                  </a:tcPr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Información Y Comunicaciones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1,79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Actividades Financieras Y De Seguros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0,54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Actividades Inmobiliarias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0,47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Actividades Profesionales Científicas Y Técnicas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2,82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Actividades De Servicios Administrativos Y De Apoyo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2,21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592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Administración Pública Y Defensa; Planes De Seguridad Social De Afiliación Obligatorio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Educación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0,20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Actividades De Salud De La Salud Humana Y De Asistencia Social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1,35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Actividades Artísticas De Entretenimiento Y Recreación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3,19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Otras Actividades De Servicios 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6,37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>
                    <a:solidFill>
                      <a:srgbClr val="00FF00"/>
                    </a:solidFill>
                  </a:tcPr>
                </a:tc>
              </a:tr>
              <a:tr h="225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CO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4080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s-CO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51" marR="161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706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3792</TotalTime>
  <Words>1200</Words>
  <Application>Microsoft Office PowerPoint</Application>
  <PresentationFormat>Presentación en pantalla (4:3)</PresentationFormat>
  <Paragraphs>226</Paragraphs>
  <Slides>22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1" baseType="lpstr">
      <vt:lpstr>Arial</vt:lpstr>
      <vt:lpstr>Book Antiqua</vt:lpstr>
      <vt:lpstr>Brush Script MT</vt:lpstr>
      <vt:lpstr>Calibri</vt:lpstr>
      <vt:lpstr>Carlito</vt:lpstr>
      <vt:lpstr>Symbol</vt:lpstr>
      <vt:lpstr>Times New Roman</vt:lpstr>
      <vt:lpstr>Office Theme</vt:lpstr>
      <vt:lpstr>Documento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Determinar la cantidad de Mipymes que se encuentran bancarizadas en el municipio de Aguachica, Cesar.  </vt:lpstr>
      <vt:lpstr>Presentación de PowerPoint</vt:lpstr>
      <vt:lpstr>Presentación de PowerPoint</vt:lpstr>
      <vt:lpstr>Identificar las entidades bancarias  y caracterizar los diferentes tipos de productos y  servicios financieros del mercado a nivel local. </vt:lpstr>
      <vt:lpstr>Presentación de PowerPoint</vt:lpstr>
      <vt:lpstr>OBJETIVO   Establecer estrategias para promover la bancarización en las Mipymes del municipio de Aguachica Cesar.    </vt:lpstr>
      <vt:lpstr>Presentación de PowerPoint</vt:lpstr>
      <vt:lpstr>ESTRATEGIA 2  Asociatividad empresarial para las Mipes del municipio de Aguachica Cesar.  </vt:lpstr>
      <vt:lpstr>Presentación de PowerPoint</vt:lpstr>
      <vt:lpstr>Presentación de PowerPoint</vt:lpstr>
      <vt:lpstr>Presentación de PowerPoint</vt:lpstr>
      <vt:lpstr> DOCUMENTOS</vt:lpstr>
      <vt:lpstr>Presentación de PowerPoint</vt:lpstr>
      <vt:lpstr>Presentación de PowerPoint</vt:lpstr>
      <vt:lpstr>GRACIAS…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JUANGUI</dc:creator>
  <cp:lastModifiedBy>Dueño</cp:lastModifiedBy>
  <cp:revision>163</cp:revision>
  <dcterms:created xsi:type="dcterms:W3CDTF">2021-08-27T21:33:39Z</dcterms:created>
  <dcterms:modified xsi:type="dcterms:W3CDTF">2022-07-13T03:41:38Z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2012-04-19T00:00:00Z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2021-08-27T00:00:00Z</vt:filetime>
  </property>
</Properties>
</file>