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0"/>
  </p:notesMasterIdLst>
  <p:handoutMasterIdLst>
    <p:handoutMasterId r:id="rId21"/>
  </p:handoutMasterIdLst>
  <p:sldIdLst>
    <p:sldId id="262" r:id="rId2"/>
    <p:sldId id="257" r:id="rId3"/>
    <p:sldId id="263" r:id="rId4"/>
    <p:sldId id="264" r:id="rId5"/>
    <p:sldId id="265" r:id="rId6"/>
    <p:sldId id="258" r:id="rId7"/>
    <p:sldId id="266" r:id="rId8"/>
    <p:sldId id="273" r:id="rId9"/>
    <p:sldId id="274" r:id="rId10"/>
    <p:sldId id="271" r:id="rId11"/>
    <p:sldId id="276" r:id="rId12"/>
    <p:sldId id="275" r:id="rId13"/>
    <p:sldId id="272" r:id="rId14"/>
    <p:sldId id="267" r:id="rId15"/>
    <p:sldId id="268" r:id="rId16"/>
    <p:sldId id="270" r:id="rId17"/>
    <p:sldId id="269" r:id="rId18"/>
    <p:sldId id="261" r:id="rId19"/>
  </p:sldIdLst>
  <p:sldSz cx="18288000" cy="10287000"/>
  <p:notesSz cx="6858000" cy="9144000"/>
  <p:embeddedFontLst>
    <p:embeddedFont>
      <p:font typeface="Agrandir Bold" panose="020B0604020202020204" charset="0"/>
      <p:regular r:id="rId22"/>
    </p:embeddedFont>
    <p:embeddedFont>
      <p:font typeface="Arial Black" panose="020B0A04020102020204" pitchFamily="34" charset="0"/>
      <p:bold r:id="rId23"/>
    </p:embeddedFont>
    <p:embeddedFont>
      <p:font typeface="Calibri" panose="020F0502020204030204" pitchFamily="34" charset="0"/>
      <p:regular r:id="rId24"/>
      <p:bold r:id="rId25"/>
      <p:italic r:id="rId26"/>
      <p:boldItalic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4" d="100"/>
          <a:sy n="44" d="100"/>
        </p:scale>
        <p:origin x="1056" y="2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52" d="100"/>
          <a:sy n="52" d="100"/>
        </p:scale>
        <p:origin x="2680" y="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USUARIO\Downloads\encuesta%20(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USUARIO\Downloads\encuesta%20(1).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USUARIO\Downloads\encuesta%20(1).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USUARIO\Downloads\encuesta%20(1).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USUARIO\Downloads\encuesta%20(1).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USUARIO\Downloads\encuesta%20(1).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a:defRPr lang="es-ES" sz="2880" b="1" i="0" u="none" strike="noStrike" kern="1200" cap="all" spc="50" baseline="0">
                <a:solidFill>
                  <a:schemeClr val="tx1"/>
                </a:solidFill>
                <a:latin typeface="+mn-lt"/>
                <a:ea typeface="+mn-ea"/>
                <a:cs typeface="+mn-cs"/>
              </a:defRPr>
            </a:pPr>
            <a:r>
              <a:rPr lang="es-ES" dirty="0"/>
              <a:t>3. ¿Cuál de las siguientes afirmaciones es verdadera sobre el equipo de protección personal (EPP)? </a:t>
            </a:r>
            <a:endParaRPr lang="es-CO" dirty="0"/>
          </a:p>
        </c:rich>
      </c:tx>
      <c:overlay val="0"/>
      <c:spPr>
        <a:noFill/>
        <a:ln>
          <a:noFill/>
        </a:ln>
        <a:effectLst/>
      </c:spPr>
      <c:txPr>
        <a:bodyPr rot="0" spcFirstLastPara="1" vertOverflow="ellipsis" vert="horz" wrap="square" anchor="ctr" anchorCtr="1"/>
        <a:lstStyle/>
        <a:p>
          <a:pPr algn="ctr">
            <a:defRPr lang="es-ES" sz="2880" b="1" i="0" u="none" strike="noStrike" kern="1200" cap="all" spc="50" baseline="0">
              <a:solidFill>
                <a:schemeClr val="tx1"/>
              </a:solidFill>
              <a:latin typeface="+mn-lt"/>
              <a:ea typeface="+mn-ea"/>
              <a:cs typeface="+mn-cs"/>
            </a:defRPr>
          </a:pPr>
          <a:endParaRPr lang="es-CO"/>
        </a:p>
      </c:txPr>
    </c:title>
    <c:autoTitleDeleted val="0"/>
    <c:plotArea>
      <c:layout/>
      <c:pieChart>
        <c:varyColors val="1"/>
        <c:ser>
          <c:idx val="0"/>
          <c:order val="0"/>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828D-4134-BD5B-F70E9B7380A1}"/>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828D-4134-BD5B-F70E9B7380A1}"/>
              </c:ext>
            </c:extLst>
          </c:dPt>
          <c:dLbls>
            <c:spPr>
              <a:noFill/>
              <a:ln>
                <a:noFill/>
              </a:ln>
              <a:effectLst/>
            </c:spPr>
            <c:txPr>
              <a:bodyPr rot="0" spcFirstLastPara="1" vertOverflow="ellipsis" vert="horz" wrap="square" anchor="ctr" anchorCtr="1"/>
              <a:lstStyle/>
              <a:p>
                <a:pPr>
                  <a:defRPr lang="es-ES" sz="2400" b="1" i="0" u="none" strike="noStrike" kern="1200" baseline="0">
                    <a:solidFill>
                      <a:schemeClr val="tx1"/>
                    </a:solidFill>
                    <a:latin typeface="+mn-lt"/>
                    <a:ea typeface="+mn-ea"/>
                    <a:cs typeface="+mn-cs"/>
                  </a:defRPr>
                </a:pPr>
                <a:endParaRPr lang="es-CO"/>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Hoja1!$L$4:$L$5</c:f>
              <c:strCache>
                <c:ptCount val="2"/>
                <c:pt idx="0">
                  <c:v>Acierto</c:v>
                </c:pt>
                <c:pt idx="1">
                  <c:v>Fallo</c:v>
                </c:pt>
              </c:strCache>
            </c:strRef>
          </c:cat>
          <c:val>
            <c:numRef>
              <c:f>Hoja1!$O$4:$O$5</c:f>
              <c:numCache>
                <c:formatCode>0%</c:formatCode>
                <c:ptCount val="2"/>
                <c:pt idx="0">
                  <c:v>0.984615384615385</c:v>
                </c:pt>
                <c:pt idx="1">
                  <c:v>1.53846153846153E-2</c:v>
                </c:pt>
              </c:numCache>
            </c:numRef>
          </c:val>
          <c:extLst>
            <c:ext xmlns:c16="http://schemas.microsoft.com/office/drawing/2014/chart" uri="{C3380CC4-5D6E-409C-BE32-E72D297353CC}">
              <c16:uniqueId val="{00000004-828D-4134-BD5B-F70E9B7380A1}"/>
            </c:ext>
          </c:extLst>
        </c:ser>
        <c:dLbls>
          <c:showLegendKey val="0"/>
          <c:showVal val="1"/>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lang="es-ES" sz="2400" b="0" i="0" u="none" strike="noStrike" kern="1200" baseline="0">
              <a:solidFill>
                <a:schemeClr val="tx1"/>
              </a:solidFill>
              <a:latin typeface="+mn-lt"/>
              <a:ea typeface="+mn-ea"/>
              <a:cs typeface="+mn-cs"/>
            </a:defRPr>
          </a:pPr>
          <a:endParaRPr lang="es-CO"/>
        </a:p>
      </c:txPr>
    </c:legend>
    <c:plotVisOnly val="1"/>
    <c:dispBlanksAs val="gap"/>
    <c:showDLblsOverMax val="0"/>
  </c:chart>
  <c:spPr>
    <a:noFill/>
    <a:ln>
      <a:noFill/>
    </a:ln>
    <a:effectLst/>
  </c:spPr>
  <c:txPr>
    <a:bodyPr/>
    <a:lstStyle/>
    <a:p>
      <a:pPr>
        <a:defRPr lang="es-ES" sz="2400">
          <a:solidFill>
            <a:schemeClr val="tx1"/>
          </a:solidFill>
        </a:defRPr>
      </a:pPr>
      <a:endParaRPr lang="es-C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s-ES" sz="2880" b="1" i="0" u="none" strike="noStrike" kern="1200" cap="all" spc="50" baseline="0">
                <a:solidFill>
                  <a:schemeClr val="tx1"/>
                </a:solidFill>
                <a:latin typeface="+mn-lt"/>
                <a:ea typeface="+mn-ea"/>
                <a:cs typeface="+mn-cs"/>
              </a:defRPr>
            </a:pPr>
            <a:r>
              <a:rPr lang="es-ES"/>
              <a:t>4. ¿Qué debe hacer un trabajador si se encuentra con un producto químico en el lugar de trabajo sin etiqueta? </a:t>
            </a:r>
            <a:endParaRPr lang="es-CO"/>
          </a:p>
        </c:rich>
      </c:tx>
      <c:overlay val="0"/>
      <c:spPr>
        <a:noFill/>
        <a:ln>
          <a:noFill/>
        </a:ln>
        <a:effectLst/>
      </c:spPr>
      <c:txPr>
        <a:bodyPr rot="0" spcFirstLastPara="1" vertOverflow="ellipsis" vert="horz" wrap="square" anchor="ctr" anchorCtr="1"/>
        <a:lstStyle/>
        <a:p>
          <a:pPr>
            <a:defRPr lang="es-ES" sz="2880" b="1" i="0" u="none" strike="noStrike" kern="1200" cap="all" spc="50" baseline="0">
              <a:solidFill>
                <a:schemeClr val="tx1"/>
              </a:solidFill>
              <a:latin typeface="+mn-lt"/>
              <a:ea typeface="+mn-ea"/>
              <a:cs typeface="+mn-cs"/>
            </a:defRPr>
          </a:pPr>
          <a:endParaRPr lang="es-CO"/>
        </a:p>
      </c:txPr>
    </c:title>
    <c:autoTitleDeleted val="0"/>
    <c:plotArea>
      <c:layout/>
      <c:pieChart>
        <c:varyColors val="1"/>
        <c:ser>
          <c:idx val="0"/>
          <c:order val="0"/>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258A-4CA0-B8AD-6B1BE4E87AFA}"/>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258A-4CA0-B8AD-6B1BE4E87AFA}"/>
              </c:ext>
            </c:extLst>
          </c:dPt>
          <c:dLbls>
            <c:spPr>
              <a:noFill/>
              <a:ln>
                <a:noFill/>
              </a:ln>
              <a:effectLst/>
            </c:spPr>
            <c:txPr>
              <a:bodyPr rot="0" spcFirstLastPara="1" vertOverflow="ellipsis" vert="horz" wrap="square" anchor="ctr" anchorCtr="1"/>
              <a:lstStyle/>
              <a:p>
                <a:pPr>
                  <a:defRPr lang="es-ES" sz="2400" b="1" i="0" u="none" strike="noStrike" kern="1200" baseline="0">
                    <a:solidFill>
                      <a:schemeClr val="tx1"/>
                    </a:solidFill>
                    <a:latin typeface="+mn-lt"/>
                    <a:ea typeface="+mn-ea"/>
                    <a:cs typeface="+mn-cs"/>
                  </a:defRPr>
                </a:pPr>
                <a:endParaRPr lang="es-CO"/>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Hoja1!$L$4:$L$5</c:f>
              <c:strCache>
                <c:ptCount val="2"/>
                <c:pt idx="0">
                  <c:v>Acierto</c:v>
                </c:pt>
                <c:pt idx="1">
                  <c:v>Fallo</c:v>
                </c:pt>
              </c:strCache>
            </c:strRef>
          </c:cat>
          <c:val>
            <c:numRef>
              <c:f>Hoja1!$P$4:$P$5</c:f>
              <c:numCache>
                <c:formatCode>0%</c:formatCode>
                <c:ptCount val="2"/>
                <c:pt idx="0">
                  <c:v>0.95384615384615401</c:v>
                </c:pt>
                <c:pt idx="1">
                  <c:v>4.6153846153846101E-2</c:v>
                </c:pt>
              </c:numCache>
            </c:numRef>
          </c:val>
          <c:extLst>
            <c:ext xmlns:c16="http://schemas.microsoft.com/office/drawing/2014/chart" uri="{C3380CC4-5D6E-409C-BE32-E72D297353CC}">
              <c16:uniqueId val="{00000004-258A-4CA0-B8AD-6B1BE4E87AFA}"/>
            </c:ext>
          </c:extLst>
        </c:ser>
        <c:dLbls>
          <c:showLegendKey val="0"/>
          <c:showVal val="1"/>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lang="es-ES" sz="2400" b="0" i="0" u="none" strike="noStrike" kern="1200" baseline="0">
              <a:solidFill>
                <a:schemeClr val="tx1"/>
              </a:solidFill>
              <a:latin typeface="+mn-lt"/>
              <a:ea typeface="+mn-ea"/>
              <a:cs typeface="+mn-cs"/>
            </a:defRPr>
          </a:pPr>
          <a:endParaRPr lang="es-CO"/>
        </a:p>
      </c:txPr>
    </c:legend>
    <c:plotVisOnly val="1"/>
    <c:dispBlanksAs val="gap"/>
    <c:showDLblsOverMax val="0"/>
  </c:chart>
  <c:spPr>
    <a:noFill/>
    <a:ln>
      <a:noFill/>
    </a:ln>
    <a:effectLst/>
  </c:spPr>
  <c:txPr>
    <a:bodyPr/>
    <a:lstStyle/>
    <a:p>
      <a:pPr>
        <a:defRPr lang="es-ES" sz="2400">
          <a:solidFill>
            <a:schemeClr val="tx1"/>
          </a:solidFill>
        </a:defRPr>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s-ES" sz="2880" b="1" i="0" u="none" strike="noStrike" kern="1200" cap="all" spc="50" baseline="0">
                <a:solidFill>
                  <a:schemeClr val="tx1"/>
                </a:solidFill>
                <a:latin typeface="+mn-lt"/>
                <a:ea typeface="+mn-ea"/>
                <a:cs typeface="+mn-cs"/>
              </a:defRPr>
            </a:pPr>
            <a:r>
              <a:rPr lang="es-ES"/>
              <a:t>9. ¿Qué se entiende por "trabajo en altura" en el contexto de la construcción?</a:t>
            </a:r>
          </a:p>
        </c:rich>
      </c:tx>
      <c:layout>
        <c:manualLayout>
          <c:xMode val="edge"/>
          <c:yMode val="edge"/>
          <c:x val="0.11163188976378"/>
          <c:y val="3.2407407407407399E-2"/>
        </c:manualLayout>
      </c:layout>
      <c:overlay val="0"/>
      <c:spPr>
        <a:noFill/>
        <a:ln>
          <a:noFill/>
        </a:ln>
        <a:effectLst/>
      </c:spPr>
      <c:txPr>
        <a:bodyPr rot="0" spcFirstLastPara="1" vertOverflow="ellipsis" vert="horz" wrap="square" anchor="ctr" anchorCtr="1"/>
        <a:lstStyle/>
        <a:p>
          <a:pPr>
            <a:defRPr lang="es-ES" sz="2880" b="1" i="0" u="none" strike="noStrike" kern="1200" cap="all" spc="50" baseline="0">
              <a:solidFill>
                <a:schemeClr val="tx1"/>
              </a:solidFill>
              <a:latin typeface="+mn-lt"/>
              <a:ea typeface="+mn-ea"/>
              <a:cs typeface="+mn-cs"/>
            </a:defRPr>
          </a:pPr>
          <a:endParaRPr lang="es-CO"/>
        </a:p>
      </c:txPr>
    </c:title>
    <c:autoTitleDeleted val="0"/>
    <c:plotArea>
      <c:layout/>
      <c:pieChart>
        <c:varyColors val="1"/>
        <c:ser>
          <c:idx val="0"/>
          <c:order val="0"/>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96D9-45DF-A191-3BF65D084813}"/>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96D9-45DF-A191-3BF65D084813}"/>
              </c:ext>
            </c:extLst>
          </c:dPt>
          <c:dLbls>
            <c:spPr>
              <a:noFill/>
              <a:ln>
                <a:noFill/>
              </a:ln>
              <a:effectLst/>
            </c:spPr>
            <c:txPr>
              <a:bodyPr rot="0" spcFirstLastPara="1" vertOverflow="ellipsis" vert="horz" wrap="square" anchor="ctr" anchorCtr="1"/>
              <a:lstStyle/>
              <a:p>
                <a:pPr>
                  <a:defRPr lang="es-ES" sz="2400" b="1" i="0" u="none" strike="noStrike" kern="1200" baseline="0">
                    <a:solidFill>
                      <a:schemeClr val="tx1"/>
                    </a:solidFill>
                    <a:latin typeface="+mn-lt"/>
                    <a:ea typeface="+mn-ea"/>
                    <a:cs typeface="+mn-cs"/>
                  </a:defRPr>
                </a:pPr>
                <a:endParaRPr lang="es-CO"/>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Hoja1!$L$4:$L$5</c:f>
              <c:strCache>
                <c:ptCount val="2"/>
                <c:pt idx="0">
                  <c:v>Acierto</c:v>
                </c:pt>
                <c:pt idx="1">
                  <c:v>Fallo</c:v>
                </c:pt>
              </c:strCache>
            </c:strRef>
          </c:cat>
          <c:val>
            <c:numRef>
              <c:f>Hoja1!$U$4:$U$5</c:f>
              <c:numCache>
                <c:formatCode>0%</c:formatCode>
                <c:ptCount val="2"/>
                <c:pt idx="0">
                  <c:v>0.44615384615384601</c:v>
                </c:pt>
                <c:pt idx="1">
                  <c:v>0.55384615384615399</c:v>
                </c:pt>
              </c:numCache>
            </c:numRef>
          </c:val>
          <c:extLst>
            <c:ext xmlns:c16="http://schemas.microsoft.com/office/drawing/2014/chart" uri="{C3380CC4-5D6E-409C-BE32-E72D297353CC}">
              <c16:uniqueId val="{00000004-96D9-45DF-A191-3BF65D084813}"/>
            </c:ext>
          </c:extLst>
        </c:ser>
        <c:dLbls>
          <c:showLegendKey val="0"/>
          <c:showVal val="1"/>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lang="es-ES" sz="2400" b="0" i="0" u="none" strike="noStrike" kern="1200" baseline="0">
              <a:solidFill>
                <a:schemeClr val="tx1"/>
              </a:solidFill>
              <a:latin typeface="+mn-lt"/>
              <a:ea typeface="+mn-ea"/>
              <a:cs typeface="+mn-cs"/>
            </a:defRPr>
          </a:pPr>
          <a:endParaRPr lang="es-CO"/>
        </a:p>
      </c:txPr>
    </c:legend>
    <c:plotVisOnly val="1"/>
    <c:dispBlanksAs val="gap"/>
    <c:showDLblsOverMax val="0"/>
  </c:chart>
  <c:spPr>
    <a:noFill/>
    <a:ln>
      <a:noFill/>
    </a:ln>
    <a:effectLst/>
  </c:spPr>
  <c:txPr>
    <a:bodyPr/>
    <a:lstStyle/>
    <a:p>
      <a:pPr>
        <a:defRPr lang="es-ES" sz="2400">
          <a:solidFill>
            <a:schemeClr val="tx1"/>
          </a:solidFill>
        </a:defRPr>
      </a:pPr>
      <a:endParaRPr lang="es-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s-ES" sz="2880" b="1" i="0" u="none" strike="noStrike" kern="1200" cap="all" spc="50" baseline="0">
                <a:solidFill>
                  <a:schemeClr val="tx1"/>
                </a:solidFill>
                <a:latin typeface="+mn-lt"/>
                <a:ea typeface="+mn-ea"/>
                <a:cs typeface="+mn-cs"/>
              </a:defRPr>
            </a:pPr>
            <a:r>
              <a:rPr lang="es-CO"/>
              <a:t>1. ¿La mano de obra no calificada se encuentra asegurada con Aseguradora de Riesgos Laborales (ARL)?</a:t>
            </a:r>
          </a:p>
        </c:rich>
      </c:tx>
      <c:layout>
        <c:manualLayout>
          <c:xMode val="edge"/>
          <c:yMode val="edge"/>
          <c:x val="0.10147900262467199"/>
          <c:y val="2.7777777777777801E-2"/>
        </c:manualLayout>
      </c:layout>
      <c:overlay val="0"/>
      <c:spPr>
        <a:noFill/>
        <a:ln>
          <a:noFill/>
        </a:ln>
        <a:effectLst/>
      </c:spPr>
      <c:txPr>
        <a:bodyPr rot="0" spcFirstLastPara="1" vertOverflow="ellipsis" vert="horz" wrap="square" anchor="ctr" anchorCtr="1"/>
        <a:lstStyle/>
        <a:p>
          <a:pPr>
            <a:defRPr lang="es-ES" sz="2880" b="1" i="0" u="none" strike="noStrike" kern="1200" cap="all" spc="50" baseline="0">
              <a:solidFill>
                <a:schemeClr val="tx1"/>
              </a:solidFill>
              <a:latin typeface="+mn-lt"/>
              <a:ea typeface="+mn-ea"/>
              <a:cs typeface="+mn-cs"/>
            </a:defRPr>
          </a:pPr>
          <a:endParaRPr lang="es-CO"/>
        </a:p>
      </c:txPr>
    </c:title>
    <c:autoTitleDeleted val="0"/>
    <c:plotArea>
      <c:layout/>
      <c:pieChart>
        <c:varyColors val="1"/>
        <c:ser>
          <c:idx val="0"/>
          <c:order val="0"/>
          <c:explosion val="3"/>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BC3F-4F5B-AF51-85A1139E5055}"/>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BC3F-4F5B-AF51-85A1139E5055}"/>
              </c:ext>
            </c:extLst>
          </c:dPt>
          <c:dLbls>
            <c:spPr>
              <a:noFill/>
              <a:ln>
                <a:noFill/>
              </a:ln>
              <a:effectLst/>
            </c:spPr>
            <c:txPr>
              <a:bodyPr rot="0" spcFirstLastPara="1" vertOverflow="ellipsis" vert="horz" wrap="square" anchor="ctr" anchorCtr="1"/>
              <a:lstStyle/>
              <a:p>
                <a:pPr>
                  <a:defRPr lang="es-ES" sz="2400" b="1" i="0" u="none" strike="noStrike" kern="1200" baseline="0">
                    <a:solidFill>
                      <a:schemeClr val="tx1"/>
                    </a:solidFill>
                    <a:latin typeface="+mn-lt"/>
                    <a:ea typeface="+mn-ea"/>
                    <a:cs typeface="+mn-cs"/>
                  </a:defRPr>
                </a:pPr>
                <a:endParaRPr lang="es-CO"/>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Hoja2!$O$12:$O$13</c:f>
              <c:strCache>
                <c:ptCount val="2"/>
                <c:pt idx="0">
                  <c:v>Si</c:v>
                </c:pt>
                <c:pt idx="1">
                  <c:v>No</c:v>
                </c:pt>
              </c:strCache>
            </c:strRef>
          </c:cat>
          <c:val>
            <c:numRef>
              <c:f>Hoja2!$P$12:$P$13</c:f>
              <c:numCache>
                <c:formatCode>0%</c:formatCode>
                <c:ptCount val="2"/>
                <c:pt idx="0">
                  <c:v>0.86956521739130399</c:v>
                </c:pt>
                <c:pt idx="1">
                  <c:v>0.13043478260869601</c:v>
                </c:pt>
              </c:numCache>
            </c:numRef>
          </c:val>
          <c:extLst>
            <c:ext xmlns:c16="http://schemas.microsoft.com/office/drawing/2014/chart" uri="{C3380CC4-5D6E-409C-BE32-E72D297353CC}">
              <c16:uniqueId val="{00000004-BC3F-4F5B-AF51-85A1139E5055}"/>
            </c:ext>
          </c:extLst>
        </c:ser>
        <c:dLbls>
          <c:showLegendKey val="0"/>
          <c:showVal val="1"/>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lang="es-ES" sz="2400" b="0" i="0" u="none" strike="noStrike" kern="1200" baseline="0">
              <a:solidFill>
                <a:schemeClr val="tx1"/>
              </a:solidFill>
              <a:latin typeface="+mn-lt"/>
              <a:ea typeface="+mn-ea"/>
              <a:cs typeface="+mn-cs"/>
            </a:defRPr>
          </a:pPr>
          <a:endParaRPr lang="es-CO"/>
        </a:p>
      </c:txPr>
    </c:legend>
    <c:plotVisOnly val="1"/>
    <c:dispBlanksAs val="gap"/>
    <c:showDLblsOverMax val="0"/>
  </c:chart>
  <c:spPr>
    <a:noFill/>
    <a:ln>
      <a:noFill/>
    </a:ln>
    <a:effectLst/>
  </c:spPr>
  <c:txPr>
    <a:bodyPr/>
    <a:lstStyle/>
    <a:p>
      <a:pPr>
        <a:defRPr lang="es-ES" sz="2400">
          <a:solidFill>
            <a:schemeClr val="tx1"/>
          </a:solidFill>
        </a:defRPr>
      </a:pPr>
      <a:endParaRPr lang="es-CO"/>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s-ES" sz="2880" b="1" i="0" u="none" strike="noStrike" kern="1200" cap="all" spc="50" baseline="0">
                <a:solidFill>
                  <a:schemeClr val="tx1"/>
                </a:solidFill>
                <a:latin typeface="+mn-lt"/>
                <a:ea typeface="+mn-ea"/>
                <a:cs typeface="+mn-cs"/>
              </a:defRPr>
            </a:pPr>
            <a:r>
              <a:rPr lang="es-CO"/>
              <a:t>3. Existencia de un Comité Paritario de Seguridad y Salud en el Trabajo (COPASST).</a:t>
            </a:r>
          </a:p>
        </c:rich>
      </c:tx>
      <c:overlay val="0"/>
      <c:spPr>
        <a:noFill/>
        <a:ln>
          <a:noFill/>
        </a:ln>
        <a:effectLst/>
      </c:spPr>
      <c:txPr>
        <a:bodyPr rot="0" spcFirstLastPara="1" vertOverflow="ellipsis" vert="horz" wrap="square" anchor="ctr" anchorCtr="1"/>
        <a:lstStyle/>
        <a:p>
          <a:pPr>
            <a:defRPr lang="es-ES" sz="2880" b="1" i="0" u="none" strike="noStrike" kern="1200" cap="all" spc="50" baseline="0">
              <a:solidFill>
                <a:schemeClr val="tx1"/>
              </a:solidFill>
              <a:latin typeface="+mn-lt"/>
              <a:ea typeface="+mn-ea"/>
              <a:cs typeface="+mn-cs"/>
            </a:defRPr>
          </a:pPr>
          <a:endParaRPr lang="es-CO"/>
        </a:p>
      </c:txPr>
    </c:title>
    <c:autoTitleDeleted val="0"/>
    <c:plotArea>
      <c:layout/>
      <c:pieChart>
        <c:varyColors val="1"/>
        <c:ser>
          <c:idx val="0"/>
          <c:order val="0"/>
          <c:explosion val="3"/>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176B-44A9-9B14-B4AFC548B939}"/>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176B-44A9-9B14-B4AFC548B939}"/>
              </c:ext>
            </c:extLst>
          </c:dPt>
          <c:dLbls>
            <c:spPr>
              <a:noFill/>
              <a:ln>
                <a:noFill/>
              </a:ln>
              <a:effectLst/>
            </c:spPr>
            <c:txPr>
              <a:bodyPr rot="0" spcFirstLastPara="1" vertOverflow="ellipsis" vert="horz" wrap="square" anchor="ctr" anchorCtr="1"/>
              <a:lstStyle/>
              <a:p>
                <a:pPr>
                  <a:defRPr lang="es-ES" sz="2400" b="1" i="0" u="none" strike="noStrike" kern="1200" baseline="0">
                    <a:solidFill>
                      <a:schemeClr val="tx1"/>
                    </a:solidFill>
                    <a:latin typeface="+mn-lt"/>
                    <a:ea typeface="+mn-ea"/>
                    <a:cs typeface="+mn-cs"/>
                  </a:defRPr>
                </a:pPr>
                <a:endParaRPr lang="es-CO"/>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Hoja2!$O$12:$O$13</c:f>
              <c:strCache>
                <c:ptCount val="2"/>
                <c:pt idx="0">
                  <c:v>Si</c:v>
                </c:pt>
                <c:pt idx="1">
                  <c:v>No</c:v>
                </c:pt>
              </c:strCache>
            </c:strRef>
          </c:cat>
          <c:val>
            <c:numRef>
              <c:f>Hoja2!$R$12:$R$13</c:f>
              <c:numCache>
                <c:formatCode>0%</c:formatCode>
                <c:ptCount val="2"/>
                <c:pt idx="0">
                  <c:v>0.55072463768115898</c:v>
                </c:pt>
                <c:pt idx="1">
                  <c:v>0.44927536231884102</c:v>
                </c:pt>
              </c:numCache>
            </c:numRef>
          </c:val>
          <c:extLst>
            <c:ext xmlns:c16="http://schemas.microsoft.com/office/drawing/2014/chart" uri="{C3380CC4-5D6E-409C-BE32-E72D297353CC}">
              <c16:uniqueId val="{00000004-176B-44A9-9B14-B4AFC548B939}"/>
            </c:ext>
          </c:extLst>
        </c:ser>
        <c:dLbls>
          <c:showLegendKey val="0"/>
          <c:showVal val="1"/>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lang="es-ES" sz="2400" b="0" i="0" u="none" strike="noStrike" kern="1200" baseline="0">
              <a:solidFill>
                <a:schemeClr val="tx1"/>
              </a:solidFill>
              <a:latin typeface="+mn-lt"/>
              <a:ea typeface="+mn-ea"/>
              <a:cs typeface="+mn-cs"/>
            </a:defRPr>
          </a:pPr>
          <a:endParaRPr lang="es-CO"/>
        </a:p>
      </c:txPr>
    </c:legend>
    <c:plotVisOnly val="1"/>
    <c:dispBlanksAs val="gap"/>
    <c:showDLblsOverMax val="0"/>
  </c:chart>
  <c:spPr>
    <a:noFill/>
    <a:ln>
      <a:noFill/>
    </a:ln>
    <a:effectLst/>
  </c:spPr>
  <c:txPr>
    <a:bodyPr/>
    <a:lstStyle/>
    <a:p>
      <a:pPr>
        <a:defRPr lang="es-ES" sz="2400">
          <a:solidFill>
            <a:schemeClr val="tx1"/>
          </a:solidFill>
        </a:defRPr>
      </a:pPr>
      <a:endParaRPr lang="es-CO"/>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s-ES" sz="2880" b="1" i="0" u="none" strike="noStrike" kern="1200" cap="all" spc="50" baseline="0">
                <a:solidFill>
                  <a:schemeClr val="tx1"/>
                </a:solidFill>
                <a:latin typeface="+mn-lt"/>
                <a:ea typeface="+mn-ea"/>
                <a:cs typeface="+mn-cs"/>
              </a:defRPr>
            </a:pPr>
            <a:r>
              <a:rPr lang="es-CO"/>
              <a:t>4. ¿se posee un registro de notificación de accidentes y enfermedades laborales?  </a:t>
            </a:r>
          </a:p>
        </c:rich>
      </c:tx>
      <c:layout>
        <c:manualLayout>
          <c:xMode val="edge"/>
          <c:yMode val="edge"/>
          <c:x val="0.20949300087489101"/>
          <c:y val="2.7777777777777801E-2"/>
        </c:manualLayout>
      </c:layout>
      <c:overlay val="0"/>
      <c:spPr>
        <a:noFill/>
        <a:ln>
          <a:noFill/>
        </a:ln>
        <a:effectLst/>
      </c:spPr>
      <c:txPr>
        <a:bodyPr rot="0" spcFirstLastPara="1" vertOverflow="ellipsis" vert="horz" wrap="square" anchor="ctr" anchorCtr="1"/>
        <a:lstStyle/>
        <a:p>
          <a:pPr>
            <a:defRPr lang="es-ES" sz="2880" b="1" i="0" u="none" strike="noStrike" kern="1200" cap="all" spc="50" baseline="0">
              <a:solidFill>
                <a:schemeClr val="tx1"/>
              </a:solidFill>
              <a:latin typeface="+mn-lt"/>
              <a:ea typeface="+mn-ea"/>
              <a:cs typeface="+mn-cs"/>
            </a:defRPr>
          </a:pPr>
          <a:endParaRPr lang="es-CO"/>
        </a:p>
      </c:txPr>
    </c:title>
    <c:autoTitleDeleted val="0"/>
    <c:plotArea>
      <c:layout/>
      <c:pieChart>
        <c:varyColors val="1"/>
        <c:ser>
          <c:idx val="0"/>
          <c:order val="0"/>
          <c:explosion val="3"/>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9503-413D-B359-246C77CB85D1}"/>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9503-413D-B359-246C77CB85D1}"/>
              </c:ext>
            </c:extLst>
          </c:dPt>
          <c:dLbls>
            <c:spPr>
              <a:noFill/>
              <a:ln>
                <a:noFill/>
              </a:ln>
              <a:effectLst/>
            </c:spPr>
            <c:txPr>
              <a:bodyPr rot="0" spcFirstLastPara="1" vertOverflow="ellipsis" vert="horz" wrap="square" anchor="ctr" anchorCtr="1"/>
              <a:lstStyle/>
              <a:p>
                <a:pPr>
                  <a:defRPr lang="es-ES" sz="2400" b="1" i="0" u="none" strike="noStrike" kern="1200" baseline="0">
                    <a:solidFill>
                      <a:schemeClr val="tx1"/>
                    </a:solidFill>
                    <a:latin typeface="+mn-lt"/>
                    <a:ea typeface="+mn-ea"/>
                    <a:cs typeface="+mn-cs"/>
                  </a:defRPr>
                </a:pPr>
                <a:endParaRPr lang="es-CO"/>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Hoja2!$O$12:$O$13</c:f>
              <c:strCache>
                <c:ptCount val="2"/>
                <c:pt idx="0">
                  <c:v>Si</c:v>
                </c:pt>
                <c:pt idx="1">
                  <c:v>No</c:v>
                </c:pt>
              </c:strCache>
            </c:strRef>
          </c:cat>
          <c:val>
            <c:numRef>
              <c:f>Hoja2!$S$12:$S$13</c:f>
              <c:numCache>
                <c:formatCode>0%</c:formatCode>
                <c:ptCount val="2"/>
                <c:pt idx="0">
                  <c:v>0.72463768115941996</c:v>
                </c:pt>
                <c:pt idx="1">
                  <c:v>0.27536231884057999</c:v>
                </c:pt>
              </c:numCache>
            </c:numRef>
          </c:val>
          <c:extLst>
            <c:ext xmlns:c16="http://schemas.microsoft.com/office/drawing/2014/chart" uri="{C3380CC4-5D6E-409C-BE32-E72D297353CC}">
              <c16:uniqueId val="{00000004-9503-413D-B359-246C77CB85D1}"/>
            </c:ext>
          </c:extLst>
        </c:ser>
        <c:dLbls>
          <c:showLegendKey val="0"/>
          <c:showVal val="1"/>
          <c:showCatName val="0"/>
          <c:showSerName val="0"/>
          <c:showPercent val="0"/>
          <c:showBubbleSize val="0"/>
          <c:showLeaderLines val="1"/>
        </c:dLbls>
        <c:firstSliceAng val="0"/>
      </c:pieChart>
      <c:spPr>
        <a:noFill/>
        <a:ln>
          <a:noFill/>
        </a:ln>
        <a:effectLst/>
      </c:spPr>
    </c:plotArea>
    <c:legend>
      <c:legendPos val="r"/>
      <c:overlay val="0"/>
      <c:spPr>
        <a:noFill/>
        <a:ln>
          <a:noFill/>
        </a:ln>
        <a:effectLst/>
      </c:spPr>
      <c:txPr>
        <a:bodyPr rot="0" spcFirstLastPara="1" vertOverflow="ellipsis" vert="horz" wrap="square" anchor="ctr" anchorCtr="1"/>
        <a:lstStyle/>
        <a:p>
          <a:pPr>
            <a:defRPr lang="es-ES" sz="2400" b="0" i="0" u="none" strike="noStrike" kern="1200" baseline="0">
              <a:solidFill>
                <a:schemeClr val="tx1"/>
              </a:solidFill>
              <a:latin typeface="+mn-lt"/>
              <a:ea typeface="+mn-ea"/>
              <a:cs typeface="+mn-cs"/>
            </a:defRPr>
          </a:pPr>
          <a:endParaRPr lang="es-CO"/>
        </a:p>
      </c:txPr>
    </c:legend>
    <c:plotVisOnly val="1"/>
    <c:dispBlanksAs val="gap"/>
    <c:showDLblsOverMax val="0"/>
  </c:chart>
  <c:spPr>
    <a:noFill/>
    <a:ln>
      <a:noFill/>
    </a:ln>
    <a:effectLst/>
  </c:spPr>
  <c:txPr>
    <a:bodyPr/>
    <a:lstStyle/>
    <a:p>
      <a:pPr>
        <a:defRPr lang="es-ES" sz="2400">
          <a:solidFill>
            <a:schemeClr val="tx1"/>
          </a:solidFill>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1BA5F7-D528-4351-A1E5-2E49975F7E06}" type="doc">
      <dgm:prSet loTypeId="urn:microsoft.com/office/officeart/2005/8/layout/process1" loCatId="process" qsTypeId="urn:microsoft.com/office/officeart/2005/8/quickstyle/3d2" qsCatId="3D" csTypeId="urn:microsoft.com/office/officeart/2005/8/colors/colorful1" csCatId="colorful" phldr="1"/>
      <dgm:spPr/>
    </dgm:pt>
    <dgm:pt modelId="{053DE01F-8589-406D-8FC8-69C58A03C291}">
      <dgm:prSet phldrT="[Texto]"/>
      <dgm:spPr/>
      <dgm:t>
        <a:bodyPr/>
        <a:lstStyle/>
        <a:p>
          <a:r>
            <a:rPr lang="es-CO" dirty="0"/>
            <a:t>Condiciones</a:t>
          </a:r>
        </a:p>
      </dgm:t>
    </dgm:pt>
    <dgm:pt modelId="{BFD49F15-64D7-4949-87AF-6CD199D2BA6C}" type="parTrans" cxnId="{469AB2E8-D457-44D5-8FB7-0710F3BB9765}">
      <dgm:prSet/>
      <dgm:spPr/>
      <dgm:t>
        <a:bodyPr/>
        <a:lstStyle/>
        <a:p>
          <a:endParaRPr lang="es-CO"/>
        </a:p>
      </dgm:t>
    </dgm:pt>
    <dgm:pt modelId="{EE5ECC43-8C9A-4643-8D17-2775F02532AB}" type="sibTrans" cxnId="{469AB2E8-D457-44D5-8FB7-0710F3BB9765}">
      <dgm:prSet/>
      <dgm:spPr/>
      <dgm:t>
        <a:bodyPr/>
        <a:lstStyle/>
        <a:p>
          <a:endParaRPr lang="es-CO"/>
        </a:p>
      </dgm:t>
    </dgm:pt>
    <dgm:pt modelId="{CE162DC7-71DA-474F-9BD5-5C071B664479}">
      <dgm:prSet phldrT="[Texto]"/>
      <dgm:spPr/>
      <dgm:t>
        <a:bodyPr/>
        <a:lstStyle/>
        <a:p>
          <a:r>
            <a:rPr lang="es-CO" dirty="0"/>
            <a:t>Preservar</a:t>
          </a:r>
        </a:p>
      </dgm:t>
    </dgm:pt>
    <dgm:pt modelId="{A5AB61B9-A758-42C0-A3BA-8C5AF3199958}" type="parTrans" cxnId="{3129B43E-4BB2-4390-8BBA-3034DB11F3FF}">
      <dgm:prSet/>
      <dgm:spPr/>
      <dgm:t>
        <a:bodyPr/>
        <a:lstStyle/>
        <a:p>
          <a:endParaRPr lang="es-CO"/>
        </a:p>
      </dgm:t>
    </dgm:pt>
    <dgm:pt modelId="{EB4AB7A0-BE3F-4AF1-A2AC-FF930CED86B1}" type="sibTrans" cxnId="{3129B43E-4BB2-4390-8BBA-3034DB11F3FF}">
      <dgm:prSet/>
      <dgm:spPr/>
      <dgm:t>
        <a:bodyPr/>
        <a:lstStyle/>
        <a:p>
          <a:endParaRPr lang="es-CO"/>
        </a:p>
      </dgm:t>
    </dgm:pt>
    <dgm:pt modelId="{6493E8E2-A68F-4DC1-A868-7FFF52EC9EBE}">
      <dgm:prSet phldrT="[Texto]"/>
      <dgm:spPr/>
      <dgm:t>
        <a:bodyPr/>
        <a:lstStyle/>
        <a:p>
          <a:r>
            <a:rPr lang="es-CO" dirty="0"/>
            <a:t>Información</a:t>
          </a:r>
        </a:p>
      </dgm:t>
    </dgm:pt>
    <dgm:pt modelId="{163DF167-B587-4FF3-990D-1C2988731F44}" type="parTrans" cxnId="{647FE748-5891-4DAF-97FD-9008A90B26B2}">
      <dgm:prSet/>
      <dgm:spPr/>
      <dgm:t>
        <a:bodyPr/>
        <a:lstStyle/>
        <a:p>
          <a:endParaRPr lang="es-CO"/>
        </a:p>
      </dgm:t>
    </dgm:pt>
    <dgm:pt modelId="{64FD836D-CB7B-46EF-96DD-E8BAE3CE9336}" type="sibTrans" cxnId="{647FE748-5891-4DAF-97FD-9008A90B26B2}">
      <dgm:prSet/>
      <dgm:spPr/>
      <dgm:t>
        <a:bodyPr/>
        <a:lstStyle/>
        <a:p>
          <a:endParaRPr lang="es-CO"/>
        </a:p>
      </dgm:t>
    </dgm:pt>
    <dgm:pt modelId="{FE9403B3-044D-4CB8-8AD6-FB25FE0EA822}" type="pres">
      <dgm:prSet presAssocID="{4E1BA5F7-D528-4351-A1E5-2E49975F7E06}" presName="Name0" presStyleCnt="0">
        <dgm:presLayoutVars>
          <dgm:dir/>
          <dgm:resizeHandles val="exact"/>
        </dgm:presLayoutVars>
      </dgm:prSet>
      <dgm:spPr/>
    </dgm:pt>
    <dgm:pt modelId="{228609BC-9453-4484-B696-3CF6D1E63C03}" type="pres">
      <dgm:prSet presAssocID="{053DE01F-8589-406D-8FC8-69C58A03C291}" presName="node" presStyleLbl="node1" presStyleIdx="0" presStyleCnt="3">
        <dgm:presLayoutVars>
          <dgm:bulletEnabled val="1"/>
        </dgm:presLayoutVars>
      </dgm:prSet>
      <dgm:spPr/>
    </dgm:pt>
    <dgm:pt modelId="{E15B5B56-3330-4571-89E7-1FD2AE0E2B4E}" type="pres">
      <dgm:prSet presAssocID="{EE5ECC43-8C9A-4643-8D17-2775F02532AB}" presName="sibTrans" presStyleLbl="sibTrans2D1" presStyleIdx="0" presStyleCnt="2"/>
      <dgm:spPr/>
    </dgm:pt>
    <dgm:pt modelId="{116BAE3F-DE3E-4517-A967-2E21C3EF27B8}" type="pres">
      <dgm:prSet presAssocID="{EE5ECC43-8C9A-4643-8D17-2775F02532AB}" presName="connectorText" presStyleLbl="sibTrans2D1" presStyleIdx="0" presStyleCnt="2"/>
      <dgm:spPr/>
    </dgm:pt>
    <dgm:pt modelId="{3733EA2E-9068-4D8B-8DF9-5BC458125CF1}" type="pres">
      <dgm:prSet presAssocID="{CE162DC7-71DA-474F-9BD5-5C071B664479}" presName="node" presStyleLbl="node1" presStyleIdx="1" presStyleCnt="3">
        <dgm:presLayoutVars>
          <dgm:bulletEnabled val="1"/>
        </dgm:presLayoutVars>
      </dgm:prSet>
      <dgm:spPr/>
    </dgm:pt>
    <dgm:pt modelId="{65E51AC9-0481-4674-8438-FD2E402B7A3D}" type="pres">
      <dgm:prSet presAssocID="{EB4AB7A0-BE3F-4AF1-A2AC-FF930CED86B1}" presName="sibTrans" presStyleLbl="sibTrans2D1" presStyleIdx="1" presStyleCnt="2"/>
      <dgm:spPr/>
    </dgm:pt>
    <dgm:pt modelId="{C5144575-FBEB-459F-8918-C397FB7A2273}" type="pres">
      <dgm:prSet presAssocID="{EB4AB7A0-BE3F-4AF1-A2AC-FF930CED86B1}" presName="connectorText" presStyleLbl="sibTrans2D1" presStyleIdx="1" presStyleCnt="2"/>
      <dgm:spPr/>
    </dgm:pt>
    <dgm:pt modelId="{91E27FE1-57CA-4243-864B-73DD1555A361}" type="pres">
      <dgm:prSet presAssocID="{6493E8E2-A68F-4DC1-A868-7FFF52EC9EBE}" presName="node" presStyleLbl="node1" presStyleIdx="2" presStyleCnt="3">
        <dgm:presLayoutVars>
          <dgm:bulletEnabled val="1"/>
        </dgm:presLayoutVars>
      </dgm:prSet>
      <dgm:spPr/>
    </dgm:pt>
  </dgm:ptLst>
  <dgm:cxnLst>
    <dgm:cxn modelId="{6AABA431-43CB-4339-9FFF-D0C8AD1BF442}" type="presOf" srcId="{EE5ECC43-8C9A-4643-8D17-2775F02532AB}" destId="{116BAE3F-DE3E-4517-A967-2E21C3EF27B8}" srcOrd="1" destOrd="0" presId="urn:microsoft.com/office/officeart/2005/8/layout/process1"/>
    <dgm:cxn modelId="{3129B43E-4BB2-4390-8BBA-3034DB11F3FF}" srcId="{4E1BA5F7-D528-4351-A1E5-2E49975F7E06}" destId="{CE162DC7-71DA-474F-9BD5-5C071B664479}" srcOrd="1" destOrd="0" parTransId="{A5AB61B9-A758-42C0-A3BA-8C5AF3199958}" sibTransId="{EB4AB7A0-BE3F-4AF1-A2AC-FF930CED86B1}"/>
    <dgm:cxn modelId="{D8CCE345-3697-42A4-87B9-6A7CBD6BC431}" type="presOf" srcId="{4E1BA5F7-D528-4351-A1E5-2E49975F7E06}" destId="{FE9403B3-044D-4CB8-8AD6-FB25FE0EA822}" srcOrd="0" destOrd="0" presId="urn:microsoft.com/office/officeart/2005/8/layout/process1"/>
    <dgm:cxn modelId="{647FE748-5891-4DAF-97FD-9008A90B26B2}" srcId="{4E1BA5F7-D528-4351-A1E5-2E49975F7E06}" destId="{6493E8E2-A68F-4DC1-A868-7FFF52EC9EBE}" srcOrd="2" destOrd="0" parTransId="{163DF167-B587-4FF3-990D-1C2988731F44}" sibTransId="{64FD836D-CB7B-46EF-96DD-E8BAE3CE9336}"/>
    <dgm:cxn modelId="{B93DDA72-74C1-4AF5-9599-978BACE446DE}" type="presOf" srcId="{EE5ECC43-8C9A-4643-8D17-2775F02532AB}" destId="{E15B5B56-3330-4571-89E7-1FD2AE0E2B4E}" srcOrd="0" destOrd="0" presId="urn:microsoft.com/office/officeart/2005/8/layout/process1"/>
    <dgm:cxn modelId="{02917F94-FF02-4361-8234-39915AE5645F}" type="presOf" srcId="{6493E8E2-A68F-4DC1-A868-7FFF52EC9EBE}" destId="{91E27FE1-57CA-4243-864B-73DD1555A361}" srcOrd="0" destOrd="0" presId="urn:microsoft.com/office/officeart/2005/8/layout/process1"/>
    <dgm:cxn modelId="{021D72D7-66B8-49C7-A450-5D477794BBA3}" type="presOf" srcId="{EB4AB7A0-BE3F-4AF1-A2AC-FF930CED86B1}" destId="{C5144575-FBEB-459F-8918-C397FB7A2273}" srcOrd="1" destOrd="0" presId="urn:microsoft.com/office/officeart/2005/8/layout/process1"/>
    <dgm:cxn modelId="{469AB2E8-D457-44D5-8FB7-0710F3BB9765}" srcId="{4E1BA5F7-D528-4351-A1E5-2E49975F7E06}" destId="{053DE01F-8589-406D-8FC8-69C58A03C291}" srcOrd="0" destOrd="0" parTransId="{BFD49F15-64D7-4949-87AF-6CD199D2BA6C}" sibTransId="{EE5ECC43-8C9A-4643-8D17-2775F02532AB}"/>
    <dgm:cxn modelId="{0281C5EF-216D-43F2-A6BD-2AD42ECB5C7D}" type="presOf" srcId="{CE162DC7-71DA-474F-9BD5-5C071B664479}" destId="{3733EA2E-9068-4D8B-8DF9-5BC458125CF1}" srcOrd="0" destOrd="0" presId="urn:microsoft.com/office/officeart/2005/8/layout/process1"/>
    <dgm:cxn modelId="{A85384F7-BAA7-4F0D-B53C-C009A8AD0D1A}" type="presOf" srcId="{053DE01F-8589-406D-8FC8-69C58A03C291}" destId="{228609BC-9453-4484-B696-3CF6D1E63C03}" srcOrd="0" destOrd="0" presId="urn:microsoft.com/office/officeart/2005/8/layout/process1"/>
    <dgm:cxn modelId="{44DB89FF-16CB-4B9A-A3E5-AD80650A61A0}" type="presOf" srcId="{EB4AB7A0-BE3F-4AF1-A2AC-FF930CED86B1}" destId="{65E51AC9-0481-4674-8438-FD2E402B7A3D}" srcOrd="0" destOrd="0" presId="urn:microsoft.com/office/officeart/2005/8/layout/process1"/>
    <dgm:cxn modelId="{883830C6-6943-4692-939E-61E4755F0193}" type="presParOf" srcId="{FE9403B3-044D-4CB8-8AD6-FB25FE0EA822}" destId="{228609BC-9453-4484-B696-3CF6D1E63C03}" srcOrd="0" destOrd="0" presId="urn:microsoft.com/office/officeart/2005/8/layout/process1"/>
    <dgm:cxn modelId="{CC3D2DA4-381C-485A-8FAF-757B06A3C940}" type="presParOf" srcId="{FE9403B3-044D-4CB8-8AD6-FB25FE0EA822}" destId="{E15B5B56-3330-4571-89E7-1FD2AE0E2B4E}" srcOrd="1" destOrd="0" presId="urn:microsoft.com/office/officeart/2005/8/layout/process1"/>
    <dgm:cxn modelId="{C943F86E-05D6-4C70-8600-BF5B648F7B3F}" type="presParOf" srcId="{E15B5B56-3330-4571-89E7-1FD2AE0E2B4E}" destId="{116BAE3F-DE3E-4517-A967-2E21C3EF27B8}" srcOrd="0" destOrd="0" presId="urn:microsoft.com/office/officeart/2005/8/layout/process1"/>
    <dgm:cxn modelId="{85A51F93-5064-4AD7-AC5A-B5566D79CE91}" type="presParOf" srcId="{FE9403B3-044D-4CB8-8AD6-FB25FE0EA822}" destId="{3733EA2E-9068-4D8B-8DF9-5BC458125CF1}" srcOrd="2" destOrd="0" presId="urn:microsoft.com/office/officeart/2005/8/layout/process1"/>
    <dgm:cxn modelId="{50748541-D9DD-4EBC-9DC4-27EA70933B34}" type="presParOf" srcId="{FE9403B3-044D-4CB8-8AD6-FB25FE0EA822}" destId="{65E51AC9-0481-4674-8438-FD2E402B7A3D}" srcOrd="3" destOrd="0" presId="urn:microsoft.com/office/officeart/2005/8/layout/process1"/>
    <dgm:cxn modelId="{F1FDD065-E7CA-4017-9A6F-2A158C3FDA5F}" type="presParOf" srcId="{65E51AC9-0481-4674-8438-FD2E402B7A3D}" destId="{C5144575-FBEB-459F-8918-C397FB7A2273}" srcOrd="0" destOrd="0" presId="urn:microsoft.com/office/officeart/2005/8/layout/process1"/>
    <dgm:cxn modelId="{8F6E1057-52BE-41F6-B750-9AC7901FCB0C}" type="presParOf" srcId="{FE9403B3-044D-4CB8-8AD6-FB25FE0EA822}" destId="{91E27FE1-57CA-4243-864B-73DD1555A361}"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62052C0-9B31-4F64-B84E-DBAD59205458}" type="doc">
      <dgm:prSet loTypeId="urn:microsoft.com/office/officeart/2008/layout/AlternatingHexagons" loCatId="list" qsTypeId="urn:microsoft.com/office/officeart/2005/8/quickstyle/simple2" qsCatId="simple" csTypeId="urn:microsoft.com/office/officeart/2005/8/colors/colorful3" csCatId="colorful" phldr="1"/>
      <dgm:spPr/>
      <dgm:t>
        <a:bodyPr/>
        <a:lstStyle/>
        <a:p>
          <a:endParaRPr lang="es-CO"/>
        </a:p>
      </dgm:t>
    </dgm:pt>
    <dgm:pt modelId="{E88BD9A8-358F-46D8-8AE3-9A659F20637A}">
      <dgm:prSet phldrT="[Texto]" custT="1"/>
      <dgm:spPr/>
      <dgm:t>
        <a:bodyPr/>
        <a:lstStyle/>
        <a:p>
          <a:r>
            <a:rPr lang="es-MX" sz="3600" dirty="0">
              <a:latin typeface="Times New Roman" panose="02020603050405020304" pitchFamily="18" charset="0"/>
              <a:cs typeface="Times New Roman" panose="02020603050405020304" pitchFamily="18" charset="0"/>
            </a:rPr>
            <a:t>Diseño</a:t>
          </a:r>
          <a:endParaRPr lang="es-CO" sz="3600" dirty="0">
            <a:latin typeface="Times New Roman" panose="02020603050405020304" pitchFamily="18" charset="0"/>
            <a:cs typeface="Times New Roman" panose="02020603050405020304" pitchFamily="18" charset="0"/>
          </a:endParaRPr>
        </a:p>
      </dgm:t>
    </dgm:pt>
    <dgm:pt modelId="{FF0CF2EA-2F9B-4FDB-BEE2-AC1DFA0DD243}" type="parTrans" cxnId="{A6FFF9E3-8132-49F8-855C-DACE57C8CEBD}">
      <dgm:prSet/>
      <dgm:spPr/>
      <dgm:t>
        <a:bodyPr/>
        <a:lstStyle/>
        <a:p>
          <a:endParaRPr lang="es-CO"/>
        </a:p>
      </dgm:t>
    </dgm:pt>
    <dgm:pt modelId="{730DC077-4913-428A-A1CF-BCBA183028A4}" type="sibTrans" cxnId="{A6FFF9E3-8132-49F8-855C-DACE57C8CEBD}">
      <dgm:prSet/>
      <dgm:spPr/>
      <dgm:t>
        <a:bodyPr/>
        <a:lstStyle/>
        <a:p>
          <a:r>
            <a:rPr lang="es-MX" dirty="0">
              <a:latin typeface="Times New Roman" panose="02020603050405020304" pitchFamily="18" charset="0"/>
              <a:cs typeface="Times New Roman" panose="02020603050405020304" pitchFamily="18" charset="0"/>
            </a:rPr>
            <a:t>Enfoque</a:t>
          </a:r>
          <a:endParaRPr lang="es-CO" dirty="0">
            <a:latin typeface="Times New Roman" panose="02020603050405020304" pitchFamily="18" charset="0"/>
            <a:cs typeface="Times New Roman" panose="02020603050405020304" pitchFamily="18" charset="0"/>
          </a:endParaRPr>
        </a:p>
      </dgm:t>
    </dgm:pt>
    <dgm:pt modelId="{60223CF8-964A-4564-B90F-98964B11E442}">
      <dgm:prSet phldrT="[Texto]" custT="1"/>
      <dgm:spPr/>
      <dgm:t>
        <a:bodyPr/>
        <a:lstStyle/>
        <a:p>
          <a:r>
            <a:rPr lang="es-MX" sz="3600" dirty="0">
              <a:latin typeface="Times New Roman" panose="02020603050405020304" pitchFamily="18" charset="0"/>
              <a:cs typeface="Times New Roman" panose="02020603050405020304" pitchFamily="18" charset="0"/>
            </a:rPr>
            <a:t>Población</a:t>
          </a:r>
          <a:endParaRPr lang="es-CO" sz="3600" dirty="0">
            <a:latin typeface="Times New Roman" panose="02020603050405020304" pitchFamily="18" charset="0"/>
            <a:cs typeface="Times New Roman" panose="02020603050405020304" pitchFamily="18" charset="0"/>
          </a:endParaRPr>
        </a:p>
      </dgm:t>
    </dgm:pt>
    <dgm:pt modelId="{045B6518-6083-4745-A292-98A4FE834EB1}" type="parTrans" cxnId="{827B1EFE-7938-4B05-8EE3-B2A8BC3EBB85}">
      <dgm:prSet/>
      <dgm:spPr/>
      <dgm:t>
        <a:bodyPr/>
        <a:lstStyle/>
        <a:p>
          <a:endParaRPr lang="es-CO"/>
        </a:p>
      </dgm:t>
    </dgm:pt>
    <dgm:pt modelId="{495A6D26-D952-4600-96C2-126C00CD30A7}" type="sibTrans" cxnId="{827B1EFE-7938-4B05-8EE3-B2A8BC3EBB85}">
      <dgm:prSet/>
      <dgm:spPr/>
      <dgm:t>
        <a:bodyPr/>
        <a:lstStyle/>
        <a:p>
          <a:r>
            <a:rPr lang="es-MX" dirty="0">
              <a:latin typeface="Times New Roman" panose="02020603050405020304" pitchFamily="18" charset="0"/>
              <a:cs typeface="Times New Roman" panose="02020603050405020304" pitchFamily="18" charset="0"/>
            </a:rPr>
            <a:t>Muestra</a:t>
          </a:r>
          <a:endParaRPr lang="es-CO" dirty="0">
            <a:latin typeface="Times New Roman" panose="02020603050405020304" pitchFamily="18" charset="0"/>
            <a:cs typeface="Times New Roman" panose="02020603050405020304" pitchFamily="18" charset="0"/>
          </a:endParaRPr>
        </a:p>
      </dgm:t>
    </dgm:pt>
    <dgm:pt modelId="{761F4E34-66B8-4A41-BB59-865CC3780EC6}" type="pres">
      <dgm:prSet presAssocID="{462052C0-9B31-4F64-B84E-DBAD59205458}" presName="Name0" presStyleCnt="0">
        <dgm:presLayoutVars>
          <dgm:chMax/>
          <dgm:chPref/>
          <dgm:dir/>
          <dgm:animLvl val="lvl"/>
        </dgm:presLayoutVars>
      </dgm:prSet>
      <dgm:spPr/>
    </dgm:pt>
    <dgm:pt modelId="{0E17A03F-D599-4EC8-BF56-6161E12DA8E3}" type="pres">
      <dgm:prSet presAssocID="{E88BD9A8-358F-46D8-8AE3-9A659F20637A}" presName="composite" presStyleCnt="0"/>
      <dgm:spPr/>
    </dgm:pt>
    <dgm:pt modelId="{01F27959-9028-4AEF-BCFA-B532B5CE6AFF}" type="pres">
      <dgm:prSet presAssocID="{E88BD9A8-358F-46D8-8AE3-9A659F20637A}" presName="Parent1" presStyleLbl="node1" presStyleIdx="0" presStyleCnt="4" custScaleX="133604" custLinFactNeighborX="10541" custLinFactNeighborY="9710">
        <dgm:presLayoutVars>
          <dgm:chMax val="1"/>
          <dgm:chPref val="1"/>
          <dgm:bulletEnabled val="1"/>
        </dgm:presLayoutVars>
      </dgm:prSet>
      <dgm:spPr/>
    </dgm:pt>
    <dgm:pt modelId="{20C5E712-A24A-48B1-8D98-85ADAACFACF4}" type="pres">
      <dgm:prSet presAssocID="{E88BD9A8-358F-46D8-8AE3-9A659F20637A}" presName="Childtext1" presStyleLbl="revTx" presStyleIdx="0" presStyleCnt="2" custLinFactNeighborX="-76688" custLinFactNeighborY="8155">
        <dgm:presLayoutVars>
          <dgm:chMax val="0"/>
          <dgm:chPref val="0"/>
          <dgm:bulletEnabled val="1"/>
        </dgm:presLayoutVars>
      </dgm:prSet>
      <dgm:spPr/>
    </dgm:pt>
    <dgm:pt modelId="{CFC7D086-9F0C-4BEF-9129-529957D1F74A}" type="pres">
      <dgm:prSet presAssocID="{E88BD9A8-358F-46D8-8AE3-9A659F20637A}" presName="BalanceSpacing" presStyleCnt="0"/>
      <dgm:spPr/>
    </dgm:pt>
    <dgm:pt modelId="{D317A303-23E6-4360-9F5D-D6C1E05BC5BD}" type="pres">
      <dgm:prSet presAssocID="{E88BD9A8-358F-46D8-8AE3-9A659F20637A}" presName="BalanceSpacing1" presStyleCnt="0"/>
      <dgm:spPr/>
    </dgm:pt>
    <dgm:pt modelId="{92D6BE46-D256-4B6C-934F-61CBFE3CF8AA}" type="pres">
      <dgm:prSet presAssocID="{730DC077-4913-428A-A1CF-BCBA183028A4}" presName="Accent1Text" presStyleLbl="node1" presStyleIdx="1" presStyleCnt="4" custScaleX="132799" custLinFactNeighborX="-16121" custLinFactNeighborY="9154"/>
      <dgm:spPr/>
    </dgm:pt>
    <dgm:pt modelId="{FB887137-03D5-4315-9C1B-E1ABDBDF7D37}" type="pres">
      <dgm:prSet presAssocID="{730DC077-4913-428A-A1CF-BCBA183028A4}" presName="spaceBetweenRectangles" presStyleCnt="0"/>
      <dgm:spPr/>
    </dgm:pt>
    <dgm:pt modelId="{6460AE44-E2BD-483E-A4B9-5E90EF8F2CE0}" type="pres">
      <dgm:prSet presAssocID="{60223CF8-964A-4564-B90F-98964B11E442}" presName="composite" presStyleCnt="0"/>
      <dgm:spPr/>
    </dgm:pt>
    <dgm:pt modelId="{C5696F6C-94A4-45B5-B3A7-7476CB6F12A5}" type="pres">
      <dgm:prSet presAssocID="{60223CF8-964A-4564-B90F-98964B11E442}" presName="Parent1" presStyleLbl="node1" presStyleIdx="2" presStyleCnt="4" custScaleX="128775" custLinFactNeighborX="-3100" custLinFactNeighborY="1618">
        <dgm:presLayoutVars>
          <dgm:chMax val="1"/>
          <dgm:chPref val="1"/>
          <dgm:bulletEnabled val="1"/>
        </dgm:presLayoutVars>
      </dgm:prSet>
      <dgm:spPr/>
    </dgm:pt>
    <dgm:pt modelId="{5563D124-43F4-4C75-BCA6-A5A8593F1880}" type="pres">
      <dgm:prSet presAssocID="{60223CF8-964A-4564-B90F-98964B11E442}" presName="Childtext1" presStyleLbl="revTx" presStyleIdx="1" presStyleCnt="2">
        <dgm:presLayoutVars>
          <dgm:chMax val="0"/>
          <dgm:chPref val="0"/>
          <dgm:bulletEnabled val="1"/>
        </dgm:presLayoutVars>
      </dgm:prSet>
      <dgm:spPr/>
    </dgm:pt>
    <dgm:pt modelId="{ECED1BE4-FC38-4083-8177-BC4185BFE1B9}" type="pres">
      <dgm:prSet presAssocID="{60223CF8-964A-4564-B90F-98964B11E442}" presName="BalanceSpacing" presStyleCnt="0"/>
      <dgm:spPr/>
    </dgm:pt>
    <dgm:pt modelId="{D5475FDC-82E9-4E62-BA1F-607ED8BBF0F6}" type="pres">
      <dgm:prSet presAssocID="{60223CF8-964A-4564-B90F-98964B11E442}" presName="BalanceSpacing1" presStyleCnt="0"/>
      <dgm:spPr/>
    </dgm:pt>
    <dgm:pt modelId="{C774FB98-182F-4BE4-96A8-88ABBB73600A}" type="pres">
      <dgm:prSet presAssocID="{495A6D26-D952-4600-96C2-126C00CD30A7}" presName="Accent1Text" presStyleLbl="node1" presStyleIdx="3" presStyleCnt="4" custScaleX="126467" custLinFactNeighborX="19221" custLinFactNeighborY="1618"/>
      <dgm:spPr/>
    </dgm:pt>
  </dgm:ptLst>
  <dgm:cxnLst>
    <dgm:cxn modelId="{7167F106-2DA1-4596-9539-43255F81E2A7}" type="presOf" srcId="{495A6D26-D952-4600-96C2-126C00CD30A7}" destId="{C774FB98-182F-4BE4-96A8-88ABBB73600A}" srcOrd="0" destOrd="0" presId="urn:microsoft.com/office/officeart/2008/layout/AlternatingHexagons"/>
    <dgm:cxn modelId="{0018A128-863C-480D-9304-9D8028F20031}" type="presOf" srcId="{60223CF8-964A-4564-B90F-98964B11E442}" destId="{C5696F6C-94A4-45B5-B3A7-7476CB6F12A5}" srcOrd="0" destOrd="0" presId="urn:microsoft.com/office/officeart/2008/layout/AlternatingHexagons"/>
    <dgm:cxn modelId="{81F1496F-FA76-4A26-A49D-EA3C9E59FEF4}" type="presOf" srcId="{462052C0-9B31-4F64-B84E-DBAD59205458}" destId="{761F4E34-66B8-4A41-BB59-865CC3780EC6}" srcOrd="0" destOrd="0" presId="urn:microsoft.com/office/officeart/2008/layout/AlternatingHexagons"/>
    <dgm:cxn modelId="{69455AD6-5913-431C-B1D8-634D0CDE762E}" type="presOf" srcId="{730DC077-4913-428A-A1CF-BCBA183028A4}" destId="{92D6BE46-D256-4B6C-934F-61CBFE3CF8AA}" srcOrd="0" destOrd="0" presId="urn:microsoft.com/office/officeart/2008/layout/AlternatingHexagons"/>
    <dgm:cxn modelId="{A6FFF9E3-8132-49F8-855C-DACE57C8CEBD}" srcId="{462052C0-9B31-4F64-B84E-DBAD59205458}" destId="{E88BD9A8-358F-46D8-8AE3-9A659F20637A}" srcOrd="0" destOrd="0" parTransId="{FF0CF2EA-2F9B-4FDB-BEE2-AC1DFA0DD243}" sibTransId="{730DC077-4913-428A-A1CF-BCBA183028A4}"/>
    <dgm:cxn modelId="{1E3DAAEC-6CE6-434B-AFFD-E7DC87245B01}" type="presOf" srcId="{E88BD9A8-358F-46D8-8AE3-9A659F20637A}" destId="{01F27959-9028-4AEF-BCFA-B532B5CE6AFF}" srcOrd="0" destOrd="0" presId="urn:microsoft.com/office/officeart/2008/layout/AlternatingHexagons"/>
    <dgm:cxn modelId="{827B1EFE-7938-4B05-8EE3-B2A8BC3EBB85}" srcId="{462052C0-9B31-4F64-B84E-DBAD59205458}" destId="{60223CF8-964A-4564-B90F-98964B11E442}" srcOrd="1" destOrd="0" parTransId="{045B6518-6083-4745-A292-98A4FE834EB1}" sibTransId="{495A6D26-D952-4600-96C2-126C00CD30A7}"/>
    <dgm:cxn modelId="{805EE372-C944-459C-997D-AB1FE2C67EA6}" type="presParOf" srcId="{761F4E34-66B8-4A41-BB59-865CC3780EC6}" destId="{0E17A03F-D599-4EC8-BF56-6161E12DA8E3}" srcOrd="0" destOrd="0" presId="urn:microsoft.com/office/officeart/2008/layout/AlternatingHexagons"/>
    <dgm:cxn modelId="{7B654307-7204-440D-892F-239BD64FA5CA}" type="presParOf" srcId="{0E17A03F-D599-4EC8-BF56-6161E12DA8E3}" destId="{01F27959-9028-4AEF-BCFA-B532B5CE6AFF}" srcOrd="0" destOrd="0" presId="urn:microsoft.com/office/officeart/2008/layout/AlternatingHexagons"/>
    <dgm:cxn modelId="{397F9AAA-5134-4BC2-B253-E7750DA5BF88}" type="presParOf" srcId="{0E17A03F-D599-4EC8-BF56-6161E12DA8E3}" destId="{20C5E712-A24A-48B1-8D98-85ADAACFACF4}" srcOrd="1" destOrd="0" presId="urn:microsoft.com/office/officeart/2008/layout/AlternatingHexagons"/>
    <dgm:cxn modelId="{3608AAA8-D8D4-4BD7-A150-1F0CFCC4CB66}" type="presParOf" srcId="{0E17A03F-D599-4EC8-BF56-6161E12DA8E3}" destId="{CFC7D086-9F0C-4BEF-9129-529957D1F74A}" srcOrd="2" destOrd="0" presId="urn:microsoft.com/office/officeart/2008/layout/AlternatingHexagons"/>
    <dgm:cxn modelId="{99E9BE22-D799-43F9-B748-B2AC3039973D}" type="presParOf" srcId="{0E17A03F-D599-4EC8-BF56-6161E12DA8E3}" destId="{D317A303-23E6-4360-9F5D-D6C1E05BC5BD}" srcOrd="3" destOrd="0" presId="urn:microsoft.com/office/officeart/2008/layout/AlternatingHexagons"/>
    <dgm:cxn modelId="{807C13E0-AB89-4500-8E56-76F789B5C9C7}" type="presParOf" srcId="{0E17A03F-D599-4EC8-BF56-6161E12DA8E3}" destId="{92D6BE46-D256-4B6C-934F-61CBFE3CF8AA}" srcOrd="4" destOrd="0" presId="urn:microsoft.com/office/officeart/2008/layout/AlternatingHexagons"/>
    <dgm:cxn modelId="{4C07ACC2-0A28-4DEB-8A8D-18397297FC69}" type="presParOf" srcId="{761F4E34-66B8-4A41-BB59-865CC3780EC6}" destId="{FB887137-03D5-4315-9C1B-E1ABDBDF7D37}" srcOrd="1" destOrd="0" presId="urn:microsoft.com/office/officeart/2008/layout/AlternatingHexagons"/>
    <dgm:cxn modelId="{38D0A282-58B2-49E1-9505-268E7E47E628}" type="presParOf" srcId="{761F4E34-66B8-4A41-BB59-865CC3780EC6}" destId="{6460AE44-E2BD-483E-A4B9-5E90EF8F2CE0}" srcOrd="2" destOrd="0" presId="urn:microsoft.com/office/officeart/2008/layout/AlternatingHexagons"/>
    <dgm:cxn modelId="{D2E40443-DBA8-45AD-BFE1-A8789C07A669}" type="presParOf" srcId="{6460AE44-E2BD-483E-A4B9-5E90EF8F2CE0}" destId="{C5696F6C-94A4-45B5-B3A7-7476CB6F12A5}" srcOrd="0" destOrd="0" presId="urn:microsoft.com/office/officeart/2008/layout/AlternatingHexagons"/>
    <dgm:cxn modelId="{45884C2A-7BFC-40F3-99EA-3F3410F19F0F}" type="presParOf" srcId="{6460AE44-E2BD-483E-A4B9-5E90EF8F2CE0}" destId="{5563D124-43F4-4C75-BCA6-A5A8593F1880}" srcOrd="1" destOrd="0" presId="urn:microsoft.com/office/officeart/2008/layout/AlternatingHexagons"/>
    <dgm:cxn modelId="{213B9518-5130-4B59-91E5-D3BC9A3FFD91}" type="presParOf" srcId="{6460AE44-E2BD-483E-A4B9-5E90EF8F2CE0}" destId="{ECED1BE4-FC38-4083-8177-BC4185BFE1B9}" srcOrd="2" destOrd="0" presId="urn:microsoft.com/office/officeart/2008/layout/AlternatingHexagons"/>
    <dgm:cxn modelId="{4A40B600-0633-468D-B390-D485701E7BA7}" type="presParOf" srcId="{6460AE44-E2BD-483E-A4B9-5E90EF8F2CE0}" destId="{D5475FDC-82E9-4E62-BA1F-607ED8BBF0F6}" srcOrd="3" destOrd="0" presId="urn:microsoft.com/office/officeart/2008/layout/AlternatingHexagons"/>
    <dgm:cxn modelId="{43F5D55B-9DF9-4B95-B3C4-177808B09539}" type="presParOf" srcId="{6460AE44-E2BD-483E-A4B9-5E90EF8F2CE0}" destId="{C774FB98-182F-4BE4-96A8-88ABBB73600A}"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895E904-B455-4157-A03F-47BD3688F86E}" type="doc">
      <dgm:prSet loTypeId="urn:microsoft.com/office/officeart/2005/8/layout/hProcess7" loCatId="list" qsTypeId="urn:microsoft.com/office/officeart/2005/8/quickstyle/simple3" qsCatId="simple" csTypeId="urn:microsoft.com/office/officeart/2005/8/colors/colorful4" csCatId="colorful" phldr="1"/>
      <dgm:spPr/>
      <dgm:t>
        <a:bodyPr/>
        <a:lstStyle/>
        <a:p>
          <a:endParaRPr lang="es-CO"/>
        </a:p>
      </dgm:t>
    </dgm:pt>
    <dgm:pt modelId="{82E842D2-4A55-46DA-B68C-90C62D2E7FFF}">
      <dgm:prSet phldrT="[Texto]" custT="1"/>
      <dgm:spPr/>
      <dgm:t>
        <a:bodyPr/>
        <a:lstStyle/>
        <a:p>
          <a:endParaRPr lang="es-CO" sz="3200" b="0" dirty="0"/>
        </a:p>
      </dgm:t>
    </dgm:pt>
    <dgm:pt modelId="{08044879-0B60-48FA-A65A-E96E274B8B5B}" type="parTrans" cxnId="{C5D4AE00-DE97-4420-B54A-7B4E2B2D71EF}">
      <dgm:prSet/>
      <dgm:spPr/>
      <dgm:t>
        <a:bodyPr/>
        <a:lstStyle/>
        <a:p>
          <a:endParaRPr lang="es-CO" sz="3200" b="0"/>
        </a:p>
      </dgm:t>
    </dgm:pt>
    <dgm:pt modelId="{3965D212-7E15-4BDC-A99E-C5B11AB56E74}" type="sibTrans" cxnId="{C5D4AE00-DE97-4420-B54A-7B4E2B2D71EF}">
      <dgm:prSet/>
      <dgm:spPr/>
      <dgm:t>
        <a:bodyPr/>
        <a:lstStyle/>
        <a:p>
          <a:endParaRPr lang="es-CO" sz="3200" b="0"/>
        </a:p>
      </dgm:t>
    </dgm:pt>
    <dgm:pt modelId="{31E509C7-7D3B-4A72-AC72-A9E2F58FC7BE}">
      <dgm:prSet phldrT="[Texto]" custT="1"/>
      <dgm:spPr/>
      <dgm:t>
        <a:bodyPr/>
        <a:lstStyle/>
        <a:p>
          <a:r>
            <a:rPr lang="es-CO" sz="3200" b="0" dirty="0">
              <a:effectLst/>
              <a:latin typeface="Times New Roman" panose="02020603050405020304" pitchFamily="18" charset="0"/>
              <a:ea typeface="Calibri" panose="020F0502020204030204" pitchFamily="34" charset="0"/>
            </a:rPr>
            <a:t>Identificar el </a:t>
          </a:r>
          <a:r>
            <a:rPr lang="es-ES" sz="3200" b="0" dirty="0">
              <a:effectLst/>
              <a:latin typeface="Times New Roman" panose="02020603050405020304" pitchFamily="18" charset="0"/>
              <a:ea typeface="Calibri" panose="020F0502020204030204" pitchFamily="34" charset="0"/>
            </a:rPr>
            <a:t>Nivel de </a:t>
          </a:r>
          <a:r>
            <a:rPr lang="es-CO" sz="3200" b="0" dirty="0">
              <a:effectLst/>
              <a:latin typeface="Times New Roman" panose="02020603050405020304" pitchFamily="18" charset="0"/>
              <a:ea typeface="Calibri" panose="020F0502020204030204" pitchFamily="34" charset="0"/>
            </a:rPr>
            <a:t>Conocimiento Sobre Prevención de Riesgos Laborales de los Trabajadores del Área de la Construcción.</a:t>
          </a:r>
          <a:endParaRPr lang="es-CO" sz="3200" b="0" dirty="0"/>
        </a:p>
      </dgm:t>
    </dgm:pt>
    <dgm:pt modelId="{3A3CC321-FF76-4CB5-B29E-60246D08525A}" type="parTrans" cxnId="{AB6AAFF1-E3FE-43A1-9A9A-64818572F810}">
      <dgm:prSet/>
      <dgm:spPr/>
      <dgm:t>
        <a:bodyPr/>
        <a:lstStyle/>
        <a:p>
          <a:endParaRPr lang="es-CO" sz="3200" b="0"/>
        </a:p>
      </dgm:t>
    </dgm:pt>
    <dgm:pt modelId="{98065735-B48A-4D5D-A64E-69D456FBA85D}" type="sibTrans" cxnId="{AB6AAFF1-E3FE-43A1-9A9A-64818572F810}">
      <dgm:prSet/>
      <dgm:spPr/>
      <dgm:t>
        <a:bodyPr/>
        <a:lstStyle/>
        <a:p>
          <a:endParaRPr lang="es-CO" sz="3200" b="0"/>
        </a:p>
      </dgm:t>
    </dgm:pt>
    <dgm:pt modelId="{5D2776E1-A7DD-438A-BBDB-4161E3508E41}">
      <dgm:prSet phldrT="[Texto]" custT="1"/>
      <dgm:spPr/>
      <dgm:t>
        <a:bodyPr/>
        <a:lstStyle/>
        <a:p>
          <a:endParaRPr lang="es-CO" sz="3200" b="0" dirty="0"/>
        </a:p>
      </dgm:t>
    </dgm:pt>
    <dgm:pt modelId="{298206AA-425D-42DF-A4F2-7127104C2727}" type="parTrans" cxnId="{9E8911EC-9EC3-44C6-BCF0-A8E00DABAA45}">
      <dgm:prSet/>
      <dgm:spPr/>
      <dgm:t>
        <a:bodyPr/>
        <a:lstStyle/>
        <a:p>
          <a:endParaRPr lang="es-CO" sz="3200" b="0"/>
        </a:p>
      </dgm:t>
    </dgm:pt>
    <dgm:pt modelId="{98BA2F1E-CC1A-49B9-A333-3DB2225A88D2}" type="sibTrans" cxnId="{9E8911EC-9EC3-44C6-BCF0-A8E00DABAA45}">
      <dgm:prSet/>
      <dgm:spPr/>
      <dgm:t>
        <a:bodyPr/>
        <a:lstStyle/>
        <a:p>
          <a:endParaRPr lang="es-CO" sz="3200" b="0"/>
        </a:p>
      </dgm:t>
    </dgm:pt>
    <dgm:pt modelId="{0AF709DB-5008-49FD-92BA-F6DF645A75BF}">
      <dgm:prSet phldrT="[Texto]" custT="1"/>
      <dgm:spPr/>
      <dgm:t>
        <a:bodyPr/>
        <a:lstStyle/>
        <a:p>
          <a:r>
            <a:rPr lang="es-CO" sz="3200" b="0" dirty="0">
              <a:effectLst/>
              <a:latin typeface="Times New Roman" panose="02020603050405020304" pitchFamily="18" charset="0"/>
              <a:ea typeface="Times New Roman" panose="02020603050405020304" pitchFamily="18" charset="0"/>
            </a:rPr>
            <a:t>D</a:t>
          </a:r>
          <a:r>
            <a:rPr lang="es-CO" sz="3200" b="0" dirty="0">
              <a:effectLst/>
              <a:latin typeface="Times New Roman" panose="02020603050405020304" pitchFamily="18" charset="0"/>
              <a:ea typeface="Calibri" panose="020F0502020204030204" pitchFamily="34" charset="0"/>
            </a:rPr>
            <a:t>eterminar el Nivel de Cumplimiento de las Normativas de Seguridad y Salud en el Trabajo de las Empresas de Construcción del Municipio de Aguachica.</a:t>
          </a:r>
          <a:endParaRPr lang="es-CO" sz="3200" b="0" dirty="0"/>
        </a:p>
      </dgm:t>
    </dgm:pt>
    <dgm:pt modelId="{FCDEAD12-602D-462B-A6F5-9659EF14210C}" type="parTrans" cxnId="{62E4C3BD-0C49-47A3-9BB9-E11548C6A3D8}">
      <dgm:prSet/>
      <dgm:spPr/>
      <dgm:t>
        <a:bodyPr/>
        <a:lstStyle/>
        <a:p>
          <a:endParaRPr lang="es-CO" sz="3200" b="0"/>
        </a:p>
      </dgm:t>
    </dgm:pt>
    <dgm:pt modelId="{92BD9F10-0CAB-4A2B-BCD6-A6DB3B20D2B2}" type="sibTrans" cxnId="{62E4C3BD-0C49-47A3-9BB9-E11548C6A3D8}">
      <dgm:prSet/>
      <dgm:spPr/>
      <dgm:t>
        <a:bodyPr/>
        <a:lstStyle/>
        <a:p>
          <a:endParaRPr lang="es-CO" sz="3200" b="0"/>
        </a:p>
      </dgm:t>
    </dgm:pt>
    <dgm:pt modelId="{FDFCD6F4-BA4E-4FE7-8153-1BE9DDEC0CC0}">
      <dgm:prSet phldrT="[Texto]" custT="1"/>
      <dgm:spPr/>
      <dgm:t>
        <a:bodyPr/>
        <a:lstStyle/>
        <a:p>
          <a:endParaRPr lang="es-CO" sz="3200" b="0" dirty="0"/>
        </a:p>
      </dgm:t>
    </dgm:pt>
    <dgm:pt modelId="{79D768D4-B34E-464E-A8D7-853675B8E6EC}" type="parTrans" cxnId="{47C50B92-90F9-4D7E-A27A-D6F4871B03D5}">
      <dgm:prSet/>
      <dgm:spPr/>
      <dgm:t>
        <a:bodyPr/>
        <a:lstStyle/>
        <a:p>
          <a:endParaRPr lang="es-CO" sz="3200" b="0"/>
        </a:p>
      </dgm:t>
    </dgm:pt>
    <dgm:pt modelId="{D1386FF6-8DDF-46ED-9C35-5CD0585F57BA}" type="sibTrans" cxnId="{47C50B92-90F9-4D7E-A27A-D6F4871B03D5}">
      <dgm:prSet/>
      <dgm:spPr/>
      <dgm:t>
        <a:bodyPr/>
        <a:lstStyle/>
        <a:p>
          <a:endParaRPr lang="es-CO" sz="3200" b="0"/>
        </a:p>
      </dgm:t>
    </dgm:pt>
    <dgm:pt modelId="{1CD26098-FFB1-469F-B4C1-25AC778E204B}">
      <dgm:prSet phldrT="[Texto]" custT="1"/>
      <dgm:spPr/>
      <dgm:t>
        <a:bodyPr/>
        <a:lstStyle/>
        <a:p>
          <a:r>
            <a:rPr lang="es-CO" sz="3200" b="0" dirty="0">
              <a:effectLst/>
              <a:latin typeface="Times New Roman" panose="02020603050405020304" pitchFamily="18" charset="0"/>
              <a:ea typeface="Times New Roman" panose="02020603050405020304" pitchFamily="18" charset="0"/>
            </a:rPr>
            <a:t>Elaboración de una Guía De Prevención de Riesgos Laborales Para las Empresas De Construcción del Municipio de Aguachica.</a:t>
          </a:r>
          <a:endParaRPr lang="es-CO" sz="3200" b="0" dirty="0"/>
        </a:p>
      </dgm:t>
    </dgm:pt>
    <dgm:pt modelId="{67FC4551-1D00-4F94-81C5-4B1CCA33F703}" type="parTrans" cxnId="{7E96C85A-03A5-428E-BD00-7BF95180CC53}">
      <dgm:prSet/>
      <dgm:spPr/>
      <dgm:t>
        <a:bodyPr/>
        <a:lstStyle/>
        <a:p>
          <a:endParaRPr lang="es-CO" sz="3200" b="0"/>
        </a:p>
      </dgm:t>
    </dgm:pt>
    <dgm:pt modelId="{75EA138D-6574-4504-928E-8D3C1BBADDD6}" type="sibTrans" cxnId="{7E96C85A-03A5-428E-BD00-7BF95180CC53}">
      <dgm:prSet/>
      <dgm:spPr/>
      <dgm:t>
        <a:bodyPr/>
        <a:lstStyle/>
        <a:p>
          <a:endParaRPr lang="es-CO" sz="3200" b="0"/>
        </a:p>
      </dgm:t>
    </dgm:pt>
    <dgm:pt modelId="{C3447F13-72B4-4125-939A-82AB368A9238}" type="pres">
      <dgm:prSet presAssocID="{B895E904-B455-4157-A03F-47BD3688F86E}" presName="Name0" presStyleCnt="0">
        <dgm:presLayoutVars>
          <dgm:dir/>
          <dgm:animLvl val="lvl"/>
          <dgm:resizeHandles val="exact"/>
        </dgm:presLayoutVars>
      </dgm:prSet>
      <dgm:spPr/>
    </dgm:pt>
    <dgm:pt modelId="{6CB7C357-E229-428F-A1A7-FBCE1813AF00}" type="pres">
      <dgm:prSet presAssocID="{82E842D2-4A55-46DA-B68C-90C62D2E7FFF}" presName="compositeNode" presStyleCnt="0">
        <dgm:presLayoutVars>
          <dgm:bulletEnabled val="1"/>
        </dgm:presLayoutVars>
      </dgm:prSet>
      <dgm:spPr/>
    </dgm:pt>
    <dgm:pt modelId="{25B292E4-14C6-436B-8B20-C11FB87F149D}" type="pres">
      <dgm:prSet presAssocID="{82E842D2-4A55-46DA-B68C-90C62D2E7FFF}" presName="bgRect" presStyleLbl="node1" presStyleIdx="0" presStyleCnt="3" custScaleX="267219" custScaleY="147156" custLinFactNeighborX="-1779" custLinFactNeighborY="0"/>
      <dgm:spPr/>
    </dgm:pt>
    <dgm:pt modelId="{2EB84069-2E6F-4D7D-9455-039D0F508D39}" type="pres">
      <dgm:prSet presAssocID="{82E842D2-4A55-46DA-B68C-90C62D2E7FFF}" presName="parentNode" presStyleLbl="node1" presStyleIdx="0" presStyleCnt="3">
        <dgm:presLayoutVars>
          <dgm:chMax val="0"/>
          <dgm:bulletEnabled val="1"/>
        </dgm:presLayoutVars>
      </dgm:prSet>
      <dgm:spPr/>
    </dgm:pt>
    <dgm:pt modelId="{5DB92388-3690-4A83-B857-4B5FFC36555D}" type="pres">
      <dgm:prSet presAssocID="{82E842D2-4A55-46DA-B68C-90C62D2E7FFF}" presName="childNode" presStyleLbl="node1" presStyleIdx="0" presStyleCnt="3">
        <dgm:presLayoutVars>
          <dgm:bulletEnabled val="1"/>
        </dgm:presLayoutVars>
      </dgm:prSet>
      <dgm:spPr/>
    </dgm:pt>
    <dgm:pt modelId="{9A99F5B4-E484-44A9-88F2-7BE916320C9F}" type="pres">
      <dgm:prSet presAssocID="{3965D212-7E15-4BDC-A99E-C5B11AB56E74}" presName="hSp" presStyleCnt="0"/>
      <dgm:spPr/>
    </dgm:pt>
    <dgm:pt modelId="{C0F97F52-3DA6-46FF-9AE5-FED88FB037D8}" type="pres">
      <dgm:prSet presAssocID="{3965D212-7E15-4BDC-A99E-C5B11AB56E74}" presName="vProcSp" presStyleCnt="0"/>
      <dgm:spPr/>
    </dgm:pt>
    <dgm:pt modelId="{45F8AEBE-E125-48D3-9F1D-2F5C321C526E}" type="pres">
      <dgm:prSet presAssocID="{3965D212-7E15-4BDC-A99E-C5B11AB56E74}" presName="vSp1" presStyleCnt="0"/>
      <dgm:spPr/>
    </dgm:pt>
    <dgm:pt modelId="{BE6AC29E-D11D-4451-89EF-CD65F7DFE39C}" type="pres">
      <dgm:prSet presAssocID="{3965D212-7E15-4BDC-A99E-C5B11AB56E74}" presName="simulatedConn" presStyleLbl="solidFgAcc1" presStyleIdx="0" presStyleCnt="2"/>
      <dgm:spPr/>
    </dgm:pt>
    <dgm:pt modelId="{CB02A513-301E-4013-B7DE-D0EF4FED956C}" type="pres">
      <dgm:prSet presAssocID="{3965D212-7E15-4BDC-A99E-C5B11AB56E74}" presName="vSp2" presStyleCnt="0"/>
      <dgm:spPr/>
    </dgm:pt>
    <dgm:pt modelId="{C7CF08A1-9402-4227-A73F-C62572383E93}" type="pres">
      <dgm:prSet presAssocID="{3965D212-7E15-4BDC-A99E-C5B11AB56E74}" presName="sibTrans" presStyleCnt="0"/>
      <dgm:spPr/>
    </dgm:pt>
    <dgm:pt modelId="{654C7C61-135D-4ED1-ACAB-F7AAAB4BA21A}" type="pres">
      <dgm:prSet presAssocID="{5D2776E1-A7DD-438A-BBDB-4161E3508E41}" presName="compositeNode" presStyleCnt="0">
        <dgm:presLayoutVars>
          <dgm:bulletEnabled val="1"/>
        </dgm:presLayoutVars>
      </dgm:prSet>
      <dgm:spPr/>
    </dgm:pt>
    <dgm:pt modelId="{2E9F947B-8D8B-4A87-8FFD-D40FBAD1E6F1}" type="pres">
      <dgm:prSet presAssocID="{5D2776E1-A7DD-438A-BBDB-4161E3508E41}" presName="bgRect" presStyleLbl="node1" presStyleIdx="1" presStyleCnt="3" custScaleX="269621" custScaleY="147156" custLinFactNeighborX="-1055" custLinFactNeighborY="371"/>
      <dgm:spPr/>
    </dgm:pt>
    <dgm:pt modelId="{0389B14D-A2F0-4B4A-B814-EFFAA2BC0BB6}" type="pres">
      <dgm:prSet presAssocID="{5D2776E1-A7DD-438A-BBDB-4161E3508E41}" presName="parentNode" presStyleLbl="node1" presStyleIdx="1" presStyleCnt="3">
        <dgm:presLayoutVars>
          <dgm:chMax val="0"/>
          <dgm:bulletEnabled val="1"/>
        </dgm:presLayoutVars>
      </dgm:prSet>
      <dgm:spPr/>
    </dgm:pt>
    <dgm:pt modelId="{936572D0-BEB2-47FA-96F6-424B49D47C67}" type="pres">
      <dgm:prSet presAssocID="{5D2776E1-A7DD-438A-BBDB-4161E3508E41}" presName="childNode" presStyleLbl="node1" presStyleIdx="1" presStyleCnt="3">
        <dgm:presLayoutVars>
          <dgm:bulletEnabled val="1"/>
        </dgm:presLayoutVars>
      </dgm:prSet>
      <dgm:spPr/>
    </dgm:pt>
    <dgm:pt modelId="{04D194BD-84E0-4CC6-9B4F-4BF22A3196B6}" type="pres">
      <dgm:prSet presAssocID="{98BA2F1E-CC1A-49B9-A333-3DB2225A88D2}" presName="hSp" presStyleCnt="0"/>
      <dgm:spPr/>
    </dgm:pt>
    <dgm:pt modelId="{8E7B02B5-53C4-47C8-9EED-7C2EEC50E888}" type="pres">
      <dgm:prSet presAssocID="{98BA2F1E-CC1A-49B9-A333-3DB2225A88D2}" presName="vProcSp" presStyleCnt="0"/>
      <dgm:spPr/>
    </dgm:pt>
    <dgm:pt modelId="{A33E4C13-CA4E-43E4-8511-5370DCEEF6FC}" type="pres">
      <dgm:prSet presAssocID="{98BA2F1E-CC1A-49B9-A333-3DB2225A88D2}" presName="vSp1" presStyleCnt="0"/>
      <dgm:spPr/>
    </dgm:pt>
    <dgm:pt modelId="{2055A0F6-62DB-4D76-9369-43484E879CDD}" type="pres">
      <dgm:prSet presAssocID="{98BA2F1E-CC1A-49B9-A333-3DB2225A88D2}" presName="simulatedConn" presStyleLbl="solidFgAcc1" presStyleIdx="1" presStyleCnt="2"/>
      <dgm:spPr/>
    </dgm:pt>
    <dgm:pt modelId="{486CF7AE-6C01-442D-9F87-4D41C386E408}" type="pres">
      <dgm:prSet presAssocID="{98BA2F1E-CC1A-49B9-A333-3DB2225A88D2}" presName="vSp2" presStyleCnt="0"/>
      <dgm:spPr/>
    </dgm:pt>
    <dgm:pt modelId="{1FCA483D-0555-454C-9DFC-C1ECE25DA48E}" type="pres">
      <dgm:prSet presAssocID="{98BA2F1E-CC1A-49B9-A333-3DB2225A88D2}" presName="sibTrans" presStyleCnt="0"/>
      <dgm:spPr/>
    </dgm:pt>
    <dgm:pt modelId="{B469A99C-E370-4D12-B798-F0C6B0C1E56D}" type="pres">
      <dgm:prSet presAssocID="{FDFCD6F4-BA4E-4FE7-8153-1BE9DDEC0CC0}" presName="compositeNode" presStyleCnt="0">
        <dgm:presLayoutVars>
          <dgm:bulletEnabled val="1"/>
        </dgm:presLayoutVars>
      </dgm:prSet>
      <dgm:spPr/>
    </dgm:pt>
    <dgm:pt modelId="{BD8E397A-44FD-4882-BA85-C26A15B6B1E3}" type="pres">
      <dgm:prSet presAssocID="{FDFCD6F4-BA4E-4FE7-8153-1BE9DDEC0CC0}" presName="bgRect" presStyleLbl="node1" presStyleIdx="2" presStyleCnt="3" custScaleX="227078" custScaleY="147156"/>
      <dgm:spPr/>
    </dgm:pt>
    <dgm:pt modelId="{A35F4A4B-F3F2-46A6-A0AE-1D2FBB1B9018}" type="pres">
      <dgm:prSet presAssocID="{FDFCD6F4-BA4E-4FE7-8153-1BE9DDEC0CC0}" presName="parentNode" presStyleLbl="node1" presStyleIdx="2" presStyleCnt="3">
        <dgm:presLayoutVars>
          <dgm:chMax val="0"/>
          <dgm:bulletEnabled val="1"/>
        </dgm:presLayoutVars>
      </dgm:prSet>
      <dgm:spPr/>
    </dgm:pt>
    <dgm:pt modelId="{5A3A5039-58FB-458D-831A-ECCF6CE2FFB0}" type="pres">
      <dgm:prSet presAssocID="{FDFCD6F4-BA4E-4FE7-8153-1BE9DDEC0CC0}" presName="childNode" presStyleLbl="node1" presStyleIdx="2" presStyleCnt="3">
        <dgm:presLayoutVars>
          <dgm:bulletEnabled val="1"/>
        </dgm:presLayoutVars>
      </dgm:prSet>
      <dgm:spPr/>
    </dgm:pt>
  </dgm:ptLst>
  <dgm:cxnLst>
    <dgm:cxn modelId="{C5D4AE00-DE97-4420-B54A-7B4E2B2D71EF}" srcId="{B895E904-B455-4157-A03F-47BD3688F86E}" destId="{82E842D2-4A55-46DA-B68C-90C62D2E7FFF}" srcOrd="0" destOrd="0" parTransId="{08044879-0B60-48FA-A65A-E96E274B8B5B}" sibTransId="{3965D212-7E15-4BDC-A99E-C5B11AB56E74}"/>
    <dgm:cxn modelId="{E4D6A40D-848B-4493-AEF2-4BAA9ED9733F}" type="presOf" srcId="{31E509C7-7D3B-4A72-AC72-A9E2F58FC7BE}" destId="{5DB92388-3690-4A83-B857-4B5FFC36555D}" srcOrd="0" destOrd="0" presId="urn:microsoft.com/office/officeart/2005/8/layout/hProcess7"/>
    <dgm:cxn modelId="{440DB412-E39E-4673-A05B-9E867CFEFAA2}" type="presOf" srcId="{1CD26098-FFB1-469F-B4C1-25AC778E204B}" destId="{5A3A5039-58FB-458D-831A-ECCF6CE2FFB0}" srcOrd="0" destOrd="0" presId="urn:microsoft.com/office/officeart/2005/8/layout/hProcess7"/>
    <dgm:cxn modelId="{6829BA40-CA07-452A-9B3A-3C5D1C3BCC51}" type="presOf" srcId="{0AF709DB-5008-49FD-92BA-F6DF645A75BF}" destId="{936572D0-BEB2-47FA-96F6-424B49D47C67}" srcOrd="0" destOrd="0" presId="urn:microsoft.com/office/officeart/2005/8/layout/hProcess7"/>
    <dgm:cxn modelId="{06BFB15D-D9D3-41E7-B622-9EB3B59CEF14}" type="presOf" srcId="{5D2776E1-A7DD-438A-BBDB-4161E3508E41}" destId="{0389B14D-A2F0-4B4A-B814-EFFAA2BC0BB6}" srcOrd="1" destOrd="0" presId="urn:microsoft.com/office/officeart/2005/8/layout/hProcess7"/>
    <dgm:cxn modelId="{A93FCE6F-6E33-4CE2-B524-D1CF179FD1EA}" type="presOf" srcId="{FDFCD6F4-BA4E-4FE7-8153-1BE9DDEC0CC0}" destId="{BD8E397A-44FD-4882-BA85-C26A15B6B1E3}" srcOrd="0" destOrd="0" presId="urn:microsoft.com/office/officeart/2005/8/layout/hProcess7"/>
    <dgm:cxn modelId="{D4FC5C76-74B3-4800-B70A-CA49A07A115A}" type="presOf" srcId="{82E842D2-4A55-46DA-B68C-90C62D2E7FFF}" destId="{25B292E4-14C6-436B-8B20-C11FB87F149D}" srcOrd="0" destOrd="0" presId="urn:microsoft.com/office/officeart/2005/8/layout/hProcess7"/>
    <dgm:cxn modelId="{7E96C85A-03A5-428E-BD00-7BF95180CC53}" srcId="{FDFCD6F4-BA4E-4FE7-8153-1BE9DDEC0CC0}" destId="{1CD26098-FFB1-469F-B4C1-25AC778E204B}" srcOrd="0" destOrd="0" parTransId="{67FC4551-1D00-4F94-81C5-4B1CCA33F703}" sibTransId="{75EA138D-6574-4504-928E-8D3C1BBADDD6}"/>
    <dgm:cxn modelId="{47C50B92-90F9-4D7E-A27A-D6F4871B03D5}" srcId="{B895E904-B455-4157-A03F-47BD3688F86E}" destId="{FDFCD6F4-BA4E-4FE7-8153-1BE9DDEC0CC0}" srcOrd="2" destOrd="0" parTransId="{79D768D4-B34E-464E-A8D7-853675B8E6EC}" sibTransId="{D1386FF6-8DDF-46ED-9C35-5CD0585F57BA}"/>
    <dgm:cxn modelId="{A2AC40A7-2EC0-4A09-88A8-65C77134089A}" type="presOf" srcId="{B895E904-B455-4157-A03F-47BD3688F86E}" destId="{C3447F13-72B4-4125-939A-82AB368A9238}" srcOrd="0" destOrd="0" presId="urn:microsoft.com/office/officeart/2005/8/layout/hProcess7"/>
    <dgm:cxn modelId="{62E4C3BD-0C49-47A3-9BB9-E11548C6A3D8}" srcId="{5D2776E1-A7DD-438A-BBDB-4161E3508E41}" destId="{0AF709DB-5008-49FD-92BA-F6DF645A75BF}" srcOrd="0" destOrd="0" parTransId="{FCDEAD12-602D-462B-A6F5-9659EF14210C}" sibTransId="{92BD9F10-0CAB-4A2B-BCD6-A6DB3B20D2B2}"/>
    <dgm:cxn modelId="{B7553DD4-9DC9-4B92-87E3-9EA68462A1E0}" type="presOf" srcId="{FDFCD6F4-BA4E-4FE7-8153-1BE9DDEC0CC0}" destId="{A35F4A4B-F3F2-46A6-A0AE-1D2FBB1B9018}" srcOrd="1" destOrd="0" presId="urn:microsoft.com/office/officeart/2005/8/layout/hProcess7"/>
    <dgm:cxn modelId="{38BD45DE-2B31-45A2-8652-EDA0DEDB4544}" type="presOf" srcId="{5D2776E1-A7DD-438A-BBDB-4161E3508E41}" destId="{2E9F947B-8D8B-4A87-8FFD-D40FBAD1E6F1}" srcOrd="0" destOrd="0" presId="urn:microsoft.com/office/officeart/2005/8/layout/hProcess7"/>
    <dgm:cxn modelId="{9E8911EC-9EC3-44C6-BCF0-A8E00DABAA45}" srcId="{B895E904-B455-4157-A03F-47BD3688F86E}" destId="{5D2776E1-A7DD-438A-BBDB-4161E3508E41}" srcOrd="1" destOrd="0" parTransId="{298206AA-425D-42DF-A4F2-7127104C2727}" sibTransId="{98BA2F1E-CC1A-49B9-A333-3DB2225A88D2}"/>
    <dgm:cxn modelId="{7AF3C7EE-9C7B-4834-96E0-8C49841C52D4}" type="presOf" srcId="{82E842D2-4A55-46DA-B68C-90C62D2E7FFF}" destId="{2EB84069-2E6F-4D7D-9455-039D0F508D39}" srcOrd="1" destOrd="0" presId="urn:microsoft.com/office/officeart/2005/8/layout/hProcess7"/>
    <dgm:cxn modelId="{AB6AAFF1-E3FE-43A1-9A9A-64818572F810}" srcId="{82E842D2-4A55-46DA-B68C-90C62D2E7FFF}" destId="{31E509C7-7D3B-4A72-AC72-A9E2F58FC7BE}" srcOrd="0" destOrd="0" parTransId="{3A3CC321-FF76-4CB5-B29E-60246D08525A}" sibTransId="{98065735-B48A-4D5D-A64E-69D456FBA85D}"/>
    <dgm:cxn modelId="{C2E0DF6F-9C9A-42DC-9620-9F0491F29902}" type="presParOf" srcId="{C3447F13-72B4-4125-939A-82AB368A9238}" destId="{6CB7C357-E229-428F-A1A7-FBCE1813AF00}" srcOrd="0" destOrd="0" presId="urn:microsoft.com/office/officeart/2005/8/layout/hProcess7"/>
    <dgm:cxn modelId="{2A182FD5-C319-4F3A-AD4A-2DCBCEAD5F11}" type="presParOf" srcId="{6CB7C357-E229-428F-A1A7-FBCE1813AF00}" destId="{25B292E4-14C6-436B-8B20-C11FB87F149D}" srcOrd="0" destOrd="0" presId="urn:microsoft.com/office/officeart/2005/8/layout/hProcess7"/>
    <dgm:cxn modelId="{E271CDAA-F1D7-45A3-A9DF-960C62CB7DDC}" type="presParOf" srcId="{6CB7C357-E229-428F-A1A7-FBCE1813AF00}" destId="{2EB84069-2E6F-4D7D-9455-039D0F508D39}" srcOrd="1" destOrd="0" presId="urn:microsoft.com/office/officeart/2005/8/layout/hProcess7"/>
    <dgm:cxn modelId="{408FEB9A-38CC-48DF-92BC-762F74A6F142}" type="presParOf" srcId="{6CB7C357-E229-428F-A1A7-FBCE1813AF00}" destId="{5DB92388-3690-4A83-B857-4B5FFC36555D}" srcOrd="2" destOrd="0" presId="urn:microsoft.com/office/officeart/2005/8/layout/hProcess7"/>
    <dgm:cxn modelId="{069E2132-205C-41DD-84CF-B999862C5A3A}" type="presParOf" srcId="{C3447F13-72B4-4125-939A-82AB368A9238}" destId="{9A99F5B4-E484-44A9-88F2-7BE916320C9F}" srcOrd="1" destOrd="0" presId="urn:microsoft.com/office/officeart/2005/8/layout/hProcess7"/>
    <dgm:cxn modelId="{2796952E-2CDC-45DA-8DFB-FC99BAA9ED2D}" type="presParOf" srcId="{C3447F13-72B4-4125-939A-82AB368A9238}" destId="{C0F97F52-3DA6-46FF-9AE5-FED88FB037D8}" srcOrd="2" destOrd="0" presId="urn:microsoft.com/office/officeart/2005/8/layout/hProcess7"/>
    <dgm:cxn modelId="{B0041A6A-A33F-4C92-B30C-25502D0E8B11}" type="presParOf" srcId="{C0F97F52-3DA6-46FF-9AE5-FED88FB037D8}" destId="{45F8AEBE-E125-48D3-9F1D-2F5C321C526E}" srcOrd="0" destOrd="0" presId="urn:microsoft.com/office/officeart/2005/8/layout/hProcess7"/>
    <dgm:cxn modelId="{3486547E-CF55-43AA-8EC9-CE9286330BAA}" type="presParOf" srcId="{C0F97F52-3DA6-46FF-9AE5-FED88FB037D8}" destId="{BE6AC29E-D11D-4451-89EF-CD65F7DFE39C}" srcOrd="1" destOrd="0" presId="urn:microsoft.com/office/officeart/2005/8/layout/hProcess7"/>
    <dgm:cxn modelId="{9C36E3D0-271B-4210-9D4F-97577B93D784}" type="presParOf" srcId="{C0F97F52-3DA6-46FF-9AE5-FED88FB037D8}" destId="{CB02A513-301E-4013-B7DE-D0EF4FED956C}" srcOrd="2" destOrd="0" presId="urn:microsoft.com/office/officeart/2005/8/layout/hProcess7"/>
    <dgm:cxn modelId="{3920778C-7371-41BB-B764-C4200E1979DC}" type="presParOf" srcId="{C3447F13-72B4-4125-939A-82AB368A9238}" destId="{C7CF08A1-9402-4227-A73F-C62572383E93}" srcOrd="3" destOrd="0" presId="urn:microsoft.com/office/officeart/2005/8/layout/hProcess7"/>
    <dgm:cxn modelId="{9801BFE6-7BC4-4026-9387-43CEE4E1F6E3}" type="presParOf" srcId="{C3447F13-72B4-4125-939A-82AB368A9238}" destId="{654C7C61-135D-4ED1-ACAB-F7AAAB4BA21A}" srcOrd="4" destOrd="0" presId="urn:microsoft.com/office/officeart/2005/8/layout/hProcess7"/>
    <dgm:cxn modelId="{779B55F0-4779-43C3-A174-DE9306D1DE82}" type="presParOf" srcId="{654C7C61-135D-4ED1-ACAB-F7AAAB4BA21A}" destId="{2E9F947B-8D8B-4A87-8FFD-D40FBAD1E6F1}" srcOrd="0" destOrd="0" presId="urn:microsoft.com/office/officeart/2005/8/layout/hProcess7"/>
    <dgm:cxn modelId="{B657C1B1-A3B3-4656-93AB-DF43C0883B73}" type="presParOf" srcId="{654C7C61-135D-4ED1-ACAB-F7AAAB4BA21A}" destId="{0389B14D-A2F0-4B4A-B814-EFFAA2BC0BB6}" srcOrd="1" destOrd="0" presId="urn:microsoft.com/office/officeart/2005/8/layout/hProcess7"/>
    <dgm:cxn modelId="{DF874E1D-F4EC-42B4-9C6E-23D5DAC015DD}" type="presParOf" srcId="{654C7C61-135D-4ED1-ACAB-F7AAAB4BA21A}" destId="{936572D0-BEB2-47FA-96F6-424B49D47C67}" srcOrd="2" destOrd="0" presId="urn:microsoft.com/office/officeart/2005/8/layout/hProcess7"/>
    <dgm:cxn modelId="{8AFC2261-1074-417C-A8BF-0825E35F5F29}" type="presParOf" srcId="{C3447F13-72B4-4125-939A-82AB368A9238}" destId="{04D194BD-84E0-4CC6-9B4F-4BF22A3196B6}" srcOrd="5" destOrd="0" presId="urn:microsoft.com/office/officeart/2005/8/layout/hProcess7"/>
    <dgm:cxn modelId="{5CDB4D4C-6A90-4412-90D4-25A26CA918B4}" type="presParOf" srcId="{C3447F13-72B4-4125-939A-82AB368A9238}" destId="{8E7B02B5-53C4-47C8-9EED-7C2EEC50E888}" srcOrd="6" destOrd="0" presId="urn:microsoft.com/office/officeart/2005/8/layout/hProcess7"/>
    <dgm:cxn modelId="{DEAA8FCF-B973-4AF6-BDB9-D8CDC5A500FC}" type="presParOf" srcId="{8E7B02B5-53C4-47C8-9EED-7C2EEC50E888}" destId="{A33E4C13-CA4E-43E4-8511-5370DCEEF6FC}" srcOrd="0" destOrd="0" presId="urn:microsoft.com/office/officeart/2005/8/layout/hProcess7"/>
    <dgm:cxn modelId="{5C2D84E5-236C-4337-8E2C-E6E126207230}" type="presParOf" srcId="{8E7B02B5-53C4-47C8-9EED-7C2EEC50E888}" destId="{2055A0F6-62DB-4D76-9369-43484E879CDD}" srcOrd="1" destOrd="0" presId="urn:microsoft.com/office/officeart/2005/8/layout/hProcess7"/>
    <dgm:cxn modelId="{1D51E3AB-5C77-40D9-A237-2CC8C3A62F86}" type="presParOf" srcId="{8E7B02B5-53C4-47C8-9EED-7C2EEC50E888}" destId="{486CF7AE-6C01-442D-9F87-4D41C386E408}" srcOrd="2" destOrd="0" presId="urn:microsoft.com/office/officeart/2005/8/layout/hProcess7"/>
    <dgm:cxn modelId="{5BBC0ED9-2AF3-4DAB-A3BD-5D095DF32E1F}" type="presParOf" srcId="{C3447F13-72B4-4125-939A-82AB368A9238}" destId="{1FCA483D-0555-454C-9DFC-C1ECE25DA48E}" srcOrd="7" destOrd="0" presId="urn:microsoft.com/office/officeart/2005/8/layout/hProcess7"/>
    <dgm:cxn modelId="{5AF19CB5-754F-47D1-8130-039483B6CE5A}" type="presParOf" srcId="{C3447F13-72B4-4125-939A-82AB368A9238}" destId="{B469A99C-E370-4D12-B798-F0C6B0C1E56D}" srcOrd="8" destOrd="0" presId="urn:microsoft.com/office/officeart/2005/8/layout/hProcess7"/>
    <dgm:cxn modelId="{C4318B75-CF10-44CE-A051-134EA888049D}" type="presParOf" srcId="{B469A99C-E370-4D12-B798-F0C6B0C1E56D}" destId="{BD8E397A-44FD-4882-BA85-C26A15B6B1E3}" srcOrd="0" destOrd="0" presId="urn:microsoft.com/office/officeart/2005/8/layout/hProcess7"/>
    <dgm:cxn modelId="{8FC9128A-23FB-4B0F-A958-63FAA4321809}" type="presParOf" srcId="{B469A99C-E370-4D12-B798-F0C6B0C1E56D}" destId="{A35F4A4B-F3F2-46A6-A0AE-1D2FBB1B9018}" srcOrd="1" destOrd="0" presId="urn:microsoft.com/office/officeart/2005/8/layout/hProcess7"/>
    <dgm:cxn modelId="{C1A7099E-F05F-4234-AA24-D1B4256D870C}" type="presParOf" srcId="{B469A99C-E370-4D12-B798-F0C6B0C1E56D}" destId="{5A3A5039-58FB-458D-831A-ECCF6CE2FFB0}" srcOrd="2" destOrd="0" presId="urn:microsoft.com/office/officeart/2005/8/layout/hProcess7"/>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8609BC-9453-4484-B696-3CF6D1E63C03}">
      <dsp:nvSpPr>
        <dsp:cNvPr id="0" name=""/>
        <dsp:cNvSpPr/>
      </dsp:nvSpPr>
      <dsp:spPr>
        <a:xfrm>
          <a:off x="12523" y="3521699"/>
          <a:ext cx="3743250" cy="2245950"/>
        </a:xfrm>
        <a:prstGeom prst="roundRect">
          <a:avLst>
            <a:gd name="adj" fmla="val 10000"/>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ctr" defTabSz="2266950">
            <a:lnSpc>
              <a:spcPct val="90000"/>
            </a:lnSpc>
            <a:spcBef>
              <a:spcPct val="0"/>
            </a:spcBef>
            <a:spcAft>
              <a:spcPct val="35000"/>
            </a:spcAft>
            <a:buNone/>
          </a:pPr>
          <a:r>
            <a:rPr lang="es-CO" sz="5100" kern="1200" dirty="0"/>
            <a:t>Condiciones</a:t>
          </a:r>
        </a:p>
      </dsp:txBody>
      <dsp:txXfrm>
        <a:off x="78305" y="3587481"/>
        <a:ext cx="3611686" cy="2114386"/>
      </dsp:txXfrm>
    </dsp:sp>
    <dsp:sp modelId="{E15B5B56-3330-4571-89E7-1FD2AE0E2B4E}">
      <dsp:nvSpPr>
        <dsp:cNvPr id="0" name=""/>
        <dsp:cNvSpPr/>
      </dsp:nvSpPr>
      <dsp:spPr>
        <a:xfrm>
          <a:off x="4130099" y="4180511"/>
          <a:ext cx="793569" cy="928326"/>
        </a:xfrm>
        <a:prstGeom prst="rightArrow">
          <a:avLst>
            <a:gd name="adj1" fmla="val 60000"/>
            <a:gd name="adj2" fmla="val 50000"/>
          </a:avLst>
        </a:prstGeom>
        <a:solidFill>
          <a:schemeClr val="accent2">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733550">
            <a:lnSpc>
              <a:spcPct val="90000"/>
            </a:lnSpc>
            <a:spcBef>
              <a:spcPct val="0"/>
            </a:spcBef>
            <a:spcAft>
              <a:spcPct val="35000"/>
            </a:spcAft>
            <a:buNone/>
          </a:pPr>
          <a:endParaRPr lang="es-CO" sz="3900" kern="1200"/>
        </a:p>
      </dsp:txBody>
      <dsp:txXfrm>
        <a:off x="4130099" y="4366176"/>
        <a:ext cx="555498" cy="556996"/>
      </dsp:txXfrm>
    </dsp:sp>
    <dsp:sp modelId="{3733EA2E-9068-4D8B-8DF9-5BC458125CF1}">
      <dsp:nvSpPr>
        <dsp:cNvPr id="0" name=""/>
        <dsp:cNvSpPr/>
      </dsp:nvSpPr>
      <dsp:spPr>
        <a:xfrm>
          <a:off x="5253074" y="3521699"/>
          <a:ext cx="3743250" cy="2245950"/>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ctr" defTabSz="2266950">
            <a:lnSpc>
              <a:spcPct val="90000"/>
            </a:lnSpc>
            <a:spcBef>
              <a:spcPct val="0"/>
            </a:spcBef>
            <a:spcAft>
              <a:spcPct val="35000"/>
            </a:spcAft>
            <a:buNone/>
          </a:pPr>
          <a:r>
            <a:rPr lang="es-CO" sz="5100" kern="1200" dirty="0"/>
            <a:t>Preservar</a:t>
          </a:r>
        </a:p>
      </dsp:txBody>
      <dsp:txXfrm>
        <a:off x="5318856" y="3587481"/>
        <a:ext cx="3611686" cy="2114386"/>
      </dsp:txXfrm>
    </dsp:sp>
    <dsp:sp modelId="{65E51AC9-0481-4674-8438-FD2E402B7A3D}">
      <dsp:nvSpPr>
        <dsp:cNvPr id="0" name=""/>
        <dsp:cNvSpPr/>
      </dsp:nvSpPr>
      <dsp:spPr>
        <a:xfrm>
          <a:off x="9370650" y="4180511"/>
          <a:ext cx="793569" cy="928326"/>
        </a:xfrm>
        <a:prstGeom prst="rightArrow">
          <a:avLst>
            <a:gd name="adj1" fmla="val 60000"/>
            <a:gd name="adj2" fmla="val 50000"/>
          </a:avLst>
        </a:prstGeom>
        <a:solidFill>
          <a:schemeClr val="accent3">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1733550">
            <a:lnSpc>
              <a:spcPct val="90000"/>
            </a:lnSpc>
            <a:spcBef>
              <a:spcPct val="0"/>
            </a:spcBef>
            <a:spcAft>
              <a:spcPct val="35000"/>
            </a:spcAft>
            <a:buNone/>
          </a:pPr>
          <a:endParaRPr lang="es-CO" sz="3900" kern="1200"/>
        </a:p>
      </dsp:txBody>
      <dsp:txXfrm>
        <a:off x="9370650" y="4366176"/>
        <a:ext cx="555498" cy="556996"/>
      </dsp:txXfrm>
    </dsp:sp>
    <dsp:sp modelId="{91E27FE1-57CA-4243-864B-73DD1555A361}">
      <dsp:nvSpPr>
        <dsp:cNvPr id="0" name=""/>
        <dsp:cNvSpPr/>
      </dsp:nvSpPr>
      <dsp:spPr>
        <a:xfrm>
          <a:off x="10493625" y="3521699"/>
          <a:ext cx="3743250" cy="2245950"/>
        </a:xfrm>
        <a:prstGeom prst="roundRect">
          <a:avLst>
            <a:gd name="adj" fmla="val 10000"/>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94310" tIns="194310" rIns="194310" bIns="194310" numCol="1" spcCol="1270" anchor="ctr" anchorCtr="0">
          <a:noAutofit/>
        </a:bodyPr>
        <a:lstStyle/>
        <a:p>
          <a:pPr marL="0" lvl="0" indent="0" algn="ctr" defTabSz="2266950">
            <a:lnSpc>
              <a:spcPct val="90000"/>
            </a:lnSpc>
            <a:spcBef>
              <a:spcPct val="0"/>
            </a:spcBef>
            <a:spcAft>
              <a:spcPct val="35000"/>
            </a:spcAft>
            <a:buNone/>
          </a:pPr>
          <a:r>
            <a:rPr lang="es-CO" sz="5100" kern="1200" dirty="0"/>
            <a:t>Información</a:t>
          </a:r>
        </a:p>
      </dsp:txBody>
      <dsp:txXfrm>
        <a:off x="10559407" y="3587481"/>
        <a:ext cx="3611686" cy="21143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F27959-9028-4AEF-BCFA-B532B5CE6AFF}">
      <dsp:nvSpPr>
        <dsp:cNvPr id="0" name=""/>
        <dsp:cNvSpPr/>
      </dsp:nvSpPr>
      <dsp:spPr>
        <a:xfrm rot="5400000">
          <a:off x="7105756" y="67193"/>
          <a:ext cx="4017003" cy="4669183"/>
        </a:xfrm>
        <a:prstGeom prst="hexagon">
          <a:avLst>
            <a:gd name="adj" fmla="val 25000"/>
            <a:gd name="vf" fmla="val 115470"/>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s-MX" sz="3600" kern="1200" dirty="0">
              <a:latin typeface="Times New Roman" panose="02020603050405020304" pitchFamily="18" charset="0"/>
              <a:cs typeface="Times New Roman" panose="02020603050405020304" pitchFamily="18" charset="0"/>
            </a:rPr>
            <a:t>Diseño</a:t>
          </a:r>
          <a:endParaRPr lang="es-CO" sz="3600" kern="1200" dirty="0">
            <a:latin typeface="Times New Roman" panose="02020603050405020304" pitchFamily="18" charset="0"/>
            <a:cs typeface="Times New Roman" panose="02020603050405020304" pitchFamily="18" charset="0"/>
          </a:endParaRPr>
        </a:p>
      </dsp:txBody>
      <dsp:txXfrm rot="-5400000">
        <a:off x="7557864" y="1062784"/>
        <a:ext cx="3112789" cy="2678002"/>
      </dsp:txXfrm>
    </dsp:sp>
    <dsp:sp modelId="{20C5E712-A24A-48B1-8D98-85ADAACFACF4}">
      <dsp:nvSpPr>
        <dsp:cNvPr id="0" name=""/>
        <dsp:cNvSpPr/>
      </dsp:nvSpPr>
      <dsp:spPr>
        <a:xfrm>
          <a:off x="7161413" y="1003185"/>
          <a:ext cx="4482976" cy="2410202"/>
        </a:xfrm>
        <a:prstGeom prst="rect">
          <a:avLst/>
        </a:prstGeom>
        <a:noFill/>
        <a:ln>
          <a:noFill/>
        </a:ln>
        <a:effectLst/>
      </dsp:spPr>
      <dsp:style>
        <a:lnRef idx="0">
          <a:scrgbClr r="0" g="0" b="0"/>
        </a:lnRef>
        <a:fillRef idx="0">
          <a:scrgbClr r="0" g="0" b="0"/>
        </a:fillRef>
        <a:effectRef idx="0">
          <a:scrgbClr r="0" g="0" b="0"/>
        </a:effectRef>
        <a:fontRef idx="minor"/>
      </dsp:style>
    </dsp:sp>
    <dsp:sp modelId="{92D6BE46-D256-4B6C-934F-61CBFE3CF8AA}">
      <dsp:nvSpPr>
        <dsp:cNvPr id="0" name=""/>
        <dsp:cNvSpPr/>
      </dsp:nvSpPr>
      <dsp:spPr>
        <a:xfrm rot="5400000">
          <a:off x="2399598" y="58925"/>
          <a:ext cx="4017003" cy="4641050"/>
        </a:xfrm>
        <a:prstGeom prst="hexagon">
          <a:avLst>
            <a:gd name="adj" fmla="val 25000"/>
            <a:gd name="vf" fmla="val 115470"/>
          </a:avLst>
        </a:prstGeom>
        <a:solidFill>
          <a:schemeClr val="accent3">
            <a:hueOff val="3750088"/>
            <a:satOff val="-5627"/>
            <a:lumOff val="-915"/>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r>
            <a:rPr lang="es-MX" sz="3600" kern="1200" dirty="0">
              <a:latin typeface="Times New Roman" panose="02020603050405020304" pitchFamily="18" charset="0"/>
              <a:cs typeface="Times New Roman" panose="02020603050405020304" pitchFamily="18" charset="0"/>
            </a:rPr>
            <a:t>Enfoque</a:t>
          </a:r>
          <a:endParaRPr lang="es-CO" sz="3600" kern="1200" dirty="0">
            <a:latin typeface="Times New Roman" panose="02020603050405020304" pitchFamily="18" charset="0"/>
            <a:cs typeface="Times New Roman" panose="02020603050405020304" pitchFamily="18" charset="0"/>
          </a:endParaRPr>
        </a:p>
      </dsp:txBody>
      <dsp:txXfrm rot="-5400000">
        <a:off x="2861083" y="1040450"/>
        <a:ext cx="3094034" cy="2678002"/>
      </dsp:txXfrm>
    </dsp:sp>
    <dsp:sp modelId="{C5696F6C-94A4-45B5-B3A7-7476CB6F12A5}">
      <dsp:nvSpPr>
        <dsp:cNvPr id="0" name=""/>
        <dsp:cNvSpPr/>
      </dsp:nvSpPr>
      <dsp:spPr>
        <a:xfrm rot="5400000">
          <a:off x="4734613" y="3174390"/>
          <a:ext cx="4017003" cy="4500420"/>
        </a:xfrm>
        <a:prstGeom prst="hexagon">
          <a:avLst>
            <a:gd name="adj" fmla="val 25000"/>
            <a:gd name="vf" fmla="val 115470"/>
          </a:avLst>
        </a:prstGeom>
        <a:solidFill>
          <a:schemeClr val="accent3">
            <a:hueOff val="7500176"/>
            <a:satOff val="-11253"/>
            <a:lumOff val="-183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s-MX" sz="3600" kern="1200" dirty="0">
              <a:latin typeface="Times New Roman" panose="02020603050405020304" pitchFamily="18" charset="0"/>
              <a:cs typeface="Times New Roman" panose="02020603050405020304" pitchFamily="18" charset="0"/>
            </a:rPr>
            <a:t>Población</a:t>
          </a:r>
          <a:endParaRPr lang="es-CO" sz="3600" kern="1200" dirty="0">
            <a:latin typeface="Times New Roman" panose="02020603050405020304" pitchFamily="18" charset="0"/>
            <a:cs typeface="Times New Roman" panose="02020603050405020304" pitchFamily="18" charset="0"/>
          </a:endParaRPr>
        </a:p>
      </dsp:txBody>
      <dsp:txXfrm rot="-5400000">
        <a:off x="5242975" y="4085600"/>
        <a:ext cx="3000280" cy="2678002"/>
      </dsp:txXfrm>
    </dsp:sp>
    <dsp:sp modelId="{5563D124-43F4-4C75-BCA6-A5A8593F1880}">
      <dsp:nvSpPr>
        <dsp:cNvPr id="0" name=""/>
        <dsp:cNvSpPr/>
      </dsp:nvSpPr>
      <dsp:spPr>
        <a:xfrm>
          <a:off x="621080" y="4216266"/>
          <a:ext cx="4338364" cy="2410202"/>
        </a:xfrm>
        <a:prstGeom prst="rect">
          <a:avLst/>
        </a:prstGeom>
        <a:noFill/>
        <a:ln>
          <a:noFill/>
        </a:ln>
        <a:effectLst/>
      </dsp:spPr>
      <dsp:style>
        <a:lnRef idx="0">
          <a:scrgbClr r="0" g="0" b="0"/>
        </a:lnRef>
        <a:fillRef idx="0">
          <a:scrgbClr r="0" g="0" b="0"/>
        </a:fillRef>
        <a:effectRef idx="0">
          <a:scrgbClr r="0" g="0" b="0"/>
        </a:effectRef>
        <a:fontRef idx="minor"/>
      </dsp:style>
    </dsp:sp>
    <dsp:sp modelId="{C774FB98-182F-4BE4-96A8-88ABBB73600A}">
      <dsp:nvSpPr>
        <dsp:cNvPr id="0" name=""/>
        <dsp:cNvSpPr/>
      </dsp:nvSpPr>
      <dsp:spPr>
        <a:xfrm rot="5400000">
          <a:off x="9289062" y="3214720"/>
          <a:ext cx="4017003" cy="4419760"/>
        </a:xfrm>
        <a:prstGeom prst="hexagon">
          <a:avLst>
            <a:gd name="adj" fmla="val 25000"/>
            <a:gd name="vf" fmla="val 115470"/>
          </a:avLst>
        </a:prstGeom>
        <a:solidFill>
          <a:schemeClr val="accent3">
            <a:hueOff val="11250264"/>
            <a:satOff val="-16880"/>
            <a:lumOff val="-2745"/>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r>
            <a:rPr lang="es-MX" sz="3600" kern="1200" dirty="0">
              <a:latin typeface="Times New Roman" panose="02020603050405020304" pitchFamily="18" charset="0"/>
              <a:cs typeface="Times New Roman" panose="02020603050405020304" pitchFamily="18" charset="0"/>
            </a:rPr>
            <a:t>Muestra</a:t>
          </a:r>
          <a:endParaRPr lang="es-CO" sz="3600" kern="1200" dirty="0">
            <a:latin typeface="Times New Roman" panose="02020603050405020304" pitchFamily="18" charset="0"/>
            <a:cs typeface="Times New Roman" panose="02020603050405020304" pitchFamily="18" charset="0"/>
          </a:endParaRPr>
        </a:p>
      </dsp:txBody>
      <dsp:txXfrm rot="-5400000">
        <a:off x="9824311" y="4085600"/>
        <a:ext cx="2946506" cy="26780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B292E4-14C6-436B-8B20-C11FB87F149D}">
      <dsp:nvSpPr>
        <dsp:cNvPr id="0" name=""/>
        <dsp:cNvSpPr/>
      </dsp:nvSpPr>
      <dsp:spPr>
        <a:xfrm>
          <a:off x="0" y="363613"/>
          <a:ext cx="5497056" cy="3632637"/>
        </a:xfrm>
        <a:prstGeom prst="roundRect">
          <a:avLst>
            <a:gd name="adj" fmla="val 5000"/>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0" tIns="109728" rIns="142240" bIns="0" numCol="1" spcCol="1270" anchor="t" anchorCtr="0">
          <a:noAutofit/>
        </a:bodyPr>
        <a:lstStyle/>
        <a:p>
          <a:pPr marL="0" lvl="0" indent="0" algn="r" defTabSz="1422400">
            <a:lnSpc>
              <a:spcPct val="90000"/>
            </a:lnSpc>
            <a:spcBef>
              <a:spcPct val="0"/>
            </a:spcBef>
            <a:spcAft>
              <a:spcPct val="35000"/>
            </a:spcAft>
            <a:buNone/>
          </a:pPr>
          <a:endParaRPr lang="es-CO" sz="3200" b="0" kern="1200" dirty="0"/>
        </a:p>
      </dsp:txBody>
      <dsp:txXfrm rot="16200000">
        <a:off x="-939675" y="1303288"/>
        <a:ext cx="2978763" cy="1099411"/>
      </dsp:txXfrm>
    </dsp:sp>
    <dsp:sp modelId="{5DB92388-3690-4A83-B857-4B5FFC36555D}">
      <dsp:nvSpPr>
        <dsp:cNvPr id="0" name=""/>
        <dsp:cNvSpPr/>
      </dsp:nvSpPr>
      <dsp:spPr>
        <a:xfrm>
          <a:off x="850017" y="363613"/>
          <a:ext cx="4095307" cy="3632637"/>
        </a:xfrm>
        <a:prstGeom prst="rect">
          <a:avLst/>
        </a:prstGeom>
        <a:noFill/>
        <a:ln>
          <a:noFill/>
        </a:ln>
        <a:effectLst>
          <a:outerShdw blurRad="40000" dist="20000" dir="5400000" rotWithShape="0">
            <a:srgbClr val="000000">
              <a:alpha val="38000"/>
            </a:srgbClr>
          </a:outerShdw>
        </a:effectLst>
        <a:scene3d>
          <a:camera prst="orthographicFront"/>
          <a:lightRig rig="flat" dir="t"/>
        </a:scene3d>
        <a:sp3d/>
      </dsp:spPr>
      <dsp:style>
        <a:lnRef idx="0">
          <a:scrgbClr r="0" g="0" b="0"/>
        </a:lnRef>
        <a:fillRef idx="2">
          <a:scrgbClr r="0" g="0" b="0"/>
        </a:fillRef>
        <a:effectRef idx="1">
          <a:scrgbClr r="0" g="0" b="0"/>
        </a:effectRef>
        <a:fontRef idx="minor">
          <a:schemeClr val="dk1"/>
        </a:fontRef>
      </dsp:style>
      <dsp:txBody>
        <a:bodyPr spcFirstLastPara="0" vert="horz" wrap="square" lIns="0" tIns="109728" rIns="0" bIns="0" numCol="1" spcCol="1270" anchor="t" anchorCtr="0">
          <a:noAutofit/>
        </a:bodyPr>
        <a:lstStyle/>
        <a:p>
          <a:pPr marL="0" lvl="0" indent="0" algn="l" defTabSz="1422400">
            <a:lnSpc>
              <a:spcPct val="90000"/>
            </a:lnSpc>
            <a:spcBef>
              <a:spcPct val="0"/>
            </a:spcBef>
            <a:spcAft>
              <a:spcPct val="35000"/>
            </a:spcAft>
            <a:buNone/>
          </a:pPr>
          <a:r>
            <a:rPr lang="es-CO" sz="3200" b="0" kern="1200" dirty="0">
              <a:effectLst/>
              <a:latin typeface="Times New Roman" panose="02020603050405020304" pitchFamily="18" charset="0"/>
              <a:ea typeface="Calibri" panose="020F0502020204030204" pitchFamily="34" charset="0"/>
            </a:rPr>
            <a:t>Identificar el </a:t>
          </a:r>
          <a:r>
            <a:rPr lang="es-ES" sz="3200" b="0" kern="1200" dirty="0">
              <a:effectLst/>
              <a:latin typeface="Times New Roman" panose="02020603050405020304" pitchFamily="18" charset="0"/>
              <a:ea typeface="Calibri" panose="020F0502020204030204" pitchFamily="34" charset="0"/>
            </a:rPr>
            <a:t>Nivel de </a:t>
          </a:r>
          <a:r>
            <a:rPr lang="es-CO" sz="3200" b="0" kern="1200" dirty="0">
              <a:effectLst/>
              <a:latin typeface="Times New Roman" panose="02020603050405020304" pitchFamily="18" charset="0"/>
              <a:ea typeface="Calibri" panose="020F0502020204030204" pitchFamily="34" charset="0"/>
            </a:rPr>
            <a:t>Conocimiento Sobre Prevención de Riesgos Laborales de los Trabajadores del Área de la Construcción.</a:t>
          </a:r>
          <a:endParaRPr lang="es-CO" sz="3200" b="0" kern="1200" dirty="0"/>
        </a:p>
      </dsp:txBody>
      <dsp:txXfrm>
        <a:off x="850017" y="363613"/>
        <a:ext cx="4095307" cy="3632637"/>
      </dsp:txXfrm>
    </dsp:sp>
    <dsp:sp modelId="{2E9F947B-8D8B-4A87-8FFD-D40FBAD1E6F1}">
      <dsp:nvSpPr>
        <dsp:cNvPr id="0" name=""/>
        <dsp:cNvSpPr/>
      </dsp:nvSpPr>
      <dsp:spPr>
        <a:xfrm>
          <a:off x="5552051" y="372771"/>
          <a:ext cx="5546469" cy="3632637"/>
        </a:xfrm>
        <a:prstGeom prst="roundRect">
          <a:avLst>
            <a:gd name="adj" fmla="val 5000"/>
          </a:avLst>
        </a:prstGeom>
        <a:gradFill rotWithShape="0">
          <a:gsLst>
            <a:gs pos="0">
              <a:schemeClr val="accent4">
                <a:hueOff val="-2232385"/>
                <a:satOff val="13449"/>
                <a:lumOff val="1078"/>
                <a:alphaOff val="0"/>
                <a:tint val="50000"/>
                <a:satMod val="300000"/>
              </a:schemeClr>
            </a:gs>
            <a:gs pos="35000">
              <a:schemeClr val="accent4">
                <a:hueOff val="-2232385"/>
                <a:satOff val="13449"/>
                <a:lumOff val="1078"/>
                <a:alphaOff val="0"/>
                <a:tint val="37000"/>
                <a:satMod val="300000"/>
              </a:schemeClr>
            </a:gs>
            <a:gs pos="100000">
              <a:schemeClr val="accent4">
                <a:hueOff val="-2232385"/>
                <a:satOff val="13449"/>
                <a:lumOff val="107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0" tIns="109728" rIns="142240" bIns="0" numCol="1" spcCol="1270" anchor="t" anchorCtr="0">
          <a:noAutofit/>
        </a:bodyPr>
        <a:lstStyle/>
        <a:p>
          <a:pPr marL="0" lvl="0" indent="0" algn="r" defTabSz="1422400">
            <a:lnSpc>
              <a:spcPct val="90000"/>
            </a:lnSpc>
            <a:spcBef>
              <a:spcPct val="0"/>
            </a:spcBef>
            <a:spcAft>
              <a:spcPct val="35000"/>
            </a:spcAft>
            <a:buNone/>
          </a:pPr>
          <a:endParaRPr lang="es-CO" sz="3200" b="0" kern="1200" dirty="0"/>
        </a:p>
      </dsp:txBody>
      <dsp:txXfrm rot="16200000">
        <a:off x="4617317" y="1307506"/>
        <a:ext cx="2978763" cy="1109293"/>
      </dsp:txXfrm>
    </dsp:sp>
    <dsp:sp modelId="{BE6AC29E-D11D-4451-89EF-CD65F7DFE39C}">
      <dsp:nvSpPr>
        <dsp:cNvPr id="0" name=""/>
        <dsp:cNvSpPr/>
      </dsp:nvSpPr>
      <dsp:spPr>
        <a:xfrm rot="5400000">
          <a:off x="5402681" y="2325183"/>
          <a:ext cx="362718" cy="308570"/>
        </a:xfrm>
        <a:prstGeom prst="flowChartExtra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4">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936572D0-BEB2-47FA-96F6-424B49D47C67}">
      <dsp:nvSpPr>
        <dsp:cNvPr id="0" name=""/>
        <dsp:cNvSpPr/>
      </dsp:nvSpPr>
      <dsp:spPr>
        <a:xfrm>
          <a:off x="6408369" y="372771"/>
          <a:ext cx="4132119" cy="3632637"/>
        </a:xfrm>
        <a:prstGeom prst="rect">
          <a:avLst/>
        </a:prstGeom>
        <a:noFill/>
        <a:ln>
          <a:noFill/>
        </a:ln>
        <a:effectLst>
          <a:outerShdw blurRad="40000" dist="20000" dir="5400000" rotWithShape="0">
            <a:srgbClr val="000000">
              <a:alpha val="38000"/>
            </a:srgbClr>
          </a:outerShdw>
        </a:effectLst>
        <a:scene3d>
          <a:camera prst="orthographicFront"/>
          <a:lightRig rig="flat" dir="t"/>
        </a:scene3d>
        <a:sp3d/>
      </dsp:spPr>
      <dsp:style>
        <a:lnRef idx="0">
          <a:scrgbClr r="0" g="0" b="0"/>
        </a:lnRef>
        <a:fillRef idx="2">
          <a:scrgbClr r="0" g="0" b="0"/>
        </a:fillRef>
        <a:effectRef idx="1">
          <a:scrgbClr r="0" g="0" b="0"/>
        </a:effectRef>
        <a:fontRef idx="minor">
          <a:schemeClr val="dk1"/>
        </a:fontRef>
      </dsp:style>
      <dsp:txBody>
        <a:bodyPr spcFirstLastPara="0" vert="horz" wrap="square" lIns="0" tIns="109728" rIns="0" bIns="0" numCol="1" spcCol="1270" anchor="t" anchorCtr="0">
          <a:noAutofit/>
        </a:bodyPr>
        <a:lstStyle/>
        <a:p>
          <a:pPr marL="0" lvl="0" indent="0" algn="l" defTabSz="1422400">
            <a:lnSpc>
              <a:spcPct val="90000"/>
            </a:lnSpc>
            <a:spcBef>
              <a:spcPct val="0"/>
            </a:spcBef>
            <a:spcAft>
              <a:spcPct val="35000"/>
            </a:spcAft>
            <a:buNone/>
          </a:pPr>
          <a:r>
            <a:rPr lang="es-CO" sz="3200" b="0" kern="1200" dirty="0">
              <a:effectLst/>
              <a:latin typeface="Times New Roman" panose="02020603050405020304" pitchFamily="18" charset="0"/>
              <a:ea typeface="Times New Roman" panose="02020603050405020304" pitchFamily="18" charset="0"/>
            </a:rPr>
            <a:t>D</a:t>
          </a:r>
          <a:r>
            <a:rPr lang="es-CO" sz="3200" b="0" kern="1200" dirty="0">
              <a:effectLst/>
              <a:latin typeface="Times New Roman" panose="02020603050405020304" pitchFamily="18" charset="0"/>
              <a:ea typeface="Calibri" panose="020F0502020204030204" pitchFamily="34" charset="0"/>
            </a:rPr>
            <a:t>eterminar el Nivel de Cumplimiento de las Normativas de Seguridad y Salud en el Trabajo de las Empresas de Construcción del Municipio de Aguachica.</a:t>
          </a:r>
          <a:endParaRPr lang="es-CO" sz="3200" b="0" kern="1200" dirty="0"/>
        </a:p>
      </dsp:txBody>
      <dsp:txXfrm>
        <a:off x="6408369" y="372771"/>
        <a:ext cx="4132119" cy="3632637"/>
      </dsp:txXfrm>
    </dsp:sp>
    <dsp:sp modelId="{BD8E397A-44FD-4882-BA85-C26A15B6B1E3}">
      <dsp:nvSpPr>
        <dsp:cNvPr id="0" name=""/>
        <dsp:cNvSpPr/>
      </dsp:nvSpPr>
      <dsp:spPr>
        <a:xfrm>
          <a:off x="11192223" y="363613"/>
          <a:ext cx="4671302" cy="3632637"/>
        </a:xfrm>
        <a:prstGeom prst="roundRect">
          <a:avLst>
            <a:gd name="adj" fmla="val 5000"/>
          </a:avLst>
        </a:prstGeom>
        <a:gradFill rotWithShape="0">
          <a:gsLst>
            <a:gs pos="0">
              <a:schemeClr val="accent4">
                <a:hueOff val="-4464770"/>
                <a:satOff val="26899"/>
                <a:lumOff val="2156"/>
                <a:alphaOff val="0"/>
                <a:tint val="50000"/>
                <a:satMod val="300000"/>
              </a:schemeClr>
            </a:gs>
            <a:gs pos="35000">
              <a:schemeClr val="accent4">
                <a:hueOff val="-4464770"/>
                <a:satOff val="26899"/>
                <a:lumOff val="2156"/>
                <a:alphaOff val="0"/>
                <a:tint val="37000"/>
                <a:satMod val="300000"/>
              </a:schemeClr>
            </a:gs>
            <a:gs pos="100000">
              <a:schemeClr val="accent4">
                <a:hueOff val="-4464770"/>
                <a:satOff val="26899"/>
                <a:lumOff val="2156"/>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0" tIns="109728" rIns="142240" bIns="0" numCol="1" spcCol="1270" anchor="t" anchorCtr="0">
          <a:noAutofit/>
        </a:bodyPr>
        <a:lstStyle/>
        <a:p>
          <a:pPr marL="0" lvl="0" indent="0" algn="r" defTabSz="1422400">
            <a:lnSpc>
              <a:spcPct val="90000"/>
            </a:lnSpc>
            <a:spcBef>
              <a:spcPct val="0"/>
            </a:spcBef>
            <a:spcAft>
              <a:spcPct val="35000"/>
            </a:spcAft>
            <a:buNone/>
          </a:pPr>
          <a:endParaRPr lang="es-CO" sz="3200" b="0" kern="1200" dirty="0"/>
        </a:p>
      </dsp:txBody>
      <dsp:txXfrm rot="16200000">
        <a:off x="10169972" y="1385864"/>
        <a:ext cx="2978763" cy="934260"/>
      </dsp:txXfrm>
    </dsp:sp>
    <dsp:sp modelId="{2055A0F6-62DB-4D76-9369-43484E879CDD}">
      <dsp:nvSpPr>
        <dsp:cNvPr id="0" name=""/>
        <dsp:cNvSpPr/>
      </dsp:nvSpPr>
      <dsp:spPr>
        <a:xfrm rot="5400000">
          <a:off x="11021150" y="2325183"/>
          <a:ext cx="362718" cy="308570"/>
        </a:xfrm>
        <a:prstGeom prst="flowChartExtract">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4">
              <a:hueOff val="-4464770"/>
              <a:satOff val="26899"/>
              <a:lumOff val="2156"/>
              <a:alphaOff val="0"/>
            </a:schemeClr>
          </a:solidFill>
          <a:prstDash val="solid"/>
        </a:ln>
        <a:effectLst/>
      </dsp:spPr>
      <dsp:style>
        <a:lnRef idx="1">
          <a:scrgbClr r="0" g="0" b="0"/>
        </a:lnRef>
        <a:fillRef idx="2">
          <a:scrgbClr r="0" g="0" b="0"/>
        </a:fillRef>
        <a:effectRef idx="0">
          <a:scrgbClr r="0" g="0" b="0"/>
        </a:effectRef>
        <a:fontRef idx="minor"/>
      </dsp:style>
    </dsp:sp>
    <dsp:sp modelId="{5A3A5039-58FB-458D-831A-ECCF6CE2FFB0}">
      <dsp:nvSpPr>
        <dsp:cNvPr id="0" name=""/>
        <dsp:cNvSpPr/>
      </dsp:nvSpPr>
      <dsp:spPr>
        <a:xfrm>
          <a:off x="11936957" y="363613"/>
          <a:ext cx="3480120" cy="3632637"/>
        </a:xfrm>
        <a:prstGeom prst="rect">
          <a:avLst/>
        </a:prstGeom>
        <a:noFill/>
        <a:ln>
          <a:noFill/>
        </a:ln>
        <a:effectLst>
          <a:outerShdw blurRad="40000" dist="20000" dir="5400000" rotWithShape="0">
            <a:srgbClr val="000000">
              <a:alpha val="38000"/>
            </a:srgbClr>
          </a:outerShdw>
        </a:effectLst>
        <a:scene3d>
          <a:camera prst="orthographicFront"/>
          <a:lightRig rig="flat" dir="t"/>
        </a:scene3d>
        <a:sp3d/>
      </dsp:spPr>
      <dsp:style>
        <a:lnRef idx="0">
          <a:scrgbClr r="0" g="0" b="0"/>
        </a:lnRef>
        <a:fillRef idx="2">
          <a:scrgbClr r="0" g="0" b="0"/>
        </a:fillRef>
        <a:effectRef idx="1">
          <a:scrgbClr r="0" g="0" b="0"/>
        </a:effectRef>
        <a:fontRef idx="minor">
          <a:schemeClr val="dk1"/>
        </a:fontRef>
      </dsp:style>
      <dsp:txBody>
        <a:bodyPr spcFirstLastPara="0" vert="horz" wrap="square" lIns="0" tIns="109728" rIns="0" bIns="0" numCol="1" spcCol="1270" anchor="t" anchorCtr="0">
          <a:noAutofit/>
        </a:bodyPr>
        <a:lstStyle/>
        <a:p>
          <a:pPr marL="0" lvl="0" indent="0" algn="l" defTabSz="1422400">
            <a:lnSpc>
              <a:spcPct val="90000"/>
            </a:lnSpc>
            <a:spcBef>
              <a:spcPct val="0"/>
            </a:spcBef>
            <a:spcAft>
              <a:spcPct val="35000"/>
            </a:spcAft>
            <a:buNone/>
          </a:pPr>
          <a:r>
            <a:rPr lang="es-CO" sz="3200" b="0" kern="1200" dirty="0">
              <a:effectLst/>
              <a:latin typeface="Times New Roman" panose="02020603050405020304" pitchFamily="18" charset="0"/>
              <a:ea typeface="Times New Roman" panose="02020603050405020304" pitchFamily="18" charset="0"/>
            </a:rPr>
            <a:t>Elaboración de una Guía De Prevención de Riesgos Laborales Para las Empresas De Construcción del Municipio de Aguachica.</a:t>
          </a:r>
          <a:endParaRPr lang="es-CO" sz="3200" b="0" kern="1200" dirty="0"/>
        </a:p>
      </dsp:txBody>
      <dsp:txXfrm>
        <a:off x="11936957" y="363613"/>
        <a:ext cx="3480120" cy="3632637"/>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38FF3AE-EE8C-4B0D-A099-8523C84DE9C6}" type="datetimeFigureOut">
              <a:rPr lang="en-US" smtClean="0"/>
              <a:t>12/11/2023</a:t>
            </a:fld>
            <a:endParaRPr lang="en-US"/>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C3E52E5-E1A2-43E5-972A-260BC14DECA2}" type="slidenum">
              <a:rPr lang="en-US" smtClean="0"/>
              <a:t>‹Nº›</a:t>
            </a:fld>
            <a:endParaRPr lang="en-US"/>
          </a:p>
        </p:txBody>
      </p:sp>
    </p:spTree>
    <p:extLst>
      <p:ext uri="{BB962C8B-B14F-4D97-AF65-F5344CB8AC3E}">
        <p14:creationId xmlns:p14="http://schemas.microsoft.com/office/powerpoint/2010/main" val="34672313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834578-CAA3-429D-AE82-416BA81CAE3B}" type="datetimeFigureOut">
              <a:rPr lang="en-US" smtClean="0"/>
              <a:t>12/11/2023</a:t>
            </a:fld>
            <a:endParaRPr 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0087E9-0318-4832-9BD9-9F5532A62CBF}" type="slidenum">
              <a:rPr lang="en-US" smtClean="0"/>
              <a:t>‹Nº›</a:t>
            </a:fld>
            <a:endParaRPr lang="en-US"/>
          </a:p>
        </p:txBody>
      </p:sp>
    </p:spTree>
    <p:extLst>
      <p:ext uri="{BB962C8B-B14F-4D97-AF65-F5344CB8AC3E}">
        <p14:creationId xmlns:p14="http://schemas.microsoft.com/office/powerpoint/2010/main" val="672881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3" y="1535113"/>
            <a:ext cx="4040188" cy="639762"/>
          </a:xfrm>
        </p:spPr>
        <p:txBody>
          <a:bodyPr anchor="b"/>
          <a:lstStyle>
            <a:lvl1pPr marL="0" indent="0">
              <a:buNone/>
              <a:defRPr sz="24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3"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9" y="1535113"/>
            <a:ext cx="4041775" cy="639762"/>
          </a:xfrm>
        </p:spPr>
        <p:txBody>
          <a:bodyPr anchor="b"/>
          <a:lstStyle>
            <a:lvl1pPr marL="0" indent="0">
              <a:buNone/>
              <a:defRPr sz="24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9"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INICIO">
    <p:spTree>
      <p:nvGrpSpPr>
        <p:cNvPr id="1" name=""/>
        <p:cNvGrpSpPr/>
        <p:nvPr/>
      </p:nvGrpSpPr>
      <p:grpSpPr>
        <a:xfrm>
          <a:off x="0" y="0"/>
          <a:ext cx="0" cy="0"/>
          <a:chOff x="0" y="0"/>
          <a:chExt cx="0" cy="0"/>
        </a:xfrm>
      </p:grpSpPr>
      <p:pic>
        <p:nvPicPr>
          <p:cNvPr id="5" name="Picture 2"/>
          <p:cNvPicPr>
            <a:picLocks noChangeAspect="1"/>
          </p:cNvPicPr>
          <p:nvPr userDrawn="1"/>
        </p:nvPicPr>
        <p:blipFill>
          <a:blip r:embed="rId2"/>
          <a:srcRect/>
          <a:stretch>
            <a:fillRect/>
          </a:stretch>
        </p:blipFill>
        <p:spPr>
          <a:xfrm>
            <a:off x="471113" y="328583"/>
            <a:ext cx="3944651" cy="1255484"/>
          </a:xfrm>
          <a:prstGeom prst="rect">
            <a:avLst/>
          </a:prstGeom>
        </p:spPr>
      </p:pic>
      <p:grpSp>
        <p:nvGrpSpPr>
          <p:cNvPr id="6" name="Group 4"/>
          <p:cNvGrpSpPr/>
          <p:nvPr userDrawn="1"/>
        </p:nvGrpSpPr>
        <p:grpSpPr>
          <a:xfrm>
            <a:off x="10575022" y="-83640"/>
            <a:ext cx="10539663" cy="10287000"/>
            <a:chOff x="0" y="0"/>
            <a:chExt cx="14052884" cy="13716000"/>
          </a:xfrm>
        </p:grpSpPr>
        <p:pic>
          <p:nvPicPr>
            <p:cNvPr id="7" name="Picture 5"/>
            <p:cNvPicPr>
              <a:picLocks noChangeAspect="1"/>
            </p:cNvPicPr>
            <p:nvPr/>
          </p:nvPicPr>
          <p:blipFill>
            <a:blip r:embed="rId3"/>
            <a:srcRect l="9933" r="32434"/>
            <a:stretch>
              <a:fillRect/>
            </a:stretch>
          </p:blipFill>
          <p:spPr>
            <a:xfrm>
              <a:off x="0" y="0"/>
              <a:ext cx="14052884" cy="13716000"/>
            </a:xfrm>
            <a:prstGeom prst="rect">
              <a:avLst/>
            </a:prstGeom>
          </p:spPr>
        </p:pic>
      </p:grpSp>
      <p:grpSp>
        <p:nvGrpSpPr>
          <p:cNvPr id="8" name="Group 15"/>
          <p:cNvGrpSpPr/>
          <p:nvPr userDrawn="1"/>
        </p:nvGrpSpPr>
        <p:grpSpPr>
          <a:xfrm>
            <a:off x="-2405949" y="-756374"/>
            <a:ext cx="4393457" cy="839228"/>
            <a:chOff x="0" y="0"/>
            <a:chExt cx="1157124" cy="221031"/>
          </a:xfrm>
        </p:grpSpPr>
        <p:sp>
          <p:nvSpPr>
            <p:cNvPr id="9" name="Freeform 16"/>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168246"/>
            </a:solidFill>
          </p:spPr>
        </p:sp>
        <p:sp>
          <p:nvSpPr>
            <p:cNvPr id="10" name="TextBox 17"/>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1" name="Group 18"/>
          <p:cNvGrpSpPr/>
          <p:nvPr userDrawn="1"/>
        </p:nvGrpSpPr>
        <p:grpSpPr>
          <a:xfrm>
            <a:off x="1111231" y="-945845"/>
            <a:ext cx="2664423" cy="1218172"/>
            <a:chOff x="0" y="0"/>
            <a:chExt cx="483446" cy="221031"/>
          </a:xfrm>
        </p:grpSpPr>
        <p:sp>
          <p:nvSpPr>
            <p:cNvPr id="12" name="Freeform 19"/>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35B729"/>
            </a:solidFill>
          </p:spPr>
        </p:sp>
        <p:sp>
          <p:nvSpPr>
            <p:cNvPr id="13" name="TextBox 20"/>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4" name="Group 21"/>
          <p:cNvGrpSpPr/>
          <p:nvPr userDrawn="1"/>
        </p:nvGrpSpPr>
        <p:grpSpPr>
          <a:xfrm>
            <a:off x="2721641" y="-945845"/>
            <a:ext cx="2664423" cy="1218172"/>
            <a:chOff x="0" y="0"/>
            <a:chExt cx="483446" cy="221031"/>
          </a:xfrm>
        </p:grpSpPr>
        <p:sp>
          <p:nvSpPr>
            <p:cNvPr id="15" name="Freeform 22"/>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168246"/>
            </a:solidFill>
          </p:spPr>
        </p:sp>
        <p:sp>
          <p:nvSpPr>
            <p:cNvPr id="16" name="TextBox 23"/>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pic>
        <p:nvPicPr>
          <p:cNvPr id="18" name="Picture 20"/>
          <p:cNvPicPr>
            <a:picLocks noChangeAspect="1"/>
          </p:cNvPicPr>
          <p:nvPr userDrawn="1"/>
        </p:nvPicPr>
        <p:blipFill>
          <a:blip r:embed="rId4"/>
          <a:srcRect l="27903" t="7707" r="27626" b="7032"/>
          <a:stretch>
            <a:fillRect/>
          </a:stretch>
        </p:blipFill>
        <p:spPr>
          <a:xfrm>
            <a:off x="10914963" y="237422"/>
            <a:ext cx="1506527" cy="1624685"/>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1">
    <p:spTree>
      <p:nvGrpSpPr>
        <p:cNvPr id="1" name=""/>
        <p:cNvGrpSpPr/>
        <p:nvPr/>
      </p:nvGrpSpPr>
      <p:grpSpPr>
        <a:xfrm>
          <a:off x="0" y="0"/>
          <a:ext cx="0" cy="0"/>
          <a:chOff x="0" y="0"/>
          <a:chExt cx="0" cy="0"/>
        </a:xfrm>
      </p:grpSpPr>
      <p:pic>
        <p:nvPicPr>
          <p:cNvPr id="6" name="Picture 2"/>
          <p:cNvPicPr>
            <a:picLocks noChangeAspect="1"/>
          </p:cNvPicPr>
          <p:nvPr userDrawn="1"/>
        </p:nvPicPr>
        <p:blipFill>
          <a:blip r:embed="rId2"/>
          <a:srcRect/>
          <a:stretch>
            <a:fillRect/>
          </a:stretch>
        </p:blipFill>
        <p:spPr>
          <a:xfrm>
            <a:off x="471113" y="400959"/>
            <a:ext cx="3944651" cy="1255484"/>
          </a:xfrm>
          <a:prstGeom prst="rect">
            <a:avLst/>
          </a:prstGeom>
        </p:spPr>
      </p:pic>
      <p:grpSp>
        <p:nvGrpSpPr>
          <p:cNvPr id="7" name="Grupo 6"/>
          <p:cNvGrpSpPr/>
          <p:nvPr userDrawn="1"/>
        </p:nvGrpSpPr>
        <p:grpSpPr>
          <a:xfrm>
            <a:off x="-2405949" y="-945846"/>
            <a:ext cx="7792008" cy="1218172"/>
            <a:chOff x="-2405949" y="-945847"/>
            <a:chExt cx="7792008" cy="1218172"/>
          </a:xfrm>
        </p:grpSpPr>
        <p:grpSp>
          <p:nvGrpSpPr>
            <p:cNvPr id="8" name="Group 3"/>
            <p:cNvGrpSpPr/>
            <p:nvPr/>
          </p:nvGrpSpPr>
          <p:grpSpPr>
            <a:xfrm>
              <a:off x="-2405949" y="-756375"/>
              <a:ext cx="4393457" cy="839228"/>
              <a:chOff x="0" y="0"/>
              <a:chExt cx="1157124" cy="221031"/>
            </a:xfrm>
          </p:grpSpPr>
          <p:sp>
            <p:nvSpPr>
              <p:cNvPr id="15" name="Freeform 4"/>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168246"/>
              </a:solidFill>
            </p:spPr>
          </p:sp>
          <p:sp>
            <p:nvSpPr>
              <p:cNvPr id="16" name="TextBox 5"/>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9" name="Group 6"/>
            <p:cNvGrpSpPr/>
            <p:nvPr/>
          </p:nvGrpSpPr>
          <p:grpSpPr>
            <a:xfrm>
              <a:off x="1111228" y="-945847"/>
              <a:ext cx="2664422" cy="1218172"/>
              <a:chOff x="0" y="0"/>
              <a:chExt cx="483446" cy="221031"/>
            </a:xfrm>
          </p:grpSpPr>
          <p:sp>
            <p:nvSpPr>
              <p:cNvPr id="13" name="Freeform 7"/>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35B729"/>
              </a:solidFill>
            </p:spPr>
          </p:sp>
          <p:sp>
            <p:nvSpPr>
              <p:cNvPr id="14" name="TextBox 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0" name="Group 9"/>
            <p:cNvGrpSpPr/>
            <p:nvPr/>
          </p:nvGrpSpPr>
          <p:grpSpPr>
            <a:xfrm>
              <a:off x="2721637" y="-945847"/>
              <a:ext cx="2664422" cy="1218172"/>
              <a:chOff x="0" y="0"/>
              <a:chExt cx="483446" cy="221031"/>
            </a:xfrm>
          </p:grpSpPr>
          <p:sp>
            <p:nvSpPr>
              <p:cNvPr id="11" name="Freeform 10"/>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168246"/>
              </a:solidFill>
            </p:spPr>
          </p:sp>
          <p:sp>
            <p:nvSpPr>
              <p:cNvPr id="12" name="TextBox 1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grpSp>
        <p:nvGrpSpPr>
          <p:cNvPr id="17" name="Group 12"/>
          <p:cNvGrpSpPr/>
          <p:nvPr userDrawn="1"/>
        </p:nvGrpSpPr>
        <p:grpSpPr>
          <a:xfrm rot="-4699802">
            <a:off x="12677283" y="4893040"/>
            <a:ext cx="15009628" cy="4262784"/>
            <a:chOff x="0" y="0"/>
            <a:chExt cx="3953153" cy="1122709"/>
          </a:xfrm>
        </p:grpSpPr>
        <p:sp>
          <p:nvSpPr>
            <p:cNvPr id="18" name="Freeform 13"/>
            <p:cNvSpPr/>
            <p:nvPr/>
          </p:nvSpPr>
          <p:spPr>
            <a:xfrm>
              <a:off x="0" y="0"/>
              <a:ext cx="3953153" cy="1122709"/>
            </a:xfrm>
            <a:custGeom>
              <a:avLst/>
              <a:gdLst/>
              <a:ahLst/>
              <a:cxnLst/>
              <a:rect l="l" t="t" r="r" b="b"/>
              <a:pathLst>
                <a:path w="3953153" h="1122709">
                  <a:moveTo>
                    <a:pt x="0" y="0"/>
                  </a:moveTo>
                  <a:lnTo>
                    <a:pt x="3953153" y="0"/>
                  </a:lnTo>
                  <a:lnTo>
                    <a:pt x="3953153" y="1122709"/>
                  </a:lnTo>
                  <a:lnTo>
                    <a:pt x="0" y="1122709"/>
                  </a:lnTo>
                  <a:close/>
                </a:path>
              </a:pathLst>
            </a:custGeom>
            <a:solidFill>
              <a:srgbClr val="168246"/>
            </a:solidFill>
          </p:spPr>
        </p:sp>
        <p:sp>
          <p:nvSpPr>
            <p:cNvPr id="19" name="TextBox 14"/>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grpSp>
        <p:nvGrpSpPr>
          <p:cNvPr id="20" name="Group 15"/>
          <p:cNvGrpSpPr/>
          <p:nvPr userDrawn="1"/>
        </p:nvGrpSpPr>
        <p:grpSpPr>
          <a:xfrm rot="-4699802">
            <a:off x="10294847" y="6513127"/>
            <a:ext cx="15009628" cy="201024"/>
            <a:chOff x="0" y="0"/>
            <a:chExt cx="3953153" cy="52945"/>
          </a:xfrm>
        </p:grpSpPr>
        <p:sp>
          <p:nvSpPr>
            <p:cNvPr id="21" name="Freeform 16"/>
            <p:cNvSpPr/>
            <p:nvPr/>
          </p:nvSpPr>
          <p:spPr>
            <a:xfrm>
              <a:off x="0" y="0"/>
              <a:ext cx="3953153" cy="52945"/>
            </a:xfrm>
            <a:custGeom>
              <a:avLst/>
              <a:gdLst/>
              <a:ahLst/>
              <a:cxnLst/>
              <a:rect l="l" t="t" r="r" b="b"/>
              <a:pathLst>
                <a:path w="3953153" h="52945">
                  <a:moveTo>
                    <a:pt x="0" y="0"/>
                  </a:moveTo>
                  <a:lnTo>
                    <a:pt x="3953153" y="0"/>
                  </a:lnTo>
                  <a:lnTo>
                    <a:pt x="3953153" y="52945"/>
                  </a:lnTo>
                  <a:lnTo>
                    <a:pt x="0" y="52945"/>
                  </a:lnTo>
                  <a:close/>
                </a:path>
              </a:pathLst>
            </a:custGeom>
            <a:solidFill>
              <a:srgbClr val="35B729"/>
            </a:solidFill>
          </p:spPr>
        </p:sp>
        <p:sp>
          <p:nvSpPr>
            <p:cNvPr id="22" name="TextBox 17"/>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pic>
        <p:nvPicPr>
          <p:cNvPr id="23" name="Picture 20"/>
          <p:cNvPicPr>
            <a:picLocks noChangeAspect="1"/>
          </p:cNvPicPr>
          <p:nvPr userDrawn="1"/>
        </p:nvPicPr>
        <p:blipFill>
          <a:blip r:embed="rId3"/>
          <a:srcRect l="27903" t="7707" r="27626" b="7032"/>
          <a:stretch>
            <a:fillRect/>
          </a:stretch>
        </p:blipFill>
        <p:spPr>
          <a:xfrm>
            <a:off x="16054369" y="90474"/>
            <a:ext cx="1506527" cy="1624685"/>
          </a:xfrm>
          <a:prstGeom prst="rect">
            <a:avLst/>
          </a:prstGeom>
        </p:spPr>
      </p:pic>
      <p:pic>
        <p:nvPicPr>
          <p:cNvPr id="24" name="Imagen 23"/>
          <p:cNvPicPr>
            <a:picLocks noChangeAspect="1"/>
          </p:cNvPicPr>
          <p:nvPr userDrawn="1"/>
        </p:nvPicPr>
        <p:blipFill>
          <a:blip r:embed="rId4"/>
          <a:stretch>
            <a:fillRect/>
          </a:stretch>
        </p:blipFill>
        <p:spPr>
          <a:xfrm>
            <a:off x="7620000" y="9388462"/>
            <a:ext cx="2688569" cy="2615411"/>
          </a:xfrm>
          <a:prstGeom prst="rect">
            <a:avLst/>
          </a:prstGeom>
        </p:spPr>
      </p:pic>
    </p:spTree>
    <p:extLst>
      <p:ext uri="{BB962C8B-B14F-4D97-AF65-F5344CB8AC3E}">
        <p14:creationId xmlns:p14="http://schemas.microsoft.com/office/powerpoint/2010/main" val="18639997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2">
    <p:spTree>
      <p:nvGrpSpPr>
        <p:cNvPr id="1" name=""/>
        <p:cNvGrpSpPr/>
        <p:nvPr/>
      </p:nvGrpSpPr>
      <p:grpSpPr>
        <a:xfrm>
          <a:off x="0" y="0"/>
          <a:ext cx="0" cy="0"/>
          <a:chOff x="0" y="0"/>
          <a:chExt cx="0" cy="0"/>
        </a:xfrm>
      </p:grpSpPr>
      <p:pic>
        <p:nvPicPr>
          <p:cNvPr id="8" name="Picture 5"/>
          <p:cNvPicPr>
            <a:picLocks noChangeAspect="1"/>
          </p:cNvPicPr>
          <p:nvPr userDrawn="1"/>
        </p:nvPicPr>
        <p:blipFill>
          <a:blip r:embed="rId2"/>
          <a:srcRect/>
          <a:stretch>
            <a:fillRect/>
          </a:stretch>
        </p:blipFill>
        <p:spPr>
          <a:xfrm>
            <a:off x="14058905" y="400959"/>
            <a:ext cx="3944651" cy="1255484"/>
          </a:xfrm>
          <a:prstGeom prst="rect">
            <a:avLst/>
          </a:prstGeom>
        </p:spPr>
      </p:pic>
      <p:grpSp>
        <p:nvGrpSpPr>
          <p:cNvPr id="9" name="Group 6"/>
          <p:cNvGrpSpPr/>
          <p:nvPr userDrawn="1"/>
        </p:nvGrpSpPr>
        <p:grpSpPr>
          <a:xfrm>
            <a:off x="13865445" y="-783709"/>
            <a:ext cx="2165787" cy="839228"/>
            <a:chOff x="0" y="0"/>
            <a:chExt cx="570413" cy="221031"/>
          </a:xfrm>
        </p:grpSpPr>
        <p:sp>
          <p:nvSpPr>
            <p:cNvPr id="10" name="Freeform 7"/>
            <p:cNvSpPr/>
            <p:nvPr/>
          </p:nvSpPr>
          <p:spPr>
            <a:xfrm>
              <a:off x="0" y="0"/>
              <a:ext cx="570413" cy="221031"/>
            </a:xfrm>
            <a:custGeom>
              <a:avLst/>
              <a:gdLst/>
              <a:ahLst/>
              <a:cxnLst/>
              <a:rect l="l" t="t" r="r" b="b"/>
              <a:pathLst>
                <a:path w="570413" h="221031">
                  <a:moveTo>
                    <a:pt x="203200" y="0"/>
                  </a:moveTo>
                  <a:lnTo>
                    <a:pt x="570413" y="0"/>
                  </a:lnTo>
                  <a:lnTo>
                    <a:pt x="367213" y="221031"/>
                  </a:lnTo>
                  <a:lnTo>
                    <a:pt x="0" y="221031"/>
                  </a:lnTo>
                  <a:lnTo>
                    <a:pt x="203200" y="0"/>
                  </a:lnTo>
                  <a:close/>
                </a:path>
              </a:pathLst>
            </a:custGeom>
            <a:solidFill>
              <a:srgbClr val="168246"/>
            </a:solidFill>
          </p:spPr>
        </p:sp>
        <p:sp>
          <p:nvSpPr>
            <p:cNvPr id="11" name="TextBox 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2" name="Group 9"/>
          <p:cNvGrpSpPr/>
          <p:nvPr userDrawn="1"/>
        </p:nvGrpSpPr>
        <p:grpSpPr>
          <a:xfrm>
            <a:off x="15154953" y="-973181"/>
            <a:ext cx="2664423" cy="1218172"/>
            <a:chOff x="0" y="0"/>
            <a:chExt cx="483446" cy="221031"/>
          </a:xfrm>
        </p:grpSpPr>
        <p:sp>
          <p:nvSpPr>
            <p:cNvPr id="13" name="Freeform 10"/>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35B729"/>
            </a:solidFill>
          </p:spPr>
        </p:sp>
        <p:sp>
          <p:nvSpPr>
            <p:cNvPr id="14" name="TextBox 1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5" name="Group 12"/>
          <p:cNvGrpSpPr/>
          <p:nvPr userDrawn="1"/>
        </p:nvGrpSpPr>
        <p:grpSpPr>
          <a:xfrm>
            <a:off x="16765363" y="-973181"/>
            <a:ext cx="2664423" cy="1218172"/>
            <a:chOff x="0" y="0"/>
            <a:chExt cx="483446" cy="221031"/>
          </a:xfrm>
        </p:grpSpPr>
        <p:sp>
          <p:nvSpPr>
            <p:cNvPr id="16" name="Freeform 13"/>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168246"/>
            </a:solidFill>
          </p:spPr>
        </p:sp>
        <p:sp>
          <p:nvSpPr>
            <p:cNvPr id="17" name="TextBox 14"/>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8" name="Group 15"/>
          <p:cNvGrpSpPr/>
          <p:nvPr userDrawn="1"/>
        </p:nvGrpSpPr>
        <p:grpSpPr>
          <a:xfrm rot="-6383299">
            <a:off x="-9225242" y="5696825"/>
            <a:ext cx="15009628" cy="4583863"/>
            <a:chOff x="0" y="0"/>
            <a:chExt cx="3953153" cy="1207272"/>
          </a:xfrm>
        </p:grpSpPr>
        <p:sp>
          <p:nvSpPr>
            <p:cNvPr id="19" name="Freeform 16"/>
            <p:cNvSpPr/>
            <p:nvPr/>
          </p:nvSpPr>
          <p:spPr>
            <a:xfrm>
              <a:off x="0" y="0"/>
              <a:ext cx="3953153" cy="1207272"/>
            </a:xfrm>
            <a:custGeom>
              <a:avLst/>
              <a:gdLst/>
              <a:ahLst/>
              <a:cxnLst/>
              <a:rect l="l" t="t" r="r" b="b"/>
              <a:pathLst>
                <a:path w="3953153" h="1207272">
                  <a:moveTo>
                    <a:pt x="0" y="0"/>
                  </a:moveTo>
                  <a:lnTo>
                    <a:pt x="3953153" y="0"/>
                  </a:lnTo>
                  <a:lnTo>
                    <a:pt x="3953153" y="1207272"/>
                  </a:lnTo>
                  <a:lnTo>
                    <a:pt x="0" y="1207272"/>
                  </a:lnTo>
                  <a:close/>
                </a:path>
              </a:pathLst>
            </a:custGeom>
            <a:solidFill>
              <a:srgbClr val="168246"/>
            </a:solidFill>
          </p:spPr>
        </p:sp>
        <p:sp>
          <p:nvSpPr>
            <p:cNvPr id="20" name="TextBox 17"/>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grpSp>
        <p:nvGrpSpPr>
          <p:cNvPr id="21" name="Group 18"/>
          <p:cNvGrpSpPr/>
          <p:nvPr userDrawn="1"/>
        </p:nvGrpSpPr>
        <p:grpSpPr>
          <a:xfrm rot="-6428272">
            <a:off x="-6476114" y="7855943"/>
            <a:ext cx="15009628" cy="201024"/>
            <a:chOff x="0" y="0"/>
            <a:chExt cx="3953153" cy="52945"/>
          </a:xfrm>
        </p:grpSpPr>
        <p:sp>
          <p:nvSpPr>
            <p:cNvPr id="22" name="Freeform 19"/>
            <p:cNvSpPr/>
            <p:nvPr/>
          </p:nvSpPr>
          <p:spPr>
            <a:xfrm>
              <a:off x="0" y="0"/>
              <a:ext cx="3953153" cy="52945"/>
            </a:xfrm>
            <a:custGeom>
              <a:avLst/>
              <a:gdLst/>
              <a:ahLst/>
              <a:cxnLst/>
              <a:rect l="l" t="t" r="r" b="b"/>
              <a:pathLst>
                <a:path w="3953153" h="52945">
                  <a:moveTo>
                    <a:pt x="0" y="0"/>
                  </a:moveTo>
                  <a:lnTo>
                    <a:pt x="3953153" y="0"/>
                  </a:lnTo>
                  <a:lnTo>
                    <a:pt x="3953153" y="52945"/>
                  </a:lnTo>
                  <a:lnTo>
                    <a:pt x="0" y="52945"/>
                  </a:lnTo>
                  <a:close/>
                </a:path>
              </a:pathLst>
            </a:custGeom>
            <a:solidFill>
              <a:srgbClr val="35B729"/>
            </a:solidFill>
          </p:spPr>
        </p:sp>
        <p:sp>
          <p:nvSpPr>
            <p:cNvPr id="23" name="TextBox 20"/>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pic>
        <p:nvPicPr>
          <p:cNvPr id="24" name="Picture 20"/>
          <p:cNvPicPr>
            <a:picLocks noChangeAspect="1"/>
          </p:cNvPicPr>
          <p:nvPr userDrawn="1"/>
        </p:nvPicPr>
        <p:blipFill>
          <a:blip r:embed="rId3"/>
          <a:srcRect l="27903" t="7707" r="27626" b="7032"/>
          <a:stretch>
            <a:fillRect/>
          </a:stretch>
        </p:blipFill>
        <p:spPr>
          <a:xfrm>
            <a:off x="435838" y="216358"/>
            <a:ext cx="1506527" cy="1624685"/>
          </a:xfrm>
          <a:prstGeom prst="rect">
            <a:avLst/>
          </a:prstGeom>
        </p:spPr>
      </p:pic>
      <p:pic>
        <p:nvPicPr>
          <p:cNvPr id="28" name="Imagen 27"/>
          <p:cNvPicPr>
            <a:picLocks noChangeAspect="1"/>
          </p:cNvPicPr>
          <p:nvPr userDrawn="1"/>
        </p:nvPicPr>
        <p:blipFill>
          <a:blip r:embed="rId4"/>
          <a:stretch>
            <a:fillRect/>
          </a:stretch>
        </p:blipFill>
        <p:spPr>
          <a:xfrm>
            <a:off x="7620000" y="9388462"/>
            <a:ext cx="2688569" cy="2615411"/>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RACIAS">
    <p:spTree>
      <p:nvGrpSpPr>
        <p:cNvPr id="1" name=""/>
        <p:cNvGrpSpPr/>
        <p:nvPr/>
      </p:nvGrpSpPr>
      <p:grpSpPr>
        <a:xfrm>
          <a:off x="0" y="0"/>
          <a:ext cx="0" cy="0"/>
          <a:chOff x="0" y="0"/>
          <a:chExt cx="0" cy="0"/>
        </a:xfrm>
      </p:grpSpPr>
      <p:pic>
        <p:nvPicPr>
          <p:cNvPr id="8" name="Picture 2"/>
          <p:cNvPicPr>
            <a:picLocks noChangeAspect="1"/>
          </p:cNvPicPr>
          <p:nvPr userDrawn="1"/>
        </p:nvPicPr>
        <p:blipFill>
          <a:blip r:embed="rId2"/>
          <a:srcRect/>
          <a:stretch>
            <a:fillRect/>
          </a:stretch>
        </p:blipFill>
        <p:spPr>
          <a:xfrm>
            <a:off x="471113" y="400959"/>
            <a:ext cx="3944651" cy="1255484"/>
          </a:xfrm>
          <a:prstGeom prst="rect">
            <a:avLst/>
          </a:prstGeom>
        </p:spPr>
      </p:pic>
      <p:grpSp>
        <p:nvGrpSpPr>
          <p:cNvPr id="9" name="Grupo 8"/>
          <p:cNvGrpSpPr/>
          <p:nvPr userDrawn="1"/>
        </p:nvGrpSpPr>
        <p:grpSpPr>
          <a:xfrm>
            <a:off x="-2405949" y="-945846"/>
            <a:ext cx="7792008" cy="1218172"/>
            <a:chOff x="-2405949" y="-945847"/>
            <a:chExt cx="7792008" cy="1218172"/>
          </a:xfrm>
        </p:grpSpPr>
        <p:grpSp>
          <p:nvGrpSpPr>
            <p:cNvPr id="10" name="Group 3"/>
            <p:cNvGrpSpPr/>
            <p:nvPr/>
          </p:nvGrpSpPr>
          <p:grpSpPr>
            <a:xfrm>
              <a:off x="-2405949" y="-756375"/>
              <a:ext cx="4393457" cy="839228"/>
              <a:chOff x="0" y="0"/>
              <a:chExt cx="1157124" cy="221031"/>
            </a:xfrm>
          </p:grpSpPr>
          <p:sp>
            <p:nvSpPr>
              <p:cNvPr id="17" name="Freeform 4"/>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168246"/>
              </a:solidFill>
            </p:spPr>
          </p:sp>
          <p:sp>
            <p:nvSpPr>
              <p:cNvPr id="18" name="TextBox 5"/>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1" name="Group 6"/>
            <p:cNvGrpSpPr/>
            <p:nvPr/>
          </p:nvGrpSpPr>
          <p:grpSpPr>
            <a:xfrm>
              <a:off x="1111228" y="-945847"/>
              <a:ext cx="2664422" cy="1218172"/>
              <a:chOff x="0" y="0"/>
              <a:chExt cx="483446" cy="221031"/>
            </a:xfrm>
          </p:grpSpPr>
          <p:sp>
            <p:nvSpPr>
              <p:cNvPr id="15" name="Freeform 7"/>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35B729"/>
              </a:solidFill>
            </p:spPr>
          </p:sp>
          <p:sp>
            <p:nvSpPr>
              <p:cNvPr id="16" name="TextBox 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12" name="Group 9"/>
            <p:cNvGrpSpPr/>
            <p:nvPr/>
          </p:nvGrpSpPr>
          <p:grpSpPr>
            <a:xfrm>
              <a:off x="2721637" y="-945847"/>
              <a:ext cx="2664422" cy="1218172"/>
              <a:chOff x="0" y="0"/>
              <a:chExt cx="483446" cy="221031"/>
            </a:xfrm>
          </p:grpSpPr>
          <p:sp>
            <p:nvSpPr>
              <p:cNvPr id="13" name="Freeform 10"/>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168246"/>
              </a:solidFill>
            </p:spPr>
          </p:sp>
          <p:sp>
            <p:nvSpPr>
              <p:cNvPr id="14" name="TextBox 1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grpSp>
        <p:nvGrpSpPr>
          <p:cNvPr id="19" name="Group 12"/>
          <p:cNvGrpSpPr/>
          <p:nvPr userDrawn="1"/>
        </p:nvGrpSpPr>
        <p:grpSpPr>
          <a:xfrm rot="-4699802">
            <a:off x="12677283" y="4893040"/>
            <a:ext cx="15009628" cy="4262784"/>
            <a:chOff x="0" y="0"/>
            <a:chExt cx="3953153" cy="1122709"/>
          </a:xfrm>
        </p:grpSpPr>
        <p:sp>
          <p:nvSpPr>
            <p:cNvPr id="20" name="Freeform 13"/>
            <p:cNvSpPr/>
            <p:nvPr/>
          </p:nvSpPr>
          <p:spPr>
            <a:xfrm>
              <a:off x="0" y="0"/>
              <a:ext cx="3953153" cy="1122709"/>
            </a:xfrm>
            <a:custGeom>
              <a:avLst/>
              <a:gdLst/>
              <a:ahLst/>
              <a:cxnLst/>
              <a:rect l="l" t="t" r="r" b="b"/>
              <a:pathLst>
                <a:path w="3953153" h="1122709">
                  <a:moveTo>
                    <a:pt x="0" y="0"/>
                  </a:moveTo>
                  <a:lnTo>
                    <a:pt x="3953153" y="0"/>
                  </a:lnTo>
                  <a:lnTo>
                    <a:pt x="3953153" y="1122709"/>
                  </a:lnTo>
                  <a:lnTo>
                    <a:pt x="0" y="1122709"/>
                  </a:lnTo>
                  <a:close/>
                </a:path>
              </a:pathLst>
            </a:custGeom>
            <a:solidFill>
              <a:srgbClr val="168246"/>
            </a:solidFill>
          </p:spPr>
        </p:sp>
        <p:sp>
          <p:nvSpPr>
            <p:cNvPr id="21" name="TextBox 14"/>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grpSp>
        <p:nvGrpSpPr>
          <p:cNvPr id="22" name="Group 15"/>
          <p:cNvGrpSpPr/>
          <p:nvPr userDrawn="1"/>
        </p:nvGrpSpPr>
        <p:grpSpPr>
          <a:xfrm rot="-4699802">
            <a:off x="10294847" y="6513127"/>
            <a:ext cx="15009628" cy="201024"/>
            <a:chOff x="0" y="0"/>
            <a:chExt cx="3953153" cy="52945"/>
          </a:xfrm>
        </p:grpSpPr>
        <p:sp>
          <p:nvSpPr>
            <p:cNvPr id="23" name="Freeform 16"/>
            <p:cNvSpPr/>
            <p:nvPr/>
          </p:nvSpPr>
          <p:spPr>
            <a:xfrm>
              <a:off x="0" y="0"/>
              <a:ext cx="3953153" cy="52945"/>
            </a:xfrm>
            <a:custGeom>
              <a:avLst/>
              <a:gdLst/>
              <a:ahLst/>
              <a:cxnLst/>
              <a:rect l="l" t="t" r="r" b="b"/>
              <a:pathLst>
                <a:path w="3953153" h="52945">
                  <a:moveTo>
                    <a:pt x="0" y="0"/>
                  </a:moveTo>
                  <a:lnTo>
                    <a:pt x="3953153" y="0"/>
                  </a:lnTo>
                  <a:lnTo>
                    <a:pt x="3953153" y="52945"/>
                  </a:lnTo>
                  <a:lnTo>
                    <a:pt x="0" y="52945"/>
                  </a:lnTo>
                  <a:close/>
                </a:path>
              </a:pathLst>
            </a:custGeom>
            <a:solidFill>
              <a:srgbClr val="35B729"/>
            </a:solidFill>
          </p:spPr>
        </p:sp>
        <p:sp>
          <p:nvSpPr>
            <p:cNvPr id="24" name="TextBox 17"/>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pic>
        <p:nvPicPr>
          <p:cNvPr id="25" name="Picture 20"/>
          <p:cNvPicPr>
            <a:picLocks noChangeAspect="1"/>
          </p:cNvPicPr>
          <p:nvPr userDrawn="1"/>
        </p:nvPicPr>
        <p:blipFill>
          <a:blip r:embed="rId3"/>
          <a:srcRect l="27903" t="7707" r="27626" b="7032"/>
          <a:stretch>
            <a:fillRect/>
          </a:stretch>
        </p:blipFill>
        <p:spPr>
          <a:xfrm>
            <a:off x="16054369" y="90474"/>
            <a:ext cx="1506527" cy="1624685"/>
          </a:xfrm>
          <a:prstGeom prst="rect">
            <a:avLst/>
          </a:prstGeom>
        </p:spPr>
      </p:pic>
      <p:grpSp>
        <p:nvGrpSpPr>
          <p:cNvPr id="26" name="Group 2"/>
          <p:cNvGrpSpPr/>
          <p:nvPr userDrawn="1"/>
        </p:nvGrpSpPr>
        <p:grpSpPr>
          <a:xfrm>
            <a:off x="4" y="3467100"/>
            <a:ext cx="18287997" cy="11161301"/>
            <a:chOff x="-97909" y="-2126800"/>
            <a:chExt cx="5874598" cy="2939600"/>
          </a:xfrm>
        </p:grpSpPr>
        <p:sp>
          <p:nvSpPr>
            <p:cNvPr id="27" name="Freeform 3"/>
            <p:cNvSpPr/>
            <p:nvPr/>
          </p:nvSpPr>
          <p:spPr>
            <a:xfrm>
              <a:off x="-97909" y="-2126800"/>
              <a:ext cx="5874598" cy="1026182"/>
            </a:xfrm>
            <a:custGeom>
              <a:avLst/>
              <a:gdLst/>
              <a:ahLst/>
              <a:cxnLst/>
              <a:rect l="l" t="t" r="r" b="b"/>
              <a:pathLst>
                <a:path w="5874598" h="1026182">
                  <a:moveTo>
                    <a:pt x="0" y="0"/>
                  </a:moveTo>
                  <a:lnTo>
                    <a:pt x="5874598" y="0"/>
                  </a:lnTo>
                  <a:lnTo>
                    <a:pt x="5874598" y="1026182"/>
                  </a:lnTo>
                  <a:lnTo>
                    <a:pt x="0" y="1026182"/>
                  </a:lnTo>
                  <a:close/>
                </a:path>
              </a:pathLst>
            </a:custGeom>
            <a:solidFill>
              <a:srgbClr val="35B729">
                <a:alpha val="25882"/>
              </a:srgbClr>
            </a:solidFill>
          </p:spPr>
        </p:sp>
        <p:sp>
          <p:nvSpPr>
            <p:cNvPr id="28"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sp>
        <p:nvSpPr>
          <p:cNvPr id="29" name="TextBox 14"/>
          <p:cNvSpPr txBox="1"/>
          <p:nvPr userDrawn="1"/>
        </p:nvSpPr>
        <p:spPr>
          <a:xfrm>
            <a:off x="2326938" y="4908090"/>
            <a:ext cx="13024527" cy="1603003"/>
          </a:xfrm>
          <a:prstGeom prst="rect">
            <a:avLst/>
          </a:prstGeom>
        </p:spPr>
        <p:txBody>
          <a:bodyPr wrap="square" lIns="0" tIns="0" rIns="0" bIns="0" rtlCol="0" anchor="t">
            <a:spAutoFit/>
          </a:bodyPr>
          <a:lstStyle/>
          <a:p>
            <a:pPr algn="ctr">
              <a:lnSpc>
                <a:spcPts val="12526"/>
              </a:lnSpc>
            </a:pPr>
            <a:r>
              <a:rPr lang="en-US" sz="12526" b="1" dirty="0">
                <a:solidFill>
                  <a:srgbClr val="008037"/>
                </a:solidFill>
                <a:latin typeface="Agrandir Bold"/>
              </a:rPr>
              <a:t>¡</a:t>
            </a:r>
            <a:r>
              <a:rPr lang="en-US" sz="18000" b="1" dirty="0">
                <a:solidFill>
                  <a:srgbClr val="008037"/>
                </a:solidFill>
                <a:latin typeface="Agrandir Bold"/>
              </a:rPr>
              <a:t>Gracias</a:t>
            </a:r>
            <a:r>
              <a:rPr lang="en-US" sz="12526" b="1" dirty="0">
                <a:solidFill>
                  <a:srgbClr val="008037"/>
                </a:solidFill>
                <a:latin typeface="Agrandir Bold"/>
              </a:rPr>
              <a:t>!</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6"/>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12/11/2023</a:t>
            </a:fld>
            <a:endParaRPr lang="en-US"/>
          </a:p>
        </p:txBody>
      </p:sp>
      <p:sp>
        <p:nvSpPr>
          <p:cNvPr id="5" name="Footer Placeholder 4"/>
          <p:cNvSpPr>
            <a:spLocks noGrp="1"/>
          </p:cNvSpPr>
          <p:nvPr>
            <p:ph type="ftr" sz="quarter" idx="3"/>
          </p:nvPr>
        </p:nvSpPr>
        <p:spPr>
          <a:xfrm>
            <a:off x="3124200" y="6356356"/>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6"/>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60" r:id="rId4"/>
    <p:sldLayoutId id="2147483656" r:id="rId5"/>
    <p:sldLayoutId id="2147483657" r:id="rId6"/>
  </p:sldLayoutIdLst>
  <p:txStyles>
    <p:titleStyle>
      <a:lvl1pPr algn="ctr" defTabSz="914332" rtl="0" eaLnBrk="1" latinLnBrk="0" hangingPunct="1">
        <a:spcBef>
          <a:spcPct val="0"/>
        </a:spcBef>
        <a:buNone/>
        <a:defRPr sz="4400" kern="1200">
          <a:solidFill>
            <a:schemeClr val="tx1"/>
          </a:solidFill>
          <a:latin typeface="+mj-lt"/>
          <a:ea typeface="+mj-ea"/>
          <a:cs typeface="+mj-cs"/>
        </a:defRPr>
      </a:lvl1pPr>
    </p:titleStyle>
    <p:bodyStyle>
      <a:lvl1pPr marL="342874" indent="-342874" algn="l" defTabSz="914332"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895" indent="-285730" algn="l" defTabSz="914332"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14" indent="-228584" algn="l" defTabSz="914332"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80"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247"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412"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578"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744"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910" indent="-228584" algn="l" defTabSz="91433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hyperlink" Target="https://www.pngall.com/vision-png/download/6873" TargetMode="External"/><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4.xml"/><Relationship Id="rId4" Type="http://schemas.openxmlformats.org/officeDocument/2006/relationships/hyperlink" Target="https://pixabay.com/en/falling-hazard-warning-caution-24031/"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comocurarulcerasporpresion.blogspot.com/2011/12/prevencion-de-las-upp.html" TargetMode="External"/><Relationship Id="rId2" Type="http://schemas.openxmlformats.org/officeDocument/2006/relationships/image" Target="../media/image6.jp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png"/><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4.png"/><Relationship Id="rId7" Type="http://schemas.openxmlformats.org/officeDocument/2006/relationships/diagramColors" Target="../diagrams/colors3.xml"/><Relationship Id="rId2" Type="http://schemas.openxmlformats.org/officeDocument/2006/relationships/image" Target="../media/image1.png"/><Relationship Id="rId1" Type="http://schemas.openxmlformats.org/officeDocument/2006/relationships/slideLayout" Target="../slideLayouts/slideLayout5.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40 Rectángulo"/>
          <p:cNvSpPr/>
          <p:nvPr/>
        </p:nvSpPr>
        <p:spPr>
          <a:xfrm>
            <a:off x="1524000" y="1485900"/>
            <a:ext cx="9632847" cy="8586966"/>
          </a:xfrm>
          <a:prstGeom prst="rect">
            <a:avLst/>
          </a:prstGeom>
        </p:spPr>
        <p:txBody>
          <a:bodyPr wrap="square">
            <a:spAutoFit/>
          </a:bodyPr>
          <a:lstStyle/>
          <a:p>
            <a:pPr algn="ctr"/>
            <a:r>
              <a:rPr lang="es-MX" sz="2400" b="1" dirty="0">
                <a:latin typeface="Arial" pitchFamily="34" charset="0"/>
                <a:cs typeface="Arial" pitchFamily="34" charset="0"/>
              </a:rPr>
              <a:t> Análisis del Nivel de Prevención de Riesgos Laborales en las Empresas del Sector Construcción en Aguachica- Cesar</a:t>
            </a:r>
            <a:endParaRPr lang="es-419" sz="2400" b="1" dirty="0">
              <a:latin typeface="Arial" pitchFamily="34" charset="0"/>
              <a:cs typeface="Arial" pitchFamily="34" charset="0"/>
            </a:endParaRPr>
          </a:p>
          <a:p>
            <a:pPr algn="ctr"/>
            <a:endParaRPr lang="es-419" sz="2400" b="1" dirty="0">
              <a:latin typeface="Arial" pitchFamily="34" charset="0"/>
              <a:cs typeface="Arial" pitchFamily="34" charset="0"/>
            </a:endParaRPr>
          </a:p>
          <a:p>
            <a:pPr algn="ctr"/>
            <a:endParaRPr lang="es-419" sz="2400" b="1" dirty="0">
              <a:latin typeface="Arial" pitchFamily="34" charset="0"/>
              <a:cs typeface="Arial" pitchFamily="34" charset="0"/>
            </a:endParaRPr>
          </a:p>
          <a:p>
            <a:pPr algn="ctr"/>
            <a:endParaRPr lang="es-419" sz="2400" b="1" dirty="0">
              <a:latin typeface="Arial" pitchFamily="34" charset="0"/>
              <a:cs typeface="Arial" pitchFamily="34" charset="0"/>
            </a:endParaRPr>
          </a:p>
          <a:p>
            <a:pPr algn="ctr"/>
            <a:r>
              <a:rPr lang="es-419" sz="2400" b="1" dirty="0">
                <a:latin typeface="Arial" pitchFamily="34" charset="0"/>
                <a:cs typeface="Arial" pitchFamily="34" charset="0"/>
              </a:rPr>
              <a:t>PROYECTO DE GRADO</a:t>
            </a:r>
          </a:p>
          <a:p>
            <a:pPr algn="ctr"/>
            <a:endParaRPr lang="es-419" sz="2400" b="1" dirty="0">
              <a:latin typeface="Arial" pitchFamily="34" charset="0"/>
              <a:cs typeface="Arial" pitchFamily="34" charset="0"/>
            </a:endParaRPr>
          </a:p>
          <a:p>
            <a:pPr algn="ctr"/>
            <a:endParaRPr lang="es-419" sz="2400" b="1" dirty="0">
              <a:latin typeface="Arial" pitchFamily="34" charset="0"/>
              <a:cs typeface="Arial" pitchFamily="34" charset="0"/>
            </a:endParaRPr>
          </a:p>
          <a:p>
            <a:pPr algn="ctr"/>
            <a:r>
              <a:rPr lang="es-419" sz="2400" b="1" dirty="0">
                <a:latin typeface="Arial" pitchFamily="34" charset="0"/>
                <a:cs typeface="Arial" pitchFamily="34" charset="0"/>
              </a:rPr>
              <a:t>Luis Hernando Robles Otalvarez</a:t>
            </a:r>
          </a:p>
          <a:p>
            <a:pPr algn="ctr"/>
            <a:r>
              <a:rPr lang="es-419" sz="2400" b="1" dirty="0">
                <a:latin typeface="Arial" pitchFamily="34" charset="0"/>
                <a:cs typeface="Arial" pitchFamily="34" charset="0"/>
              </a:rPr>
              <a:t>Sergio Andrés Vidales Solano</a:t>
            </a:r>
          </a:p>
          <a:p>
            <a:pPr algn="ctr"/>
            <a:endParaRPr lang="es-419" sz="2400" b="1" dirty="0">
              <a:latin typeface="Arial" pitchFamily="34" charset="0"/>
              <a:cs typeface="Arial" pitchFamily="34" charset="0"/>
            </a:endParaRPr>
          </a:p>
          <a:p>
            <a:pPr algn="ctr"/>
            <a:endParaRPr lang="es-419" sz="2400" b="1" dirty="0">
              <a:latin typeface="Arial" pitchFamily="34" charset="0"/>
              <a:cs typeface="Arial" pitchFamily="34" charset="0"/>
            </a:endParaRPr>
          </a:p>
          <a:p>
            <a:pPr algn="ctr"/>
            <a:endParaRPr lang="es-419" sz="2400" b="1" dirty="0">
              <a:latin typeface="Arial" pitchFamily="34" charset="0"/>
              <a:cs typeface="Arial" pitchFamily="34" charset="0"/>
            </a:endParaRPr>
          </a:p>
          <a:p>
            <a:pPr algn="ctr"/>
            <a:endParaRPr lang="es-419" sz="2400" b="1" dirty="0">
              <a:latin typeface="Arial" pitchFamily="34" charset="0"/>
              <a:cs typeface="Arial" pitchFamily="34" charset="0"/>
            </a:endParaRPr>
          </a:p>
          <a:p>
            <a:pPr algn="ctr"/>
            <a:r>
              <a:rPr lang="es-419" sz="2400" b="1" dirty="0">
                <a:latin typeface="Arial" pitchFamily="34" charset="0"/>
                <a:cs typeface="Arial" pitchFamily="34" charset="0"/>
              </a:rPr>
              <a:t>Javier Enrique Cruz Herrera</a:t>
            </a:r>
          </a:p>
          <a:p>
            <a:pPr algn="ctr"/>
            <a:endParaRPr lang="es-419" sz="2400" b="1" dirty="0">
              <a:latin typeface="Arial" pitchFamily="34" charset="0"/>
              <a:cs typeface="Arial" pitchFamily="34" charset="0"/>
            </a:endParaRPr>
          </a:p>
          <a:p>
            <a:pPr algn="ctr"/>
            <a:endParaRPr lang="es-419" sz="2400" b="1" dirty="0">
              <a:latin typeface="Arial" pitchFamily="34" charset="0"/>
              <a:cs typeface="Arial" pitchFamily="34" charset="0"/>
            </a:endParaRPr>
          </a:p>
          <a:p>
            <a:pPr algn="ctr"/>
            <a:endParaRPr lang="es-419" sz="2400" b="1" dirty="0">
              <a:latin typeface="Arial" pitchFamily="34" charset="0"/>
              <a:cs typeface="Arial" pitchFamily="34" charset="0"/>
            </a:endParaRPr>
          </a:p>
          <a:p>
            <a:pPr algn="ctr"/>
            <a:r>
              <a:rPr lang="es-419" sz="2400" b="1" dirty="0">
                <a:latin typeface="Arial" pitchFamily="34" charset="0"/>
                <a:cs typeface="Arial" pitchFamily="34" charset="0"/>
              </a:rPr>
              <a:t>UNIVERSIDAD POPULAR DEL CESAR SECCIONAL AGUACHICA</a:t>
            </a:r>
          </a:p>
          <a:p>
            <a:pPr algn="ctr"/>
            <a:r>
              <a:rPr lang="es-419" sz="2400" b="1" dirty="0">
                <a:latin typeface="Arial" pitchFamily="34" charset="0"/>
                <a:cs typeface="Arial" pitchFamily="34" charset="0"/>
              </a:rPr>
              <a:t>CIENCIAS ADMINISTRATIVAS, CONTABLES Y ECONÓMICAS</a:t>
            </a:r>
          </a:p>
          <a:p>
            <a:pPr algn="ctr"/>
            <a:r>
              <a:rPr lang="es-419" sz="2400" b="1" dirty="0">
                <a:latin typeface="Arial" pitchFamily="34" charset="0"/>
                <a:cs typeface="Arial" pitchFamily="34" charset="0"/>
              </a:rPr>
              <a:t>ADMINISTRACIÓN DE EMPRESAS</a:t>
            </a:r>
          </a:p>
          <a:p>
            <a:pPr algn="ctr"/>
            <a:r>
              <a:rPr lang="es-419" sz="2400" b="1" dirty="0">
                <a:latin typeface="Arial" pitchFamily="34" charset="0"/>
                <a:cs typeface="Arial" pitchFamily="34" charset="0"/>
              </a:rPr>
              <a:t>AGUACHICA</a:t>
            </a:r>
          </a:p>
          <a:p>
            <a:pPr algn="ctr"/>
            <a:r>
              <a:rPr lang="es-419" sz="2400" b="1" dirty="0">
                <a:latin typeface="Arial" pitchFamily="34" charset="0"/>
                <a:cs typeface="Arial" pitchFamily="34" charset="0"/>
              </a:rPr>
              <a:t>2023 - 2</a:t>
            </a:r>
          </a:p>
        </p:txBody>
      </p:sp>
    </p:spTree>
    <p:extLst>
      <p:ext uri="{BB962C8B-B14F-4D97-AF65-F5344CB8AC3E}">
        <p14:creationId xmlns:p14="http://schemas.microsoft.com/office/powerpoint/2010/main" val="3615623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BDF36B2-490A-4D26-8567-942C3E9346F2}"/>
              </a:ext>
            </a:extLst>
          </p:cNvPr>
          <p:cNvSpPr txBox="1"/>
          <p:nvPr/>
        </p:nvSpPr>
        <p:spPr>
          <a:xfrm>
            <a:off x="2460172" y="2095500"/>
            <a:ext cx="13367656" cy="1569660"/>
          </a:xfrm>
          <a:prstGeom prst="rect">
            <a:avLst/>
          </a:prstGeom>
          <a:noFill/>
        </p:spPr>
        <p:txBody>
          <a:bodyPr wrap="square">
            <a:spAutoFit/>
          </a:bodyPr>
          <a:lstStyle/>
          <a:p>
            <a:r>
              <a:rPr lang="es-CO" sz="3200" b="0" dirty="0">
                <a:effectLst/>
                <a:latin typeface="Times New Roman" panose="02020603050405020304" pitchFamily="18" charset="0"/>
                <a:ea typeface="Times New Roman" panose="02020603050405020304" pitchFamily="18" charset="0"/>
              </a:rPr>
              <a:t>2. D</a:t>
            </a:r>
            <a:r>
              <a:rPr lang="es-CO" sz="3200" b="0" dirty="0">
                <a:effectLst/>
                <a:latin typeface="Times New Roman" panose="02020603050405020304" pitchFamily="18" charset="0"/>
                <a:ea typeface="Calibri" panose="020F0502020204030204" pitchFamily="34" charset="0"/>
              </a:rPr>
              <a:t>eterminar el Nivel de Cumplimiento de las Normativas de Seguridad y Salud en el Trabajo de las Empresas de Construcción del Municipio de Aguachica</a:t>
            </a:r>
          </a:p>
        </p:txBody>
      </p:sp>
      <p:graphicFrame>
        <p:nvGraphicFramePr>
          <p:cNvPr id="4" name="Gráfico 3">
            <a:extLst>
              <a:ext uri="{FF2B5EF4-FFF2-40B4-BE49-F238E27FC236}">
                <a16:creationId xmlns:a16="http://schemas.microsoft.com/office/drawing/2014/main" id="{A43D9C30-5B44-47E6-A191-6F16565E2B4D}"/>
              </a:ext>
            </a:extLst>
          </p:cNvPr>
          <p:cNvGraphicFramePr/>
          <p:nvPr>
            <p:extLst>
              <p:ext uri="{D42A27DB-BD31-4B8C-83A1-F6EECF244321}">
                <p14:modId xmlns:p14="http://schemas.microsoft.com/office/powerpoint/2010/main" val="3091625351"/>
              </p:ext>
            </p:extLst>
          </p:nvPr>
        </p:nvGraphicFramePr>
        <p:xfrm>
          <a:off x="5600700" y="3665160"/>
          <a:ext cx="7086600" cy="5731133"/>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B592CFF8-96D1-4174-8BD3-06EDFC4C54FC}"/>
              </a:ext>
            </a:extLst>
          </p:cNvPr>
          <p:cNvSpPr txBox="1"/>
          <p:nvPr/>
        </p:nvSpPr>
        <p:spPr>
          <a:xfrm>
            <a:off x="2781300" y="419100"/>
            <a:ext cx="12725400" cy="1661993"/>
          </a:xfrm>
          <a:prstGeom prst="rect">
            <a:avLst/>
          </a:prstGeom>
        </p:spPr>
        <p:txBody>
          <a:bodyPr wrap="square" lIns="0" tIns="0" rIns="0" bIns="0" rtlCol="0" anchor="t">
            <a:spAutoFit/>
          </a:bodyPr>
          <a:lstStyle/>
          <a:p>
            <a:pPr algn="ctr"/>
            <a:r>
              <a:rPr lang="es-MX" sz="5400" b="1" dirty="0">
                <a:latin typeface="Arial Black" panose="020B0A04020102020204" pitchFamily="34" charset="0"/>
                <a:cs typeface="Arial" pitchFamily="34" charset="0"/>
              </a:rPr>
              <a:t>DESARROLLO DE LOS OBJETIVOS ESPECIFICOS</a:t>
            </a:r>
            <a:endParaRPr lang="es-ES" sz="5400" b="1" dirty="0">
              <a:latin typeface="Arial Black" panose="020B0A04020102020204" pitchFamily="34" charset="0"/>
              <a:cs typeface="Arial" pitchFamily="34" charset="0"/>
            </a:endParaRPr>
          </a:p>
        </p:txBody>
      </p:sp>
    </p:spTree>
    <p:extLst>
      <p:ext uri="{BB962C8B-B14F-4D97-AF65-F5344CB8AC3E}">
        <p14:creationId xmlns:p14="http://schemas.microsoft.com/office/powerpoint/2010/main" val="2001910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BDF36B2-490A-4D26-8567-942C3E9346F2}"/>
              </a:ext>
            </a:extLst>
          </p:cNvPr>
          <p:cNvSpPr txBox="1"/>
          <p:nvPr/>
        </p:nvSpPr>
        <p:spPr>
          <a:xfrm>
            <a:off x="2460172" y="2095500"/>
            <a:ext cx="13367656" cy="1569660"/>
          </a:xfrm>
          <a:prstGeom prst="rect">
            <a:avLst/>
          </a:prstGeom>
          <a:noFill/>
        </p:spPr>
        <p:txBody>
          <a:bodyPr wrap="square">
            <a:spAutoFit/>
          </a:bodyPr>
          <a:lstStyle/>
          <a:p>
            <a:r>
              <a:rPr lang="es-CO" sz="3200" b="0" dirty="0">
                <a:effectLst/>
                <a:latin typeface="Times New Roman" panose="02020603050405020304" pitchFamily="18" charset="0"/>
                <a:ea typeface="Times New Roman" panose="02020603050405020304" pitchFamily="18" charset="0"/>
              </a:rPr>
              <a:t>2. D</a:t>
            </a:r>
            <a:r>
              <a:rPr lang="es-CO" sz="3200" b="0" dirty="0">
                <a:effectLst/>
                <a:latin typeface="Times New Roman" panose="02020603050405020304" pitchFamily="18" charset="0"/>
                <a:ea typeface="Calibri" panose="020F0502020204030204" pitchFamily="34" charset="0"/>
              </a:rPr>
              <a:t>eterminar el Nivel de Cumplimiento de las Normativas de Seguridad y Salud en el Trabajo de las Empresas de Construcción del Municipio de Aguachica</a:t>
            </a:r>
          </a:p>
        </p:txBody>
      </p:sp>
      <p:graphicFrame>
        <p:nvGraphicFramePr>
          <p:cNvPr id="5" name="Gráfico 4">
            <a:extLst>
              <a:ext uri="{FF2B5EF4-FFF2-40B4-BE49-F238E27FC236}">
                <a16:creationId xmlns:a16="http://schemas.microsoft.com/office/drawing/2014/main" id="{11E50972-288D-482B-B41D-92BD4AA31705}"/>
              </a:ext>
            </a:extLst>
          </p:cNvPr>
          <p:cNvGraphicFramePr/>
          <p:nvPr>
            <p:extLst>
              <p:ext uri="{D42A27DB-BD31-4B8C-83A1-F6EECF244321}">
                <p14:modId xmlns:p14="http://schemas.microsoft.com/office/powerpoint/2010/main" val="3986961690"/>
              </p:ext>
            </p:extLst>
          </p:nvPr>
        </p:nvGraphicFramePr>
        <p:xfrm>
          <a:off x="5257800" y="3665160"/>
          <a:ext cx="7772400" cy="5350133"/>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B592CFF8-96D1-4174-8BD3-06EDFC4C54FC}"/>
              </a:ext>
            </a:extLst>
          </p:cNvPr>
          <p:cNvSpPr txBox="1"/>
          <p:nvPr/>
        </p:nvSpPr>
        <p:spPr>
          <a:xfrm>
            <a:off x="2781300" y="419100"/>
            <a:ext cx="12725400" cy="1661993"/>
          </a:xfrm>
          <a:prstGeom prst="rect">
            <a:avLst/>
          </a:prstGeom>
        </p:spPr>
        <p:txBody>
          <a:bodyPr wrap="square" lIns="0" tIns="0" rIns="0" bIns="0" rtlCol="0" anchor="t">
            <a:spAutoFit/>
          </a:bodyPr>
          <a:lstStyle/>
          <a:p>
            <a:pPr algn="ctr"/>
            <a:r>
              <a:rPr lang="es-MX" sz="5400" b="1" dirty="0">
                <a:latin typeface="Arial Black" panose="020B0A04020102020204" pitchFamily="34" charset="0"/>
                <a:cs typeface="Arial" pitchFamily="34" charset="0"/>
              </a:rPr>
              <a:t>DESARROLLO DE LOS OBJETIVOS ESPECIFICOS</a:t>
            </a:r>
            <a:endParaRPr lang="es-ES" sz="5400" b="1" dirty="0">
              <a:latin typeface="Arial Black" panose="020B0A04020102020204" pitchFamily="34" charset="0"/>
              <a:cs typeface="Arial" pitchFamily="34" charset="0"/>
            </a:endParaRPr>
          </a:p>
        </p:txBody>
      </p:sp>
    </p:spTree>
    <p:extLst>
      <p:ext uri="{BB962C8B-B14F-4D97-AF65-F5344CB8AC3E}">
        <p14:creationId xmlns:p14="http://schemas.microsoft.com/office/powerpoint/2010/main" val="1644377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BDF36B2-490A-4D26-8567-942C3E9346F2}"/>
              </a:ext>
            </a:extLst>
          </p:cNvPr>
          <p:cNvSpPr txBox="1"/>
          <p:nvPr/>
        </p:nvSpPr>
        <p:spPr>
          <a:xfrm>
            <a:off x="2460172" y="2095500"/>
            <a:ext cx="13367656" cy="1569660"/>
          </a:xfrm>
          <a:prstGeom prst="rect">
            <a:avLst/>
          </a:prstGeom>
          <a:noFill/>
        </p:spPr>
        <p:txBody>
          <a:bodyPr wrap="square">
            <a:spAutoFit/>
          </a:bodyPr>
          <a:lstStyle/>
          <a:p>
            <a:r>
              <a:rPr lang="es-CO" sz="3200" b="0" dirty="0">
                <a:effectLst/>
                <a:latin typeface="Times New Roman" panose="02020603050405020304" pitchFamily="18" charset="0"/>
                <a:ea typeface="Times New Roman" panose="02020603050405020304" pitchFamily="18" charset="0"/>
              </a:rPr>
              <a:t>2. D</a:t>
            </a:r>
            <a:r>
              <a:rPr lang="es-CO" sz="3200" b="0" dirty="0">
                <a:effectLst/>
                <a:latin typeface="Times New Roman" panose="02020603050405020304" pitchFamily="18" charset="0"/>
                <a:ea typeface="Calibri" panose="020F0502020204030204" pitchFamily="34" charset="0"/>
              </a:rPr>
              <a:t>eterminar el Nivel de Cumplimiento de las Normativas de Seguridad y Salud en el Trabajo de las Empresas de Construcción del Municipio de Aguachica</a:t>
            </a:r>
          </a:p>
        </p:txBody>
      </p:sp>
      <p:graphicFrame>
        <p:nvGraphicFramePr>
          <p:cNvPr id="6" name="Gráfico 5">
            <a:extLst>
              <a:ext uri="{FF2B5EF4-FFF2-40B4-BE49-F238E27FC236}">
                <a16:creationId xmlns:a16="http://schemas.microsoft.com/office/drawing/2014/main" id="{D95D4EB7-6423-406A-B858-CF66DE534DE0}"/>
              </a:ext>
            </a:extLst>
          </p:cNvPr>
          <p:cNvGraphicFramePr/>
          <p:nvPr>
            <p:extLst>
              <p:ext uri="{D42A27DB-BD31-4B8C-83A1-F6EECF244321}">
                <p14:modId xmlns:p14="http://schemas.microsoft.com/office/powerpoint/2010/main" val="2261389487"/>
              </p:ext>
            </p:extLst>
          </p:nvPr>
        </p:nvGraphicFramePr>
        <p:xfrm>
          <a:off x="5295900" y="3665160"/>
          <a:ext cx="7696200" cy="5731133"/>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B592CFF8-96D1-4174-8BD3-06EDFC4C54FC}"/>
              </a:ext>
            </a:extLst>
          </p:cNvPr>
          <p:cNvSpPr txBox="1"/>
          <p:nvPr/>
        </p:nvSpPr>
        <p:spPr>
          <a:xfrm>
            <a:off x="2781300" y="419100"/>
            <a:ext cx="12725400" cy="1661993"/>
          </a:xfrm>
          <a:prstGeom prst="rect">
            <a:avLst/>
          </a:prstGeom>
        </p:spPr>
        <p:txBody>
          <a:bodyPr wrap="square" lIns="0" tIns="0" rIns="0" bIns="0" rtlCol="0" anchor="t">
            <a:spAutoFit/>
          </a:bodyPr>
          <a:lstStyle/>
          <a:p>
            <a:pPr algn="ctr"/>
            <a:r>
              <a:rPr lang="es-MX" sz="5400" b="1" dirty="0">
                <a:latin typeface="Arial Black" panose="020B0A04020102020204" pitchFamily="34" charset="0"/>
                <a:cs typeface="Arial" pitchFamily="34" charset="0"/>
              </a:rPr>
              <a:t>DESARROLLO DE LOS OBJETIVOS ESPECIFICOS</a:t>
            </a:r>
            <a:endParaRPr lang="es-ES" sz="5400" b="1" dirty="0">
              <a:latin typeface="Arial Black" panose="020B0A04020102020204" pitchFamily="34" charset="0"/>
              <a:cs typeface="Arial" pitchFamily="34" charset="0"/>
            </a:endParaRPr>
          </a:p>
        </p:txBody>
      </p:sp>
    </p:spTree>
    <p:extLst>
      <p:ext uri="{BB962C8B-B14F-4D97-AF65-F5344CB8AC3E}">
        <p14:creationId xmlns:p14="http://schemas.microsoft.com/office/powerpoint/2010/main" val="573956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EA4FB58-E87B-4B36-BCB3-AF4428357E4F}"/>
              </a:ext>
            </a:extLst>
          </p:cNvPr>
          <p:cNvSpPr txBox="1"/>
          <p:nvPr/>
        </p:nvSpPr>
        <p:spPr>
          <a:xfrm>
            <a:off x="1752600" y="2019300"/>
            <a:ext cx="13367656" cy="1077218"/>
          </a:xfrm>
          <a:prstGeom prst="rect">
            <a:avLst/>
          </a:prstGeom>
          <a:noFill/>
        </p:spPr>
        <p:txBody>
          <a:bodyPr wrap="square">
            <a:spAutoFit/>
          </a:bodyPr>
          <a:lstStyle/>
          <a:p>
            <a:r>
              <a:rPr lang="es-CO" sz="3200" b="0" dirty="0">
                <a:effectLst/>
                <a:latin typeface="Times New Roman" panose="02020603050405020304" pitchFamily="18" charset="0"/>
                <a:ea typeface="Times New Roman" panose="02020603050405020304" pitchFamily="18" charset="0"/>
              </a:rPr>
              <a:t>3. Elaboración de una Guía De Prevención de Riesgos Laborales Para las Empresas De Construcción del Municipio de Aguachica.</a:t>
            </a:r>
            <a:endParaRPr lang="es-CO" sz="3200" b="0" dirty="0"/>
          </a:p>
        </p:txBody>
      </p:sp>
      <p:pic>
        <p:nvPicPr>
          <p:cNvPr id="4" name="Imagen 3">
            <a:extLst>
              <a:ext uri="{FF2B5EF4-FFF2-40B4-BE49-F238E27FC236}">
                <a16:creationId xmlns:a16="http://schemas.microsoft.com/office/drawing/2014/main" id="{EB9E09A8-569C-434B-9D99-273D05B38E95}"/>
              </a:ext>
            </a:extLst>
          </p:cNvPr>
          <p:cNvPicPr/>
          <p:nvPr/>
        </p:nvPicPr>
        <p:blipFill>
          <a:blip r:embed="rId2">
            <a:extLst>
              <a:ext uri="{28A0092B-C50C-407E-A947-70E740481C1C}">
                <a14:useLocalDpi xmlns:a14="http://schemas.microsoft.com/office/drawing/2010/main" val="0"/>
              </a:ext>
            </a:extLst>
          </a:blip>
          <a:stretch>
            <a:fillRect/>
          </a:stretch>
        </p:blipFill>
        <p:spPr>
          <a:xfrm>
            <a:off x="2209800" y="3467100"/>
            <a:ext cx="14173200" cy="5562600"/>
          </a:xfrm>
          <a:prstGeom prst="rect">
            <a:avLst/>
          </a:prstGeom>
        </p:spPr>
      </p:pic>
    </p:spTree>
    <p:extLst>
      <p:ext uri="{BB962C8B-B14F-4D97-AF65-F5344CB8AC3E}">
        <p14:creationId xmlns:p14="http://schemas.microsoft.com/office/powerpoint/2010/main" val="806981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08</a:t>
            </a:r>
          </a:p>
        </p:txBody>
      </p:sp>
      <p:sp>
        <p:nvSpPr>
          <p:cNvPr id="3" name="TextBox 6"/>
          <p:cNvSpPr txBox="1"/>
          <p:nvPr/>
        </p:nvSpPr>
        <p:spPr>
          <a:xfrm>
            <a:off x="1083648" y="1916533"/>
            <a:ext cx="15238300" cy="830997"/>
          </a:xfrm>
          <a:prstGeom prst="rect">
            <a:avLst/>
          </a:prstGeom>
        </p:spPr>
        <p:txBody>
          <a:bodyPr wrap="square" lIns="0" tIns="0" rIns="0" bIns="0" rtlCol="0" anchor="t">
            <a:spAutoFit/>
          </a:bodyPr>
          <a:lstStyle/>
          <a:p>
            <a:pPr algn="ctr"/>
            <a:r>
              <a:rPr lang="es-MX" sz="5400" b="1" dirty="0">
                <a:latin typeface="Arial Black" panose="020B0A04020102020204" pitchFamily="34" charset="0"/>
                <a:cs typeface="Arial" pitchFamily="34" charset="0"/>
              </a:rPr>
              <a:t>CONCLUSIONES Y RECOMENDACIONES</a:t>
            </a:r>
            <a:endParaRPr lang="es-ES" sz="5400" b="1" dirty="0">
              <a:latin typeface="Arial Black" panose="020B0A04020102020204" pitchFamily="34" charset="0"/>
              <a:cs typeface="Arial" pitchFamily="34" charset="0"/>
            </a:endParaRPr>
          </a:p>
        </p:txBody>
      </p:sp>
      <p:sp>
        <p:nvSpPr>
          <p:cNvPr id="6" name="CuadroTexto 5">
            <a:extLst>
              <a:ext uri="{FF2B5EF4-FFF2-40B4-BE49-F238E27FC236}">
                <a16:creationId xmlns:a16="http://schemas.microsoft.com/office/drawing/2014/main" id="{CD1F8162-49B5-43A6-865B-FF941A0C160E}"/>
              </a:ext>
            </a:extLst>
          </p:cNvPr>
          <p:cNvSpPr txBox="1"/>
          <p:nvPr/>
        </p:nvSpPr>
        <p:spPr>
          <a:xfrm>
            <a:off x="1083648" y="3192966"/>
            <a:ext cx="16337875" cy="3696653"/>
          </a:xfrm>
          <a:prstGeom prst="rect">
            <a:avLst/>
          </a:prstGeom>
          <a:noFill/>
        </p:spPr>
        <p:txBody>
          <a:bodyPr wrap="square">
            <a:spAutoFit/>
          </a:bodyPr>
          <a:lstStyle/>
          <a:p>
            <a:pPr>
              <a:lnSpc>
                <a:spcPct val="150000"/>
              </a:lnSpc>
            </a:pPr>
            <a:r>
              <a:rPr lang="es-ES" sz="3200" dirty="0">
                <a:solidFill>
                  <a:srgbClr val="000000"/>
                </a:solidFill>
                <a:effectLst/>
                <a:latin typeface="Times New Roman" panose="02020603050405020304" pitchFamily="18" charset="0"/>
                <a:ea typeface="Calibri" panose="020F0502020204030204" pitchFamily="34" charset="0"/>
              </a:rPr>
              <a:t>Se espera que este proyecto investigativo proporcione una base sólida para comprender cuál es el nivel de prevención de riesgos laborales de las empresas de construcción en el municipio de Aguachica, Cesar. Además, de una guía con recomendaciones, conceptos, teorías y pasos a seguir para fortalecer las diferentes prácticas de seguridad laboral, y la promoción de entornos de trabajo más seguros y saludables para la gran variedad de trabajadores del área de la construcción.</a:t>
            </a:r>
            <a:endParaRPr lang="en-US" sz="3200" dirty="0">
              <a:solidFill>
                <a:srgbClr val="000000"/>
              </a:solidFill>
              <a:latin typeface="Arial" panose="020B0604020202020204" pitchFamily="34" charset="0"/>
              <a:cs typeface="Arial" panose="020B0604020202020204" pitchFamily="34" charset="0"/>
            </a:endParaRPr>
          </a:p>
        </p:txBody>
      </p:sp>
      <p:pic>
        <p:nvPicPr>
          <p:cNvPr id="8" name="Imagen 7">
            <a:extLst>
              <a:ext uri="{FF2B5EF4-FFF2-40B4-BE49-F238E27FC236}">
                <a16:creationId xmlns:a16="http://schemas.microsoft.com/office/drawing/2014/main" id="{80F05E7E-C8E1-4A4F-9657-89E8D34B2828}"/>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0439400" y="5674232"/>
            <a:ext cx="6076228" cy="4538789"/>
          </a:xfrm>
          <a:prstGeom prst="rect">
            <a:avLst/>
          </a:prstGeom>
        </p:spPr>
      </p:pic>
    </p:spTree>
    <p:extLst>
      <p:ext uri="{BB962C8B-B14F-4D97-AF65-F5344CB8AC3E}">
        <p14:creationId xmlns:p14="http://schemas.microsoft.com/office/powerpoint/2010/main" val="1969580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p:cNvSpPr txBox="1"/>
          <p:nvPr/>
        </p:nvSpPr>
        <p:spPr>
          <a:xfrm>
            <a:off x="2667000" y="1562100"/>
            <a:ext cx="12725400" cy="830997"/>
          </a:xfrm>
          <a:prstGeom prst="rect">
            <a:avLst/>
          </a:prstGeom>
        </p:spPr>
        <p:txBody>
          <a:bodyPr wrap="square" lIns="0" tIns="0" rIns="0" bIns="0" rtlCol="0" anchor="t">
            <a:spAutoFit/>
          </a:bodyPr>
          <a:lstStyle/>
          <a:p>
            <a:pPr algn="ctr"/>
            <a:r>
              <a:rPr lang="es-MX" sz="5400" b="1" dirty="0">
                <a:latin typeface="Arial Black" panose="020B0A04020102020204" pitchFamily="34" charset="0"/>
                <a:cs typeface="Arial" pitchFamily="34" charset="0"/>
              </a:rPr>
              <a:t>APÉNDICES</a:t>
            </a:r>
            <a:endParaRPr lang="es-ES" sz="5400" b="1" dirty="0">
              <a:latin typeface="Arial Black" panose="020B0A04020102020204" pitchFamily="34" charset="0"/>
              <a:cs typeface="Arial" pitchFamily="34" charset="0"/>
            </a:endParaRPr>
          </a:p>
        </p:txBody>
      </p:sp>
      <p:sp>
        <p:nvSpPr>
          <p:cNvPr id="3"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s-MX" sz="2800" b="1" dirty="0">
                <a:latin typeface="Arial" panose="020B0604020202020204" pitchFamily="34" charset="0"/>
                <a:cs typeface="Arial" panose="020B0604020202020204" pitchFamily="34" charset="0"/>
              </a:rPr>
              <a:t>09</a:t>
            </a:r>
            <a:endParaRPr lang="en-US" sz="2800" b="1" dirty="0">
              <a:latin typeface="Arial" panose="020B0604020202020204" pitchFamily="34" charset="0"/>
              <a:cs typeface="Arial" panose="020B0604020202020204" pitchFamily="34" charset="0"/>
            </a:endParaRPr>
          </a:p>
        </p:txBody>
      </p:sp>
      <p:pic>
        <p:nvPicPr>
          <p:cNvPr id="5" name="Imagen 4">
            <a:extLst>
              <a:ext uri="{FF2B5EF4-FFF2-40B4-BE49-F238E27FC236}">
                <a16:creationId xmlns:a16="http://schemas.microsoft.com/office/drawing/2014/main" id="{938BAA08-A91E-4A08-BE22-1EDA21B20EC0}"/>
              </a:ext>
            </a:extLst>
          </p:cNvPr>
          <p:cNvPicPr/>
          <p:nvPr/>
        </p:nvPicPr>
        <p:blipFill>
          <a:blip r:embed="rId2">
            <a:extLst>
              <a:ext uri="{28A0092B-C50C-407E-A947-70E740481C1C}">
                <a14:useLocalDpi xmlns:a14="http://schemas.microsoft.com/office/drawing/2010/main" val="0"/>
              </a:ext>
            </a:extLst>
          </a:blip>
          <a:srcRect l="152" r="251"/>
          <a:stretch>
            <a:fillRect/>
          </a:stretch>
        </p:blipFill>
        <p:spPr>
          <a:xfrm>
            <a:off x="4176897" y="2853018"/>
            <a:ext cx="9051802" cy="6326360"/>
          </a:xfrm>
          <a:prstGeom prst="rect">
            <a:avLst/>
          </a:prstGeom>
          <a:ln>
            <a:noFill/>
          </a:ln>
        </p:spPr>
      </p:pic>
    </p:spTree>
    <p:extLst>
      <p:ext uri="{BB962C8B-B14F-4D97-AF65-F5344CB8AC3E}">
        <p14:creationId xmlns:p14="http://schemas.microsoft.com/office/powerpoint/2010/main" val="698560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CF9D8829-17FE-4D06-9CDA-7669FD7FA9B4}"/>
              </a:ext>
            </a:extLst>
          </p:cNvPr>
          <p:cNvPicPr/>
          <p:nvPr/>
        </p:nvPicPr>
        <p:blipFill>
          <a:blip r:embed="rId2">
            <a:extLst>
              <a:ext uri="{28A0092B-C50C-407E-A947-70E740481C1C}">
                <a14:useLocalDpi xmlns:a14="http://schemas.microsoft.com/office/drawing/2010/main" val="0"/>
              </a:ext>
            </a:extLst>
          </a:blip>
          <a:stretch>
            <a:fillRect/>
          </a:stretch>
        </p:blipFill>
        <p:spPr>
          <a:xfrm>
            <a:off x="7772400" y="1508084"/>
            <a:ext cx="7543800" cy="7597816"/>
          </a:xfrm>
          <a:prstGeom prst="rect">
            <a:avLst/>
          </a:prstGeom>
        </p:spPr>
      </p:pic>
      <p:pic>
        <p:nvPicPr>
          <p:cNvPr id="5" name="Imagen 4">
            <a:extLst>
              <a:ext uri="{FF2B5EF4-FFF2-40B4-BE49-F238E27FC236}">
                <a16:creationId xmlns:a16="http://schemas.microsoft.com/office/drawing/2014/main" id="{9DC655E6-BF34-4C62-8C93-A077450A9C10}"/>
              </a:ext>
            </a:extLst>
          </p:cNvPr>
          <p:cNvPicPr/>
          <p:nvPr/>
        </p:nvPicPr>
        <p:blipFill>
          <a:blip r:embed="rId3"/>
          <a:stretch>
            <a:fillRect/>
          </a:stretch>
        </p:blipFill>
        <p:spPr>
          <a:xfrm>
            <a:off x="1371600" y="1943100"/>
            <a:ext cx="5943600" cy="6664643"/>
          </a:xfrm>
          <a:prstGeom prst="rect">
            <a:avLst/>
          </a:prstGeom>
        </p:spPr>
      </p:pic>
    </p:spTree>
    <p:extLst>
      <p:ext uri="{BB962C8B-B14F-4D97-AF65-F5344CB8AC3E}">
        <p14:creationId xmlns:p14="http://schemas.microsoft.com/office/powerpoint/2010/main" val="14240556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10</a:t>
            </a:r>
          </a:p>
        </p:txBody>
      </p:sp>
      <p:sp>
        <p:nvSpPr>
          <p:cNvPr id="3" name="TextBox 6"/>
          <p:cNvSpPr txBox="1"/>
          <p:nvPr/>
        </p:nvSpPr>
        <p:spPr>
          <a:xfrm>
            <a:off x="2057400" y="1790700"/>
            <a:ext cx="15238300" cy="830997"/>
          </a:xfrm>
          <a:prstGeom prst="rect">
            <a:avLst/>
          </a:prstGeom>
        </p:spPr>
        <p:txBody>
          <a:bodyPr wrap="square" lIns="0" tIns="0" rIns="0" bIns="0" rtlCol="0" anchor="t">
            <a:spAutoFit/>
          </a:bodyPr>
          <a:lstStyle/>
          <a:p>
            <a:pPr algn="ctr"/>
            <a:r>
              <a:rPr lang="es-MX" sz="5400" b="1" dirty="0">
                <a:latin typeface="Arial Black" panose="020B0A04020102020204" pitchFamily="34" charset="0"/>
                <a:cs typeface="Arial" pitchFamily="34" charset="0"/>
              </a:rPr>
              <a:t>BIBLIOGRAFIA</a:t>
            </a:r>
            <a:endParaRPr lang="es-ES" sz="5400" b="1" dirty="0">
              <a:latin typeface="Arial Black" panose="020B0A04020102020204" pitchFamily="34" charset="0"/>
              <a:cs typeface="Arial" pitchFamily="34" charset="0"/>
            </a:endParaRPr>
          </a:p>
        </p:txBody>
      </p:sp>
      <p:sp>
        <p:nvSpPr>
          <p:cNvPr id="4" name="TextBox 26"/>
          <p:cNvSpPr txBox="1"/>
          <p:nvPr/>
        </p:nvSpPr>
        <p:spPr>
          <a:xfrm>
            <a:off x="1181212" y="2621697"/>
            <a:ext cx="15811388" cy="6186309"/>
          </a:xfrm>
          <a:prstGeom prst="rect">
            <a:avLst/>
          </a:prstGeom>
        </p:spPr>
        <p:txBody>
          <a:bodyPr wrap="square" lIns="0" tIns="0" rIns="0" bIns="0" rtlCol="0" anchor="t">
            <a:spAutoFit/>
          </a:bodyPr>
          <a:lstStyle/>
          <a:p>
            <a:pPr indent="457200" algn="just"/>
            <a:endParaRPr lang="es-CO" sz="3200" dirty="0">
              <a:effectLst/>
              <a:latin typeface="Times New Roman" panose="02020603050405020304" pitchFamily="18" charset="0"/>
              <a:ea typeface="SimSun" panose="02010600030101010101" pitchFamily="2" charset="-122"/>
            </a:endParaRPr>
          </a:p>
          <a:p>
            <a:pPr marL="285750" indent="-285750" algn="just">
              <a:buFont typeface="Arial" panose="020B0604020202020204" pitchFamily="34" charset="0"/>
              <a:buChar char="•"/>
            </a:pPr>
            <a:r>
              <a:rPr lang="es-CO" sz="3200" dirty="0">
                <a:effectLst/>
                <a:latin typeface="Times New Roman" panose="02020603050405020304" pitchFamily="18" charset="0"/>
                <a:ea typeface="Times New Roman" panose="02020603050405020304" pitchFamily="18" charset="0"/>
              </a:rPr>
              <a:t>Smith, J. (2020). Manual de Seguridad en la Construcción: Prácticas y Protocolos. Editorial Seguridad Laboral.</a:t>
            </a:r>
          </a:p>
          <a:p>
            <a:pPr algn="just"/>
            <a:endParaRPr lang="es-CO" sz="3200" dirty="0">
              <a:effectLst/>
              <a:latin typeface="Times New Roman" panose="02020603050405020304" pitchFamily="18" charset="0"/>
              <a:ea typeface="Times New Roman" panose="02020603050405020304" pitchFamily="18" charset="0"/>
            </a:endParaRPr>
          </a:p>
          <a:p>
            <a:pPr marL="285750" indent="-285750" algn="just">
              <a:spcAft>
                <a:spcPts val="2000"/>
              </a:spcAft>
              <a:buFont typeface="Arial" panose="020B0604020202020204" pitchFamily="34" charset="0"/>
              <a:buChar char="•"/>
            </a:pPr>
            <a:r>
              <a:rPr lang="es-CO" sz="3200" dirty="0">
                <a:effectLst/>
                <a:latin typeface="Times New Roman" panose="02020603050405020304" pitchFamily="18" charset="0"/>
                <a:ea typeface="Calibri" panose="020F0502020204030204" pitchFamily="34" charset="0"/>
              </a:rPr>
              <a:t>González, R. (2020). Seguridad en el Trabajo: Guía Integral de Prevención de Riesgos. Editorial </a:t>
            </a:r>
            <a:r>
              <a:rPr lang="es-CO" sz="3200" dirty="0" err="1">
                <a:effectLst/>
                <a:latin typeface="Times New Roman" panose="02020603050405020304" pitchFamily="18" charset="0"/>
                <a:ea typeface="Calibri" panose="020F0502020204030204" pitchFamily="34" charset="0"/>
              </a:rPr>
              <a:t>SeguriPro</a:t>
            </a:r>
            <a:r>
              <a:rPr lang="es-CO" sz="3200" dirty="0">
                <a:effectLst/>
                <a:latin typeface="Times New Roman" panose="02020603050405020304" pitchFamily="18" charset="0"/>
                <a:ea typeface="Calibri" panose="020F0502020204030204" pitchFamily="34" charset="0"/>
              </a:rPr>
              <a:t>.</a:t>
            </a:r>
          </a:p>
          <a:p>
            <a:pPr marL="285750" indent="-285750" algn="just">
              <a:spcAft>
                <a:spcPts val="2000"/>
              </a:spcAft>
              <a:buFont typeface="Arial" panose="020B0604020202020204" pitchFamily="34" charset="0"/>
              <a:buChar char="•"/>
            </a:pPr>
            <a:r>
              <a:rPr lang="es-CO" sz="3200" dirty="0">
                <a:effectLst/>
                <a:latin typeface="Times New Roman" panose="02020603050405020304" pitchFamily="18" charset="0"/>
                <a:ea typeface="Calibri" panose="020F0502020204030204" pitchFamily="34" charset="0"/>
              </a:rPr>
              <a:t>Organización Internacional del Trabajo. (s.f.). Enciclopedia de salud y seguridad en el trabajo.</a:t>
            </a:r>
          </a:p>
          <a:p>
            <a:pPr marL="285750" indent="-285750" algn="just">
              <a:spcAft>
                <a:spcPts val="2000"/>
              </a:spcAft>
              <a:buFont typeface="Arial" panose="020B0604020202020204" pitchFamily="34" charset="0"/>
              <a:buChar char="•"/>
            </a:pPr>
            <a:r>
              <a:rPr lang="es-CO" sz="3200" dirty="0">
                <a:effectLst/>
                <a:latin typeface="Times New Roman" panose="02020603050405020304" pitchFamily="18" charset="0"/>
                <a:ea typeface="Calibri" panose="020F0502020204030204" pitchFamily="34" charset="0"/>
              </a:rPr>
              <a:t>López, J. (2019). Cultura de Seguridad en el Trabajo: Estrategias para su Desarrollo. </a:t>
            </a:r>
            <a:r>
              <a:rPr lang="en-US" sz="3200" dirty="0">
                <a:effectLst/>
                <a:latin typeface="Times New Roman" panose="02020603050405020304" pitchFamily="18" charset="0"/>
                <a:ea typeface="Calibri" panose="020F0502020204030204" pitchFamily="34" charset="0"/>
              </a:rPr>
              <a:t>Editorial </a:t>
            </a:r>
            <a:r>
              <a:rPr lang="en-US" sz="3200" dirty="0" err="1">
                <a:effectLst/>
                <a:latin typeface="Times New Roman" panose="02020603050405020304" pitchFamily="18" charset="0"/>
                <a:ea typeface="Calibri" panose="020F0502020204030204" pitchFamily="34" charset="0"/>
              </a:rPr>
              <a:t>Seguridad</a:t>
            </a:r>
            <a:r>
              <a:rPr lang="en-US" sz="3200" dirty="0">
                <a:effectLst/>
                <a:latin typeface="Times New Roman" panose="02020603050405020304" pitchFamily="18" charset="0"/>
                <a:ea typeface="Calibri" panose="020F0502020204030204" pitchFamily="34" charset="0"/>
              </a:rPr>
              <a:t> y </a:t>
            </a:r>
            <a:r>
              <a:rPr lang="en-US" sz="3200" dirty="0" err="1">
                <a:effectLst/>
                <a:latin typeface="Times New Roman" panose="02020603050405020304" pitchFamily="18" charset="0"/>
                <a:ea typeface="Calibri" panose="020F0502020204030204" pitchFamily="34" charset="0"/>
              </a:rPr>
              <a:t>Productividad</a:t>
            </a:r>
            <a:r>
              <a:rPr lang="en-US" sz="3200" dirty="0">
                <a:effectLst/>
                <a:latin typeface="Times New Roman" panose="02020603050405020304" pitchFamily="18" charset="0"/>
                <a:ea typeface="Calibri" panose="020F0502020204030204" pitchFamily="34" charset="0"/>
              </a:rPr>
              <a:t>.</a:t>
            </a:r>
            <a:endParaRPr lang="es-CO" sz="3200" dirty="0">
              <a:latin typeface="Times New Roman" panose="02020603050405020304" pitchFamily="18" charset="0"/>
              <a:ea typeface="Calibri" panose="020F0502020204030204" pitchFamily="34" charset="0"/>
            </a:endParaRPr>
          </a:p>
          <a:p>
            <a:pPr marL="285750" indent="-285750" algn="just">
              <a:spcAft>
                <a:spcPts val="2000"/>
              </a:spcAft>
              <a:buFont typeface="Arial" panose="020B0604020202020204" pitchFamily="34" charset="0"/>
              <a:buChar char="•"/>
            </a:pPr>
            <a:r>
              <a:rPr lang="en-US" sz="3200" dirty="0">
                <a:effectLst/>
                <a:latin typeface="Times New Roman" panose="02020603050405020304" pitchFamily="18" charset="0"/>
                <a:ea typeface="Calibri" panose="020F0502020204030204" pitchFamily="34" charset="0"/>
              </a:rPr>
              <a:t>International </a:t>
            </a:r>
            <a:r>
              <a:rPr lang="en-US" sz="3200" dirty="0" err="1">
                <a:effectLst/>
                <a:latin typeface="Times New Roman" panose="02020603050405020304" pitchFamily="18" charset="0"/>
                <a:ea typeface="Calibri" panose="020F0502020204030204" pitchFamily="34" charset="0"/>
              </a:rPr>
              <a:t>Labour</a:t>
            </a:r>
            <a:r>
              <a:rPr lang="en-US" sz="3200" dirty="0">
                <a:effectLst/>
                <a:latin typeface="Times New Roman" panose="02020603050405020304" pitchFamily="18" charset="0"/>
                <a:ea typeface="Calibri" panose="020F0502020204030204" pitchFamily="34" charset="0"/>
              </a:rPr>
              <a:t> Organization. (2007). Ergonomics and human factors. </a:t>
            </a:r>
            <a:r>
              <a:rPr lang="en-US" sz="3200" dirty="0" err="1">
                <a:effectLst/>
                <a:latin typeface="Times New Roman" panose="02020603050405020304" pitchFamily="18" charset="0"/>
                <a:ea typeface="Calibri" panose="020F0502020204030204" pitchFamily="34" charset="0"/>
              </a:rPr>
              <a:t>En</a:t>
            </a:r>
            <a:r>
              <a:rPr lang="en-US" sz="3200" dirty="0">
                <a:effectLst/>
                <a:latin typeface="Times New Roman" panose="02020603050405020304" pitchFamily="18" charset="0"/>
                <a:ea typeface="Calibri" panose="020F0502020204030204" pitchFamily="34" charset="0"/>
              </a:rPr>
              <a:t> Encyclopedia of occupational health and safety (4ta ed., Vol. 1, pp. 73.1-73.16). </a:t>
            </a:r>
            <a:r>
              <a:rPr lang="es-CO" sz="3200" dirty="0">
                <a:effectLst/>
                <a:latin typeface="Times New Roman" panose="02020603050405020304" pitchFamily="18" charset="0"/>
                <a:ea typeface="Calibri" panose="020F0502020204030204" pitchFamily="34" charset="0"/>
              </a:rPr>
              <a:t>International </a:t>
            </a:r>
            <a:r>
              <a:rPr lang="es-CO" sz="3200" dirty="0" err="1">
                <a:effectLst/>
                <a:latin typeface="Times New Roman" panose="02020603050405020304" pitchFamily="18" charset="0"/>
                <a:ea typeface="Calibri" panose="020F0502020204030204" pitchFamily="34" charset="0"/>
              </a:rPr>
              <a:t>Labour</a:t>
            </a:r>
            <a:r>
              <a:rPr lang="es-CO" sz="3200" dirty="0">
                <a:effectLst/>
                <a:latin typeface="Times New Roman" panose="02020603050405020304" pitchFamily="18" charset="0"/>
                <a:ea typeface="Calibri" panose="020F0502020204030204" pitchFamily="34" charset="0"/>
              </a:rPr>
              <a:t> Office.</a:t>
            </a:r>
          </a:p>
        </p:txBody>
      </p:sp>
    </p:spTree>
    <p:extLst>
      <p:ext uri="{BB962C8B-B14F-4D97-AF65-F5344CB8AC3E}">
        <p14:creationId xmlns:p14="http://schemas.microsoft.com/office/powerpoint/2010/main" val="3589679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471113" y="400959"/>
            <a:ext cx="3944651" cy="1255484"/>
          </a:xfrm>
          <a:prstGeom prst="rect">
            <a:avLst/>
          </a:prstGeom>
        </p:spPr>
      </p:pic>
      <p:grpSp>
        <p:nvGrpSpPr>
          <p:cNvPr id="19" name="Grupo 18"/>
          <p:cNvGrpSpPr/>
          <p:nvPr/>
        </p:nvGrpSpPr>
        <p:grpSpPr>
          <a:xfrm>
            <a:off x="-2405949" y="-945846"/>
            <a:ext cx="7792008" cy="1218172"/>
            <a:chOff x="-2405949" y="-945847"/>
            <a:chExt cx="7792008" cy="1218172"/>
          </a:xfrm>
        </p:grpSpPr>
        <p:grpSp>
          <p:nvGrpSpPr>
            <p:cNvPr id="3" name="Group 3"/>
            <p:cNvGrpSpPr/>
            <p:nvPr/>
          </p:nvGrpSpPr>
          <p:grpSpPr>
            <a:xfrm>
              <a:off x="-2405949" y="-756375"/>
              <a:ext cx="4393457" cy="839228"/>
              <a:chOff x="0" y="0"/>
              <a:chExt cx="1157124" cy="221031"/>
            </a:xfrm>
          </p:grpSpPr>
          <p:sp>
            <p:nvSpPr>
              <p:cNvPr id="4" name="Freeform 4"/>
              <p:cNvSpPr/>
              <p:nvPr/>
            </p:nvSpPr>
            <p:spPr>
              <a:xfrm>
                <a:off x="0" y="0"/>
                <a:ext cx="1157125" cy="221031"/>
              </a:xfrm>
              <a:custGeom>
                <a:avLst/>
                <a:gdLst/>
                <a:ahLst/>
                <a:cxnLst/>
                <a:rect l="l" t="t" r="r" b="b"/>
                <a:pathLst>
                  <a:path w="1157125" h="221031">
                    <a:moveTo>
                      <a:pt x="203200" y="0"/>
                    </a:moveTo>
                    <a:lnTo>
                      <a:pt x="1157125" y="0"/>
                    </a:lnTo>
                    <a:lnTo>
                      <a:pt x="953925" y="221031"/>
                    </a:lnTo>
                    <a:lnTo>
                      <a:pt x="0" y="221031"/>
                    </a:lnTo>
                    <a:lnTo>
                      <a:pt x="203200" y="0"/>
                    </a:lnTo>
                    <a:close/>
                  </a:path>
                </a:pathLst>
              </a:custGeom>
              <a:solidFill>
                <a:srgbClr val="168246"/>
              </a:solidFill>
            </p:spPr>
          </p:sp>
          <p:sp>
            <p:nvSpPr>
              <p:cNvPr id="5" name="TextBox 5"/>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111228" y="-945847"/>
              <a:ext cx="2664422" cy="1218172"/>
              <a:chOff x="0" y="0"/>
              <a:chExt cx="483446" cy="221031"/>
            </a:xfrm>
          </p:grpSpPr>
          <p:sp>
            <p:nvSpPr>
              <p:cNvPr id="7" name="Freeform 7"/>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35B729"/>
              </a:solidFill>
            </p:spPr>
          </p:sp>
          <p:sp>
            <p:nvSpPr>
              <p:cNvPr id="8" name="TextBox 8"/>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2721637" y="-945847"/>
              <a:ext cx="2664422" cy="1218172"/>
              <a:chOff x="0" y="0"/>
              <a:chExt cx="483446" cy="221031"/>
            </a:xfrm>
          </p:grpSpPr>
          <p:sp>
            <p:nvSpPr>
              <p:cNvPr id="10" name="Freeform 10"/>
              <p:cNvSpPr/>
              <p:nvPr/>
            </p:nvSpPr>
            <p:spPr>
              <a:xfrm>
                <a:off x="0" y="0"/>
                <a:ext cx="483446" cy="221031"/>
              </a:xfrm>
              <a:custGeom>
                <a:avLst/>
                <a:gdLst/>
                <a:ahLst/>
                <a:cxnLst/>
                <a:rect l="l" t="t" r="r" b="b"/>
                <a:pathLst>
                  <a:path w="483446" h="221031">
                    <a:moveTo>
                      <a:pt x="203200" y="0"/>
                    </a:moveTo>
                    <a:lnTo>
                      <a:pt x="483446" y="0"/>
                    </a:lnTo>
                    <a:lnTo>
                      <a:pt x="280246" y="221031"/>
                    </a:lnTo>
                    <a:lnTo>
                      <a:pt x="0" y="221031"/>
                    </a:lnTo>
                    <a:lnTo>
                      <a:pt x="203200" y="0"/>
                    </a:lnTo>
                    <a:close/>
                  </a:path>
                </a:pathLst>
              </a:custGeom>
              <a:solidFill>
                <a:srgbClr val="168246"/>
              </a:solidFill>
            </p:spPr>
          </p:sp>
          <p:sp>
            <p:nvSpPr>
              <p:cNvPr id="11" name="TextBox 11"/>
              <p:cNvSpPr txBox="1"/>
              <p:nvPr/>
            </p:nvSpPr>
            <p:spPr>
              <a:xfrm>
                <a:off x="101600" y="-38100"/>
                <a:ext cx="609600" cy="647700"/>
              </a:xfrm>
              <a:prstGeom prst="rect">
                <a:avLst/>
              </a:prstGeom>
            </p:spPr>
            <p:txBody>
              <a:bodyPr lIns="50800" tIns="50800" rIns="50800" bIns="50800" rtlCol="0" anchor="ctr"/>
              <a:lstStyle/>
              <a:p>
                <a:pPr algn="ctr">
                  <a:lnSpc>
                    <a:spcPts val="2659"/>
                  </a:lnSpc>
                </a:pPr>
                <a:endParaRPr/>
              </a:p>
            </p:txBody>
          </p:sp>
        </p:grpSp>
      </p:grpSp>
      <p:grpSp>
        <p:nvGrpSpPr>
          <p:cNvPr id="12" name="Group 12"/>
          <p:cNvGrpSpPr/>
          <p:nvPr/>
        </p:nvGrpSpPr>
        <p:grpSpPr>
          <a:xfrm rot="-4699802">
            <a:off x="12677283" y="4893040"/>
            <a:ext cx="15009628" cy="4262784"/>
            <a:chOff x="0" y="0"/>
            <a:chExt cx="3953153" cy="1122709"/>
          </a:xfrm>
        </p:grpSpPr>
        <p:sp>
          <p:nvSpPr>
            <p:cNvPr id="13" name="Freeform 13"/>
            <p:cNvSpPr/>
            <p:nvPr/>
          </p:nvSpPr>
          <p:spPr>
            <a:xfrm>
              <a:off x="0" y="0"/>
              <a:ext cx="3953153" cy="1122709"/>
            </a:xfrm>
            <a:custGeom>
              <a:avLst/>
              <a:gdLst/>
              <a:ahLst/>
              <a:cxnLst/>
              <a:rect l="l" t="t" r="r" b="b"/>
              <a:pathLst>
                <a:path w="3953153" h="1122709">
                  <a:moveTo>
                    <a:pt x="0" y="0"/>
                  </a:moveTo>
                  <a:lnTo>
                    <a:pt x="3953153" y="0"/>
                  </a:lnTo>
                  <a:lnTo>
                    <a:pt x="3953153" y="1122709"/>
                  </a:lnTo>
                  <a:lnTo>
                    <a:pt x="0" y="1122709"/>
                  </a:lnTo>
                  <a:close/>
                </a:path>
              </a:pathLst>
            </a:custGeom>
            <a:solidFill>
              <a:srgbClr val="168246"/>
            </a:solidFill>
          </p:spPr>
        </p:sp>
        <p:sp>
          <p:nvSpPr>
            <p:cNvPr id="14" name="TextBox 14"/>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grpSp>
        <p:nvGrpSpPr>
          <p:cNvPr id="15" name="Group 15"/>
          <p:cNvGrpSpPr/>
          <p:nvPr/>
        </p:nvGrpSpPr>
        <p:grpSpPr>
          <a:xfrm rot="-4699802">
            <a:off x="10294847" y="6513127"/>
            <a:ext cx="15009628" cy="201024"/>
            <a:chOff x="0" y="0"/>
            <a:chExt cx="3953153" cy="52945"/>
          </a:xfrm>
        </p:grpSpPr>
        <p:sp>
          <p:nvSpPr>
            <p:cNvPr id="16" name="Freeform 16"/>
            <p:cNvSpPr/>
            <p:nvPr/>
          </p:nvSpPr>
          <p:spPr>
            <a:xfrm>
              <a:off x="0" y="0"/>
              <a:ext cx="3953153" cy="52945"/>
            </a:xfrm>
            <a:custGeom>
              <a:avLst/>
              <a:gdLst/>
              <a:ahLst/>
              <a:cxnLst/>
              <a:rect l="l" t="t" r="r" b="b"/>
              <a:pathLst>
                <a:path w="3953153" h="52945">
                  <a:moveTo>
                    <a:pt x="0" y="0"/>
                  </a:moveTo>
                  <a:lnTo>
                    <a:pt x="3953153" y="0"/>
                  </a:lnTo>
                  <a:lnTo>
                    <a:pt x="3953153" y="52945"/>
                  </a:lnTo>
                  <a:lnTo>
                    <a:pt x="0" y="52945"/>
                  </a:lnTo>
                  <a:close/>
                </a:path>
              </a:pathLst>
            </a:custGeom>
            <a:solidFill>
              <a:srgbClr val="35B729"/>
            </a:solidFill>
          </p:spPr>
        </p:sp>
        <p:sp>
          <p:nvSpPr>
            <p:cNvPr id="17" name="TextBox 17"/>
            <p:cNvSpPr txBox="1"/>
            <p:nvPr/>
          </p:nvSpPr>
          <p:spPr>
            <a:xfrm>
              <a:off x="0" y="-19050"/>
              <a:ext cx="812800" cy="831850"/>
            </a:xfrm>
            <a:prstGeom prst="rect">
              <a:avLst/>
            </a:prstGeom>
          </p:spPr>
          <p:txBody>
            <a:bodyPr lIns="50800" tIns="50800" rIns="50800" bIns="50800" rtlCol="0" anchor="ctr"/>
            <a:lstStyle/>
            <a:p>
              <a:pPr algn="ctr">
                <a:lnSpc>
                  <a:spcPts val="3289"/>
                </a:lnSpc>
              </a:pPr>
              <a:endParaRPr/>
            </a:p>
          </p:txBody>
        </p:sp>
      </p:grpSp>
      <p:pic>
        <p:nvPicPr>
          <p:cNvPr id="33" name="Picture 20"/>
          <p:cNvPicPr>
            <a:picLocks noChangeAspect="1"/>
          </p:cNvPicPr>
          <p:nvPr/>
        </p:nvPicPr>
        <p:blipFill>
          <a:blip r:embed="rId3"/>
          <a:srcRect l="27903" t="7707" r="27626" b="7032"/>
          <a:stretch>
            <a:fillRect/>
          </a:stretch>
        </p:blipFill>
        <p:spPr>
          <a:xfrm>
            <a:off x="16054369" y="90474"/>
            <a:ext cx="1506527" cy="1624685"/>
          </a:xfrm>
          <a:prstGeom prst="rect">
            <a:avLst/>
          </a:prstGeom>
        </p:spPr>
      </p:pic>
      <p:grpSp>
        <p:nvGrpSpPr>
          <p:cNvPr id="23" name="Group 2"/>
          <p:cNvGrpSpPr/>
          <p:nvPr/>
        </p:nvGrpSpPr>
        <p:grpSpPr>
          <a:xfrm>
            <a:off x="4" y="3467100"/>
            <a:ext cx="18287997" cy="11161301"/>
            <a:chOff x="-97909" y="-2126800"/>
            <a:chExt cx="5874598" cy="2939600"/>
          </a:xfrm>
        </p:grpSpPr>
        <p:sp>
          <p:nvSpPr>
            <p:cNvPr id="24" name="Freeform 3"/>
            <p:cNvSpPr/>
            <p:nvPr/>
          </p:nvSpPr>
          <p:spPr>
            <a:xfrm>
              <a:off x="-97909" y="-2126800"/>
              <a:ext cx="5874598" cy="1026182"/>
            </a:xfrm>
            <a:custGeom>
              <a:avLst/>
              <a:gdLst/>
              <a:ahLst/>
              <a:cxnLst/>
              <a:rect l="l" t="t" r="r" b="b"/>
              <a:pathLst>
                <a:path w="5874598" h="1026182">
                  <a:moveTo>
                    <a:pt x="0" y="0"/>
                  </a:moveTo>
                  <a:lnTo>
                    <a:pt x="5874598" y="0"/>
                  </a:lnTo>
                  <a:lnTo>
                    <a:pt x="5874598" y="1026182"/>
                  </a:lnTo>
                  <a:lnTo>
                    <a:pt x="0" y="1026182"/>
                  </a:lnTo>
                  <a:close/>
                </a:path>
              </a:pathLst>
            </a:custGeom>
            <a:solidFill>
              <a:srgbClr val="35B729">
                <a:alpha val="25882"/>
              </a:srgbClr>
            </a:solidFill>
          </p:spPr>
        </p:sp>
        <p:sp>
          <p:nvSpPr>
            <p:cNvPr id="25" name="TextBox 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sp>
        <p:nvSpPr>
          <p:cNvPr id="26" name="TextBox 14"/>
          <p:cNvSpPr txBox="1"/>
          <p:nvPr/>
        </p:nvSpPr>
        <p:spPr>
          <a:xfrm>
            <a:off x="2326938" y="4908090"/>
            <a:ext cx="13024527" cy="1603003"/>
          </a:xfrm>
          <a:prstGeom prst="rect">
            <a:avLst/>
          </a:prstGeom>
        </p:spPr>
        <p:txBody>
          <a:bodyPr wrap="square" lIns="0" tIns="0" rIns="0" bIns="0" rtlCol="0" anchor="t">
            <a:spAutoFit/>
          </a:bodyPr>
          <a:lstStyle/>
          <a:p>
            <a:pPr algn="ctr">
              <a:lnSpc>
                <a:spcPts val="12526"/>
              </a:lnSpc>
            </a:pPr>
            <a:r>
              <a:rPr lang="en-US" sz="12526" b="1" dirty="0">
                <a:solidFill>
                  <a:srgbClr val="008037"/>
                </a:solidFill>
                <a:latin typeface="Agrandir Bold"/>
              </a:rPr>
              <a:t>¡</a:t>
            </a:r>
            <a:r>
              <a:rPr lang="en-US" sz="18000" b="1" dirty="0">
                <a:solidFill>
                  <a:srgbClr val="008037"/>
                </a:solidFill>
                <a:latin typeface="Agrandir Bold"/>
              </a:rPr>
              <a:t>Gracias</a:t>
            </a:r>
            <a:r>
              <a:rPr lang="en-US" sz="12526" b="1" dirty="0">
                <a:solidFill>
                  <a:srgbClr val="008037"/>
                </a:solidFill>
                <a:latin typeface="Agrandir Bold"/>
              </a:rPr>
              <a:t>!</a:t>
            </a:r>
          </a:p>
        </p:txBody>
      </p:sp>
    </p:spTree>
    <p:extLst>
      <p:ext uri="{BB962C8B-B14F-4D97-AF65-F5344CB8AC3E}">
        <p14:creationId xmlns:p14="http://schemas.microsoft.com/office/powerpoint/2010/main" val="4184313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471113" y="400959"/>
            <a:ext cx="3944651" cy="1255484"/>
          </a:xfrm>
          <a:prstGeom prst="rect">
            <a:avLst/>
          </a:prstGeom>
        </p:spPr>
      </p:pic>
      <p:sp>
        <p:nvSpPr>
          <p:cNvPr id="31" name="TextBox 6"/>
          <p:cNvSpPr txBox="1"/>
          <p:nvPr/>
        </p:nvSpPr>
        <p:spPr>
          <a:xfrm>
            <a:off x="4214075" y="863654"/>
            <a:ext cx="9491199" cy="1240404"/>
          </a:xfrm>
          <a:prstGeom prst="rect">
            <a:avLst/>
          </a:prstGeom>
        </p:spPr>
        <p:txBody>
          <a:bodyPr wrap="square" lIns="0" tIns="0" rIns="0" bIns="0" rtlCol="0" anchor="t">
            <a:spAutoFit/>
          </a:bodyPr>
          <a:lstStyle/>
          <a:p>
            <a:pPr algn="ctr">
              <a:lnSpc>
                <a:spcPts val="11000"/>
              </a:lnSpc>
            </a:pPr>
            <a:r>
              <a:rPr lang="es-MX" sz="5400" dirty="0">
                <a:latin typeface="Arial Black" panose="020B0A04020102020204" pitchFamily="34" charset="0"/>
              </a:rPr>
              <a:t>INTRODUCCIÓN</a:t>
            </a:r>
            <a:endParaRPr lang="en-US" sz="5400" dirty="0">
              <a:latin typeface="Arial Black" panose="020B0A04020102020204" pitchFamily="34" charset="0"/>
            </a:endParaRPr>
          </a:p>
        </p:txBody>
      </p:sp>
      <p:sp>
        <p:nvSpPr>
          <p:cNvPr id="39"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02</a:t>
            </a:r>
          </a:p>
        </p:txBody>
      </p:sp>
      <p:sp>
        <p:nvSpPr>
          <p:cNvPr id="6" name="TextBox 16">
            <a:extLst>
              <a:ext uri="{FF2B5EF4-FFF2-40B4-BE49-F238E27FC236}">
                <a16:creationId xmlns:a16="http://schemas.microsoft.com/office/drawing/2014/main" id="{7C3F74E8-5356-4C80-88FD-FE749D00D522}"/>
              </a:ext>
            </a:extLst>
          </p:cNvPr>
          <p:cNvSpPr txBox="1"/>
          <p:nvPr/>
        </p:nvSpPr>
        <p:spPr>
          <a:xfrm>
            <a:off x="1333499" y="2513652"/>
            <a:ext cx="15621001" cy="5820824"/>
          </a:xfrm>
          <a:prstGeom prst="rect">
            <a:avLst/>
          </a:prstGeom>
        </p:spPr>
        <p:txBody>
          <a:bodyPr wrap="square" lIns="0" tIns="0" rIns="0" bIns="0" rtlCol="0" anchor="t">
            <a:spAutoFit/>
          </a:bodyPr>
          <a:lstStyle/>
          <a:p>
            <a:pPr>
              <a:lnSpc>
                <a:spcPct val="150000"/>
              </a:lnSpc>
            </a:pPr>
            <a:r>
              <a:rPr lang="es-MX" sz="3200" dirty="0">
                <a:solidFill>
                  <a:srgbClr val="000000"/>
                </a:solidFill>
                <a:latin typeface="Times New Roman" panose="02020603050405020304" pitchFamily="18" charset="0"/>
                <a:cs typeface="Times New Roman" panose="02020603050405020304" pitchFamily="18" charset="0"/>
              </a:rPr>
              <a:t>Este proyecto se propone investigar el estado actual de las medidas de prevención de riesgos laborales en las empresas de construcción de Aguachica, describir las estrategias y procedimientos que actualmente se implementan, y proponer soluciones viables para abordar las deficiencias y mejorar las prácticas en el sector.</a:t>
            </a:r>
          </a:p>
          <a:p>
            <a:pPr>
              <a:lnSpc>
                <a:spcPct val="150000"/>
              </a:lnSpc>
            </a:pPr>
            <a:endParaRPr lang="es-MX" sz="3200" dirty="0">
              <a:solidFill>
                <a:srgbClr val="000000"/>
              </a:solidFill>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en-US" sz="3200" dirty="0">
                <a:solidFill>
                  <a:srgbClr val="000000"/>
                </a:solidFill>
                <a:latin typeface="Times New Roman" panose="02020603050405020304" pitchFamily="18" charset="0"/>
                <a:cs typeface="Times New Roman" panose="02020603050405020304" pitchFamily="18" charset="0"/>
              </a:rPr>
              <a:t>¿Que </a:t>
            </a:r>
            <a:r>
              <a:rPr lang="es-CO" sz="3200" dirty="0">
                <a:solidFill>
                  <a:srgbClr val="000000"/>
                </a:solidFill>
                <a:latin typeface="Times New Roman" panose="02020603050405020304" pitchFamily="18" charset="0"/>
                <a:cs typeface="Times New Roman" panose="02020603050405020304" pitchFamily="18" charset="0"/>
              </a:rPr>
              <a:t>Propone la investigación?</a:t>
            </a:r>
          </a:p>
          <a:p>
            <a:pPr marL="285750" indent="-285750">
              <a:lnSpc>
                <a:spcPct val="150000"/>
              </a:lnSpc>
              <a:buFont typeface="Arial" panose="020B0604020202020204" pitchFamily="34" charset="0"/>
              <a:buChar char="•"/>
            </a:pPr>
            <a:r>
              <a:rPr lang="es-CO" sz="3200" dirty="0">
                <a:solidFill>
                  <a:srgbClr val="000000"/>
                </a:solidFill>
                <a:latin typeface="Times New Roman" panose="02020603050405020304" pitchFamily="18" charset="0"/>
                <a:cs typeface="Times New Roman" panose="02020603050405020304" pitchFamily="18" charset="0"/>
              </a:rPr>
              <a:t>¿Cuál es su enfoque?</a:t>
            </a:r>
          </a:p>
          <a:p>
            <a:pPr marL="285750" indent="-285750">
              <a:lnSpc>
                <a:spcPct val="150000"/>
              </a:lnSpc>
              <a:buFont typeface="Arial" panose="020B0604020202020204" pitchFamily="34" charset="0"/>
              <a:buChar char="•"/>
            </a:pPr>
            <a:r>
              <a:rPr lang="es-CO" sz="3200" dirty="0">
                <a:solidFill>
                  <a:srgbClr val="000000"/>
                </a:solidFill>
                <a:latin typeface="Times New Roman" panose="02020603050405020304" pitchFamily="18" charset="0"/>
                <a:cs typeface="Times New Roman" panose="02020603050405020304" pitchFamily="18" charset="0"/>
              </a:rPr>
              <a:t>¿Cuál es su propósito?</a:t>
            </a:r>
            <a:r>
              <a:rPr lang="en-US" sz="3200" dirty="0">
                <a:solidFill>
                  <a:srgbClr val="000000"/>
                </a:solidFill>
                <a:latin typeface="Times New Roman" panose="02020603050405020304" pitchFamily="18" charset="0"/>
                <a:cs typeface="Times New Roman" panose="02020603050405020304" pitchFamily="18" charset="0"/>
              </a:rPr>
              <a:t> </a:t>
            </a:r>
          </a:p>
        </p:txBody>
      </p:sp>
      <p:pic>
        <p:nvPicPr>
          <p:cNvPr id="7" name="Imagen 6">
            <a:extLst>
              <a:ext uri="{FF2B5EF4-FFF2-40B4-BE49-F238E27FC236}">
                <a16:creationId xmlns:a16="http://schemas.microsoft.com/office/drawing/2014/main" id="{9ADB7B06-4467-4CFD-9D11-F61DE56CC884}"/>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143999" y="5858620"/>
            <a:ext cx="3428060" cy="3128268"/>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03</a:t>
            </a:r>
          </a:p>
        </p:txBody>
      </p:sp>
      <p:sp>
        <p:nvSpPr>
          <p:cNvPr id="3" name="TextBox 6"/>
          <p:cNvSpPr txBox="1"/>
          <p:nvPr/>
        </p:nvSpPr>
        <p:spPr>
          <a:xfrm>
            <a:off x="2668700" y="1643484"/>
            <a:ext cx="12581950" cy="830997"/>
          </a:xfrm>
          <a:prstGeom prst="rect">
            <a:avLst/>
          </a:prstGeom>
        </p:spPr>
        <p:txBody>
          <a:bodyPr wrap="square" lIns="0" tIns="0" rIns="0" bIns="0" rtlCol="0" anchor="t">
            <a:spAutoFit/>
          </a:bodyPr>
          <a:lstStyle/>
          <a:p>
            <a:pPr algn="ctr"/>
            <a:r>
              <a:rPr lang="es-MX" sz="5400" b="1" dirty="0">
                <a:latin typeface="Arial Black" panose="020B0A04020102020204" pitchFamily="34" charset="0"/>
                <a:cs typeface="Arial" pitchFamily="34" charset="0"/>
              </a:rPr>
              <a:t>DESCRIPCIÓN DEL PROBLEMA</a:t>
            </a:r>
            <a:endParaRPr lang="es-ES" sz="5400" b="1" dirty="0">
              <a:latin typeface="Arial Black" panose="020B0A04020102020204" pitchFamily="34" charset="0"/>
              <a:cs typeface="Arial" pitchFamily="34" charset="0"/>
            </a:endParaRPr>
          </a:p>
        </p:txBody>
      </p:sp>
      <p:sp>
        <p:nvSpPr>
          <p:cNvPr id="6" name="CuadroTexto 5">
            <a:extLst>
              <a:ext uri="{FF2B5EF4-FFF2-40B4-BE49-F238E27FC236}">
                <a16:creationId xmlns:a16="http://schemas.microsoft.com/office/drawing/2014/main" id="{F510D8BF-E9D2-4549-A42C-80E84A7BF0AB}"/>
              </a:ext>
            </a:extLst>
          </p:cNvPr>
          <p:cNvSpPr txBox="1"/>
          <p:nvPr/>
        </p:nvSpPr>
        <p:spPr>
          <a:xfrm>
            <a:off x="762000" y="2628900"/>
            <a:ext cx="16535400" cy="2219838"/>
          </a:xfrm>
          <a:prstGeom prst="rect">
            <a:avLst/>
          </a:prstGeom>
          <a:noFill/>
        </p:spPr>
        <p:txBody>
          <a:bodyPr wrap="square">
            <a:spAutoFit/>
          </a:bodyPr>
          <a:lstStyle/>
          <a:p>
            <a:pPr indent="457200">
              <a:lnSpc>
                <a:spcPct val="150000"/>
              </a:lnSpc>
              <a:spcAft>
                <a:spcPts val="2000"/>
              </a:spcAft>
            </a:pPr>
            <a:r>
              <a:rPr lang="es-CO" sz="3200" dirty="0">
                <a:effectLst/>
                <a:latin typeface="Times New Roman" panose="02020603050405020304" pitchFamily="18" charset="0"/>
                <a:ea typeface="Calibri" panose="020F0502020204030204" pitchFamily="34" charset="0"/>
              </a:rPr>
              <a:t>Las condiciones inherentes a la actividad constructiva, caracterizadas por la manipulación de materiales y maquinaria pesada, así como la exposición a elementos ambientales variables, plantean desafíos sustanciales en términos de seguridad laboral. </a:t>
            </a:r>
          </a:p>
        </p:txBody>
      </p:sp>
      <p:pic>
        <p:nvPicPr>
          <p:cNvPr id="5" name="Imagen 4">
            <a:extLst>
              <a:ext uri="{FF2B5EF4-FFF2-40B4-BE49-F238E27FC236}">
                <a16:creationId xmlns:a16="http://schemas.microsoft.com/office/drawing/2014/main" id="{B13E8EB7-BD0F-431A-9FA5-B3A275C52CB5}"/>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1811000" y="4848738"/>
            <a:ext cx="4762500" cy="3571362"/>
          </a:xfrm>
          <a:prstGeom prst="rect">
            <a:avLst/>
          </a:prstGeom>
        </p:spPr>
      </p:pic>
    </p:spTree>
    <p:extLst>
      <p:ext uri="{BB962C8B-B14F-4D97-AF65-F5344CB8AC3E}">
        <p14:creationId xmlns:p14="http://schemas.microsoft.com/office/powerpoint/2010/main" val="3263819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6"/>
          <p:cNvSpPr txBox="1"/>
          <p:nvPr/>
        </p:nvSpPr>
        <p:spPr>
          <a:xfrm>
            <a:off x="5395626" y="2019300"/>
            <a:ext cx="6887148" cy="830997"/>
          </a:xfrm>
          <a:prstGeom prst="rect">
            <a:avLst/>
          </a:prstGeom>
        </p:spPr>
        <p:txBody>
          <a:bodyPr wrap="square" lIns="0" tIns="0" rIns="0" bIns="0" rtlCol="0" anchor="t">
            <a:spAutoFit/>
          </a:bodyPr>
          <a:lstStyle/>
          <a:p>
            <a:pPr algn="ctr"/>
            <a:r>
              <a:rPr lang="es-MX" sz="5400" b="1" dirty="0">
                <a:latin typeface="Arial Black" panose="020B0A04020102020204" pitchFamily="34" charset="0"/>
                <a:cs typeface="Arial" pitchFamily="34" charset="0"/>
              </a:rPr>
              <a:t>JUSTIFICACIÓN</a:t>
            </a:r>
            <a:endParaRPr lang="es-ES" sz="5400" b="1" dirty="0">
              <a:latin typeface="Arial Black" panose="020B0A04020102020204" pitchFamily="34" charset="0"/>
              <a:cs typeface="Arial" pitchFamily="34" charset="0"/>
            </a:endParaRPr>
          </a:p>
        </p:txBody>
      </p:sp>
      <p:pic>
        <p:nvPicPr>
          <p:cNvPr id="26" name="Imagen 25"/>
          <p:cNvPicPr>
            <a:picLocks noChangeAspect="1"/>
          </p:cNvPicPr>
          <p:nvPr/>
        </p:nvPicPr>
        <p:blipFill>
          <a:blip r:embed="rId2"/>
          <a:stretch>
            <a:fillRect/>
          </a:stretch>
        </p:blipFill>
        <p:spPr>
          <a:xfrm>
            <a:off x="7620000" y="9388462"/>
            <a:ext cx="2688569" cy="2615411"/>
          </a:xfrm>
          <a:prstGeom prst="rect">
            <a:avLst/>
          </a:prstGeom>
        </p:spPr>
      </p:pic>
      <p:sp>
        <p:nvSpPr>
          <p:cNvPr id="55"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04</a:t>
            </a:r>
          </a:p>
        </p:txBody>
      </p:sp>
      <p:graphicFrame>
        <p:nvGraphicFramePr>
          <p:cNvPr id="2" name="Diagrama 1">
            <a:extLst>
              <a:ext uri="{FF2B5EF4-FFF2-40B4-BE49-F238E27FC236}">
                <a16:creationId xmlns:a16="http://schemas.microsoft.com/office/drawing/2014/main" id="{8F874DF1-B8BD-4706-BF5E-38FAA13FD234}"/>
              </a:ext>
            </a:extLst>
          </p:cNvPr>
          <p:cNvGraphicFramePr/>
          <p:nvPr>
            <p:extLst>
              <p:ext uri="{D42A27DB-BD31-4B8C-83A1-F6EECF244321}">
                <p14:modId xmlns:p14="http://schemas.microsoft.com/office/powerpoint/2010/main" val="351730933"/>
              </p:ext>
            </p:extLst>
          </p:nvPr>
        </p:nvGraphicFramePr>
        <p:xfrm>
          <a:off x="1578098" y="893241"/>
          <a:ext cx="14249400" cy="92893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2895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6"/>
          <p:cNvSpPr txBox="1"/>
          <p:nvPr/>
        </p:nvSpPr>
        <p:spPr>
          <a:xfrm>
            <a:off x="2209799" y="1790700"/>
            <a:ext cx="13868400" cy="830997"/>
          </a:xfrm>
          <a:prstGeom prst="rect">
            <a:avLst/>
          </a:prstGeom>
        </p:spPr>
        <p:txBody>
          <a:bodyPr wrap="square" lIns="0" tIns="0" rIns="0" bIns="0" rtlCol="0" anchor="t">
            <a:spAutoFit/>
          </a:bodyPr>
          <a:lstStyle/>
          <a:p>
            <a:pPr algn="ctr"/>
            <a:r>
              <a:rPr lang="es-MX" sz="5400" b="1" dirty="0">
                <a:latin typeface="Arial Black" panose="020B0A04020102020204" pitchFamily="34" charset="0"/>
                <a:cs typeface="Arial" pitchFamily="34" charset="0"/>
              </a:rPr>
              <a:t>METODOLOGÍA</a:t>
            </a:r>
            <a:endParaRPr lang="es-ES" sz="5400" b="1" dirty="0">
              <a:latin typeface="Arial Black" panose="020B0A04020102020204" pitchFamily="34" charset="0"/>
              <a:cs typeface="Arial" pitchFamily="34" charset="0"/>
            </a:endParaRPr>
          </a:p>
        </p:txBody>
      </p:sp>
      <p:sp>
        <p:nvSpPr>
          <p:cNvPr id="4"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06</a:t>
            </a:r>
          </a:p>
        </p:txBody>
      </p:sp>
      <p:graphicFrame>
        <p:nvGraphicFramePr>
          <p:cNvPr id="6" name="Diagrama 5">
            <a:extLst>
              <a:ext uri="{FF2B5EF4-FFF2-40B4-BE49-F238E27FC236}">
                <a16:creationId xmlns:a16="http://schemas.microsoft.com/office/drawing/2014/main" id="{8831FFDF-388C-4C7E-BE95-A3C9A7055649}"/>
              </a:ext>
            </a:extLst>
          </p:cNvPr>
          <p:cNvGraphicFramePr/>
          <p:nvPr>
            <p:extLst>
              <p:ext uri="{D42A27DB-BD31-4B8C-83A1-F6EECF244321}">
                <p14:modId xmlns:p14="http://schemas.microsoft.com/office/powerpoint/2010/main" val="1435520528"/>
              </p:ext>
            </p:extLst>
          </p:nvPr>
        </p:nvGraphicFramePr>
        <p:xfrm>
          <a:off x="685800" y="2206198"/>
          <a:ext cx="15703375" cy="74331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11323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srcRect/>
          <a:stretch>
            <a:fillRect/>
          </a:stretch>
        </p:blipFill>
        <p:spPr>
          <a:xfrm>
            <a:off x="14058905" y="400959"/>
            <a:ext cx="3944651" cy="1255484"/>
          </a:xfrm>
          <a:prstGeom prst="rect">
            <a:avLst/>
          </a:prstGeom>
        </p:spPr>
      </p:pic>
      <p:grpSp>
        <p:nvGrpSpPr>
          <p:cNvPr id="24" name="Group 7"/>
          <p:cNvGrpSpPr/>
          <p:nvPr/>
        </p:nvGrpSpPr>
        <p:grpSpPr>
          <a:xfrm>
            <a:off x="11201400" y="2419934"/>
            <a:ext cx="6419388" cy="1379150"/>
            <a:chOff x="0" y="0"/>
            <a:chExt cx="3509512" cy="1871998"/>
          </a:xfrm>
        </p:grpSpPr>
        <p:sp>
          <p:nvSpPr>
            <p:cNvPr id="25" name="Freeform 8"/>
            <p:cNvSpPr/>
            <p:nvPr/>
          </p:nvSpPr>
          <p:spPr>
            <a:xfrm>
              <a:off x="0" y="0"/>
              <a:ext cx="3509512" cy="1871998"/>
            </a:xfrm>
            <a:custGeom>
              <a:avLst/>
              <a:gdLst/>
              <a:ahLst/>
              <a:cxnLst/>
              <a:rect l="l" t="t" r="r" b="b"/>
              <a:pathLst>
                <a:path w="3509512" h="1871998">
                  <a:moveTo>
                    <a:pt x="3385052" y="1871998"/>
                  </a:moveTo>
                  <a:lnTo>
                    <a:pt x="124460" y="1871998"/>
                  </a:lnTo>
                  <a:cubicBezTo>
                    <a:pt x="55880" y="1871998"/>
                    <a:pt x="0" y="1816118"/>
                    <a:pt x="0" y="1747538"/>
                  </a:cubicBezTo>
                  <a:lnTo>
                    <a:pt x="0" y="124460"/>
                  </a:lnTo>
                  <a:cubicBezTo>
                    <a:pt x="0" y="55880"/>
                    <a:pt x="55880" y="0"/>
                    <a:pt x="124460" y="0"/>
                  </a:cubicBezTo>
                  <a:lnTo>
                    <a:pt x="3385052" y="0"/>
                  </a:lnTo>
                  <a:cubicBezTo>
                    <a:pt x="3453632" y="0"/>
                    <a:pt x="3509512" y="55880"/>
                    <a:pt x="3509512" y="124460"/>
                  </a:cubicBezTo>
                  <a:lnTo>
                    <a:pt x="3509512" y="1747538"/>
                  </a:lnTo>
                  <a:cubicBezTo>
                    <a:pt x="3509512" y="1816118"/>
                    <a:pt x="3453632" y="1871998"/>
                    <a:pt x="3385052" y="1871998"/>
                  </a:cubicBezTo>
                  <a:close/>
                </a:path>
              </a:pathLst>
            </a:custGeom>
            <a:solidFill>
              <a:srgbClr val="EDECED"/>
            </a:solidFill>
          </p:spPr>
        </p:sp>
      </p:grpSp>
      <p:sp>
        <p:nvSpPr>
          <p:cNvPr id="23" name="TextBox 6"/>
          <p:cNvSpPr txBox="1"/>
          <p:nvPr/>
        </p:nvSpPr>
        <p:spPr>
          <a:xfrm>
            <a:off x="11867506" y="2365581"/>
            <a:ext cx="5078042" cy="1410643"/>
          </a:xfrm>
          <a:prstGeom prst="rect">
            <a:avLst/>
          </a:prstGeom>
        </p:spPr>
        <p:txBody>
          <a:bodyPr wrap="square" lIns="0" tIns="0" rIns="0" bIns="0" rtlCol="0" anchor="t">
            <a:spAutoFit/>
          </a:bodyPr>
          <a:lstStyle/>
          <a:p>
            <a:pPr algn="ctr">
              <a:lnSpc>
                <a:spcPts val="11000"/>
              </a:lnSpc>
            </a:pPr>
            <a:r>
              <a:rPr lang="es-MX" sz="5400" dirty="0">
                <a:latin typeface="Arial Black" panose="020B0A04020102020204" pitchFamily="34" charset="0"/>
              </a:rPr>
              <a:t>OBJETIVOS</a:t>
            </a:r>
            <a:endParaRPr lang="en-US" sz="5400" dirty="0">
              <a:latin typeface="Arial Black" panose="020B0A04020102020204" pitchFamily="34" charset="0"/>
            </a:endParaRPr>
          </a:p>
        </p:txBody>
      </p:sp>
      <p:pic>
        <p:nvPicPr>
          <p:cNvPr id="26" name="Imagen 25"/>
          <p:cNvPicPr>
            <a:picLocks noChangeAspect="1"/>
          </p:cNvPicPr>
          <p:nvPr/>
        </p:nvPicPr>
        <p:blipFill>
          <a:blip r:embed="rId3"/>
          <a:stretch>
            <a:fillRect/>
          </a:stretch>
        </p:blipFill>
        <p:spPr>
          <a:xfrm>
            <a:off x="7620000" y="9388462"/>
            <a:ext cx="2688569" cy="2615411"/>
          </a:xfrm>
          <a:prstGeom prst="rect">
            <a:avLst/>
          </a:prstGeom>
        </p:spPr>
      </p:pic>
      <p:sp>
        <p:nvSpPr>
          <p:cNvPr id="55"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05</a:t>
            </a:r>
          </a:p>
        </p:txBody>
      </p:sp>
      <p:sp>
        <p:nvSpPr>
          <p:cNvPr id="56" name="Rectángulo 12"/>
          <p:cNvSpPr>
            <a:spLocks noChangeArrowheads="1"/>
          </p:cNvSpPr>
          <p:nvPr/>
        </p:nvSpPr>
        <p:spPr bwMode="auto">
          <a:xfrm>
            <a:off x="1070339" y="2286400"/>
            <a:ext cx="71183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pPr>
            <a:r>
              <a:rPr lang="es-ES" altLang="en-US" sz="2000" dirty="0">
                <a:latin typeface="Arial Black" panose="020B0A04020102020204" pitchFamily="34" charset="0"/>
              </a:rPr>
              <a:t> </a:t>
            </a:r>
            <a:r>
              <a:rPr lang="es-ES" altLang="en-US" b="1" dirty="0">
                <a:latin typeface="Arial Black" panose="020B0A04020102020204" pitchFamily="34" charset="0"/>
              </a:rPr>
              <a:t>OBJETIVO GENERAL</a:t>
            </a:r>
          </a:p>
        </p:txBody>
      </p:sp>
      <p:sp>
        <p:nvSpPr>
          <p:cNvPr id="57" name="Rectángulo 12"/>
          <p:cNvSpPr>
            <a:spLocks noChangeArrowheads="1"/>
          </p:cNvSpPr>
          <p:nvPr/>
        </p:nvSpPr>
        <p:spPr bwMode="auto">
          <a:xfrm>
            <a:off x="1070339" y="4941402"/>
            <a:ext cx="71183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a:spcBef>
                <a:spcPct val="0"/>
              </a:spcBef>
              <a:buFontTx/>
              <a:buNone/>
            </a:pPr>
            <a:r>
              <a:rPr lang="es-ES" altLang="en-US" sz="2000" dirty="0">
                <a:latin typeface="Arial Black" panose="020B0A04020102020204" pitchFamily="34" charset="0"/>
              </a:rPr>
              <a:t> </a:t>
            </a:r>
            <a:r>
              <a:rPr lang="es-ES" altLang="en-US" b="1" dirty="0">
                <a:latin typeface="Arial Black" panose="020B0A04020102020204" pitchFamily="34" charset="0"/>
              </a:rPr>
              <a:t>OBJETIVO ESPECIFICOS</a:t>
            </a:r>
          </a:p>
        </p:txBody>
      </p:sp>
      <p:sp>
        <p:nvSpPr>
          <p:cNvPr id="58" name="TextBox 26"/>
          <p:cNvSpPr txBox="1"/>
          <p:nvPr/>
        </p:nvSpPr>
        <p:spPr>
          <a:xfrm>
            <a:off x="1228602" y="3024941"/>
            <a:ext cx="8992881" cy="1680396"/>
          </a:xfrm>
          <a:prstGeom prst="rect">
            <a:avLst/>
          </a:prstGeom>
        </p:spPr>
        <p:txBody>
          <a:bodyPr lIns="0" tIns="0" rIns="0" bIns="0" rtlCol="0" anchor="t">
            <a:spAutoFit/>
          </a:bodyPr>
          <a:lstStyle/>
          <a:p>
            <a:pPr algn="just">
              <a:lnSpc>
                <a:spcPts val="4529"/>
              </a:lnSpc>
            </a:pPr>
            <a:r>
              <a:rPr lang="es-MX" sz="3200" dirty="0">
                <a:solidFill>
                  <a:srgbClr val="000000"/>
                </a:solidFill>
                <a:latin typeface="Arial   "/>
              </a:rPr>
              <a:t>Analizar el nivel prevención de riesgos laborales en las empresas de construcción de Aguachica cesar.</a:t>
            </a:r>
            <a:endParaRPr lang="en-US" sz="3200" dirty="0">
              <a:solidFill>
                <a:srgbClr val="000000"/>
              </a:solidFill>
              <a:latin typeface="Arial   "/>
            </a:endParaRPr>
          </a:p>
        </p:txBody>
      </p:sp>
      <p:graphicFrame>
        <p:nvGraphicFramePr>
          <p:cNvPr id="12" name="Diagrama 11">
            <a:extLst>
              <a:ext uri="{FF2B5EF4-FFF2-40B4-BE49-F238E27FC236}">
                <a16:creationId xmlns:a16="http://schemas.microsoft.com/office/drawing/2014/main" id="{B46259B2-A215-46B6-9F4F-785F7F71638E}"/>
              </a:ext>
            </a:extLst>
          </p:cNvPr>
          <p:cNvGraphicFramePr/>
          <p:nvPr>
            <p:extLst>
              <p:ext uri="{D42A27DB-BD31-4B8C-83A1-F6EECF244321}">
                <p14:modId xmlns:p14="http://schemas.microsoft.com/office/powerpoint/2010/main" val="3123510646"/>
              </p:ext>
            </p:extLst>
          </p:nvPr>
        </p:nvGraphicFramePr>
        <p:xfrm>
          <a:off x="1752564" y="5279436"/>
          <a:ext cx="15868224" cy="43598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p:cNvSpPr txBox="1"/>
          <p:nvPr/>
        </p:nvSpPr>
        <p:spPr>
          <a:xfrm>
            <a:off x="2781300" y="419100"/>
            <a:ext cx="12725400" cy="1661993"/>
          </a:xfrm>
          <a:prstGeom prst="rect">
            <a:avLst/>
          </a:prstGeom>
        </p:spPr>
        <p:txBody>
          <a:bodyPr wrap="square" lIns="0" tIns="0" rIns="0" bIns="0" rtlCol="0" anchor="t">
            <a:spAutoFit/>
          </a:bodyPr>
          <a:lstStyle/>
          <a:p>
            <a:pPr algn="ctr"/>
            <a:r>
              <a:rPr lang="es-MX" sz="5400" b="1" dirty="0">
                <a:latin typeface="Arial Black" panose="020B0A04020102020204" pitchFamily="34" charset="0"/>
                <a:cs typeface="Arial" pitchFamily="34" charset="0"/>
              </a:rPr>
              <a:t>DESARROLLO DE LOS OBJETIVOS ESPECIFICOS</a:t>
            </a:r>
            <a:endParaRPr lang="es-ES" sz="5400" b="1" dirty="0">
              <a:latin typeface="Arial Black" panose="020B0A04020102020204" pitchFamily="34" charset="0"/>
              <a:cs typeface="Arial" pitchFamily="34" charset="0"/>
            </a:endParaRPr>
          </a:p>
        </p:txBody>
      </p:sp>
      <p:sp>
        <p:nvSpPr>
          <p:cNvPr id="3"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07</a:t>
            </a:r>
          </a:p>
        </p:txBody>
      </p:sp>
      <p:sp>
        <p:nvSpPr>
          <p:cNvPr id="4" name="TextBox 26"/>
          <p:cNvSpPr txBox="1"/>
          <p:nvPr/>
        </p:nvSpPr>
        <p:spPr>
          <a:xfrm>
            <a:off x="1057089" y="2476500"/>
            <a:ext cx="15805172" cy="984885"/>
          </a:xfrm>
          <a:prstGeom prst="rect">
            <a:avLst/>
          </a:prstGeom>
        </p:spPr>
        <p:txBody>
          <a:bodyPr wrap="square" lIns="0" tIns="0" rIns="0" bIns="0" rtlCol="0" anchor="t">
            <a:spAutoFit/>
          </a:bodyPr>
          <a:lstStyle/>
          <a:p>
            <a:pPr marL="514350" lvl="0" indent="-514350">
              <a:buAutoNum type="arabicPeriod"/>
            </a:pPr>
            <a:r>
              <a:rPr lang="es-CO" sz="3200" b="0" dirty="0">
                <a:effectLst/>
                <a:latin typeface="Times New Roman" panose="02020603050405020304" pitchFamily="18" charset="0"/>
                <a:ea typeface="Calibri" panose="020F0502020204030204" pitchFamily="34" charset="0"/>
              </a:rPr>
              <a:t>Identificar el </a:t>
            </a:r>
            <a:r>
              <a:rPr lang="es-ES" sz="3200" b="0" dirty="0">
                <a:effectLst/>
                <a:latin typeface="Times New Roman" panose="02020603050405020304" pitchFamily="18" charset="0"/>
                <a:ea typeface="Calibri" panose="020F0502020204030204" pitchFamily="34" charset="0"/>
              </a:rPr>
              <a:t>Nivel de </a:t>
            </a:r>
            <a:r>
              <a:rPr lang="es-CO" sz="3200" b="0" dirty="0">
                <a:effectLst/>
                <a:latin typeface="Times New Roman" panose="02020603050405020304" pitchFamily="18" charset="0"/>
                <a:ea typeface="Calibri" panose="020F0502020204030204" pitchFamily="34" charset="0"/>
              </a:rPr>
              <a:t>Conocimiento Sobre Prevención de Riesgos Laborales de los Trabajadores del Área de la Construcción.</a:t>
            </a:r>
          </a:p>
        </p:txBody>
      </p:sp>
      <p:graphicFrame>
        <p:nvGraphicFramePr>
          <p:cNvPr id="5" name="Gráfico 4">
            <a:extLst>
              <a:ext uri="{FF2B5EF4-FFF2-40B4-BE49-F238E27FC236}">
                <a16:creationId xmlns:a16="http://schemas.microsoft.com/office/drawing/2014/main" id="{7DA94ED5-D24C-4EA9-90E5-7D51FA833711}"/>
              </a:ext>
            </a:extLst>
          </p:cNvPr>
          <p:cNvGraphicFramePr/>
          <p:nvPr>
            <p:extLst>
              <p:ext uri="{D42A27DB-BD31-4B8C-83A1-F6EECF244321}">
                <p14:modId xmlns:p14="http://schemas.microsoft.com/office/powerpoint/2010/main" val="3847886435"/>
              </p:ext>
            </p:extLst>
          </p:nvPr>
        </p:nvGraphicFramePr>
        <p:xfrm>
          <a:off x="4706883" y="3856792"/>
          <a:ext cx="8850230" cy="517290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82720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p:cNvSpPr txBox="1"/>
          <p:nvPr/>
        </p:nvSpPr>
        <p:spPr>
          <a:xfrm>
            <a:off x="2781300" y="419100"/>
            <a:ext cx="12725400" cy="1661993"/>
          </a:xfrm>
          <a:prstGeom prst="rect">
            <a:avLst/>
          </a:prstGeom>
        </p:spPr>
        <p:txBody>
          <a:bodyPr wrap="square" lIns="0" tIns="0" rIns="0" bIns="0" rtlCol="0" anchor="t">
            <a:spAutoFit/>
          </a:bodyPr>
          <a:lstStyle/>
          <a:p>
            <a:pPr algn="ctr"/>
            <a:r>
              <a:rPr lang="es-MX" sz="5400" b="1" dirty="0">
                <a:latin typeface="Arial Black" panose="020B0A04020102020204" pitchFamily="34" charset="0"/>
                <a:cs typeface="Arial" pitchFamily="34" charset="0"/>
              </a:rPr>
              <a:t>DESARROLLO DE LOS OBJETIVOS ESPECIFICOS</a:t>
            </a:r>
            <a:endParaRPr lang="es-ES" sz="5400" b="1" dirty="0">
              <a:latin typeface="Arial Black" panose="020B0A04020102020204" pitchFamily="34" charset="0"/>
              <a:cs typeface="Arial" pitchFamily="34" charset="0"/>
            </a:endParaRPr>
          </a:p>
        </p:txBody>
      </p:sp>
      <p:sp>
        <p:nvSpPr>
          <p:cNvPr id="3"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07</a:t>
            </a:r>
          </a:p>
        </p:txBody>
      </p:sp>
      <p:sp>
        <p:nvSpPr>
          <p:cNvPr id="4" name="TextBox 26"/>
          <p:cNvSpPr txBox="1"/>
          <p:nvPr/>
        </p:nvSpPr>
        <p:spPr>
          <a:xfrm>
            <a:off x="1057089" y="2476500"/>
            <a:ext cx="15805172" cy="984885"/>
          </a:xfrm>
          <a:prstGeom prst="rect">
            <a:avLst/>
          </a:prstGeom>
        </p:spPr>
        <p:txBody>
          <a:bodyPr wrap="square" lIns="0" tIns="0" rIns="0" bIns="0" rtlCol="0" anchor="t">
            <a:spAutoFit/>
          </a:bodyPr>
          <a:lstStyle/>
          <a:p>
            <a:pPr marL="514350" lvl="0" indent="-514350">
              <a:buAutoNum type="arabicPeriod"/>
            </a:pPr>
            <a:r>
              <a:rPr lang="es-CO" sz="3200" b="0" dirty="0">
                <a:effectLst/>
                <a:latin typeface="Times New Roman" panose="02020603050405020304" pitchFamily="18" charset="0"/>
                <a:ea typeface="Calibri" panose="020F0502020204030204" pitchFamily="34" charset="0"/>
              </a:rPr>
              <a:t>Identificar el </a:t>
            </a:r>
            <a:r>
              <a:rPr lang="es-ES" sz="3200" b="0" dirty="0">
                <a:effectLst/>
                <a:latin typeface="Times New Roman" panose="02020603050405020304" pitchFamily="18" charset="0"/>
                <a:ea typeface="Calibri" panose="020F0502020204030204" pitchFamily="34" charset="0"/>
              </a:rPr>
              <a:t>Nivel de </a:t>
            </a:r>
            <a:r>
              <a:rPr lang="es-CO" sz="3200" b="0" dirty="0">
                <a:effectLst/>
                <a:latin typeface="Times New Roman" panose="02020603050405020304" pitchFamily="18" charset="0"/>
                <a:ea typeface="Calibri" panose="020F0502020204030204" pitchFamily="34" charset="0"/>
              </a:rPr>
              <a:t>Conocimiento Sobre Prevención de Riesgos Laborales de los Trabajadores del Área de la Construcción.</a:t>
            </a:r>
          </a:p>
        </p:txBody>
      </p:sp>
      <p:graphicFrame>
        <p:nvGraphicFramePr>
          <p:cNvPr id="10" name="Gráfico 9">
            <a:extLst>
              <a:ext uri="{FF2B5EF4-FFF2-40B4-BE49-F238E27FC236}">
                <a16:creationId xmlns:a16="http://schemas.microsoft.com/office/drawing/2014/main" id="{80A022BD-3D49-4053-B224-BC19BDE837B4}"/>
              </a:ext>
            </a:extLst>
          </p:cNvPr>
          <p:cNvGraphicFramePr/>
          <p:nvPr>
            <p:extLst>
              <p:ext uri="{D42A27DB-BD31-4B8C-83A1-F6EECF244321}">
                <p14:modId xmlns:p14="http://schemas.microsoft.com/office/powerpoint/2010/main" val="2845873355"/>
              </p:ext>
            </p:extLst>
          </p:nvPr>
        </p:nvGraphicFramePr>
        <p:xfrm>
          <a:off x="4799045" y="3851349"/>
          <a:ext cx="8689909" cy="528149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4341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p:cNvSpPr txBox="1"/>
          <p:nvPr/>
        </p:nvSpPr>
        <p:spPr>
          <a:xfrm>
            <a:off x="2781300" y="419100"/>
            <a:ext cx="12725400" cy="1661993"/>
          </a:xfrm>
          <a:prstGeom prst="rect">
            <a:avLst/>
          </a:prstGeom>
        </p:spPr>
        <p:txBody>
          <a:bodyPr wrap="square" lIns="0" tIns="0" rIns="0" bIns="0" rtlCol="0" anchor="t">
            <a:spAutoFit/>
          </a:bodyPr>
          <a:lstStyle/>
          <a:p>
            <a:pPr algn="ctr"/>
            <a:r>
              <a:rPr lang="es-MX" sz="5400" b="1" dirty="0">
                <a:latin typeface="Arial Black" panose="020B0A04020102020204" pitchFamily="34" charset="0"/>
                <a:cs typeface="Arial" pitchFamily="34" charset="0"/>
              </a:rPr>
              <a:t>DESARROLLO DE LOS OBJETIVOS ESPECIFICOS</a:t>
            </a:r>
            <a:endParaRPr lang="es-ES" sz="5400" b="1" dirty="0">
              <a:latin typeface="Arial Black" panose="020B0A04020102020204" pitchFamily="34" charset="0"/>
              <a:cs typeface="Arial" pitchFamily="34" charset="0"/>
            </a:endParaRPr>
          </a:p>
        </p:txBody>
      </p:sp>
      <p:sp>
        <p:nvSpPr>
          <p:cNvPr id="3" name="TextBox 25"/>
          <p:cNvSpPr txBox="1"/>
          <p:nvPr/>
        </p:nvSpPr>
        <p:spPr>
          <a:xfrm>
            <a:off x="8702798" y="9639300"/>
            <a:ext cx="513755" cy="456856"/>
          </a:xfrm>
          <a:prstGeom prst="rect">
            <a:avLst/>
          </a:prstGeom>
        </p:spPr>
        <p:txBody>
          <a:bodyPr lIns="0" tIns="0" rIns="0" bIns="0" rtlCol="0" anchor="t">
            <a:spAutoFit/>
          </a:bodyPr>
          <a:lstStyle/>
          <a:p>
            <a:pPr algn="r">
              <a:lnSpc>
                <a:spcPts val="3919"/>
              </a:lnSpc>
              <a:spcBef>
                <a:spcPct val="0"/>
              </a:spcBef>
            </a:pPr>
            <a:r>
              <a:rPr lang="en-US" sz="2800" b="1" dirty="0">
                <a:latin typeface="Arial" panose="020B0604020202020204" pitchFamily="34" charset="0"/>
                <a:cs typeface="Arial" panose="020B0604020202020204" pitchFamily="34" charset="0"/>
              </a:rPr>
              <a:t>07</a:t>
            </a:r>
          </a:p>
        </p:txBody>
      </p:sp>
      <p:sp>
        <p:nvSpPr>
          <p:cNvPr id="4" name="TextBox 26"/>
          <p:cNvSpPr txBox="1"/>
          <p:nvPr/>
        </p:nvSpPr>
        <p:spPr>
          <a:xfrm>
            <a:off x="1057089" y="2476500"/>
            <a:ext cx="15805172" cy="984885"/>
          </a:xfrm>
          <a:prstGeom prst="rect">
            <a:avLst/>
          </a:prstGeom>
        </p:spPr>
        <p:txBody>
          <a:bodyPr wrap="square" lIns="0" tIns="0" rIns="0" bIns="0" rtlCol="0" anchor="t">
            <a:spAutoFit/>
          </a:bodyPr>
          <a:lstStyle/>
          <a:p>
            <a:pPr marL="514350" lvl="0" indent="-514350">
              <a:buAutoNum type="arabicPeriod"/>
            </a:pPr>
            <a:r>
              <a:rPr lang="es-CO" sz="3200" b="0" dirty="0">
                <a:effectLst/>
                <a:latin typeface="Times New Roman" panose="02020603050405020304" pitchFamily="18" charset="0"/>
                <a:ea typeface="Calibri" panose="020F0502020204030204" pitchFamily="34" charset="0"/>
              </a:rPr>
              <a:t>Identificar el </a:t>
            </a:r>
            <a:r>
              <a:rPr lang="es-ES" sz="3200" b="0" dirty="0">
                <a:effectLst/>
                <a:latin typeface="Times New Roman" panose="02020603050405020304" pitchFamily="18" charset="0"/>
                <a:ea typeface="Calibri" panose="020F0502020204030204" pitchFamily="34" charset="0"/>
              </a:rPr>
              <a:t>Nivel de </a:t>
            </a:r>
            <a:r>
              <a:rPr lang="es-CO" sz="3200" b="0" dirty="0">
                <a:effectLst/>
                <a:latin typeface="Times New Roman" panose="02020603050405020304" pitchFamily="18" charset="0"/>
                <a:ea typeface="Calibri" panose="020F0502020204030204" pitchFamily="34" charset="0"/>
              </a:rPr>
              <a:t>Conocimiento Sobre Prevención de Riesgos Laborales de los Trabajadores del Área de la Construcción.</a:t>
            </a:r>
          </a:p>
        </p:txBody>
      </p:sp>
      <p:graphicFrame>
        <p:nvGraphicFramePr>
          <p:cNvPr id="8" name="Gráfico 7">
            <a:extLst>
              <a:ext uri="{FF2B5EF4-FFF2-40B4-BE49-F238E27FC236}">
                <a16:creationId xmlns:a16="http://schemas.microsoft.com/office/drawing/2014/main" id="{7BD86D44-2321-4733-BB44-62D885DEBD79}"/>
              </a:ext>
            </a:extLst>
          </p:cNvPr>
          <p:cNvGraphicFramePr/>
          <p:nvPr>
            <p:extLst>
              <p:ext uri="{D42A27DB-BD31-4B8C-83A1-F6EECF244321}">
                <p14:modId xmlns:p14="http://schemas.microsoft.com/office/powerpoint/2010/main" val="2470448931"/>
              </p:ext>
            </p:extLst>
          </p:nvPr>
        </p:nvGraphicFramePr>
        <p:xfrm>
          <a:off x="4953000" y="3461385"/>
          <a:ext cx="7620000" cy="533971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61708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202</TotalTime>
  <Words>776</Words>
  <Application>Microsoft Office PowerPoint</Application>
  <PresentationFormat>Personalizado</PresentationFormat>
  <Paragraphs>88</Paragraphs>
  <Slides>18</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18</vt:i4>
      </vt:variant>
    </vt:vector>
  </HeadingPairs>
  <TitlesOfParts>
    <vt:vector size="25" baseType="lpstr">
      <vt:lpstr>Calibri</vt:lpstr>
      <vt:lpstr>Agrandir Bold</vt:lpstr>
      <vt:lpstr>Arial</vt:lpstr>
      <vt:lpstr>Times New Roman</vt:lpstr>
      <vt:lpstr>Arial   </vt:lpstr>
      <vt:lpstr>Arial Black</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PROYECTO</dc:title>
  <dc:creator>Yazmin</dc:creator>
  <cp:lastModifiedBy>USUARIO</cp:lastModifiedBy>
  <cp:revision>32</cp:revision>
  <dcterms:created xsi:type="dcterms:W3CDTF">2006-08-16T00:00:00Z</dcterms:created>
  <dcterms:modified xsi:type="dcterms:W3CDTF">2023-12-11T13:06:46Z</dcterms:modified>
  <dc:identifier>DAFTPQDkLDU</dc:identifier>
</cp:coreProperties>
</file>