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18288000" cy="10287000"/>
  <p:notesSz cx="6858000" cy="9144000"/>
  <p:embeddedFontLst>
    <p:embeddedFont>
      <p:font typeface="Arial Bold" charset="1" panose="020B0802020202020204"/>
      <p:regular r:id="rId30"/>
    </p:embeddedFont>
    <p:embeddedFont>
      <p:font typeface="Arimo" charset="1" panose="020B0604020202020204"/>
      <p:regular r:id="rId31"/>
    </p:embeddedFont>
    <p:embeddedFont>
      <p:font typeface="Archivo Black" charset="1" panose="020B0A03020202020B04"/>
      <p:regular r:id="rId32"/>
    </p:embeddedFont>
    <p:embeddedFont>
      <p:font typeface="Arimo Bold" charset="1" panose="020B0704020202020204"/>
      <p:regular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jpeg" Type="http://schemas.openxmlformats.org/officeDocument/2006/relationships/image"/><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17.png" Type="http://schemas.openxmlformats.org/officeDocument/2006/relationships/image"/><Relationship Id="rId12" Target="../media/image18.svg" Type="http://schemas.openxmlformats.org/officeDocument/2006/relationships/image"/><Relationship Id="rId13" Target="../media/image1.png" Type="http://schemas.openxmlformats.org/officeDocument/2006/relationships/image"/><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19.png" Type="http://schemas.openxmlformats.org/officeDocument/2006/relationships/image"/><Relationship Id="rId7" Target="../media/image20.svg" Type="http://schemas.openxmlformats.org/officeDocument/2006/relationships/image"/><Relationship Id="rId8" Target="../media/image9.jpeg" Type="http://schemas.openxmlformats.org/officeDocument/2006/relationships/image"/><Relationship Id="rId9" Target="../media/image32.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3.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4.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5.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37.png" Type="http://schemas.openxmlformats.org/officeDocument/2006/relationships/image"/><Relationship Id="rId15"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8.png" Type="http://schemas.openxmlformats.org/officeDocument/2006/relationships/image"/><Relationship Id="rId16" Target="../media/image39.png" Type="http://schemas.openxmlformats.org/officeDocument/2006/relationships/image"/><Relationship Id="rId17" Target="../media/image40.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1.png" Type="http://schemas.openxmlformats.org/officeDocument/2006/relationships/image"/><Relationship Id="rId11" Target="../media/image42.sv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23.png" Type="http://schemas.openxmlformats.org/officeDocument/2006/relationships/image"/><Relationship Id="rId16" Target="../media/image24.sv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25.png" Type="http://schemas.openxmlformats.org/officeDocument/2006/relationships/image"/><Relationship Id="rId12" Target="../media/image26.sv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27.png" Type="http://schemas.openxmlformats.org/officeDocument/2006/relationships/image"/><Relationship Id="rId16" Target="../media/image28.sv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29.png" Type="http://schemas.openxmlformats.org/officeDocument/2006/relationships/image"/><Relationship Id="rId12" Target="../media/image30.sv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2" Target="../media/image1.pn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9.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svg" Type="http://schemas.openxmlformats.org/officeDocument/2006/relationships/image"/><Relationship Id="rId11" Target="../media/image21.png" Type="http://schemas.openxmlformats.org/officeDocument/2006/relationships/image"/><Relationship Id="rId12" Target="../media/image22.svg" Type="http://schemas.openxmlformats.org/officeDocument/2006/relationships/image"/><Relationship Id="rId13" Target="../media/image9.jpeg" Type="http://schemas.openxmlformats.org/officeDocument/2006/relationships/image"/><Relationship Id="rId14" Target="../media/image16.png" Type="http://schemas.openxmlformats.org/officeDocument/2006/relationships/image"/><Relationship Id="rId15" Target="../media/image31.png" Type="http://schemas.openxmlformats.org/officeDocument/2006/relationships/image"/><Relationship Id="rId2" Target="../media/image1.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7.png" Type="http://schemas.openxmlformats.org/officeDocument/2006/relationships/image"/><Relationship Id="rId8" Target="../media/image8.svg" Type="http://schemas.openxmlformats.org/officeDocument/2006/relationships/image"/><Relationship Id="rId9" Target="../media/image19.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328583"/>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0575022" y="-83640"/>
            <a:ext cx="10539663" cy="10287000"/>
          </a:xfrm>
          <a:custGeom>
            <a:avLst/>
            <a:gdLst/>
            <a:ahLst/>
            <a:cxnLst/>
            <a:rect r="r" b="b" t="t" l="l"/>
            <a:pathLst>
              <a:path h="10287000" w="10539663">
                <a:moveTo>
                  <a:pt x="0" y="0"/>
                </a:moveTo>
                <a:lnTo>
                  <a:pt x="10539663" y="0"/>
                </a:lnTo>
                <a:lnTo>
                  <a:pt x="10539663" y="10287000"/>
                </a:lnTo>
                <a:lnTo>
                  <a:pt x="0" y="10287000"/>
                </a:lnTo>
                <a:lnTo>
                  <a:pt x="0" y="0"/>
                </a:lnTo>
                <a:close/>
              </a:path>
            </a:pathLst>
          </a:custGeom>
          <a:blipFill>
            <a:blip r:embed="rId3"/>
            <a:stretch>
              <a:fillRect l="-17235" t="0" r="-56280" b="0"/>
            </a:stretch>
          </a:blipFill>
        </p:spPr>
      </p:sp>
      <p:sp>
        <p:nvSpPr>
          <p:cNvPr name="Freeform 4" id="4"/>
          <p:cNvSpPr/>
          <p:nvPr/>
        </p:nvSpPr>
        <p:spPr>
          <a:xfrm flipH="false" flipV="false" rot="0">
            <a:off x="-2644582" y="-901036"/>
            <a:ext cx="4393461" cy="2459239"/>
          </a:xfrm>
          <a:custGeom>
            <a:avLst/>
            <a:gdLst/>
            <a:ahLst/>
            <a:cxnLst/>
            <a:rect r="r" b="b" t="t" l="l"/>
            <a:pathLst>
              <a:path h="2459239" w="4393461">
                <a:moveTo>
                  <a:pt x="0" y="0"/>
                </a:moveTo>
                <a:lnTo>
                  <a:pt x="4393461" y="0"/>
                </a:lnTo>
                <a:lnTo>
                  <a:pt x="4393461" y="2459238"/>
                </a:lnTo>
                <a:lnTo>
                  <a:pt x="0" y="245923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028700" y="-1155826"/>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721641" y="-1155826"/>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1198846" y="143982"/>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0"/>
            <a:stretch>
              <a:fillRect l="-62744" t="-9039" r="-62121" b="-8248"/>
            </a:stretch>
          </a:blipFill>
        </p:spPr>
      </p:sp>
      <p:sp>
        <p:nvSpPr>
          <p:cNvPr name="TextBox 8" id="8"/>
          <p:cNvSpPr txBox="true"/>
          <p:nvPr/>
        </p:nvSpPr>
        <p:spPr>
          <a:xfrm rot="0">
            <a:off x="1748879" y="1047860"/>
            <a:ext cx="9449967" cy="8734425"/>
          </a:xfrm>
          <a:prstGeom prst="rect">
            <a:avLst/>
          </a:prstGeom>
        </p:spPr>
        <p:txBody>
          <a:bodyPr anchor="t" rtlCol="false" tIns="0" lIns="0" bIns="0" rIns="0">
            <a:spAutoFit/>
          </a:bodyPr>
          <a:lstStyle/>
          <a:p>
            <a:pPr algn="ctr">
              <a:lnSpc>
                <a:spcPts val="2879"/>
              </a:lnSpc>
            </a:pPr>
          </a:p>
          <a:p>
            <a:pPr algn="ctr">
              <a:lnSpc>
                <a:spcPts val="2879"/>
              </a:lnSpc>
            </a:pPr>
          </a:p>
          <a:p>
            <a:pPr algn="ctr">
              <a:lnSpc>
                <a:spcPts val="2879"/>
              </a:lnSpc>
            </a:pPr>
            <a:r>
              <a:rPr lang="en-US" sz="2400">
                <a:solidFill>
                  <a:srgbClr val="000000"/>
                </a:solidFill>
                <a:latin typeface="Arial Bold"/>
                <a:ea typeface="Arial Bold"/>
                <a:cs typeface="Arial Bold"/>
                <a:sym typeface="Arial Bold"/>
              </a:rPr>
              <a:t>MODELO PEDAGÓGICO DE GESTIÓN ADMINISTRATIVO Y FINANCIERO PARA LAS UNIDADES PRODUCTIVAS DE CACAO DEL MUNICIPIO DE PAILITAS - CESAR</a:t>
            </a:r>
          </a:p>
          <a:p>
            <a:pPr algn="ctr">
              <a:lnSpc>
                <a:spcPts val="2879"/>
              </a:lnSpc>
            </a:pPr>
          </a:p>
          <a:p>
            <a:pPr algn="ctr">
              <a:lnSpc>
                <a:spcPts val="2879"/>
              </a:lnSpc>
            </a:pPr>
            <a:r>
              <a:rPr lang="en-US" sz="2400">
                <a:solidFill>
                  <a:srgbClr val="000000"/>
                </a:solidFill>
                <a:latin typeface="Arial Bold"/>
                <a:ea typeface="Arial Bold"/>
                <a:cs typeface="Arial Bold"/>
                <a:sym typeface="Arial Bold"/>
              </a:rPr>
              <a:t>PROYECTO DE GRADO</a:t>
            </a:r>
          </a:p>
          <a:p>
            <a:pPr algn="ctr">
              <a:lnSpc>
                <a:spcPts val="2879"/>
              </a:lnSpc>
            </a:pPr>
          </a:p>
          <a:p>
            <a:pPr algn="ctr">
              <a:lnSpc>
                <a:spcPts val="2879"/>
              </a:lnSpc>
            </a:pPr>
            <a:r>
              <a:rPr lang="en-US" sz="2400">
                <a:solidFill>
                  <a:srgbClr val="000000"/>
                </a:solidFill>
                <a:latin typeface="Arial Bold"/>
                <a:ea typeface="Arial Bold"/>
                <a:cs typeface="Arial Bold"/>
                <a:sym typeface="Arial Bold"/>
              </a:rPr>
              <a:t>García Cardona Edwin </a:t>
            </a:r>
          </a:p>
          <a:p>
            <a:pPr algn="ctr">
              <a:lnSpc>
                <a:spcPts val="2879"/>
              </a:lnSpc>
            </a:pPr>
            <a:r>
              <a:rPr lang="en-US" sz="2400">
                <a:solidFill>
                  <a:srgbClr val="000000"/>
                </a:solidFill>
                <a:latin typeface="Arial Bold"/>
                <a:ea typeface="Arial Bold"/>
                <a:cs typeface="Arial Bold"/>
                <a:sym typeface="Arial Bold"/>
              </a:rPr>
              <a:t>CC. 1.007.839.689 </a:t>
            </a:r>
          </a:p>
          <a:p>
            <a:pPr algn="ctr">
              <a:lnSpc>
                <a:spcPts val="2879"/>
              </a:lnSpc>
            </a:pPr>
          </a:p>
          <a:p>
            <a:pPr algn="ctr">
              <a:lnSpc>
                <a:spcPts val="2879"/>
              </a:lnSpc>
            </a:pPr>
            <a:r>
              <a:rPr lang="en-US" sz="2400">
                <a:solidFill>
                  <a:srgbClr val="000000"/>
                </a:solidFill>
                <a:latin typeface="Arial Bold"/>
                <a:ea typeface="Arial Bold"/>
                <a:cs typeface="Arial Bold"/>
                <a:sym typeface="Arial Bold"/>
              </a:rPr>
              <a:t>Pallares Guerrero Diego Alejandro</a:t>
            </a:r>
          </a:p>
          <a:p>
            <a:pPr algn="ctr">
              <a:lnSpc>
                <a:spcPts val="2879"/>
              </a:lnSpc>
            </a:pPr>
            <a:r>
              <a:rPr lang="en-US" sz="2400">
                <a:solidFill>
                  <a:srgbClr val="000000"/>
                </a:solidFill>
                <a:latin typeface="Arial Bold"/>
                <a:ea typeface="Arial Bold"/>
                <a:cs typeface="Arial Bold"/>
                <a:sym typeface="Arial Bold"/>
              </a:rPr>
              <a:t> CC. 1.003.259.334</a:t>
            </a:r>
          </a:p>
          <a:p>
            <a:pPr algn="ctr">
              <a:lnSpc>
                <a:spcPts val="2879"/>
              </a:lnSpc>
            </a:pPr>
          </a:p>
          <a:p>
            <a:pPr algn="ctr">
              <a:lnSpc>
                <a:spcPts val="2879"/>
              </a:lnSpc>
            </a:pPr>
          </a:p>
          <a:p>
            <a:pPr algn="ctr">
              <a:lnSpc>
                <a:spcPts val="2879"/>
              </a:lnSpc>
            </a:pPr>
            <a:r>
              <a:rPr lang="en-US" sz="2400">
                <a:solidFill>
                  <a:srgbClr val="000000"/>
                </a:solidFill>
                <a:latin typeface="Arial Bold"/>
                <a:ea typeface="Arial Bold"/>
                <a:cs typeface="Arial Bold"/>
                <a:sym typeface="Arial Bold"/>
              </a:rPr>
              <a:t>DIRECTOR DE PROYECTO:</a:t>
            </a:r>
          </a:p>
          <a:p>
            <a:pPr algn="ctr">
              <a:lnSpc>
                <a:spcPts val="2879"/>
              </a:lnSpc>
            </a:pPr>
          </a:p>
          <a:p>
            <a:pPr algn="ctr">
              <a:lnSpc>
                <a:spcPts val="2879"/>
              </a:lnSpc>
            </a:pPr>
            <a:r>
              <a:rPr lang="en-US" sz="2400">
                <a:solidFill>
                  <a:srgbClr val="000000"/>
                </a:solidFill>
                <a:latin typeface="Arial Bold"/>
                <a:ea typeface="Arial Bold"/>
                <a:cs typeface="Arial Bold"/>
                <a:sym typeface="Arial Bold"/>
              </a:rPr>
              <a:t>Laura Talía Picón González</a:t>
            </a:r>
          </a:p>
          <a:p>
            <a:pPr algn="ctr">
              <a:lnSpc>
                <a:spcPts val="2879"/>
              </a:lnSpc>
            </a:pPr>
          </a:p>
          <a:p>
            <a:pPr algn="ctr">
              <a:lnSpc>
                <a:spcPts val="2879"/>
              </a:lnSpc>
            </a:pPr>
            <a:r>
              <a:rPr lang="en-US" sz="2400">
                <a:solidFill>
                  <a:srgbClr val="000000"/>
                </a:solidFill>
                <a:latin typeface="Arial Bold"/>
                <a:ea typeface="Arial Bold"/>
                <a:cs typeface="Arial Bold"/>
                <a:sym typeface="Arial Bold"/>
              </a:rPr>
              <a:t>UNIVERSIDAD POPULAR DEL CESAR SECCIONAL AGUACHICA</a:t>
            </a:r>
          </a:p>
          <a:p>
            <a:pPr algn="ctr">
              <a:lnSpc>
                <a:spcPts val="2879"/>
              </a:lnSpc>
            </a:pPr>
            <a:r>
              <a:rPr lang="en-US" sz="2400">
                <a:solidFill>
                  <a:srgbClr val="000000"/>
                </a:solidFill>
                <a:latin typeface="Arial Bold"/>
                <a:ea typeface="Arial Bold"/>
                <a:cs typeface="Arial Bold"/>
                <a:sym typeface="Arial Bold"/>
              </a:rPr>
              <a:t>CIENCIAS ADMINISTRATIVAS, CONTABLES Y ECONÓMICAS</a:t>
            </a:r>
          </a:p>
          <a:p>
            <a:pPr algn="ctr">
              <a:lnSpc>
                <a:spcPts val="2879"/>
              </a:lnSpc>
            </a:pPr>
            <a:r>
              <a:rPr lang="en-US" sz="2400">
                <a:solidFill>
                  <a:srgbClr val="000000"/>
                </a:solidFill>
                <a:latin typeface="Arial Bold"/>
                <a:ea typeface="Arial Bold"/>
                <a:cs typeface="Arial Bold"/>
                <a:sym typeface="Arial Bold"/>
              </a:rPr>
              <a:t>ADMINISTRACIÓN DE EMPRESAS</a:t>
            </a:r>
          </a:p>
          <a:p>
            <a:pPr algn="ctr">
              <a:lnSpc>
                <a:spcPts val="2879"/>
              </a:lnSpc>
            </a:pPr>
            <a:r>
              <a:rPr lang="en-US" sz="2400">
                <a:solidFill>
                  <a:srgbClr val="000000"/>
                </a:solidFill>
                <a:latin typeface="Arial Bold"/>
                <a:ea typeface="Arial Bold"/>
                <a:cs typeface="Arial Bold"/>
                <a:sym typeface="Arial Bold"/>
              </a:rPr>
              <a:t>AGUACHICA</a:t>
            </a:r>
          </a:p>
          <a:p>
            <a:pPr algn="ctr">
              <a:lnSpc>
                <a:spcPts val="2879"/>
              </a:lnSpc>
            </a:pPr>
            <a:r>
              <a:rPr lang="en-US" sz="2400">
                <a:solidFill>
                  <a:srgbClr val="000000"/>
                </a:solidFill>
                <a:latin typeface="Arial Bold"/>
                <a:ea typeface="Arial Bold"/>
                <a:cs typeface="Arial Bold"/>
                <a:sym typeface="Arial Bold"/>
              </a:rPr>
              <a:t>2024 </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6278984" y="-975043"/>
            <a:ext cx="3551925" cy="3234790"/>
          </a:xfrm>
          <a:custGeom>
            <a:avLst/>
            <a:gdLst/>
            <a:ahLst/>
            <a:cxnLst/>
            <a:rect r="r" b="b" t="t" l="l"/>
            <a:pathLst>
              <a:path h="3234790" w="3551925">
                <a:moveTo>
                  <a:pt x="0" y="0"/>
                </a:moveTo>
                <a:lnTo>
                  <a:pt x="3551925" y="0"/>
                </a:lnTo>
                <a:lnTo>
                  <a:pt x="3551925" y="3234790"/>
                </a:lnTo>
                <a:lnTo>
                  <a:pt x="0" y="323479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7738313" y="-975043"/>
            <a:ext cx="3551925" cy="3234790"/>
          </a:xfrm>
          <a:custGeom>
            <a:avLst/>
            <a:gdLst/>
            <a:ahLst/>
            <a:cxnLst/>
            <a:rect r="r" b="b" t="t" l="l"/>
            <a:pathLst>
              <a:path h="3234790" w="3551925">
                <a:moveTo>
                  <a:pt x="0" y="0"/>
                </a:moveTo>
                <a:lnTo>
                  <a:pt x="3551925" y="0"/>
                </a:lnTo>
                <a:lnTo>
                  <a:pt x="3551925" y="3234790"/>
                </a:lnTo>
                <a:lnTo>
                  <a:pt x="0" y="323479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8"/>
            <a:stretch>
              <a:fillRect l="-62744" t="-9039" r="-62121" b="-8248"/>
            </a:stretch>
          </a:blipFill>
        </p:spPr>
      </p:sp>
      <p:sp>
        <p:nvSpPr>
          <p:cNvPr name="Freeform 6" id="6"/>
          <p:cNvSpPr/>
          <p:nvPr/>
        </p:nvSpPr>
        <p:spPr>
          <a:xfrm flipH="false" flipV="false" rot="0">
            <a:off x="2796660" y="345781"/>
            <a:ext cx="13167863" cy="9293519"/>
          </a:xfrm>
          <a:custGeom>
            <a:avLst/>
            <a:gdLst/>
            <a:ahLst/>
            <a:cxnLst/>
            <a:rect r="r" b="b" t="t" l="l"/>
            <a:pathLst>
              <a:path h="9293519" w="13167863">
                <a:moveTo>
                  <a:pt x="0" y="0"/>
                </a:moveTo>
                <a:lnTo>
                  <a:pt x="13167863" y="0"/>
                </a:lnTo>
                <a:lnTo>
                  <a:pt x="13167863" y="9293519"/>
                </a:lnTo>
                <a:lnTo>
                  <a:pt x="0" y="9293519"/>
                </a:lnTo>
                <a:lnTo>
                  <a:pt x="0" y="0"/>
                </a:lnTo>
                <a:close/>
              </a:path>
            </a:pathLst>
          </a:custGeom>
          <a:blipFill>
            <a:blip r:embed="rId9"/>
            <a:stretch>
              <a:fillRect l="0" t="0" r="0" b="0"/>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Freeform 8" id="8"/>
          <p:cNvSpPr/>
          <p:nvPr/>
        </p:nvSpPr>
        <p:spPr>
          <a:xfrm flipH="false" flipV="false" rot="0">
            <a:off x="15291308" y="-387482"/>
            <a:ext cx="2447005" cy="2228525"/>
          </a:xfrm>
          <a:custGeom>
            <a:avLst/>
            <a:gdLst/>
            <a:ahLst/>
            <a:cxnLst/>
            <a:rect r="r" b="b" t="t" l="l"/>
            <a:pathLst>
              <a:path h="2228525" w="2447005">
                <a:moveTo>
                  <a:pt x="0" y="0"/>
                </a:moveTo>
                <a:lnTo>
                  <a:pt x="2447005" y="0"/>
                </a:lnTo>
                <a:lnTo>
                  <a:pt x="2447005" y="2228525"/>
                </a:lnTo>
                <a:lnTo>
                  <a:pt x="0" y="222852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14713417" y="459850"/>
            <a:ext cx="3574583" cy="1137701"/>
          </a:xfrm>
          <a:custGeom>
            <a:avLst/>
            <a:gdLst/>
            <a:ahLst/>
            <a:cxnLst/>
            <a:rect r="r" b="b" t="t" l="l"/>
            <a:pathLst>
              <a:path h="1137701" w="3574583">
                <a:moveTo>
                  <a:pt x="0" y="0"/>
                </a:moveTo>
                <a:lnTo>
                  <a:pt x="3574583" y="0"/>
                </a:lnTo>
                <a:lnTo>
                  <a:pt x="3574583" y="1137701"/>
                </a:lnTo>
                <a:lnTo>
                  <a:pt x="0" y="1137701"/>
                </a:lnTo>
                <a:lnTo>
                  <a:pt x="0" y="0"/>
                </a:lnTo>
                <a:close/>
              </a:path>
            </a:pathLst>
          </a:custGeom>
          <a:blipFill>
            <a:blip r:embed="rId13"/>
            <a:stretch>
              <a:fillRect l="0" t="0" r="0" b="0"/>
            </a:stretch>
          </a:blipFill>
        </p:spPr>
      </p:sp>
      <p:sp>
        <p:nvSpPr>
          <p:cNvPr name="TextBox 10" id="10"/>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11</a:t>
            </a:r>
          </a:p>
        </p:txBody>
      </p:sp>
    </p:spTree>
  </p:cSld>
  <p:clrMapOvr>
    <a:masterClrMapping/>
  </p:clrMapOvr>
  <p:transition spd="fast">
    <p:fade/>
  </p:transition>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graphicFrame>
        <p:nvGraphicFramePr>
          <p:cNvPr name="Table 10" id="10"/>
          <p:cNvGraphicFramePr>
            <a:graphicFrameLocks noGrp="true"/>
          </p:cNvGraphicFramePr>
          <p:nvPr/>
        </p:nvGraphicFramePr>
        <p:xfrm>
          <a:off x="1574534" y="2386518"/>
          <a:ext cx="16429022" cy="6858000"/>
        </p:xfrm>
        <a:graphic>
          <a:graphicData uri="http://schemas.openxmlformats.org/drawingml/2006/table">
            <a:tbl>
              <a:tblPr/>
              <a:tblGrid>
                <a:gridCol w="3780872"/>
                <a:gridCol w="5143044"/>
                <a:gridCol w="7505106"/>
              </a:tblGrid>
              <a:tr h="1203493">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Categoría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Problema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Descripción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r>
              <a:tr h="1623760">
                <a:tc rowSpan="4">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financiera</a:t>
                      </a:r>
                    </a:p>
                    <a:p>
                      <a:pPr algn="l">
                        <a:lnSpc>
                          <a:spcPts val="3359"/>
                        </a:lnSpc>
                      </a:pPr>
                      <a:r>
                        <a:rPr lang="en-US" sz="2400">
                          <a:solidFill>
                            <a:srgbClr val="000000"/>
                          </a:solidFill>
                          <a:latin typeface="Arial Bold"/>
                          <a:ea typeface="Arial Bold"/>
                          <a:cs typeface="Arial Bold"/>
                          <a:sym typeface="Arial Bold"/>
                        </a:rPr>
                        <a:t>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Elevado precio de los insumos en todos los</a:t>
                      </a:r>
                      <a:endParaRPr lang="en-US" sz="1100"/>
                    </a:p>
                    <a:p>
                      <a:pPr algn="l">
                        <a:lnSpc>
                          <a:spcPts val="3359"/>
                        </a:lnSpc>
                      </a:pPr>
                      <a:r>
                        <a:rPr lang="en-US" sz="2400">
                          <a:solidFill>
                            <a:srgbClr val="000000"/>
                          </a:solidFill>
                          <a:latin typeface="Arial Bold"/>
                          <a:ea typeface="Arial Bold"/>
                          <a:cs typeface="Arial Bold"/>
                          <a:sym typeface="Arial Bold"/>
                        </a:rPr>
                        <a:t>  sectores</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Los costos altos de insumos agrícolas limitan la</a:t>
                      </a:r>
                      <a:endParaRPr lang="en-US" sz="1100"/>
                    </a:p>
                    <a:p>
                      <a:pPr algn="l">
                        <a:lnSpc>
                          <a:spcPts val="3359"/>
                        </a:lnSpc>
                      </a:pPr>
                      <a:r>
                        <a:rPr lang="en-US" sz="2400">
                          <a:solidFill>
                            <a:srgbClr val="000000"/>
                          </a:solidFill>
                          <a:latin typeface="Arial Bold"/>
                          <a:ea typeface="Arial Bold"/>
                          <a:cs typeface="Arial Bold"/>
                          <a:sym typeface="Arial Bold"/>
                        </a:rPr>
                        <a:t>  capacidad de producción y rentabilidad</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r>
              <a:tr h="1203493">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financiera</a:t>
                      </a:r>
                    </a:p>
                    <a:p>
                      <a:pPr algn="l">
                        <a:lnSpc>
                          <a:spcPts val="3359"/>
                        </a:lnSpc>
                      </a:pPr>
                      <a:r>
                        <a:rPr lang="en-US" sz="2400">
                          <a:solidFill>
                            <a:srgbClr val="000000"/>
                          </a:solidFill>
                          <a:latin typeface="Arial Bold"/>
                          <a:ea typeface="Arial Bold"/>
                          <a:cs typeface="Arial Bold"/>
                          <a:sym typeface="Arial Bold"/>
                        </a:rPr>
                        <a:t>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Escasez de empleo para la mano de obra local</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Falta de oportunidades laborales para los</a:t>
                      </a:r>
                      <a:endParaRPr lang="en-US" sz="1100"/>
                    </a:p>
                    <a:p>
                      <a:pPr algn="l">
                        <a:lnSpc>
                          <a:spcPts val="3359"/>
                        </a:lnSpc>
                      </a:pPr>
                      <a:r>
                        <a:rPr lang="en-US" sz="2400">
                          <a:solidFill>
                            <a:srgbClr val="000000"/>
                          </a:solidFill>
                          <a:latin typeface="Arial Bold"/>
                          <a:ea typeface="Arial Bold"/>
                          <a:cs typeface="Arial Bold"/>
                          <a:sym typeface="Arial Bold"/>
                        </a:rPr>
                        <a:t>  habitantes locales en el sector cacaotero</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r>
              <a:tr h="1623760">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financiera</a:t>
                      </a:r>
                    </a:p>
                    <a:p>
                      <a:pPr algn="l">
                        <a:lnSpc>
                          <a:spcPts val="3359"/>
                        </a:lnSpc>
                      </a:pPr>
                      <a:r>
                        <a:rPr lang="en-US" sz="2400">
                          <a:solidFill>
                            <a:srgbClr val="000000"/>
                          </a:solidFill>
                          <a:latin typeface="Arial Bold"/>
                          <a:ea typeface="Arial Bold"/>
                          <a:cs typeface="Arial Bold"/>
                          <a:sym typeface="Arial Bold"/>
                        </a:rPr>
                        <a:t>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Dificultades para acceder a las distintas fuentes</a:t>
                      </a:r>
                      <a:endParaRPr lang="en-US" sz="1100"/>
                    </a:p>
                    <a:p>
                      <a:pPr algn="l">
                        <a:lnSpc>
                          <a:spcPts val="3359"/>
                        </a:lnSpc>
                      </a:pPr>
                      <a:r>
                        <a:rPr lang="en-US" sz="2400">
                          <a:solidFill>
                            <a:srgbClr val="000000"/>
                          </a:solidFill>
                          <a:latin typeface="Arial Bold"/>
                          <a:ea typeface="Arial Bold"/>
                          <a:cs typeface="Arial Bold"/>
                          <a:sym typeface="Arial Bold"/>
                        </a:rPr>
                        <a:t>  de financiación.</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Problemas para obtener recursos económicos que financien la producción y mejora de las unidades productivas</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r>
              <a:tr h="1203493">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financiera</a:t>
                      </a:r>
                    </a:p>
                    <a:p>
                      <a:pPr algn="l">
                        <a:lnSpc>
                          <a:spcPts val="3359"/>
                        </a:lnSpc>
                      </a:pPr>
                      <a:r>
                        <a:rPr lang="en-US" sz="2400">
                          <a:solidFill>
                            <a:srgbClr val="000000"/>
                          </a:solidFill>
                          <a:latin typeface="Arial Bold"/>
                          <a:ea typeface="Arial Bold"/>
                          <a:cs typeface="Arial Bold"/>
                          <a:sym typeface="Arial Bold"/>
                        </a:rPr>
                        <a:t>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Baja producción del sector cacaotero</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La producción de cacao es insuficiente para</a:t>
                      </a:r>
                      <a:endParaRPr lang="en-US" sz="1100"/>
                    </a:p>
                    <a:p>
                      <a:pPr algn="l">
                        <a:lnSpc>
                          <a:spcPts val="3359"/>
                        </a:lnSpc>
                      </a:pPr>
                      <a:r>
                        <a:rPr lang="en-US" sz="2400">
                          <a:solidFill>
                            <a:srgbClr val="000000"/>
                          </a:solidFill>
                          <a:latin typeface="Arial Bold"/>
                          <a:ea typeface="Arial Bold"/>
                          <a:cs typeface="Arial Bold"/>
                          <a:sym typeface="Arial Bold"/>
                        </a:rPr>
                        <a:t>  satisfacer la demanda del mercado</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EDECED"/>
                    </a:solidFill>
                  </a:tcPr>
                </a:tc>
              </a:tr>
            </a:tbl>
          </a:graphicData>
        </a:graphic>
      </p:graphicFrame>
      <p:sp>
        <p:nvSpPr>
          <p:cNvPr name="TextBox 11" id="11"/>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11</a:t>
            </a:r>
          </a:p>
        </p:txBody>
      </p:sp>
      <p:sp>
        <p:nvSpPr>
          <p:cNvPr name="TextBox 12" id="12"/>
          <p:cNvSpPr txBox="true"/>
          <p:nvPr/>
        </p:nvSpPr>
        <p:spPr>
          <a:xfrm rot="0">
            <a:off x="3116570" y="1011210"/>
            <a:ext cx="10864178" cy="1166642"/>
          </a:xfrm>
          <a:prstGeom prst="rect">
            <a:avLst/>
          </a:prstGeom>
        </p:spPr>
        <p:txBody>
          <a:bodyPr anchor="t" rtlCol="false" tIns="0" lIns="0" bIns="0" rIns="0">
            <a:spAutoFit/>
          </a:bodyPr>
          <a:lstStyle/>
          <a:p>
            <a:pPr algn="ctr">
              <a:lnSpc>
                <a:spcPts val="4478"/>
              </a:lnSpc>
              <a:spcBef>
                <a:spcPct val="0"/>
              </a:spcBef>
            </a:pPr>
            <a:r>
              <a:rPr lang="en-US" sz="3199">
                <a:solidFill>
                  <a:srgbClr val="000000"/>
                </a:solidFill>
                <a:latin typeface="Arial Bold"/>
                <a:ea typeface="Arial Bold"/>
                <a:cs typeface="Arial Bold"/>
                <a:sym typeface="Arial Bold"/>
              </a:rPr>
              <a:t>Principales problemas de la gestión administrativa y financiera</a:t>
            </a:r>
          </a:p>
        </p:txBody>
      </p:sp>
    </p:spTree>
  </p:cSld>
  <p:clrMapOvr>
    <a:masterClrMapping/>
  </p:clrMapOvr>
  <p:transition spd="fast">
    <p:fade/>
  </p:transition>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graphicFrame>
        <p:nvGraphicFramePr>
          <p:cNvPr name="Table 10" id="10"/>
          <p:cNvGraphicFramePr>
            <a:graphicFrameLocks noGrp="true"/>
          </p:cNvGraphicFramePr>
          <p:nvPr/>
        </p:nvGraphicFramePr>
        <p:xfrm>
          <a:off x="1574534" y="2386518"/>
          <a:ext cx="16429022" cy="6857238"/>
        </p:xfrm>
        <a:graphic>
          <a:graphicData uri="http://schemas.openxmlformats.org/drawingml/2006/table">
            <a:tbl>
              <a:tblPr/>
              <a:tblGrid>
                <a:gridCol w="3780872"/>
                <a:gridCol w="5143044"/>
                <a:gridCol w="7505106"/>
              </a:tblGrid>
              <a:tr h="1203493">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Categoría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Problema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Descripción </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r>
              <a:tr h="1622997">
                <a:tc rowSpan="4">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administrativa</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No hay continuidad en las cadenas de producción</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Las cadenas productivas están interrumpidas, lo que afecta la eficiencia y productividad</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r>
              <a:tr h="1203493">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administrativa</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Mal estado de las vías secundarias y terciarias</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La infraestructura vial deficiente dificulta el transporte y la comercialización de cacao</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r>
              <a:tr h="1623761">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administrativa</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Carencia de estrategias gubernamentales a corto, medio y largo plazo</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Ausencia de políticas y planes claros para el desarrollo del sector cacaotero</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r>
              <a:tr h="1203493">
                <a:tc vMerge="true">
                  <a:txBody>
                    <a:bodyPr anchor="t" rtlCol="false"/>
                    <a:lstStyle/>
                    <a:p>
                      <a:pPr algn="l">
                        <a:lnSpc>
                          <a:spcPts val="3359"/>
                        </a:lnSpc>
                        <a:defRPr/>
                      </a:pPr>
                      <a:endParaRPr lang="en-US" sz="1100"/>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a:t>
                      </a:r>
                    </a:p>
                    <a:p>
                      <a:pPr algn="l">
                        <a:lnSpc>
                          <a:spcPts val="3359"/>
                        </a:lnSpc>
                      </a:pPr>
                      <a:r>
                        <a:rPr lang="en-US" sz="2400">
                          <a:solidFill>
                            <a:srgbClr val="000000"/>
                          </a:solidFill>
                          <a:latin typeface="Arial Bold"/>
                          <a:ea typeface="Arial Bold"/>
                          <a:cs typeface="Arial Bold"/>
                          <a:sym typeface="Arial Bold"/>
                        </a:rPr>
                        <a:t>  Capacidad</a:t>
                      </a:r>
                    </a:p>
                    <a:p>
                      <a:pPr algn="l">
                        <a:lnSpc>
                          <a:spcPts val="3359"/>
                        </a:lnSpc>
                      </a:pPr>
                      <a:r>
                        <a:rPr lang="en-US" sz="2400">
                          <a:solidFill>
                            <a:srgbClr val="000000"/>
                          </a:solidFill>
                          <a:latin typeface="Arial Bold"/>
                          <a:ea typeface="Arial Bold"/>
                          <a:cs typeface="Arial Bold"/>
                          <a:sym typeface="Arial Bold"/>
                        </a:rPr>
                        <a:t> administrativa</a:t>
                      </a:r>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Servicio eléctrico deficiente</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c>
                  <a:txBody>
                    <a:bodyPr anchor="t" rtlCol="false"/>
                    <a:lstStyle/>
                    <a:p>
                      <a:pPr algn="l">
                        <a:lnSpc>
                          <a:spcPts val="3359"/>
                        </a:lnSpc>
                        <a:defRPr/>
                      </a:pPr>
                      <a:r>
                        <a:rPr lang="en-US" sz="2400">
                          <a:solidFill>
                            <a:srgbClr val="000000"/>
                          </a:solidFill>
                          <a:latin typeface="Arial Bold"/>
                          <a:ea typeface="Arial Bold"/>
                          <a:cs typeface="Arial Bold"/>
                          <a:sym typeface="Arial Bold"/>
                        </a:rPr>
                        <a:t>Problemas con el suministro de electricidad que afectan la producción y conservación del cacao</a:t>
                      </a:r>
                      <a:endParaRPr lang="en-US" sz="1100"/>
                    </a:p>
                  </a:txBody>
                  <a:tcPr marL="161925" marR="161925" marT="161925" marB="161925" anchor="ctr">
                    <a:lnL cmpd="sng" algn="ctr" cap="flat" w="19050">
                      <a:solidFill>
                        <a:srgbClr val="000000"/>
                      </a:solidFill>
                      <a:prstDash val="solid"/>
                      <a:round/>
                      <a:headEnd type="none" w="med" len="med"/>
                      <a:tailEnd type="none" w="med" len="med"/>
                    </a:lnL>
                    <a:lnR cmpd="sng" algn="ctr" cap="flat" w="19050">
                      <a:solidFill>
                        <a:srgbClr val="000000"/>
                      </a:solidFill>
                      <a:prstDash val="solid"/>
                      <a:round/>
                      <a:headEnd type="none" w="med" len="med"/>
                      <a:tailEnd type="none" w="med" len="med"/>
                    </a:lnR>
                    <a:lnT cmpd="sng" algn="ctr" cap="flat" w="19050">
                      <a:solidFill>
                        <a:srgbClr val="000000"/>
                      </a:solidFill>
                      <a:prstDash val="solid"/>
                      <a:round/>
                      <a:headEnd type="none" w="med" len="med"/>
                      <a:tailEnd type="none" w="med" len="med"/>
                    </a:lnT>
                    <a:lnB cmpd="sng" algn="ctr" cap="flat" w="19050">
                      <a:solidFill>
                        <a:srgbClr val="000000"/>
                      </a:solidFill>
                      <a:prstDash val="solid"/>
                      <a:round/>
                      <a:headEnd type="none" w="med" len="med"/>
                      <a:tailEnd type="none" w="med" len="med"/>
                    </a:lnB>
                    <a:solidFill>
                      <a:srgbClr val="B8FFAD"/>
                    </a:solidFill>
                  </a:tcPr>
                </a:tc>
              </a:tr>
            </a:tbl>
          </a:graphicData>
        </a:graphic>
      </p:graphicFrame>
      <p:sp>
        <p:nvSpPr>
          <p:cNvPr name="TextBox 11" id="11"/>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12</a:t>
            </a:r>
          </a:p>
        </p:txBody>
      </p:sp>
      <p:sp>
        <p:nvSpPr>
          <p:cNvPr name="TextBox 12" id="12"/>
          <p:cNvSpPr txBox="true"/>
          <p:nvPr/>
        </p:nvSpPr>
        <p:spPr>
          <a:xfrm rot="0">
            <a:off x="3116570" y="1011210"/>
            <a:ext cx="10864178" cy="1166642"/>
          </a:xfrm>
          <a:prstGeom prst="rect">
            <a:avLst/>
          </a:prstGeom>
        </p:spPr>
        <p:txBody>
          <a:bodyPr anchor="t" rtlCol="false" tIns="0" lIns="0" bIns="0" rIns="0">
            <a:spAutoFit/>
          </a:bodyPr>
          <a:lstStyle/>
          <a:p>
            <a:pPr algn="ctr">
              <a:lnSpc>
                <a:spcPts val="4478"/>
              </a:lnSpc>
              <a:spcBef>
                <a:spcPct val="0"/>
              </a:spcBef>
            </a:pPr>
            <a:r>
              <a:rPr lang="en-US" sz="3199">
                <a:solidFill>
                  <a:srgbClr val="000000"/>
                </a:solidFill>
                <a:latin typeface="Arial Bold"/>
                <a:ea typeface="Arial Bold"/>
                <a:cs typeface="Arial Bold"/>
                <a:sym typeface="Arial Bold"/>
              </a:rPr>
              <a:t>Principales problemas de la gestión administrativa y financiera</a:t>
            </a:r>
          </a:p>
        </p:txBody>
      </p:sp>
    </p:spTree>
  </p:cSld>
  <p:clrMapOvr>
    <a:masterClrMapping/>
  </p:clrMapOvr>
  <p:transition spd="fast">
    <p:fade/>
  </p:transition>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1752392" y="1656443"/>
            <a:ext cx="15012971" cy="7798257"/>
          </a:xfrm>
          <a:custGeom>
            <a:avLst/>
            <a:gdLst/>
            <a:ahLst/>
            <a:cxnLst/>
            <a:rect r="r" b="b" t="t" l="l"/>
            <a:pathLst>
              <a:path h="7798257" w="15012971">
                <a:moveTo>
                  <a:pt x="0" y="0"/>
                </a:moveTo>
                <a:lnTo>
                  <a:pt x="15012971" y="0"/>
                </a:lnTo>
                <a:lnTo>
                  <a:pt x="15012971" y="7798257"/>
                </a:lnTo>
                <a:lnTo>
                  <a:pt x="0" y="7798257"/>
                </a:lnTo>
                <a:lnTo>
                  <a:pt x="0" y="0"/>
                </a:lnTo>
                <a:close/>
              </a:path>
            </a:pathLst>
          </a:custGeom>
          <a:blipFill>
            <a:blip r:embed="rId15"/>
            <a:stretch>
              <a:fillRect l="-38360" t="-36098" r="-12559" b="-27254"/>
            </a:stretch>
          </a:blipFill>
        </p:spPr>
      </p:sp>
      <p:sp>
        <p:nvSpPr>
          <p:cNvPr name="TextBox 11" id="11"/>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13</a:t>
            </a:r>
          </a:p>
        </p:txBody>
      </p:sp>
      <p:sp>
        <p:nvSpPr>
          <p:cNvPr name="TextBox 12" id="12"/>
          <p:cNvSpPr txBox="true"/>
          <p:nvPr/>
        </p:nvSpPr>
        <p:spPr>
          <a:xfrm rot="0">
            <a:off x="2801242" y="664454"/>
            <a:ext cx="10864178" cy="604667"/>
          </a:xfrm>
          <a:prstGeom prst="rect">
            <a:avLst/>
          </a:prstGeom>
        </p:spPr>
        <p:txBody>
          <a:bodyPr anchor="t" rtlCol="false" tIns="0" lIns="0" bIns="0" rIns="0">
            <a:spAutoFit/>
          </a:bodyPr>
          <a:lstStyle/>
          <a:p>
            <a:pPr algn="ctr">
              <a:lnSpc>
                <a:spcPts val="4478"/>
              </a:lnSpc>
              <a:spcBef>
                <a:spcPct val="0"/>
              </a:spcBef>
            </a:pPr>
            <a:r>
              <a:rPr lang="en-US" sz="3199">
                <a:solidFill>
                  <a:srgbClr val="000000"/>
                </a:solidFill>
                <a:latin typeface="Arial Bold"/>
                <a:ea typeface="Arial Bold"/>
                <a:cs typeface="Arial Bold"/>
                <a:sym typeface="Arial Bold"/>
              </a:rPr>
              <a:t>MATRIZ DOFA</a:t>
            </a:r>
          </a:p>
        </p:txBody>
      </p:sp>
    </p:spTree>
  </p:cSld>
  <p:clrMapOvr>
    <a:masterClrMapping/>
  </p:clrMapOvr>
  <p:transition spd="fast">
    <p:fade/>
  </p:transition>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2407176" y="2282185"/>
            <a:ext cx="13731934" cy="7252782"/>
          </a:xfrm>
          <a:custGeom>
            <a:avLst/>
            <a:gdLst/>
            <a:ahLst/>
            <a:cxnLst/>
            <a:rect r="r" b="b" t="t" l="l"/>
            <a:pathLst>
              <a:path h="7252782" w="13731934">
                <a:moveTo>
                  <a:pt x="0" y="0"/>
                </a:moveTo>
                <a:lnTo>
                  <a:pt x="13731934" y="0"/>
                </a:lnTo>
                <a:lnTo>
                  <a:pt x="13731934" y="7252782"/>
                </a:lnTo>
                <a:lnTo>
                  <a:pt x="0" y="7252782"/>
                </a:lnTo>
                <a:lnTo>
                  <a:pt x="0" y="0"/>
                </a:lnTo>
                <a:close/>
              </a:path>
            </a:pathLst>
          </a:custGeom>
          <a:blipFill>
            <a:blip r:embed="rId15"/>
            <a:stretch>
              <a:fillRect l="-38225" t="-34709" r="-12163" b="-25375"/>
            </a:stretch>
          </a:blipFill>
        </p:spPr>
      </p:sp>
      <p:sp>
        <p:nvSpPr>
          <p:cNvPr name="TextBox 11" id="11"/>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14</a:t>
            </a:r>
          </a:p>
        </p:txBody>
      </p:sp>
      <p:sp>
        <p:nvSpPr>
          <p:cNvPr name="TextBox 12" id="12"/>
          <p:cNvSpPr txBox="true"/>
          <p:nvPr/>
        </p:nvSpPr>
        <p:spPr>
          <a:xfrm rot="0">
            <a:off x="3116570" y="1011210"/>
            <a:ext cx="10864178" cy="604667"/>
          </a:xfrm>
          <a:prstGeom prst="rect">
            <a:avLst/>
          </a:prstGeom>
        </p:spPr>
        <p:txBody>
          <a:bodyPr anchor="t" rtlCol="false" tIns="0" lIns="0" bIns="0" rIns="0">
            <a:spAutoFit/>
          </a:bodyPr>
          <a:lstStyle/>
          <a:p>
            <a:pPr algn="ctr">
              <a:lnSpc>
                <a:spcPts val="4478"/>
              </a:lnSpc>
              <a:spcBef>
                <a:spcPct val="0"/>
              </a:spcBef>
            </a:pPr>
            <a:r>
              <a:rPr lang="en-US" sz="3199">
                <a:solidFill>
                  <a:srgbClr val="000000"/>
                </a:solidFill>
                <a:latin typeface="Arial Bold"/>
                <a:ea typeface="Arial Bold"/>
                <a:cs typeface="Arial Bold"/>
                <a:sym typeface="Arial Bold"/>
              </a:rPr>
              <a:t>MATRIZ DOFA</a:t>
            </a:r>
          </a:p>
        </p:txBody>
      </p:sp>
    </p:spTree>
  </p:cSld>
  <p:clrMapOvr>
    <a:masterClrMapping/>
  </p:clrMapOvr>
  <p:transition spd="fast">
    <p:fade/>
  </p:transition>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grpSp>
        <p:nvGrpSpPr>
          <p:cNvPr name="Group 10" id="10"/>
          <p:cNvGrpSpPr/>
          <p:nvPr/>
        </p:nvGrpSpPr>
        <p:grpSpPr>
          <a:xfrm rot="0">
            <a:off x="4142353" y="3600450"/>
            <a:ext cx="10148400" cy="5657850"/>
            <a:chOff x="0" y="0"/>
            <a:chExt cx="2672830" cy="1490133"/>
          </a:xfrm>
        </p:grpSpPr>
        <p:sp>
          <p:nvSpPr>
            <p:cNvPr name="Freeform 11" id="11"/>
            <p:cNvSpPr/>
            <p:nvPr/>
          </p:nvSpPr>
          <p:spPr>
            <a:xfrm flipH="false" flipV="false" rot="0">
              <a:off x="0" y="0"/>
              <a:ext cx="2672829" cy="1490133"/>
            </a:xfrm>
            <a:custGeom>
              <a:avLst/>
              <a:gdLst/>
              <a:ahLst/>
              <a:cxnLst/>
              <a:rect r="r" b="b" t="t" l="l"/>
              <a:pathLst>
                <a:path h="1490133" w="2672829">
                  <a:moveTo>
                    <a:pt x="891425" y="1471064"/>
                  </a:moveTo>
                  <a:cubicBezTo>
                    <a:pt x="1028453" y="1482578"/>
                    <a:pt x="1184238" y="1490133"/>
                    <a:pt x="1337134" y="1490133"/>
                  </a:cubicBezTo>
                  <a:cubicBezTo>
                    <a:pt x="1490036" y="1490133"/>
                    <a:pt x="1637165" y="1483656"/>
                    <a:pt x="1772749" y="1472143"/>
                  </a:cubicBezTo>
                  <a:cubicBezTo>
                    <a:pt x="1775638" y="1471783"/>
                    <a:pt x="1778521" y="1471783"/>
                    <a:pt x="1781405" y="1471424"/>
                  </a:cubicBezTo>
                  <a:cubicBezTo>
                    <a:pt x="2290584" y="1425368"/>
                    <a:pt x="2665618" y="1303755"/>
                    <a:pt x="2672829" y="1146586"/>
                  </a:cubicBezTo>
                  <a:lnTo>
                    <a:pt x="2672829" y="0"/>
                  </a:lnTo>
                  <a:lnTo>
                    <a:pt x="0" y="0"/>
                  </a:lnTo>
                  <a:lnTo>
                    <a:pt x="0" y="1145735"/>
                  </a:lnTo>
                  <a:cubicBezTo>
                    <a:pt x="7212" y="1304473"/>
                    <a:pt x="376475" y="1426089"/>
                    <a:pt x="891425" y="1471064"/>
                  </a:cubicBezTo>
                  <a:close/>
                </a:path>
              </a:pathLst>
            </a:custGeom>
            <a:solidFill>
              <a:srgbClr val="EDECED"/>
            </a:solidFill>
          </p:spPr>
        </p:sp>
        <p:sp>
          <p:nvSpPr>
            <p:cNvPr name="TextBox 12" id="12"/>
            <p:cNvSpPr txBox="true"/>
            <p:nvPr/>
          </p:nvSpPr>
          <p:spPr>
            <a:xfrm>
              <a:off x="0" y="-38100"/>
              <a:ext cx="2672830" cy="1401233"/>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2667000" y="1562100"/>
            <a:ext cx="12725400" cy="1661993"/>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a:t>
            </a:r>
          </a:p>
        </p:txBody>
      </p:sp>
      <p:sp>
        <p:nvSpPr>
          <p:cNvPr name="TextBox 14" id="14"/>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15</a:t>
            </a:r>
          </a:p>
        </p:txBody>
      </p:sp>
      <p:sp>
        <p:nvSpPr>
          <p:cNvPr name="TextBox 15" id="15"/>
          <p:cNvSpPr txBox="true"/>
          <p:nvPr/>
        </p:nvSpPr>
        <p:spPr>
          <a:xfrm rot="0">
            <a:off x="4979476" y="4624484"/>
            <a:ext cx="8329048" cy="2865247"/>
          </a:xfrm>
          <a:prstGeom prst="rect">
            <a:avLst/>
          </a:prstGeom>
        </p:spPr>
        <p:txBody>
          <a:bodyPr anchor="t" rtlCol="false" tIns="0" lIns="0" bIns="0" rIns="0">
            <a:spAutoFit/>
          </a:bodyPr>
          <a:lstStyle/>
          <a:p>
            <a:pPr algn="just">
              <a:lnSpc>
                <a:spcPts val="4529"/>
              </a:lnSpc>
            </a:pPr>
            <a:r>
              <a:rPr lang="en-US" sz="3200">
                <a:solidFill>
                  <a:srgbClr val="000000"/>
                </a:solidFill>
                <a:latin typeface="Arimo Bold"/>
                <a:ea typeface="Arimo Bold"/>
                <a:cs typeface="Arimo Bold"/>
                <a:sym typeface="Arimo Bold"/>
              </a:rPr>
              <a:t>2. Generar estrategias de gestión en el marco de los aspectos administrativos y financieros que fortalezcan la eficiencia operativa y la sostenibilidad de las unidades productivas cacaoteras.</a:t>
            </a:r>
          </a:p>
        </p:txBody>
      </p:sp>
    </p:spTree>
  </p:cSld>
  <p:clrMapOvr>
    <a:masterClrMapping/>
  </p:clrMapOvr>
  <p:transition spd="fast">
    <p:fade/>
  </p:transition>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1882436" y="4047885"/>
            <a:ext cx="14523129" cy="4493093"/>
          </a:xfrm>
          <a:custGeom>
            <a:avLst/>
            <a:gdLst/>
            <a:ahLst/>
            <a:cxnLst/>
            <a:rect r="r" b="b" t="t" l="l"/>
            <a:pathLst>
              <a:path h="4493093" w="14523129">
                <a:moveTo>
                  <a:pt x="0" y="0"/>
                </a:moveTo>
                <a:lnTo>
                  <a:pt x="14523128" y="0"/>
                </a:lnTo>
                <a:lnTo>
                  <a:pt x="14523128" y="4493092"/>
                </a:lnTo>
                <a:lnTo>
                  <a:pt x="0" y="4493092"/>
                </a:lnTo>
                <a:lnTo>
                  <a:pt x="0" y="0"/>
                </a:lnTo>
                <a:close/>
              </a:path>
            </a:pathLst>
          </a:custGeom>
          <a:blipFill>
            <a:blip r:embed="rId15"/>
            <a:stretch>
              <a:fillRect l="0" t="0" r="0" b="0"/>
            </a:stretch>
          </a:blipFill>
        </p:spPr>
      </p:sp>
      <p:sp>
        <p:nvSpPr>
          <p:cNvPr name="TextBox 11" id="11"/>
          <p:cNvSpPr txBox="true"/>
          <p:nvPr/>
        </p:nvSpPr>
        <p:spPr>
          <a:xfrm rot="0">
            <a:off x="2667000" y="1562100"/>
            <a:ext cx="12725400" cy="163830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 2.</a:t>
            </a:r>
          </a:p>
        </p:txBody>
      </p:sp>
      <p:sp>
        <p:nvSpPr>
          <p:cNvPr name="TextBox 12" id="12"/>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16</a:t>
            </a:r>
          </a:p>
        </p:txBody>
      </p:sp>
    </p:spTree>
  </p:cSld>
  <p:clrMapOvr>
    <a:masterClrMapping/>
  </p:clrMapOvr>
  <p:transition spd="fast">
    <p:fade/>
  </p:transition>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1978315" y="3240618"/>
            <a:ext cx="15136461" cy="6017682"/>
          </a:xfrm>
          <a:custGeom>
            <a:avLst/>
            <a:gdLst/>
            <a:ahLst/>
            <a:cxnLst/>
            <a:rect r="r" b="b" t="t" l="l"/>
            <a:pathLst>
              <a:path h="6017682" w="15136461">
                <a:moveTo>
                  <a:pt x="0" y="0"/>
                </a:moveTo>
                <a:lnTo>
                  <a:pt x="15136461" y="0"/>
                </a:lnTo>
                <a:lnTo>
                  <a:pt x="15136461" y="6017682"/>
                </a:lnTo>
                <a:lnTo>
                  <a:pt x="0" y="6017682"/>
                </a:lnTo>
                <a:lnTo>
                  <a:pt x="0" y="0"/>
                </a:lnTo>
                <a:close/>
              </a:path>
            </a:pathLst>
          </a:custGeom>
          <a:blipFill>
            <a:blip r:embed="rId15"/>
            <a:stretch>
              <a:fillRect l="-63031" t="-84669" r="-28495" b="-86183"/>
            </a:stretch>
          </a:blipFill>
        </p:spPr>
      </p:sp>
      <p:sp>
        <p:nvSpPr>
          <p:cNvPr name="TextBox 11" id="11"/>
          <p:cNvSpPr txBox="true"/>
          <p:nvPr/>
        </p:nvSpPr>
        <p:spPr>
          <a:xfrm rot="0">
            <a:off x="2667000" y="1562100"/>
            <a:ext cx="12725400" cy="163830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 2.</a:t>
            </a:r>
          </a:p>
        </p:txBody>
      </p:sp>
      <p:sp>
        <p:nvSpPr>
          <p:cNvPr name="TextBox 12" id="12"/>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17</a:t>
            </a:r>
          </a:p>
        </p:txBody>
      </p:sp>
    </p:spTree>
  </p:cSld>
  <p:clrMapOvr>
    <a:masterClrMapping/>
  </p:clrMapOvr>
  <p:transition spd="fast">
    <p:fade/>
  </p:transition>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1732501" y="2386518"/>
            <a:ext cx="14822998" cy="7151446"/>
          </a:xfrm>
          <a:custGeom>
            <a:avLst/>
            <a:gdLst/>
            <a:ahLst/>
            <a:cxnLst/>
            <a:rect r="r" b="b" t="t" l="l"/>
            <a:pathLst>
              <a:path h="7151446" w="14822998">
                <a:moveTo>
                  <a:pt x="0" y="0"/>
                </a:moveTo>
                <a:lnTo>
                  <a:pt x="14822998" y="0"/>
                </a:lnTo>
                <a:lnTo>
                  <a:pt x="14822998" y="7151447"/>
                </a:lnTo>
                <a:lnTo>
                  <a:pt x="0" y="7151447"/>
                </a:lnTo>
                <a:lnTo>
                  <a:pt x="0" y="0"/>
                </a:lnTo>
                <a:close/>
              </a:path>
            </a:pathLst>
          </a:custGeom>
          <a:blipFill>
            <a:blip r:embed="rId14"/>
            <a:stretch>
              <a:fillRect l="-61210" t="-61877" r="-26115" b="-56421"/>
            </a:stretch>
          </a:blipFill>
        </p:spPr>
      </p:sp>
      <p:sp>
        <p:nvSpPr>
          <p:cNvPr name="Freeform 10" id="10"/>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5"/>
            <a:stretch>
              <a:fillRect l="0" t="0" r="0" b="0"/>
            </a:stretch>
          </a:blipFill>
        </p:spPr>
      </p:sp>
      <p:sp>
        <p:nvSpPr>
          <p:cNvPr name="TextBox 11" id="11"/>
          <p:cNvSpPr txBox="true"/>
          <p:nvPr/>
        </p:nvSpPr>
        <p:spPr>
          <a:xfrm rot="0">
            <a:off x="2601584" y="755248"/>
            <a:ext cx="12725400" cy="163830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 2.</a:t>
            </a:r>
          </a:p>
        </p:txBody>
      </p:sp>
      <p:sp>
        <p:nvSpPr>
          <p:cNvPr name="TextBox 12" id="12"/>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18</a:t>
            </a:r>
          </a:p>
        </p:txBody>
      </p:sp>
    </p:spTree>
  </p:cSld>
  <p:clrMapOvr>
    <a:masterClrMapping/>
  </p:clrMapOvr>
  <p:transition spd="fast">
    <p:fade/>
  </p:transition>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TextBox 10" id="10"/>
          <p:cNvSpPr txBox="true"/>
          <p:nvPr/>
        </p:nvSpPr>
        <p:spPr>
          <a:xfrm rot="0">
            <a:off x="2667000" y="1562100"/>
            <a:ext cx="12725400" cy="1661993"/>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a:t>
            </a:r>
          </a:p>
        </p:txBody>
      </p:sp>
      <p:sp>
        <p:nvSpPr>
          <p:cNvPr name="TextBox 11" id="11"/>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19</a:t>
            </a:r>
          </a:p>
        </p:txBody>
      </p:sp>
      <p:grpSp>
        <p:nvGrpSpPr>
          <p:cNvPr name="Group 12" id="12"/>
          <p:cNvGrpSpPr/>
          <p:nvPr/>
        </p:nvGrpSpPr>
        <p:grpSpPr>
          <a:xfrm rot="0">
            <a:off x="4069800" y="3600450"/>
            <a:ext cx="10148400" cy="5657850"/>
            <a:chOff x="0" y="0"/>
            <a:chExt cx="2672830" cy="1490133"/>
          </a:xfrm>
        </p:grpSpPr>
        <p:sp>
          <p:nvSpPr>
            <p:cNvPr name="Freeform 13" id="13"/>
            <p:cNvSpPr/>
            <p:nvPr/>
          </p:nvSpPr>
          <p:spPr>
            <a:xfrm flipH="false" flipV="false" rot="0">
              <a:off x="0" y="0"/>
              <a:ext cx="2672829" cy="1490133"/>
            </a:xfrm>
            <a:custGeom>
              <a:avLst/>
              <a:gdLst/>
              <a:ahLst/>
              <a:cxnLst/>
              <a:rect r="r" b="b" t="t" l="l"/>
              <a:pathLst>
                <a:path h="1490133" w="2672829">
                  <a:moveTo>
                    <a:pt x="891425" y="1471064"/>
                  </a:moveTo>
                  <a:cubicBezTo>
                    <a:pt x="1028453" y="1482578"/>
                    <a:pt x="1184238" y="1490133"/>
                    <a:pt x="1337134" y="1490133"/>
                  </a:cubicBezTo>
                  <a:cubicBezTo>
                    <a:pt x="1490036" y="1490133"/>
                    <a:pt x="1637165" y="1483656"/>
                    <a:pt x="1772749" y="1472143"/>
                  </a:cubicBezTo>
                  <a:cubicBezTo>
                    <a:pt x="1775638" y="1471783"/>
                    <a:pt x="1778521" y="1471783"/>
                    <a:pt x="1781405" y="1471424"/>
                  </a:cubicBezTo>
                  <a:cubicBezTo>
                    <a:pt x="2290584" y="1425368"/>
                    <a:pt x="2665618" y="1303755"/>
                    <a:pt x="2672829" y="1146586"/>
                  </a:cubicBezTo>
                  <a:lnTo>
                    <a:pt x="2672829" y="0"/>
                  </a:lnTo>
                  <a:lnTo>
                    <a:pt x="0" y="0"/>
                  </a:lnTo>
                  <a:lnTo>
                    <a:pt x="0" y="1145735"/>
                  </a:lnTo>
                  <a:cubicBezTo>
                    <a:pt x="7212" y="1304473"/>
                    <a:pt x="376475" y="1426089"/>
                    <a:pt x="891425" y="1471064"/>
                  </a:cubicBezTo>
                  <a:close/>
                </a:path>
              </a:pathLst>
            </a:custGeom>
            <a:solidFill>
              <a:srgbClr val="EDECED"/>
            </a:solidFill>
          </p:spPr>
        </p:sp>
        <p:sp>
          <p:nvSpPr>
            <p:cNvPr name="TextBox 14" id="14"/>
            <p:cNvSpPr txBox="true"/>
            <p:nvPr/>
          </p:nvSpPr>
          <p:spPr>
            <a:xfrm>
              <a:off x="0" y="-38100"/>
              <a:ext cx="2672830" cy="1401233"/>
            </a:xfrm>
            <a:prstGeom prst="rect">
              <a:avLst/>
            </a:prstGeom>
          </p:spPr>
          <p:txBody>
            <a:bodyPr anchor="ctr" rtlCol="false" tIns="50800" lIns="50800" bIns="50800" rIns="50800"/>
            <a:lstStyle/>
            <a:p>
              <a:pPr algn="ctr">
                <a:lnSpc>
                  <a:spcPts val="2659"/>
                </a:lnSpc>
              </a:pPr>
            </a:p>
          </p:txBody>
        </p:sp>
      </p:grpSp>
      <p:sp>
        <p:nvSpPr>
          <p:cNvPr name="TextBox 15" id="15"/>
          <p:cNvSpPr txBox="true"/>
          <p:nvPr/>
        </p:nvSpPr>
        <p:spPr>
          <a:xfrm rot="0">
            <a:off x="4979476" y="4624484"/>
            <a:ext cx="8329048" cy="2865310"/>
          </a:xfrm>
          <a:prstGeom prst="rect">
            <a:avLst/>
          </a:prstGeom>
        </p:spPr>
        <p:txBody>
          <a:bodyPr anchor="t" rtlCol="false" tIns="0" lIns="0" bIns="0" rIns="0">
            <a:spAutoFit/>
          </a:bodyPr>
          <a:lstStyle/>
          <a:p>
            <a:pPr algn="just">
              <a:lnSpc>
                <a:spcPts val="4528"/>
              </a:lnSpc>
            </a:pPr>
            <a:r>
              <a:rPr lang="en-US" sz="3200">
                <a:solidFill>
                  <a:srgbClr val="000000"/>
                </a:solidFill>
                <a:latin typeface="Arimo Bold"/>
                <a:ea typeface="Arimo Bold"/>
                <a:cs typeface="Arimo Bold"/>
                <a:sym typeface="Arimo Bold"/>
              </a:rPr>
              <a:t>3.     Diseñar una propuesta pedagógica que abarque los aspectos administrativo y financiero de las unidades productivas de cacao. </a:t>
            </a:r>
          </a:p>
          <a:p>
            <a:pPr algn="just">
              <a:lnSpc>
                <a:spcPts val="4529"/>
              </a:lnSpc>
            </a:pPr>
          </a:p>
        </p:txBody>
      </p:sp>
    </p:spTree>
  </p:cSld>
  <p:clrMapOvr>
    <a:masterClrMapping/>
  </p:clrMapOvr>
  <p:transition spd="fast">
    <p:fade/>
  </p:transition>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653761" y="2806368"/>
            <a:ext cx="14458602" cy="5490886"/>
            <a:chOff x="0" y="0"/>
            <a:chExt cx="3808027" cy="1446159"/>
          </a:xfrm>
        </p:grpSpPr>
        <p:sp>
          <p:nvSpPr>
            <p:cNvPr name="Freeform 5" id="5"/>
            <p:cNvSpPr/>
            <p:nvPr/>
          </p:nvSpPr>
          <p:spPr>
            <a:xfrm flipH="false" flipV="false" rot="0">
              <a:off x="0" y="0"/>
              <a:ext cx="3808027" cy="1446159"/>
            </a:xfrm>
            <a:custGeom>
              <a:avLst/>
              <a:gdLst/>
              <a:ahLst/>
              <a:cxnLst/>
              <a:rect r="r" b="b" t="t" l="l"/>
              <a:pathLst>
                <a:path h="1446159" w="3808027">
                  <a:moveTo>
                    <a:pt x="27308" y="0"/>
                  </a:moveTo>
                  <a:lnTo>
                    <a:pt x="3780719" y="0"/>
                  </a:lnTo>
                  <a:cubicBezTo>
                    <a:pt x="3795800" y="0"/>
                    <a:pt x="3808027" y="12226"/>
                    <a:pt x="3808027" y="27308"/>
                  </a:cubicBezTo>
                  <a:lnTo>
                    <a:pt x="3808027" y="1418851"/>
                  </a:lnTo>
                  <a:cubicBezTo>
                    <a:pt x="3808027" y="1433933"/>
                    <a:pt x="3795800" y="1446159"/>
                    <a:pt x="3780719" y="1446159"/>
                  </a:cubicBezTo>
                  <a:lnTo>
                    <a:pt x="27308" y="1446159"/>
                  </a:lnTo>
                  <a:cubicBezTo>
                    <a:pt x="12226" y="1446159"/>
                    <a:pt x="0" y="1433933"/>
                    <a:pt x="0" y="1418851"/>
                  </a:cubicBezTo>
                  <a:lnTo>
                    <a:pt x="0" y="27308"/>
                  </a:lnTo>
                  <a:cubicBezTo>
                    <a:pt x="0" y="12226"/>
                    <a:pt x="12226" y="0"/>
                    <a:pt x="27308" y="0"/>
                  </a:cubicBezTo>
                  <a:close/>
                </a:path>
              </a:pathLst>
            </a:custGeom>
            <a:solidFill>
              <a:srgbClr val="E6F6E1"/>
            </a:solidFill>
          </p:spPr>
        </p:sp>
        <p:sp>
          <p:nvSpPr>
            <p:cNvPr name="TextBox 6" id="6"/>
            <p:cNvSpPr txBox="true"/>
            <p:nvPr/>
          </p:nvSpPr>
          <p:spPr>
            <a:xfrm>
              <a:off x="0" y="-38100"/>
              <a:ext cx="3808027" cy="148425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10" id="10"/>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Freeform 11" id="11"/>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TextBox 12" id="12"/>
          <p:cNvSpPr txBox="true"/>
          <p:nvPr/>
        </p:nvSpPr>
        <p:spPr>
          <a:xfrm rot="0">
            <a:off x="2190431" y="3500062"/>
            <a:ext cx="13385262" cy="4008247"/>
          </a:xfrm>
          <a:prstGeom prst="rect">
            <a:avLst/>
          </a:prstGeom>
        </p:spPr>
        <p:txBody>
          <a:bodyPr anchor="t" rtlCol="false" tIns="0" lIns="0" bIns="0" rIns="0">
            <a:spAutoFit/>
          </a:bodyPr>
          <a:lstStyle/>
          <a:p>
            <a:pPr algn="just">
              <a:lnSpc>
                <a:spcPts val="4529"/>
              </a:lnSpc>
            </a:pPr>
            <a:r>
              <a:rPr lang="en-US" sz="3200">
                <a:solidFill>
                  <a:srgbClr val="000000"/>
                </a:solidFill>
                <a:latin typeface="Arimo"/>
                <a:ea typeface="Arimo"/>
                <a:cs typeface="Arimo"/>
                <a:sym typeface="Arimo"/>
              </a:rPr>
              <a:t>En Pailitas, Cesar, el cultivo de cacao es esencial para la economía local, con una producción de 48 toneladas en 2022 en 80 hectáreas sembradas. Sin embargo, las unidades productivas enfrentan desafíos en su gestión administrativa y financiera. El proyecto de Modelo Pedagógico busca mejorar las capacidades de gestión de los productores de cacao, proporcionándoles herramientas y conocimientos para una administración eficiente, promoviendo la colaboración y el desarrollo rural integral.</a:t>
            </a:r>
          </a:p>
        </p:txBody>
      </p:sp>
      <p:sp>
        <p:nvSpPr>
          <p:cNvPr name="TextBox 13" id="13"/>
          <p:cNvSpPr txBox="true"/>
          <p:nvPr/>
        </p:nvSpPr>
        <p:spPr>
          <a:xfrm rot="0">
            <a:off x="4470954" y="744824"/>
            <a:ext cx="9491199" cy="1669029"/>
          </a:xfrm>
          <a:prstGeom prst="rect">
            <a:avLst/>
          </a:prstGeom>
        </p:spPr>
        <p:txBody>
          <a:bodyPr anchor="t" rtlCol="false" tIns="0" lIns="0" bIns="0" rIns="0">
            <a:spAutoFit/>
          </a:bodyPr>
          <a:lstStyle/>
          <a:p>
            <a:pPr algn="ctr">
              <a:lnSpc>
                <a:spcPts val="10999"/>
              </a:lnSpc>
            </a:pPr>
            <a:r>
              <a:rPr lang="en-US" sz="5400" spc="10">
                <a:solidFill>
                  <a:srgbClr val="000000"/>
                </a:solidFill>
                <a:latin typeface="Archivo Black"/>
                <a:ea typeface="Archivo Black"/>
                <a:cs typeface="Archivo Black"/>
                <a:sym typeface="Archivo Black"/>
              </a:rPr>
              <a:t>INTRODUCCIÓN</a:t>
            </a:r>
          </a:p>
        </p:txBody>
      </p:sp>
      <p:sp>
        <p:nvSpPr>
          <p:cNvPr name="TextBox 14" id="14"/>
          <p:cNvSpPr txBox="true"/>
          <p:nvPr/>
        </p:nvSpPr>
        <p:spPr>
          <a:xfrm rot="0">
            <a:off x="8702798" y="9525000"/>
            <a:ext cx="513755" cy="571156"/>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02</a:t>
            </a:r>
          </a:p>
        </p:txBody>
      </p:sp>
    </p:spTree>
  </p:cSld>
  <p:clrMapOvr>
    <a:masterClrMapping/>
  </p:clrMapOvr>
  <p:transition spd="fast">
    <p:fade/>
  </p:transition>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0" y="142193"/>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Tree>
  </p:cSld>
  <p:clrMapOvr>
    <a:masterClrMapping/>
  </p:clrMapOvr>
  <p:transition spd="fast">
    <p:fade/>
  </p:transition>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grpSp>
        <p:nvGrpSpPr>
          <p:cNvPr name="Group 8" id="8"/>
          <p:cNvGrpSpPr/>
          <p:nvPr/>
        </p:nvGrpSpPr>
        <p:grpSpPr>
          <a:xfrm rot="0">
            <a:off x="1235482" y="3236551"/>
            <a:ext cx="15457606" cy="3102394"/>
            <a:chOff x="0" y="0"/>
            <a:chExt cx="4071139" cy="817092"/>
          </a:xfrm>
        </p:grpSpPr>
        <p:sp>
          <p:nvSpPr>
            <p:cNvPr name="Freeform 9" id="9"/>
            <p:cNvSpPr/>
            <p:nvPr/>
          </p:nvSpPr>
          <p:spPr>
            <a:xfrm flipH="false" flipV="false" rot="0">
              <a:off x="0" y="0"/>
              <a:ext cx="4071139" cy="817092"/>
            </a:xfrm>
            <a:custGeom>
              <a:avLst/>
              <a:gdLst/>
              <a:ahLst/>
              <a:cxnLst/>
              <a:rect r="r" b="b" t="t" l="l"/>
              <a:pathLst>
                <a:path h="817092" w="4071139">
                  <a:moveTo>
                    <a:pt x="25543" y="0"/>
                  </a:moveTo>
                  <a:lnTo>
                    <a:pt x="4045596" y="0"/>
                  </a:lnTo>
                  <a:cubicBezTo>
                    <a:pt x="4052370" y="0"/>
                    <a:pt x="4058867" y="2691"/>
                    <a:pt x="4063658" y="7481"/>
                  </a:cubicBezTo>
                  <a:cubicBezTo>
                    <a:pt x="4068448" y="12272"/>
                    <a:pt x="4071139" y="18769"/>
                    <a:pt x="4071139" y="25543"/>
                  </a:cubicBezTo>
                  <a:lnTo>
                    <a:pt x="4071139" y="791548"/>
                  </a:lnTo>
                  <a:cubicBezTo>
                    <a:pt x="4071139" y="805655"/>
                    <a:pt x="4059703" y="817092"/>
                    <a:pt x="4045596" y="817092"/>
                  </a:cubicBezTo>
                  <a:lnTo>
                    <a:pt x="25543" y="817092"/>
                  </a:lnTo>
                  <a:cubicBezTo>
                    <a:pt x="18769" y="817092"/>
                    <a:pt x="12272" y="814400"/>
                    <a:pt x="7481" y="809610"/>
                  </a:cubicBezTo>
                  <a:cubicBezTo>
                    <a:pt x="2691" y="804820"/>
                    <a:pt x="0" y="798323"/>
                    <a:pt x="0" y="791548"/>
                  </a:cubicBezTo>
                  <a:lnTo>
                    <a:pt x="0" y="25543"/>
                  </a:lnTo>
                  <a:cubicBezTo>
                    <a:pt x="0" y="18769"/>
                    <a:pt x="2691" y="12272"/>
                    <a:pt x="7481" y="7481"/>
                  </a:cubicBezTo>
                  <a:cubicBezTo>
                    <a:pt x="12272" y="2691"/>
                    <a:pt x="18769" y="0"/>
                    <a:pt x="25543" y="0"/>
                  </a:cubicBezTo>
                  <a:close/>
                </a:path>
              </a:pathLst>
            </a:custGeom>
            <a:solidFill>
              <a:srgbClr val="E6F6E1"/>
            </a:solidFill>
          </p:spPr>
        </p:sp>
        <p:sp>
          <p:nvSpPr>
            <p:cNvPr name="TextBox 10" id="10"/>
            <p:cNvSpPr txBox="true"/>
            <p:nvPr/>
          </p:nvSpPr>
          <p:spPr>
            <a:xfrm>
              <a:off x="0" y="-38100"/>
              <a:ext cx="4071139" cy="855192"/>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841158" y="3397435"/>
            <a:ext cx="14400399" cy="3436810"/>
          </a:xfrm>
          <a:prstGeom prst="rect">
            <a:avLst/>
          </a:prstGeom>
        </p:spPr>
        <p:txBody>
          <a:bodyPr anchor="t" rtlCol="false" tIns="0" lIns="0" bIns="0" rIns="0">
            <a:spAutoFit/>
          </a:bodyPr>
          <a:lstStyle/>
          <a:p>
            <a:pPr algn="just">
              <a:lnSpc>
                <a:spcPts val="4528"/>
              </a:lnSpc>
            </a:pPr>
            <a:r>
              <a:rPr lang="en-US" sz="3200">
                <a:solidFill>
                  <a:srgbClr val="000000"/>
                </a:solidFill>
                <a:latin typeface="Arimo"/>
                <a:ea typeface="Arimo"/>
                <a:cs typeface="Arimo"/>
                <a:sym typeface="Arimo"/>
              </a:rPr>
              <a:t> El diseño de un modelo pedagógico de gestión administrativa y financiera para las unidades productivas cacaoteras en Pailitas aborda los desafíos y oportunidades del sector cacaotero local. Este proyecto, ha permitido formular estrategias que fortalecen las capacidades administrativas, promueven alianzas estratégicas y mejoran el acceso a financiamiento.</a:t>
            </a:r>
          </a:p>
          <a:p>
            <a:pPr algn="just">
              <a:lnSpc>
                <a:spcPts val="4529"/>
              </a:lnSpc>
            </a:pPr>
          </a:p>
        </p:txBody>
      </p:sp>
      <p:sp>
        <p:nvSpPr>
          <p:cNvPr name="TextBox 12" id="12"/>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21</a:t>
            </a:r>
          </a:p>
        </p:txBody>
      </p:sp>
      <p:sp>
        <p:nvSpPr>
          <p:cNvPr name="TextBox 13" id="13"/>
          <p:cNvSpPr txBox="true"/>
          <p:nvPr/>
        </p:nvSpPr>
        <p:spPr>
          <a:xfrm rot="0">
            <a:off x="2057400" y="1790700"/>
            <a:ext cx="15238300" cy="830997"/>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CONCLUSIONES Y RECOMENDACIONES</a:t>
            </a:r>
          </a:p>
        </p:txBody>
      </p:sp>
      <p:grpSp>
        <p:nvGrpSpPr>
          <p:cNvPr name="Group 14" id="14"/>
          <p:cNvGrpSpPr/>
          <p:nvPr/>
        </p:nvGrpSpPr>
        <p:grpSpPr>
          <a:xfrm rot="0">
            <a:off x="1230873" y="6621922"/>
            <a:ext cx="15457606" cy="2636378"/>
            <a:chOff x="0" y="0"/>
            <a:chExt cx="4071139" cy="694355"/>
          </a:xfrm>
        </p:grpSpPr>
        <p:sp>
          <p:nvSpPr>
            <p:cNvPr name="Freeform 15" id="15"/>
            <p:cNvSpPr/>
            <p:nvPr/>
          </p:nvSpPr>
          <p:spPr>
            <a:xfrm flipH="false" flipV="false" rot="0">
              <a:off x="0" y="0"/>
              <a:ext cx="4071139" cy="694355"/>
            </a:xfrm>
            <a:custGeom>
              <a:avLst/>
              <a:gdLst/>
              <a:ahLst/>
              <a:cxnLst/>
              <a:rect r="r" b="b" t="t" l="l"/>
              <a:pathLst>
                <a:path h="694355" w="4071139">
                  <a:moveTo>
                    <a:pt x="25543" y="0"/>
                  </a:moveTo>
                  <a:lnTo>
                    <a:pt x="4045596" y="0"/>
                  </a:lnTo>
                  <a:cubicBezTo>
                    <a:pt x="4052370" y="0"/>
                    <a:pt x="4058867" y="2691"/>
                    <a:pt x="4063658" y="7481"/>
                  </a:cubicBezTo>
                  <a:cubicBezTo>
                    <a:pt x="4068448" y="12272"/>
                    <a:pt x="4071139" y="18769"/>
                    <a:pt x="4071139" y="25543"/>
                  </a:cubicBezTo>
                  <a:lnTo>
                    <a:pt x="4071139" y="668811"/>
                  </a:lnTo>
                  <a:cubicBezTo>
                    <a:pt x="4071139" y="682918"/>
                    <a:pt x="4059703" y="694355"/>
                    <a:pt x="4045596" y="694355"/>
                  </a:cubicBezTo>
                  <a:lnTo>
                    <a:pt x="25543" y="694355"/>
                  </a:lnTo>
                  <a:cubicBezTo>
                    <a:pt x="18769" y="694355"/>
                    <a:pt x="12272" y="691663"/>
                    <a:pt x="7481" y="686873"/>
                  </a:cubicBezTo>
                  <a:cubicBezTo>
                    <a:pt x="2691" y="682083"/>
                    <a:pt x="0" y="675586"/>
                    <a:pt x="0" y="668811"/>
                  </a:cubicBezTo>
                  <a:lnTo>
                    <a:pt x="0" y="25543"/>
                  </a:lnTo>
                  <a:cubicBezTo>
                    <a:pt x="0" y="18769"/>
                    <a:pt x="2691" y="12272"/>
                    <a:pt x="7481" y="7481"/>
                  </a:cubicBezTo>
                  <a:cubicBezTo>
                    <a:pt x="12272" y="2691"/>
                    <a:pt x="18769" y="0"/>
                    <a:pt x="25543" y="0"/>
                  </a:cubicBezTo>
                  <a:close/>
                </a:path>
              </a:pathLst>
            </a:custGeom>
            <a:solidFill>
              <a:srgbClr val="B8FFAD"/>
            </a:solidFill>
          </p:spPr>
        </p:sp>
        <p:sp>
          <p:nvSpPr>
            <p:cNvPr name="TextBox 16" id="16"/>
            <p:cNvSpPr txBox="true"/>
            <p:nvPr/>
          </p:nvSpPr>
          <p:spPr>
            <a:xfrm>
              <a:off x="0" y="-38100"/>
              <a:ext cx="4071139" cy="732455"/>
            </a:xfrm>
            <a:prstGeom prst="rect">
              <a:avLst/>
            </a:prstGeom>
          </p:spPr>
          <p:txBody>
            <a:bodyPr anchor="ctr" rtlCol="false" tIns="50800" lIns="50800" bIns="50800" rIns="50800"/>
            <a:lstStyle/>
            <a:p>
              <a:pPr algn="ctr">
                <a:lnSpc>
                  <a:spcPts val="2659"/>
                </a:lnSpc>
              </a:pPr>
            </a:p>
          </p:txBody>
        </p:sp>
      </p:grpSp>
      <p:sp>
        <p:nvSpPr>
          <p:cNvPr name="TextBox 17" id="17"/>
          <p:cNvSpPr txBox="true"/>
          <p:nvPr/>
        </p:nvSpPr>
        <p:spPr>
          <a:xfrm rot="0">
            <a:off x="1711964" y="6738995"/>
            <a:ext cx="14400399" cy="2293747"/>
          </a:xfrm>
          <a:prstGeom prst="rect">
            <a:avLst/>
          </a:prstGeom>
        </p:spPr>
        <p:txBody>
          <a:bodyPr anchor="t" rtlCol="false" tIns="0" lIns="0" bIns="0" rIns="0">
            <a:spAutoFit/>
          </a:bodyPr>
          <a:lstStyle/>
          <a:p>
            <a:pPr algn="just">
              <a:lnSpc>
                <a:spcPts val="4529"/>
              </a:lnSpc>
            </a:pPr>
            <a:r>
              <a:rPr lang="en-US" sz="3200">
                <a:solidFill>
                  <a:srgbClr val="000000"/>
                </a:solidFill>
                <a:latin typeface="Arimo Bold"/>
                <a:ea typeface="Arimo Bold"/>
                <a:cs typeface="Arimo Bold"/>
                <a:sym typeface="Arimo Bold"/>
              </a:rPr>
              <a:t>Se recomienda implementar y actualizar continuamente un modelo pedagógico de gestión administrativa y financiera para las unidades productivas de cacao en Pailitas, promoviendo la colaboración entre productores, autoridades y otras partes interesadas.</a:t>
            </a:r>
          </a:p>
        </p:txBody>
      </p:sp>
    </p:spTree>
  </p:cSld>
  <p:clrMapOvr>
    <a:masterClrMapping/>
  </p:clrMapOvr>
  <p:transition spd="fast">
    <p:fade/>
  </p:transition>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14219557" y="2941616"/>
            <a:ext cx="3783999" cy="5057344"/>
          </a:xfrm>
          <a:custGeom>
            <a:avLst/>
            <a:gdLst/>
            <a:ahLst/>
            <a:cxnLst/>
            <a:rect r="r" b="b" t="t" l="l"/>
            <a:pathLst>
              <a:path h="5057344" w="3783999">
                <a:moveTo>
                  <a:pt x="0" y="0"/>
                </a:moveTo>
                <a:lnTo>
                  <a:pt x="3783999" y="0"/>
                </a:lnTo>
                <a:lnTo>
                  <a:pt x="3783999" y="5057344"/>
                </a:lnTo>
                <a:lnTo>
                  <a:pt x="0" y="5057344"/>
                </a:lnTo>
                <a:lnTo>
                  <a:pt x="0" y="0"/>
                </a:lnTo>
                <a:close/>
              </a:path>
            </a:pathLst>
          </a:custGeom>
          <a:blipFill>
            <a:blip r:embed="rId15"/>
            <a:stretch>
              <a:fillRect l="0" t="0" r="0" b="0"/>
            </a:stretch>
          </a:blipFill>
        </p:spPr>
      </p:sp>
      <p:sp>
        <p:nvSpPr>
          <p:cNvPr name="Freeform 11" id="11"/>
          <p:cNvSpPr/>
          <p:nvPr/>
        </p:nvSpPr>
        <p:spPr>
          <a:xfrm flipH="false" flipV="false" rot="0">
            <a:off x="1436177" y="3818842"/>
            <a:ext cx="4177215" cy="5569620"/>
          </a:xfrm>
          <a:custGeom>
            <a:avLst/>
            <a:gdLst/>
            <a:ahLst/>
            <a:cxnLst/>
            <a:rect r="r" b="b" t="t" l="l"/>
            <a:pathLst>
              <a:path h="5569620" w="4177215">
                <a:moveTo>
                  <a:pt x="0" y="0"/>
                </a:moveTo>
                <a:lnTo>
                  <a:pt x="4177215" y="0"/>
                </a:lnTo>
                <a:lnTo>
                  <a:pt x="4177215" y="5569620"/>
                </a:lnTo>
                <a:lnTo>
                  <a:pt x="0" y="5569620"/>
                </a:lnTo>
                <a:lnTo>
                  <a:pt x="0" y="0"/>
                </a:lnTo>
                <a:close/>
              </a:path>
            </a:pathLst>
          </a:custGeom>
          <a:blipFill>
            <a:blip r:embed="rId16"/>
            <a:stretch>
              <a:fillRect l="0" t="0" r="0" b="0"/>
            </a:stretch>
          </a:blipFill>
        </p:spPr>
      </p:sp>
      <p:sp>
        <p:nvSpPr>
          <p:cNvPr name="Freeform 12" id="12"/>
          <p:cNvSpPr/>
          <p:nvPr/>
        </p:nvSpPr>
        <p:spPr>
          <a:xfrm flipH="false" flipV="false" rot="0">
            <a:off x="6297543" y="3582374"/>
            <a:ext cx="7567902" cy="5675926"/>
          </a:xfrm>
          <a:custGeom>
            <a:avLst/>
            <a:gdLst/>
            <a:ahLst/>
            <a:cxnLst/>
            <a:rect r="r" b="b" t="t" l="l"/>
            <a:pathLst>
              <a:path h="5675926" w="7567902">
                <a:moveTo>
                  <a:pt x="0" y="0"/>
                </a:moveTo>
                <a:lnTo>
                  <a:pt x="7567902" y="0"/>
                </a:lnTo>
                <a:lnTo>
                  <a:pt x="7567902" y="5675926"/>
                </a:lnTo>
                <a:lnTo>
                  <a:pt x="0" y="5675926"/>
                </a:lnTo>
                <a:lnTo>
                  <a:pt x="0" y="0"/>
                </a:lnTo>
                <a:close/>
              </a:path>
            </a:pathLst>
          </a:custGeom>
          <a:blipFill>
            <a:blip r:embed="rId17"/>
            <a:stretch>
              <a:fillRect l="0" t="0" r="0" b="0"/>
            </a:stretch>
          </a:blipFill>
        </p:spPr>
      </p:sp>
      <p:sp>
        <p:nvSpPr>
          <p:cNvPr name="TextBox 13" id="13"/>
          <p:cNvSpPr txBox="true"/>
          <p:nvPr/>
        </p:nvSpPr>
        <p:spPr>
          <a:xfrm rot="0">
            <a:off x="2667000" y="1562100"/>
            <a:ext cx="12725400" cy="830997"/>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APÉNDICES</a:t>
            </a:r>
          </a:p>
        </p:txBody>
      </p:sp>
      <p:sp>
        <p:nvSpPr>
          <p:cNvPr name="TextBox 14" id="14"/>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22</a:t>
            </a:r>
          </a:p>
        </p:txBody>
      </p:sp>
      <p:sp>
        <p:nvSpPr>
          <p:cNvPr name="TextBox 15" id="15"/>
          <p:cNvSpPr txBox="true"/>
          <p:nvPr/>
        </p:nvSpPr>
        <p:spPr>
          <a:xfrm rot="0">
            <a:off x="683669" y="2604368"/>
            <a:ext cx="11698429" cy="579247"/>
          </a:xfrm>
          <a:prstGeom prst="rect">
            <a:avLst/>
          </a:prstGeom>
        </p:spPr>
        <p:txBody>
          <a:bodyPr anchor="t" rtlCol="false" tIns="0" lIns="0" bIns="0" rIns="0">
            <a:spAutoFit/>
          </a:bodyPr>
          <a:lstStyle/>
          <a:p>
            <a:pPr algn="just">
              <a:lnSpc>
                <a:spcPts val="4529"/>
              </a:lnSpc>
            </a:pPr>
            <a:r>
              <a:rPr lang="en-US" sz="3200">
                <a:solidFill>
                  <a:srgbClr val="000000"/>
                </a:solidFill>
                <a:latin typeface="Arimo"/>
                <a:ea typeface="Arimo"/>
                <a:cs typeface="Arimo"/>
                <a:sym typeface="Arimo"/>
              </a:rPr>
              <a:t>Talleres participativos con productores locales</a:t>
            </a:r>
          </a:p>
        </p:txBody>
      </p:sp>
    </p:spTree>
  </p:cSld>
  <p:clrMapOvr>
    <a:masterClrMapping/>
  </p:clrMapOvr>
  <p:transition spd="fast">
    <p:fade/>
  </p:transition>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TextBox 8" id="8"/>
          <p:cNvSpPr txBox="true"/>
          <p:nvPr/>
        </p:nvSpPr>
        <p:spPr>
          <a:xfrm rot="0">
            <a:off x="8702798" y="9525000"/>
            <a:ext cx="513755" cy="571156"/>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10</a:t>
            </a:r>
          </a:p>
        </p:txBody>
      </p:sp>
      <p:sp>
        <p:nvSpPr>
          <p:cNvPr name="TextBox 9" id="9"/>
          <p:cNvSpPr txBox="true"/>
          <p:nvPr/>
        </p:nvSpPr>
        <p:spPr>
          <a:xfrm rot="0">
            <a:off x="2057400" y="1790700"/>
            <a:ext cx="15238300" cy="830997"/>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BIBLIOGRAFIA</a:t>
            </a:r>
          </a:p>
        </p:txBody>
      </p:sp>
      <p:sp>
        <p:nvSpPr>
          <p:cNvPr name="TextBox 10" id="10"/>
          <p:cNvSpPr txBox="true"/>
          <p:nvPr/>
        </p:nvSpPr>
        <p:spPr>
          <a:xfrm rot="0">
            <a:off x="1111228" y="2621697"/>
            <a:ext cx="15696405" cy="7725793"/>
          </a:xfrm>
          <a:prstGeom prst="rect">
            <a:avLst/>
          </a:prstGeom>
        </p:spPr>
        <p:txBody>
          <a:bodyPr anchor="t" rtlCol="false" tIns="0" lIns="0" bIns="0" rIns="0">
            <a:spAutoFit/>
          </a:bodyPr>
          <a:lstStyle/>
          <a:p>
            <a:pPr algn="just">
              <a:lnSpc>
                <a:spcPts val="4386"/>
              </a:lnSpc>
            </a:pPr>
            <a:r>
              <a:rPr lang="en-US" sz="3100">
                <a:solidFill>
                  <a:srgbClr val="000000"/>
                </a:solidFill>
                <a:latin typeface="Arimo"/>
                <a:ea typeface="Arimo"/>
                <a:cs typeface="Arimo"/>
                <a:sym typeface="Arimo"/>
              </a:rPr>
              <a:t> Quiroga, G. (2006). METODOS ALTERNATIVO DE CONFLICTOS: PERSPECTIVA MULTIDICIPLINAR. En Q. Gonzalo, METODOS ALTERNATIVO DE CONFLICTOS: PERSPECTIVA MULTIDICIPLINAR (págs. 113 -129). Bosnia de Saravejo: Editorial URG.</a:t>
            </a:r>
          </a:p>
          <a:p>
            <a:pPr algn="just">
              <a:lnSpc>
                <a:spcPts val="4386"/>
              </a:lnSpc>
            </a:pPr>
            <a:r>
              <a:rPr lang="en-US" sz="3100">
                <a:solidFill>
                  <a:srgbClr val="000000"/>
                </a:solidFill>
                <a:latin typeface="Arimo"/>
                <a:ea typeface="Arimo"/>
                <a:cs typeface="Arimo"/>
                <a:sym typeface="Arimo"/>
              </a:rPr>
              <a:t> Baelo, R. Á., &amp; Álavarez Baelo, R. ( Noviembre 2009). LAS TECNOLOGIA DE LA INFORMACIÓN Y LA COMUNICACIÓN EN LA EDUCACIÓN SUPERIOR. Revista Iberoamericana de educación, 5-10.</a:t>
            </a:r>
          </a:p>
          <a:p>
            <a:pPr algn="just">
              <a:lnSpc>
                <a:spcPts val="4386"/>
              </a:lnSpc>
            </a:pPr>
            <a:r>
              <a:rPr lang="en-US" sz="3100">
                <a:solidFill>
                  <a:srgbClr val="000000"/>
                </a:solidFill>
                <a:latin typeface="Arimo"/>
                <a:ea typeface="Arimo"/>
                <a:cs typeface="Arimo"/>
                <a:sym typeface="Arimo"/>
              </a:rPr>
              <a:t> Baelo, R. (Noviembre 2009). LAS TECNOLOGIAS DE LA INFORMACION Y LA COMUNICACION EN LA EDUCACION SUPERIOR. Revista Iberoamericana de Educación, 5 - 10.</a:t>
            </a:r>
          </a:p>
          <a:p>
            <a:pPr algn="just">
              <a:lnSpc>
                <a:spcPts val="4386"/>
              </a:lnSpc>
            </a:pPr>
            <a:r>
              <a:rPr lang="en-US" sz="3100">
                <a:solidFill>
                  <a:srgbClr val="000000"/>
                </a:solidFill>
                <a:latin typeface="Arimo"/>
                <a:ea typeface="Arimo"/>
                <a:cs typeface="Arimo"/>
                <a:sym typeface="Arimo"/>
              </a:rPr>
              <a:t> Matlin, M. (1996). SENSACIÓN Y PERCEPCIÓN. Prentice Hall, 554.</a:t>
            </a:r>
          </a:p>
          <a:p>
            <a:pPr algn="just">
              <a:lnSpc>
                <a:spcPts val="4386"/>
              </a:lnSpc>
            </a:pPr>
            <a:r>
              <a:rPr lang="en-US" sz="3100">
                <a:solidFill>
                  <a:srgbClr val="000000"/>
                </a:solidFill>
                <a:latin typeface="Arimo"/>
                <a:ea typeface="Arimo"/>
                <a:cs typeface="Arimo"/>
                <a:sym typeface="Arimo"/>
              </a:rPr>
              <a:t> Litwin, E. (Diciembre 2007). Cuadernos de Investigación Educativa. Uruguay: Publicación anual del Instituto de Educación.</a:t>
            </a:r>
          </a:p>
          <a:p>
            <a:pPr algn="just">
              <a:lnSpc>
                <a:spcPts val="4386"/>
              </a:lnSpc>
            </a:pPr>
          </a:p>
          <a:p>
            <a:pPr algn="just">
              <a:lnSpc>
                <a:spcPts val="4387"/>
              </a:lnSpc>
            </a:pPr>
          </a:p>
        </p:txBody>
      </p:sp>
    </p:spTree>
  </p:cSld>
  <p:clrMapOvr>
    <a:masterClrMapping/>
  </p:clrMapOvr>
  <p:transition spd="fast">
    <p:fade/>
  </p:transition>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4" y="3467100"/>
            <a:ext cx="18287997" cy="11161301"/>
          </a:xfrm>
          <a:custGeom>
            <a:avLst/>
            <a:gdLst/>
            <a:ahLst/>
            <a:cxnLst/>
            <a:rect r="r" b="b" t="t" l="l"/>
            <a:pathLst>
              <a:path h="11161301" w="18287997">
                <a:moveTo>
                  <a:pt x="0" y="0"/>
                </a:moveTo>
                <a:lnTo>
                  <a:pt x="18287997" y="0"/>
                </a:lnTo>
                <a:lnTo>
                  <a:pt x="18287997" y="11161301"/>
                </a:lnTo>
                <a:lnTo>
                  <a:pt x="0" y="1116130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8" id="8"/>
          <p:cNvSpPr txBox="true"/>
          <p:nvPr/>
        </p:nvSpPr>
        <p:spPr>
          <a:xfrm rot="0">
            <a:off x="2326938" y="5708190"/>
            <a:ext cx="13024527" cy="802903"/>
          </a:xfrm>
          <a:prstGeom prst="rect">
            <a:avLst/>
          </a:prstGeom>
        </p:spPr>
        <p:txBody>
          <a:bodyPr anchor="t" rtlCol="false" tIns="0" lIns="0" bIns="0" rIns="0">
            <a:spAutoFit/>
          </a:bodyPr>
          <a:lstStyle/>
          <a:p>
            <a:pPr algn="ctr">
              <a:lnSpc>
                <a:spcPts val="12525"/>
              </a:lnSpc>
            </a:pPr>
            <a:r>
              <a:rPr lang="en-US" sz="18000">
                <a:solidFill>
                  <a:srgbClr val="008037"/>
                </a:solidFill>
                <a:latin typeface="Arimo Bold"/>
                <a:ea typeface="Arimo Bold"/>
                <a:cs typeface="Arimo Bold"/>
                <a:sym typeface="Arimo Bold"/>
              </a:rPr>
              <a:t>¡Gracias!</a:t>
            </a:r>
          </a:p>
        </p:txBody>
      </p:sp>
      <p:sp>
        <p:nvSpPr>
          <p:cNvPr name="Freeform 9" id="9"/>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10" id="10"/>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1" id="11"/>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14" id="14"/>
          <p:cNvSpPr/>
          <p:nvPr/>
        </p:nvSpPr>
        <p:spPr>
          <a:xfrm flipH="false" flipV="false" rot="0">
            <a:off x="4" y="3467100"/>
            <a:ext cx="18287997" cy="11161301"/>
          </a:xfrm>
          <a:custGeom>
            <a:avLst/>
            <a:gdLst/>
            <a:ahLst/>
            <a:cxnLst/>
            <a:rect r="r" b="b" t="t" l="l"/>
            <a:pathLst>
              <a:path h="11161301" w="18287997">
                <a:moveTo>
                  <a:pt x="0" y="0"/>
                </a:moveTo>
                <a:lnTo>
                  <a:pt x="18287997" y="0"/>
                </a:lnTo>
                <a:lnTo>
                  <a:pt x="18287997" y="11161301"/>
                </a:lnTo>
                <a:lnTo>
                  <a:pt x="0" y="1116130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5" id="15"/>
          <p:cNvSpPr txBox="true"/>
          <p:nvPr/>
        </p:nvSpPr>
        <p:spPr>
          <a:xfrm rot="0">
            <a:off x="2326938" y="5708190"/>
            <a:ext cx="13024527" cy="802903"/>
          </a:xfrm>
          <a:prstGeom prst="rect">
            <a:avLst/>
          </a:prstGeom>
        </p:spPr>
        <p:txBody>
          <a:bodyPr anchor="t" rtlCol="false" tIns="0" lIns="0" bIns="0" rIns="0">
            <a:spAutoFit/>
          </a:bodyPr>
          <a:lstStyle/>
          <a:p>
            <a:pPr algn="ctr">
              <a:lnSpc>
                <a:spcPts val="12525"/>
              </a:lnSpc>
            </a:pPr>
            <a:r>
              <a:rPr lang="en-US" sz="18000">
                <a:solidFill>
                  <a:srgbClr val="008037"/>
                </a:solidFill>
                <a:latin typeface="Arimo Bold"/>
                <a:ea typeface="Arimo Bold"/>
                <a:cs typeface="Arimo Bold"/>
                <a:sym typeface="Arimo Bold"/>
              </a:rPr>
              <a:t>¡Gracias!</a:t>
            </a:r>
          </a:p>
        </p:txBody>
      </p:sp>
    </p:spTree>
  </p:cSld>
  <p:clrMapOvr>
    <a:masterClrMapping/>
  </p:clrMapOvr>
  <p:transition spd="fast">
    <p:fade/>
  </p:transition>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grpSp>
        <p:nvGrpSpPr>
          <p:cNvPr name="Group 7" id="7"/>
          <p:cNvGrpSpPr/>
          <p:nvPr/>
        </p:nvGrpSpPr>
        <p:grpSpPr>
          <a:xfrm rot="0">
            <a:off x="3451118" y="3250114"/>
            <a:ext cx="11017114" cy="7036886"/>
            <a:chOff x="0" y="0"/>
            <a:chExt cx="945662" cy="604016"/>
          </a:xfrm>
        </p:grpSpPr>
        <p:sp>
          <p:nvSpPr>
            <p:cNvPr name="Freeform 8" id="8"/>
            <p:cNvSpPr/>
            <p:nvPr/>
          </p:nvSpPr>
          <p:spPr>
            <a:xfrm flipH="false" flipV="false" rot="0">
              <a:off x="0" y="0"/>
              <a:ext cx="945662" cy="604016"/>
            </a:xfrm>
            <a:custGeom>
              <a:avLst/>
              <a:gdLst/>
              <a:ahLst/>
              <a:cxnLst/>
              <a:rect r="r" b="b" t="t" l="l"/>
              <a:pathLst>
                <a:path h="604016" w="945662">
                  <a:moveTo>
                    <a:pt x="472831" y="0"/>
                  </a:moveTo>
                  <a:lnTo>
                    <a:pt x="945662" y="230713"/>
                  </a:lnTo>
                  <a:lnTo>
                    <a:pt x="765057" y="604016"/>
                  </a:lnTo>
                  <a:lnTo>
                    <a:pt x="180605" y="604016"/>
                  </a:lnTo>
                  <a:lnTo>
                    <a:pt x="0" y="230713"/>
                  </a:lnTo>
                  <a:lnTo>
                    <a:pt x="472831" y="0"/>
                  </a:lnTo>
                  <a:close/>
                </a:path>
              </a:pathLst>
            </a:custGeom>
            <a:solidFill>
              <a:srgbClr val="B8FFAD"/>
            </a:solidFill>
          </p:spPr>
        </p:sp>
        <p:sp>
          <p:nvSpPr>
            <p:cNvPr name="TextBox 9" id="9"/>
            <p:cNvSpPr txBox="true"/>
            <p:nvPr/>
          </p:nvSpPr>
          <p:spPr>
            <a:xfrm>
              <a:off x="147760" y="112904"/>
              <a:ext cx="650143" cy="453361"/>
            </a:xfrm>
            <a:prstGeom prst="rect">
              <a:avLst/>
            </a:prstGeom>
          </p:spPr>
          <p:txBody>
            <a:bodyPr anchor="ctr" rtlCol="false" tIns="50800" lIns="50800" bIns="50800" rIns="50800"/>
            <a:lstStyle/>
            <a:p>
              <a:pPr algn="ctr">
                <a:lnSpc>
                  <a:spcPts val="2659"/>
                </a:lnSpc>
              </a:pPr>
            </a:p>
          </p:txBody>
        </p:sp>
      </p:grpSp>
      <p:sp>
        <p:nvSpPr>
          <p:cNvPr name="Freeform 10" id="10"/>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1" id="11"/>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12" id="12"/>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3" id="13"/>
          <p:cNvSpPr/>
          <p:nvPr/>
        </p:nvSpPr>
        <p:spPr>
          <a:xfrm flipH="false" flipV="false" rot="0">
            <a:off x="8457908" y="3743208"/>
            <a:ext cx="1003534" cy="1545985"/>
          </a:xfrm>
          <a:custGeom>
            <a:avLst/>
            <a:gdLst/>
            <a:ahLst/>
            <a:cxnLst/>
            <a:rect r="r" b="b" t="t" l="l"/>
            <a:pathLst>
              <a:path h="1545985" w="1003534">
                <a:moveTo>
                  <a:pt x="0" y="0"/>
                </a:moveTo>
                <a:lnTo>
                  <a:pt x="1003534" y="0"/>
                </a:lnTo>
                <a:lnTo>
                  <a:pt x="1003534" y="1545985"/>
                </a:lnTo>
                <a:lnTo>
                  <a:pt x="0" y="1545985"/>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4" id="14"/>
          <p:cNvSpPr txBox="true"/>
          <p:nvPr/>
        </p:nvSpPr>
        <p:spPr>
          <a:xfrm rot="0">
            <a:off x="4319604" y="5698216"/>
            <a:ext cx="9280142" cy="3436810"/>
          </a:xfrm>
          <a:prstGeom prst="rect">
            <a:avLst/>
          </a:prstGeom>
        </p:spPr>
        <p:txBody>
          <a:bodyPr anchor="t" rtlCol="false" tIns="0" lIns="0" bIns="0" rIns="0">
            <a:spAutoFit/>
          </a:bodyPr>
          <a:lstStyle/>
          <a:p>
            <a:pPr algn="ctr">
              <a:lnSpc>
                <a:spcPts val="4528"/>
              </a:lnSpc>
            </a:pPr>
            <a:r>
              <a:rPr lang="en-US" sz="3200">
                <a:solidFill>
                  <a:srgbClr val="000000"/>
                </a:solidFill>
                <a:latin typeface="Arimo Bold"/>
                <a:ea typeface="Arimo Bold"/>
                <a:cs typeface="Arimo Bold"/>
                <a:sym typeface="Arimo Bold"/>
              </a:rPr>
              <a:t> ¿Cómo implementar un modelo pedagógico de gestión administrativa y financiera que responda a las necesidades específicas de las unidades productivas de cacao en el municipio de Pailitas, Cesar? </a:t>
            </a:r>
          </a:p>
          <a:p>
            <a:pPr algn="ctr">
              <a:lnSpc>
                <a:spcPts val="4529"/>
              </a:lnSpc>
            </a:pPr>
          </a:p>
        </p:txBody>
      </p:sp>
      <p:sp>
        <p:nvSpPr>
          <p:cNvPr name="TextBox 15" id="15"/>
          <p:cNvSpPr txBox="true"/>
          <p:nvPr/>
        </p:nvSpPr>
        <p:spPr>
          <a:xfrm rot="0">
            <a:off x="8702798" y="9525000"/>
            <a:ext cx="513755" cy="571156"/>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03</a:t>
            </a:r>
          </a:p>
        </p:txBody>
      </p:sp>
      <p:sp>
        <p:nvSpPr>
          <p:cNvPr name="TextBox 16" id="16"/>
          <p:cNvSpPr txBox="true"/>
          <p:nvPr/>
        </p:nvSpPr>
        <p:spPr>
          <a:xfrm rot="0">
            <a:off x="2668700" y="1790700"/>
            <a:ext cx="12581950" cy="830997"/>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DESCRIPCIÓN DEL PROBLEMA</a:t>
            </a:r>
          </a:p>
        </p:txBody>
      </p:sp>
    </p:spTree>
  </p:cSld>
  <p:clrMapOvr>
    <a:masterClrMapping/>
  </p:clrMapOvr>
  <p:transition spd="fast">
    <p:fade/>
  </p:transition>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Freeform 8" id="8"/>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grpSp>
        <p:nvGrpSpPr>
          <p:cNvPr name="Group 9" id="9"/>
          <p:cNvGrpSpPr/>
          <p:nvPr/>
        </p:nvGrpSpPr>
        <p:grpSpPr>
          <a:xfrm rot="0">
            <a:off x="1538013" y="3700876"/>
            <a:ext cx="15211975" cy="4400564"/>
            <a:chOff x="0" y="0"/>
            <a:chExt cx="4006446" cy="1158996"/>
          </a:xfrm>
        </p:grpSpPr>
        <p:sp>
          <p:nvSpPr>
            <p:cNvPr name="Freeform 10" id="10"/>
            <p:cNvSpPr/>
            <p:nvPr/>
          </p:nvSpPr>
          <p:spPr>
            <a:xfrm flipH="false" flipV="false" rot="0">
              <a:off x="0" y="0"/>
              <a:ext cx="4006446" cy="1158996"/>
            </a:xfrm>
            <a:custGeom>
              <a:avLst/>
              <a:gdLst/>
              <a:ahLst/>
              <a:cxnLst/>
              <a:rect r="r" b="b" t="t" l="l"/>
              <a:pathLst>
                <a:path h="1158996" w="4006446">
                  <a:moveTo>
                    <a:pt x="25956" y="0"/>
                  </a:moveTo>
                  <a:lnTo>
                    <a:pt x="3980490" y="0"/>
                  </a:lnTo>
                  <a:cubicBezTo>
                    <a:pt x="3994826" y="0"/>
                    <a:pt x="4006446" y="11621"/>
                    <a:pt x="4006446" y="25956"/>
                  </a:cubicBezTo>
                  <a:lnTo>
                    <a:pt x="4006446" y="1133041"/>
                  </a:lnTo>
                  <a:cubicBezTo>
                    <a:pt x="4006446" y="1139924"/>
                    <a:pt x="4003711" y="1146526"/>
                    <a:pt x="3998844" y="1151394"/>
                  </a:cubicBezTo>
                  <a:cubicBezTo>
                    <a:pt x="3993976" y="1156262"/>
                    <a:pt x="3987374" y="1158996"/>
                    <a:pt x="3980490" y="1158996"/>
                  </a:cubicBezTo>
                  <a:lnTo>
                    <a:pt x="25956" y="1158996"/>
                  </a:lnTo>
                  <a:cubicBezTo>
                    <a:pt x="19072" y="1158996"/>
                    <a:pt x="12470" y="1156262"/>
                    <a:pt x="7602" y="1151394"/>
                  </a:cubicBezTo>
                  <a:cubicBezTo>
                    <a:pt x="2735" y="1146526"/>
                    <a:pt x="0" y="1139924"/>
                    <a:pt x="0" y="1133041"/>
                  </a:cubicBezTo>
                  <a:lnTo>
                    <a:pt x="0" y="25956"/>
                  </a:lnTo>
                  <a:cubicBezTo>
                    <a:pt x="0" y="19072"/>
                    <a:pt x="2735" y="12470"/>
                    <a:pt x="7602" y="7602"/>
                  </a:cubicBezTo>
                  <a:cubicBezTo>
                    <a:pt x="12470" y="2735"/>
                    <a:pt x="19072" y="0"/>
                    <a:pt x="25956" y="0"/>
                  </a:cubicBezTo>
                  <a:close/>
                </a:path>
              </a:pathLst>
            </a:custGeom>
            <a:solidFill>
              <a:srgbClr val="E6F6E1"/>
            </a:solidFill>
          </p:spPr>
        </p:sp>
        <p:sp>
          <p:nvSpPr>
            <p:cNvPr name="TextBox 11" id="11"/>
            <p:cNvSpPr txBox="true"/>
            <p:nvPr/>
          </p:nvSpPr>
          <p:spPr>
            <a:xfrm>
              <a:off x="0" y="-38100"/>
              <a:ext cx="4006446" cy="1197096"/>
            </a:xfrm>
            <a:prstGeom prst="rect">
              <a:avLst/>
            </a:prstGeom>
          </p:spPr>
          <p:txBody>
            <a:bodyPr anchor="ctr" rtlCol="false" tIns="50800" lIns="50800" bIns="50800" rIns="50800"/>
            <a:lstStyle/>
            <a:p>
              <a:pPr algn="ctr">
                <a:lnSpc>
                  <a:spcPts val="2659"/>
                </a:lnSpc>
                <a:spcBef>
                  <a:spcPct val="0"/>
                </a:spcBef>
              </a:pPr>
            </a:p>
          </p:txBody>
        </p:sp>
      </p:grpSp>
      <p:sp>
        <p:nvSpPr>
          <p:cNvPr name="TextBox 12" id="12"/>
          <p:cNvSpPr txBox="true"/>
          <p:nvPr/>
        </p:nvSpPr>
        <p:spPr>
          <a:xfrm rot="0">
            <a:off x="1969861" y="3831407"/>
            <a:ext cx="14084508" cy="4008247"/>
          </a:xfrm>
          <a:prstGeom prst="rect">
            <a:avLst/>
          </a:prstGeom>
        </p:spPr>
        <p:txBody>
          <a:bodyPr anchor="t" rtlCol="false" tIns="0" lIns="0" bIns="0" rIns="0">
            <a:spAutoFit/>
          </a:bodyPr>
          <a:lstStyle/>
          <a:p>
            <a:pPr algn="just">
              <a:lnSpc>
                <a:spcPts val="4529"/>
              </a:lnSpc>
            </a:pPr>
            <a:r>
              <a:rPr lang="en-US" sz="3200">
                <a:solidFill>
                  <a:srgbClr val="000000"/>
                </a:solidFill>
                <a:latin typeface="Arimo"/>
                <a:ea typeface="Arimo"/>
                <a:cs typeface="Arimo"/>
                <a:sym typeface="Arimo"/>
              </a:rPr>
              <a:t>Toda organización, sin importar su tamaño, necesita un modelo pedagógico estratégico para alcanzar sus metas a corto, mediano y largo plazo. En Pailitas, Cesar, la producción de cacao, aunque significativa, enfrenta problemas de gestión administrativa y financiera que limitan su sostenibilidad. Un modelo pedagógico de gestión puede mejorar estos aspectos, optimizando el uso de recursos y facilitando la toma de decisiones basadas en análisis, lo cual es crucial en un entorno competitivo.</a:t>
            </a:r>
          </a:p>
        </p:txBody>
      </p:sp>
      <p:sp>
        <p:nvSpPr>
          <p:cNvPr name="Freeform 13" id="13"/>
          <p:cNvSpPr/>
          <p:nvPr/>
        </p:nvSpPr>
        <p:spPr>
          <a:xfrm flipH="false" flipV="false" rot="0">
            <a:off x="263718" y="8242207"/>
            <a:ext cx="1853949" cy="1853949"/>
          </a:xfrm>
          <a:custGeom>
            <a:avLst/>
            <a:gdLst/>
            <a:ahLst/>
            <a:cxnLst/>
            <a:rect r="r" b="b" t="t" l="l"/>
            <a:pathLst>
              <a:path h="1853949" w="1853949">
                <a:moveTo>
                  <a:pt x="0" y="0"/>
                </a:moveTo>
                <a:lnTo>
                  <a:pt x="1853949" y="0"/>
                </a:lnTo>
                <a:lnTo>
                  <a:pt x="1853949" y="1853949"/>
                </a:lnTo>
                <a:lnTo>
                  <a:pt x="0" y="1853949"/>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4" id="14"/>
          <p:cNvSpPr txBox="true"/>
          <p:nvPr/>
        </p:nvSpPr>
        <p:spPr>
          <a:xfrm rot="0">
            <a:off x="5772979" y="1811803"/>
            <a:ext cx="6887148" cy="830997"/>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JUSTIFICACIÓN</a:t>
            </a:r>
          </a:p>
        </p:txBody>
      </p:sp>
      <p:sp>
        <p:nvSpPr>
          <p:cNvPr name="TextBox 15" id="15"/>
          <p:cNvSpPr txBox="true"/>
          <p:nvPr/>
        </p:nvSpPr>
        <p:spPr>
          <a:xfrm rot="0">
            <a:off x="8702798" y="9525000"/>
            <a:ext cx="513755" cy="571156"/>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04</a:t>
            </a:r>
          </a:p>
        </p:txBody>
      </p:sp>
    </p:spTree>
  </p:cSld>
  <p:clrMapOvr>
    <a:masterClrMapping/>
  </p:clrMapOvr>
  <p:transition spd="fast">
    <p:fade/>
  </p:transition>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1028701"/>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08516" y="116885"/>
            <a:ext cx="1506527" cy="1624685"/>
          </a:xfrm>
          <a:custGeom>
            <a:avLst/>
            <a:gdLst/>
            <a:ahLst/>
            <a:cxnLst/>
            <a:rect r="r" b="b" t="t" l="l"/>
            <a:pathLst>
              <a:path h="1624685" w="1506527">
                <a:moveTo>
                  <a:pt x="0" y="0"/>
                </a:moveTo>
                <a:lnTo>
                  <a:pt x="1506526" y="0"/>
                </a:lnTo>
                <a:lnTo>
                  <a:pt x="1506526"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grpSp>
        <p:nvGrpSpPr>
          <p:cNvPr name="Group 11" id="11"/>
          <p:cNvGrpSpPr/>
          <p:nvPr/>
        </p:nvGrpSpPr>
        <p:grpSpPr>
          <a:xfrm rot="0">
            <a:off x="7901172" y="670600"/>
            <a:ext cx="5800264" cy="1720537"/>
            <a:chOff x="0" y="0"/>
            <a:chExt cx="7733685" cy="2294049"/>
          </a:xfrm>
        </p:grpSpPr>
        <p:sp>
          <p:nvSpPr>
            <p:cNvPr name="Freeform 12" id="12"/>
            <p:cNvSpPr/>
            <p:nvPr/>
          </p:nvSpPr>
          <p:spPr>
            <a:xfrm flipH="false" flipV="false" rot="0">
              <a:off x="0" y="0"/>
              <a:ext cx="7733685" cy="1661515"/>
            </a:xfrm>
            <a:custGeom>
              <a:avLst/>
              <a:gdLst/>
              <a:ahLst/>
              <a:cxnLst/>
              <a:rect r="r" b="b" t="t" l="l"/>
              <a:pathLst>
                <a:path h="1661515" w="7733685">
                  <a:moveTo>
                    <a:pt x="0" y="0"/>
                  </a:moveTo>
                  <a:lnTo>
                    <a:pt x="7733685" y="0"/>
                  </a:lnTo>
                  <a:lnTo>
                    <a:pt x="7733685" y="1661515"/>
                  </a:lnTo>
                  <a:lnTo>
                    <a:pt x="0" y="1661515"/>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TextBox 13" id="13"/>
            <p:cNvSpPr txBox="true"/>
            <p:nvPr/>
          </p:nvSpPr>
          <p:spPr>
            <a:xfrm rot="0">
              <a:off x="481481" y="-15433"/>
              <a:ext cx="6770723" cy="2309482"/>
            </a:xfrm>
            <a:prstGeom prst="rect">
              <a:avLst/>
            </a:prstGeom>
          </p:spPr>
          <p:txBody>
            <a:bodyPr anchor="t" rtlCol="false" tIns="0" lIns="0" bIns="0" rIns="0">
              <a:spAutoFit/>
            </a:bodyPr>
            <a:lstStyle/>
            <a:p>
              <a:pPr algn="ctr">
                <a:lnSpc>
                  <a:spcPts val="10999"/>
                </a:lnSpc>
              </a:pPr>
              <a:r>
                <a:rPr lang="en-US" sz="5400" spc="10">
                  <a:solidFill>
                    <a:srgbClr val="000000"/>
                  </a:solidFill>
                  <a:latin typeface="Archivo Black"/>
                  <a:ea typeface="Archivo Black"/>
                  <a:cs typeface="Archivo Black"/>
                  <a:sym typeface="Archivo Black"/>
                </a:rPr>
                <a:t>OBJETIVOS</a:t>
              </a:r>
            </a:p>
          </p:txBody>
        </p:sp>
      </p:grpSp>
      <p:sp>
        <p:nvSpPr>
          <p:cNvPr name="Freeform 14" id="14"/>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grpSp>
        <p:nvGrpSpPr>
          <p:cNvPr name="Group 15" id="15"/>
          <p:cNvGrpSpPr/>
          <p:nvPr/>
        </p:nvGrpSpPr>
        <p:grpSpPr>
          <a:xfrm rot="0">
            <a:off x="509630" y="2507499"/>
            <a:ext cx="5583529" cy="735297"/>
            <a:chOff x="0" y="0"/>
            <a:chExt cx="1470559" cy="193659"/>
          </a:xfrm>
        </p:grpSpPr>
        <p:sp>
          <p:nvSpPr>
            <p:cNvPr name="Freeform 16" id="16"/>
            <p:cNvSpPr/>
            <p:nvPr/>
          </p:nvSpPr>
          <p:spPr>
            <a:xfrm flipH="false" flipV="false" rot="0">
              <a:off x="0" y="0"/>
              <a:ext cx="1470559" cy="193659"/>
            </a:xfrm>
            <a:custGeom>
              <a:avLst/>
              <a:gdLst/>
              <a:ahLst/>
              <a:cxnLst/>
              <a:rect r="r" b="b" t="t" l="l"/>
              <a:pathLst>
                <a:path h="193659" w="1470559">
                  <a:moveTo>
                    <a:pt x="70715" y="0"/>
                  </a:moveTo>
                  <a:lnTo>
                    <a:pt x="1399844" y="0"/>
                  </a:lnTo>
                  <a:cubicBezTo>
                    <a:pt x="1438899" y="0"/>
                    <a:pt x="1470559" y="31660"/>
                    <a:pt x="1470559" y="70715"/>
                  </a:cubicBezTo>
                  <a:lnTo>
                    <a:pt x="1470559" y="122944"/>
                  </a:lnTo>
                  <a:cubicBezTo>
                    <a:pt x="1470559" y="141699"/>
                    <a:pt x="1463109" y="159685"/>
                    <a:pt x="1449847" y="172947"/>
                  </a:cubicBezTo>
                  <a:cubicBezTo>
                    <a:pt x="1436586" y="186208"/>
                    <a:pt x="1418599" y="193659"/>
                    <a:pt x="1399844" y="193659"/>
                  </a:cubicBezTo>
                  <a:lnTo>
                    <a:pt x="70715" y="193659"/>
                  </a:lnTo>
                  <a:cubicBezTo>
                    <a:pt x="51960" y="193659"/>
                    <a:pt x="33973" y="186208"/>
                    <a:pt x="20712" y="172947"/>
                  </a:cubicBezTo>
                  <a:cubicBezTo>
                    <a:pt x="7450" y="159685"/>
                    <a:pt x="0" y="141699"/>
                    <a:pt x="0" y="122944"/>
                  </a:cubicBezTo>
                  <a:lnTo>
                    <a:pt x="0" y="70715"/>
                  </a:lnTo>
                  <a:cubicBezTo>
                    <a:pt x="0" y="51960"/>
                    <a:pt x="7450" y="33973"/>
                    <a:pt x="20712" y="20712"/>
                  </a:cubicBezTo>
                  <a:cubicBezTo>
                    <a:pt x="33973" y="7450"/>
                    <a:pt x="51960" y="0"/>
                    <a:pt x="70715" y="0"/>
                  </a:cubicBezTo>
                  <a:close/>
                </a:path>
              </a:pathLst>
            </a:custGeom>
            <a:solidFill>
              <a:srgbClr val="C1FF72"/>
            </a:solidFill>
          </p:spPr>
        </p:sp>
        <p:sp>
          <p:nvSpPr>
            <p:cNvPr name="TextBox 17" id="17"/>
            <p:cNvSpPr txBox="true"/>
            <p:nvPr/>
          </p:nvSpPr>
          <p:spPr>
            <a:xfrm>
              <a:off x="0" y="-38100"/>
              <a:ext cx="1470559" cy="231759"/>
            </a:xfrm>
            <a:prstGeom prst="rect">
              <a:avLst/>
            </a:prstGeom>
          </p:spPr>
          <p:txBody>
            <a:bodyPr anchor="ctr" rtlCol="false" tIns="50800" lIns="50800" bIns="50800" rIns="50800"/>
            <a:lstStyle/>
            <a:p>
              <a:pPr algn="ctr">
                <a:lnSpc>
                  <a:spcPts val="2659"/>
                </a:lnSpc>
              </a:pPr>
            </a:p>
          </p:txBody>
        </p:sp>
      </p:grpSp>
      <p:sp>
        <p:nvSpPr>
          <p:cNvPr name="TextBox 18" id="18"/>
          <p:cNvSpPr txBox="true"/>
          <p:nvPr/>
        </p:nvSpPr>
        <p:spPr>
          <a:xfrm rot="0">
            <a:off x="8707407" y="9715844"/>
            <a:ext cx="513755" cy="571156"/>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05</a:t>
            </a:r>
          </a:p>
        </p:txBody>
      </p:sp>
      <p:sp>
        <p:nvSpPr>
          <p:cNvPr name="TextBox 19" id="19"/>
          <p:cNvSpPr txBox="true"/>
          <p:nvPr/>
        </p:nvSpPr>
        <p:spPr>
          <a:xfrm rot="0">
            <a:off x="864126" y="2618956"/>
            <a:ext cx="6935470" cy="502860"/>
          </a:xfrm>
          <a:prstGeom prst="rect">
            <a:avLst/>
          </a:prstGeom>
        </p:spPr>
        <p:txBody>
          <a:bodyPr anchor="t" rtlCol="false" tIns="0" lIns="0" bIns="0" rIns="0">
            <a:spAutoFit/>
          </a:bodyPr>
          <a:lstStyle/>
          <a:p>
            <a:pPr algn="just">
              <a:lnSpc>
                <a:spcPts val="3840"/>
              </a:lnSpc>
            </a:pPr>
            <a:r>
              <a:rPr lang="en-US" sz="3200" spc="5">
                <a:solidFill>
                  <a:srgbClr val="000000"/>
                </a:solidFill>
                <a:latin typeface="Archivo Black"/>
                <a:ea typeface="Archivo Black"/>
                <a:cs typeface="Archivo Black"/>
                <a:sym typeface="Archivo Black"/>
              </a:rPr>
              <a:t> </a:t>
            </a:r>
            <a:r>
              <a:rPr lang="en-US" sz="3200" spc="5">
                <a:solidFill>
                  <a:srgbClr val="000000"/>
                </a:solidFill>
                <a:latin typeface="Archivo Black"/>
                <a:ea typeface="Archivo Black"/>
                <a:cs typeface="Archivo Black"/>
                <a:sym typeface="Archivo Black"/>
              </a:rPr>
              <a:t>OBJETIVO GENERAL</a:t>
            </a:r>
          </a:p>
        </p:txBody>
      </p:sp>
      <p:grpSp>
        <p:nvGrpSpPr>
          <p:cNvPr name="Group 20" id="20"/>
          <p:cNvGrpSpPr/>
          <p:nvPr/>
        </p:nvGrpSpPr>
        <p:grpSpPr>
          <a:xfrm rot="0">
            <a:off x="509630" y="4935381"/>
            <a:ext cx="6935470" cy="876851"/>
            <a:chOff x="0" y="0"/>
            <a:chExt cx="9247293" cy="1169135"/>
          </a:xfrm>
        </p:grpSpPr>
        <p:grpSp>
          <p:nvGrpSpPr>
            <p:cNvPr name="Group 21" id="21"/>
            <p:cNvGrpSpPr/>
            <p:nvPr/>
          </p:nvGrpSpPr>
          <p:grpSpPr>
            <a:xfrm rot="0">
              <a:off x="0" y="0"/>
              <a:ext cx="8176697" cy="1169135"/>
              <a:chOff x="0" y="0"/>
              <a:chExt cx="1615150" cy="230940"/>
            </a:xfrm>
          </p:grpSpPr>
          <p:sp>
            <p:nvSpPr>
              <p:cNvPr name="Freeform 22" id="22"/>
              <p:cNvSpPr/>
              <p:nvPr/>
            </p:nvSpPr>
            <p:spPr>
              <a:xfrm flipH="false" flipV="false" rot="0">
                <a:off x="0" y="0"/>
                <a:ext cx="1615150" cy="230940"/>
              </a:xfrm>
              <a:custGeom>
                <a:avLst/>
                <a:gdLst/>
                <a:ahLst/>
                <a:cxnLst/>
                <a:rect r="r" b="b" t="t" l="l"/>
                <a:pathLst>
                  <a:path h="230940" w="1615150">
                    <a:moveTo>
                      <a:pt x="64384" y="0"/>
                    </a:moveTo>
                    <a:lnTo>
                      <a:pt x="1550766" y="0"/>
                    </a:lnTo>
                    <a:cubicBezTo>
                      <a:pt x="1567842" y="0"/>
                      <a:pt x="1584218" y="6783"/>
                      <a:pt x="1596292" y="18858"/>
                    </a:cubicBezTo>
                    <a:cubicBezTo>
                      <a:pt x="1608367" y="30932"/>
                      <a:pt x="1615150" y="47308"/>
                      <a:pt x="1615150" y="64384"/>
                    </a:cubicBezTo>
                    <a:lnTo>
                      <a:pt x="1615150" y="166556"/>
                    </a:lnTo>
                    <a:cubicBezTo>
                      <a:pt x="1615150" y="183632"/>
                      <a:pt x="1608367" y="200008"/>
                      <a:pt x="1596292" y="212083"/>
                    </a:cubicBezTo>
                    <a:cubicBezTo>
                      <a:pt x="1584218" y="224157"/>
                      <a:pt x="1567842" y="230940"/>
                      <a:pt x="1550766" y="230940"/>
                    </a:cubicBezTo>
                    <a:lnTo>
                      <a:pt x="64384" y="230940"/>
                    </a:lnTo>
                    <a:cubicBezTo>
                      <a:pt x="47308" y="230940"/>
                      <a:pt x="30932" y="224157"/>
                      <a:pt x="18858" y="212083"/>
                    </a:cubicBezTo>
                    <a:cubicBezTo>
                      <a:pt x="6783" y="200008"/>
                      <a:pt x="0" y="183632"/>
                      <a:pt x="0" y="166556"/>
                    </a:cubicBezTo>
                    <a:lnTo>
                      <a:pt x="0" y="64384"/>
                    </a:lnTo>
                    <a:cubicBezTo>
                      <a:pt x="0" y="47308"/>
                      <a:pt x="6783" y="30932"/>
                      <a:pt x="18858" y="18858"/>
                    </a:cubicBezTo>
                    <a:cubicBezTo>
                      <a:pt x="30932" y="6783"/>
                      <a:pt x="47308" y="0"/>
                      <a:pt x="64384" y="0"/>
                    </a:cubicBezTo>
                    <a:close/>
                  </a:path>
                </a:pathLst>
              </a:custGeom>
              <a:solidFill>
                <a:srgbClr val="C1FF72"/>
              </a:solidFill>
            </p:spPr>
          </p:sp>
          <p:sp>
            <p:nvSpPr>
              <p:cNvPr name="TextBox 23" id="23"/>
              <p:cNvSpPr txBox="true"/>
              <p:nvPr/>
            </p:nvSpPr>
            <p:spPr>
              <a:xfrm>
                <a:off x="0" y="-38100"/>
                <a:ext cx="1615150" cy="269040"/>
              </a:xfrm>
              <a:prstGeom prst="rect">
                <a:avLst/>
              </a:prstGeom>
            </p:spPr>
            <p:txBody>
              <a:bodyPr anchor="ctr" rtlCol="false" tIns="50800" lIns="50800" bIns="50800" rIns="50800"/>
              <a:lstStyle/>
              <a:p>
                <a:pPr algn="ctr">
                  <a:lnSpc>
                    <a:spcPts val="2659"/>
                  </a:lnSpc>
                </a:pPr>
              </a:p>
            </p:txBody>
          </p:sp>
        </p:grpSp>
        <p:sp>
          <p:nvSpPr>
            <p:cNvPr name="TextBox 24" id="24"/>
            <p:cNvSpPr txBox="true"/>
            <p:nvPr/>
          </p:nvSpPr>
          <p:spPr>
            <a:xfrm rot="0">
              <a:off x="0" y="216796"/>
              <a:ext cx="9247293" cy="667305"/>
            </a:xfrm>
            <a:prstGeom prst="rect">
              <a:avLst/>
            </a:prstGeom>
          </p:spPr>
          <p:txBody>
            <a:bodyPr anchor="t" rtlCol="false" tIns="0" lIns="0" bIns="0" rIns="0">
              <a:spAutoFit/>
            </a:bodyPr>
            <a:lstStyle/>
            <a:p>
              <a:pPr algn="just">
                <a:lnSpc>
                  <a:spcPts val="3840"/>
                </a:lnSpc>
              </a:pPr>
              <a:r>
                <a:rPr lang="en-US" sz="3200" spc="5">
                  <a:solidFill>
                    <a:srgbClr val="000000"/>
                  </a:solidFill>
                  <a:latin typeface="Archivo Black"/>
                  <a:ea typeface="Archivo Black"/>
                  <a:cs typeface="Archivo Black"/>
                  <a:sym typeface="Archivo Black"/>
                </a:rPr>
                <a:t> </a:t>
              </a:r>
              <a:r>
                <a:rPr lang="en-US" sz="3200" spc="5">
                  <a:solidFill>
                    <a:srgbClr val="000000"/>
                  </a:solidFill>
                  <a:latin typeface="Archivo Black"/>
                  <a:ea typeface="Archivo Black"/>
                  <a:cs typeface="Archivo Black"/>
                  <a:sym typeface="Archivo Black"/>
                </a:rPr>
                <a:t>OBJETIVO ESPECIFICOS</a:t>
              </a:r>
            </a:p>
          </p:txBody>
        </p:sp>
      </p:grpSp>
      <p:sp>
        <p:nvSpPr>
          <p:cNvPr name="TextBox 25" id="25"/>
          <p:cNvSpPr txBox="true"/>
          <p:nvPr/>
        </p:nvSpPr>
        <p:spPr>
          <a:xfrm rot="0">
            <a:off x="1161779" y="3550441"/>
            <a:ext cx="16097521" cy="1594425"/>
          </a:xfrm>
          <a:prstGeom prst="rect">
            <a:avLst/>
          </a:prstGeom>
        </p:spPr>
        <p:txBody>
          <a:bodyPr anchor="t" rtlCol="false" tIns="0" lIns="0" bIns="0" rIns="0">
            <a:spAutoFit/>
          </a:bodyPr>
          <a:lstStyle/>
          <a:p>
            <a:pPr algn="just">
              <a:lnSpc>
                <a:spcPts val="4245"/>
              </a:lnSpc>
            </a:pPr>
            <a:r>
              <a:rPr lang="en-US" sz="3000">
                <a:solidFill>
                  <a:srgbClr val="000000"/>
                </a:solidFill>
                <a:latin typeface="Arimo Bold"/>
                <a:ea typeface="Arimo Bold"/>
                <a:cs typeface="Arimo Bold"/>
                <a:sym typeface="Arimo Bold"/>
              </a:rPr>
              <a:t> Diseñar un modelo pedagógico de gestión administrativa y financiera para las unidades productivas cacaoteras en el municipio de Pailitas - Cesar.</a:t>
            </a:r>
          </a:p>
          <a:p>
            <a:pPr algn="just">
              <a:lnSpc>
                <a:spcPts val="4245"/>
              </a:lnSpc>
            </a:pPr>
          </a:p>
        </p:txBody>
      </p:sp>
      <p:sp>
        <p:nvSpPr>
          <p:cNvPr name="TextBox 26" id="26"/>
          <p:cNvSpPr txBox="true"/>
          <p:nvPr/>
        </p:nvSpPr>
        <p:spPr>
          <a:xfrm rot="0">
            <a:off x="1217023" y="5850332"/>
            <a:ext cx="15897753" cy="3728025"/>
          </a:xfrm>
          <a:prstGeom prst="rect">
            <a:avLst/>
          </a:prstGeom>
        </p:spPr>
        <p:txBody>
          <a:bodyPr anchor="t" rtlCol="false" tIns="0" lIns="0" bIns="0" rIns="0">
            <a:spAutoFit/>
          </a:bodyPr>
          <a:lstStyle/>
          <a:p>
            <a:pPr algn="just" marL="647700" indent="-323850" lvl="1">
              <a:lnSpc>
                <a:spcPts val="4245"/>
              </a:lnSpc>
              <a:buFont typeface="Arial"/>
              <a:buChar char="•"/>
            </a:pPr>
            <a:r>
              <a:rPr lang="en-US" sz="3000">
                <a:solidFill>
                  <a:srgbClr val="000000"/>
                </a:solidFill>
                <a:latin typeface="Arimo"/>
                <a:ea typeface="Arimo"/>
                <a:cs typeface="Arimo"/>
                <a:sym typeface="Arimo"/>
              </a:rPr>
              <a:t> Elaborar un diagnóstico administrativo y financiero de las unidades productoras de cacao.</a:t>
            </a:r>
          </a:p>
          <a:p>
            <a:pPr algn="just" marL="647700" indent="-323850" lvl="1">
              <a:lnSpc>
                <a:spcPts val="4245"/>
              </a:lnSpc>
              <a:buFont typeface="Arial"/>
              <a:buChar char="•"/>
            </a:pPr>
            <a:r>
              <a:rPr lang="en-US" sz="3000">
                <a:solidFill>
                  <a:srgbClr val="000000"/>
                </a:solidFill>
                <a:latin typeface="Arimo"/>
                <a:ea typeface="Arimo"/>
                <a:cs typeface="Arimo"/>
                <a:sym typeface="Arimo"/>
              </a:rPr>
              <a:t> </a:t>
            </a:r>
            <a:r>
              <a:rPr lang="en-US" sz="3000">
                <a:solidFill>
                  <a:srgbClr val="000000"/>
                </a:solidFill>
                <a:latin typeface="Arimo"/>
                <a:ea typeface="Arimo"/>
                <a:cs typeface="Arimo"/>
                <a:sym typeface="Arimo"/>
              </a:rPr>
              <a:t>Generar estrategias de gestión en el marco de los aspectos administrativos y financieros que fortalezcan la eficiencia operativa y la sostenibilidad de las unidades productivas cacaoteras.</a:t>
            </a:r>
          </a:p>
          <a:p>
            <a:pPr algn="just" marL="647700" indent="-323850" lvl="1">
              <a:lnSpc>
                <a:spcPts val="4245"/>
              </a:lnSpc>
              <a:buFont typeface="Arial"/>
              <a:buChar char="•"/>
            </a:pPr>
            <a:r>
              <a:rPr lang="en-US" sz="3000">
                <a:solidFill>
                  <a:srgbClr val="000000"/>
                </a:solidFill>
                <a:latin typeface="Arimo"/>
                <a:ea typeface="Arimo"/>
                <a:cs typeface="Arimo"/>
                <a:sym typeface="Arimo"/>
              </a:rPr>
              <a:t> Diseñar una propuesta pedagógica que abarque los aspectos administrativo y financiero de las unidades productivas de cacao. </a:t>
            </a:r>
          </a:p>
        </p:txBody>
      </p:sp>
    </p:spTree>
  </p:cSld>
  <p:clrMapOvr>
    <a:masterClrMapping/>
  </p:clrMapOvr>
  <p:transition spd="fast">
    <p:fade/>
  </p:transition>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Freeform 8" id="8"/>
          <p:cNvSpPr/>
          <p:nvPr/>
        </p:nvSpPr>
        <p:spPr>
          <a:xfrm flipH="false" flipV="false" rot="0">
            <a:off x="1028700" y="4228051"/>
            <a:ext cx="4138948" cy="4138948"/>
          </a:xfrm>
          <a:custGeom>
            <a:avLst/>
            <a:gdLst/>
            <a:ahLst/>
            <a:cxnLst/>
            <a:rect r="r" b="b" t="t" l="l"/>
            <a:pathLst>
              <a:path h="4138948" w="4138948">
                <a:moveTo>
                  <a:pt x="0" y="0"/>
                </a:moveTo>
                <a:lnTo>
                  <a:pt x="4138948" y="0"/>
                </a:lnTo>
                <a:lnTo>
                  <a:pt x="4138948" y="4138948"/>
                </a:lnTo>
                <a:lnTo>
                  <a:pt x="0" y="413894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9" id="9"/>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06</a:t>
            </a:r>
          </a:p>
        </p:txBody>
      </p:sp>
      <p:sp>
        <p:nvSpPr>
          <p:cNvPr name="TextBox 10" id="10"/>
          <p:cNvSpPr txBox="true"/>
          <p:nvPr/>
        </p:nvSpPr>
        <p:spPr>
          <a:xfrm rot="0">
            <a:off x="1524850" y="1656443"/>
            <a:ext cx="15238300" cy="81915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Referentes teoricos</a:t>
            </a:r>
          </a:p>
        </p:txBody>
      </p:sp>
      <p:sp>
        <p:nvSpPr>
          <p:cNvPr name="TextBox 11" id="11"/>
          <p:cNvSpPr txBox="true"/>
          <p:nvPr/>
        </p:nvSpPr>
        <p:spPr>
          <a:xfrm rot="0">
            <a:off x="5396897" y="4817244"/>
            <a:ext cx="15394671" cy="2865310"/>
          </a:xfrm>
          <a:prstGeom prst="rect">
            <a:avLst/>
          </a:prstGeom>
        </p:spPr>
        <p:txBody>
          <a:bodyPr anchor="t" rtlCol="false" tIns="0" lIns="0" bIns="0" rIns="0">
            <a:spAutoFit/>
          </a:bodyPr>
          <a:lstStyle/>
          <a:p>
            <a:pPr algn="just" marL="690881" indent="-345440" lvl="1">
              <a:lnSpc>
                <a:spcPts val="4528"/>
              </a:lnSpc>
              <a:buFont typeface="Arial"/>
              <a:buChar char="•"/>
            </a:pPr>
            <a:r>
              <a:rPr lang="en-US" sz="3200">
                <a:solidFill>
                  <a:srgbClr val="000000"/>
                </a:solidFill>
                <a:latin typeface="Arimo Bold"/>
                <a:ea typeface="Arimo Bold"/>
                <a:cs typeface="Arimo Bold"/>
                <a:sym typeface="Arimo Bold"/>
              </a:rPr>
              <a:t>Teoría de la Ventaja Comparativa de David Ricardo</a:t>
            </a:r>
          </a:p>
          <a:p>
            <a:pPr algn="just">
              <a:lnSpc>
                <a:spcPts val="4528"/>
              </a:lnSpc>
            </a:pPr>
          </a:p>
          <a:p>
            <a:pPr algn="just">
              <a:lnSpc>
                <a:spcPts val="4528"/>
              </a:lnSpc>
            </a:pPr>
          </a:p>
          <a:p>
            <a:pPr algn="just" marL="690881" indent="-345440" lvl="1">
              <a:lnSpc>
                <a:spcPts val="4528"/>
              </a:lnSpc>
              <a:buFont typeface="Arial"/>
              <a:buChar char="•"/>
            </a:pPr>
            <a:r>
              <a:rPr lang="en-US" sz="3200">
                <a:solidFill>
                  <a:srgbClr val="000000"/>
                </a:solidFill>
                <a:latin typeface="Arimo Bold"/>
                <a:ea typeface="Arimo Bold"/>
                <a:cs typeface="Arimo Bold"/>
                <a:sym typeface="Arimo Bold"/>
              </a:rPr>
              <a:t>14 principios de la administración (Henry Fayol)</a:t>
            </a:r>
          </a:p>
          <a:p>
            <a:pPr algn="just">
              <a:lnSpc>
                <a:spcPts val="4529"/>
              </a:lnSpc>
            </a:pPr>
          </a:p>
        </p:txBody>
      </p:sp>
    </p:spTree>
  </p:cSld>
  <p:clrMapOvr>
    <a:masterClrMapping/>
  </p:clrMapOvr>
  <p:transition spd="fast">
    <p:fade/>
  </p:transition>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71113"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2405949" y="-1155827"/>
            <a:ext cx="9047231" cy="3569680"/>
          </a:xfrm>
          <a:custGeom>
            <a:avLst/>
            <a:gdLst/>
            <a:ahLst/>
            <a:cxnLst/>
            <a:rect r="r" b="b" t="t" l="l"/>
            <a:pathLst>
              <a:path h="3569680" w="9047231">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6505899" y="-756375"/>
            <a:ext cx="7281560" cy="15561614"/>
          </a:xfrm>
          <a:custGeom>
            <a:avLst/>
            <a:gdLst/>
            <a:ahLst/>
            <a:cxnLst/>
            <a:rect r="r" b="b" t="t" l="l"/>
            <a:pathLst>
              <a:path h="15561614" w="7281560">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112363" y="-756374"/>
            <a:ext cx="3717356" cy="15323596"/>
          </a:xfrm>
          <a:custGeom>
            <a:avLst/>
            <a:gdLst/>
            <a:ahLst/>
            <a:cxnLst/>
            <a:rect r="r" b="b" t="t" l="l"/>
            <a:pathLst>
              <a:path h="15323596" w="371735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6054369" y="90474"/>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name="Freeform 7" id="7"/>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0"/>
            <a:stretch>
              <a:fillRect l="0" t="0" r="0" b="0"/>
            </a:stretch>
          </a:blipFill>
        </p:spPr>
      </p:sp>
      <p:sp>
        <p:nvSpPr>
          <p:cNvPr name="TextBox 8" id="8"/>
          <p:cNvSpPr txBox="true"/>
          <p:nvPr/>
        </p:nvSpPr>
        <p:spPr>
          <a:xfrm rot="0">
            <a:off x="2209800" y="1656443"/>
            <a:ext cx="13868400" cy="163830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TIPO DE INVESTIGACIÓN POBLACIÓN, MUESTRA.</a:t>
            </a:r>
          </a:p>
        </p:txBody>
      </p:sp>
      <p:sp>
        <p:nvSpPr>
          <p:cNvPr name="TextBox 9" id="9"/>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07</a:t>
            </a:r>
          </a:p>
        </p:txBody>
      </p:sp>
      <p:grpSp>
        <p:nvGrpSpPr>
          <p:cNvPr name="Group 10" id="10"/>
          <p:cNvGrpSpPr/>
          <p:nvPr/>
        </p:nvGrpSpPr>
        <p:grpSpPr>
          <a:xfrm rot="0">
            <a:off x="843646" y="3817665"/>
            <a:ext cx="15963986" cy="1045712"/>
            <a:chOff x="0" y="0"/>
            <a:chExt cx="4204507" cy="275414"/>
          </a:xfrm>
        </p:grpSpPr>
        <p:sp>
          <p:nvSpPr>
            <p:cNvPr name="Freeform 11" id="11"/>
            <p:cNvSpPr/>
            <p:nvPr/>
          </p:nvSpPr>
          <p:spPr>
            <a:xfrm flipH="false" flipV="false" rot="0">
              <a:off x="0" y="0"/>
              <a:ext cx="4204507" cy="275414"/>
            </a:xfrm>
            <a:custGeom>
              <a:avLst/>
              <a:gdLst/>
              <a:ahLst/>
              <a:cxnLst/>
              <a:rect r="r" b="b" t="t" l="l"/>
              <a:pathLst>
                <a:path h="275414" w="4204507">
                  <a:moveTo>
                    <a:pt x="24733" y="0"/>
                  </a:moveTo>
                  <a:lnTo>
                    <a:pt x="4179774" y="0"/>
                  </a:lnTo>
                  <a:cubicBezTo>
                    <a:pt x="4193433" y="0"/>
                    <a:pt x="4204507" y="11073"/>
                    <a:pt x="4204507" y="24733"/>
                  </a:cubicBezTo>
                  <a:lnTo>
                    <a:pt x="4204507" y="250681"/>
                  </a:lnTo>
                  <a:cubicBezTo>
                    <a:pt x="4204507" y="264341"/>
                    <a:pt x="4193433" y="275414"/>
                    <a:pt x="4179774" y="275414"/>
                  </a:cubicBezTo>
                  <a:lnTo>
                    <a:pt x="24733" y="275414"/>
                  </a:lnTo>
                  <a:cubicBezTo>
                    <a:pt x="18173" y="275414"/>
                    <a:pt x="11882" y="272808"/>
                    <a:pt x="7244" y="268170"/>
                  </a:cubicBezTo>
                  <a:cubicBezTo>
                    <a:pt x="2606" y="263531"/>
                    <a:pt x="0" y="257240"/>
                    <a:pt x="0" y="250681"/>
                  </a:cubicBezTo>
                  <a:lnTo>
                    <a:pt x="0" y="24733"/>
                  </a:lnTo>
                  <a:cubicBezTo>
                    <a:pt x="0" y="18173"/>
                    <a:pt x="2606" y="11882"/>
                    <a:pt x="7244" y="7244"/>
                  </a:cubicBezTo>
                  <a:cubicBezTo>
                    <a:pt x="11882" y="2606"/>
                    <a:pt x="18173" y="0"/>
                    <a:pt x="24733" y="0"/>
                  </a:cubicBezTo>
                  <a:close/>
                </a:path>
              </a:pathLst>
            </a:custGeom>
            <a:solidFill>
              <a:srgbClr val="B8FFAD"/>
            </a:solidFill>
          </p:spPr>
        </p:sp>
        <p:sp>
          <p:nvSpPr>
            <p:cNvPr name="TextBox 12" id="12"/>
            <p:cNvSpPr txBox="true"/>
            <p:nvPr/>
          </p:nvSpPr>
          <p:spPr>
            <a:xfrm>
              <a:off x="0" y="-38100"/>
              <a:ext cx="4204507" cy="313514"/>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843646" y="3912592"/>
            <a:ext cx="14939141" cy="1150810"/>
          </a:xfrm>
          <a:prstGeom prst="rect">
            <a:avLst/>
          </a:prstGeom>
        </p:spPr>
        <p:txBody>
          <a:bodyPr anchor="t" rtlCol="false" tIns="0" lIns="0" bIns="0" rIns="0">
            <a:spAutoFit/>
          </a:bodyPr>
          <a:lstStyle/>
          <a:p>
            <a:pPr algn="just" marL="690881" indent="-345440" lvl="1">
              <a:lnSpc>
                <a:spcPts val="4528"/>
              </a:lnSpc>
              <a:buFont typeface="Arial"/>
              <a:buChar char="•"/>
            </a:pPr>
            <a:r>
              <a:rPr lang="en-US" sz="3200">
                <a:solidFill>
                  <a:srgbClr val="000000"/>
                </a:solidFill>
                <a:latin typeface="Arimo Bold"/>
                <a:ea typeface="Arimo Bold"/>
                <a:cs typeface="Arimo Bold"/>
                <a:sym typeface="Arimo Bold"/>
              </a:rPr>
              <a:t>Enfoque de Estudio: cualitativo</a:t>
            </a:r>
          </a:p>
          <a:p>
            <a:pPr algn="just">
              <a:lnSpc>
                <a:spcPts val="4529"/>
              </a:lnSpc>
            </a:pPr>
          </a:p>
        </p:txBody>
      </p:sp>
      <p:grpSp>
        <p:nvGrpSpPr>
          <p:cNvPr name="Group 14" id="14"/>
          <p:cNvGrpSpPr/>
          <p:nvPr/>
        </p:nvGrpSpPr>
        <p:grpSpPr>
          <a:xfrm rot="0">
            <a:off x="843646" y="5423623"/>
            <a:ext cx="15963986" cy="1045712"/>
            <a:chOff x="0" y="0"/>
            <a:chExt cx="4204507" cy="275414"/>
          </a:xfrm>
        </p:grpSpPr>
        <p:sp>
          <p:nvSpPr>
            <p:cNvPr name="Freeform 15" id="15"/>
            <p:cNvSpPr/>
            <p:nvPr/>
          </p:nvSpPr>
          <p:spPr>
            <a:xfrm flipH="false" flipV="false" rot="0">
              <a:off x="0" y="0"/>
              <a:ext cx="4204507" cy="275414"/>
            </a:xfrm>
            <a:custGeom>
              <a:avLst/>
              <a:gdLst/>
              <a:ahLst/>
              <a:cxnLst/>
              <a:rect r="r" b="b" t="t" l="l"/>
              <a:pathLst>
                <a:path h="275414" w="4204507">
                  <a:moveTo>
                    <a:pt x="24733" y="0"/>
                  </a:moveTo>
                  <a:lnTo>
                    <a:pt x="4179774" y="0"/>
                  </a:lnTo>
                  <a:cubicBezTo>
                    <a:pt x="4193433" y="0"/>
                    <a:pt x="4204507" y="11073"/>
                    <a:pt x="4204507" y="24733"/>
                  </a:cubicBezTo>
                  <a:lnTo>
                    <a:pt x="4204507" y="250681"/>
                  </a:lnTo>
                  <a:cubicBezTo>
                    <a:pt x="4204507" y="264341"/>
                    <a:pt x="4193433" y="275414"/>
                    <a:pt x="4179774" y="275414"/>
                  </a:cubicBezTo>
                  <a:lnTo>
                    <a:pt x="24733" y="275414"/>
                  </a:lnTo>
                  <a:cubicBezTo>
                    <a:pt x="18173" y="275414"/>
                    <a:pt x="11882" y="272808"/>
                    <a:pt x="7244" y="268170"/>
                  </a:cubicBezTo>
                  <a:cubicBezTo>
                    <a:pt x="2606" y="263531"/>
                    <a:pt x="0" y="257240"/>
                    <a:pt x="0" y="250681"/>
                  </a:cubicBezTo>
                  <a:lnTo>
                    <a:pt x="0" y="24733"/>
                  </a:lnTo>
                  <a:cubicBezTo>
                    <a:pt x="0" y="18173"/>
                    <a:pt x="2606" y="11882"/>
                    <a:pt x="7244" y="7244"/>
                  </a:cubicBezTo>
                  <a:cubicBezTo>
                    <a:pt x="11882" y="2606"/>
                    <a:pt x="18173" y="0"/>
                    <a:pt x="24733" y="0"/>
                  </a:cubicBezTo>
                  <a:close/>
                </a:path>
              </a:pathLst>
            </a:custGeom>
            <a:solidFill>
              <a:srgbClr val="B8FFAD"/>
            </a:solidFill>
          </p:spPr>
        </p:sp>
        <p:sp>
          <p:nvSpPr>
            <p:cNvPr name="TextBox 16" id="16"/>
            <p:cNvSpPr txBox="true"/>
            <p:nvPr/>
          </p:nvSpPr>
          <p:spPr>
            <a:xfrm>
              <a:off x="0" y="-38100"/>
              <a:ext cx="4204507" cy="313514"/>
            </a:xfrm>
            <a:prstGeom prst="rect">
              <a:avLst/>
            </a:prstGeom>
          </p:spPr>
          <p:txBody>
            <a:bodyPr anchor="ctr" rtlCol="false" tIns="50800" lIns="50800" bIns="50800" rIns="50800"/>
            <a:lstStyle/>
            <a:p>
              <a:pPr algn="ctr">
                <a:lnSpc>
                  <a:spcPts val="2659"/>
                </a:lnSpc>
              </a:pPr>
            </a:p>
          </p:txBody>
        </p:sp>
      </p:grpSp>
      <p:sp>
        <p:nvSpPr>
          <p:cNvPr name="TextBox 17" id="17"/>
          <p:cNvSpPr txBox="true"/>
          <p:nvPr/>
        </p:nvSpPr>
        <p:spPr>
          <a:xfrm rot="0">
            <a:off x="996046" y="5674516"/>
            <a:ext cx="14939141" cy="579247"/>
          </a:xfrm>
          <a:prstGeom prst="rect">
            <a:avLst/>
          </a:prstGeom>
        </p:spPr>
        <p:txBody>
          <a:bodyPr anchor="t" rtlCol="false" tIns="0" lIns="0" bIns="0" rIns="0">
            <a:spAutoFit/>
          </a:bodyPr>
          <a:lstStyle/>
          <a:p>
            <a:pPr algn="just" marL="690880" indent="-345440" lvl="1">
              <a:lnSpc>
                <a:spcPts val="4529"/>
              </a:lnSpc>
              <a:buFont typeface="Arial"/>
              <a:buChar char="•"/>
            </a:pPr>
            <a:r>
              <a:rPr lang="en-US" sz="3200">
                <a:solidFill>
                  <a:srgbClr val="000000"/>
                </a:solidFill>
                <a:latin typeface="Arimo Bold"/>
                <a:ea typeface="Arimo Bold"/>
                <a:cs typeface="Arimo Bold"/>
                <a:sym typeface="Arimo Bold"/>
              </a:rPr>
              <a:t>El estudio es de tipo descriptivo </a:t>
            </a:r>
          </a:p>
        </p:txBody>
      </p:sp>
      <p:grpSp>
        <p:nvGrpSpPr>
          <p:cNvPr name="Group 18" id="18"/>
          <p:cNvGrpSpPr/>
          <p:nvPr/>
        </p:nvGrpSpPr>
        <p:grpSpPr>
          <a:xfrm rot="0">
            <a:off x="843646" y="7024432"/>
            <a:ext cx="15963986" cy="1073955"/>
            <a:chOff x="0" y="0"/>
            <a:chExt cx="4204507" cy="282852"/>
          </a:xfrm>
        </p:grpSpPr>
        <p:sp>
          <p:nvSpPr>
            <p:cNvPr name="Freeform 19" id="19"/>
            <p:cNvSpPr/>
            <p:nvPr/>
          </p:nvSpPr>
          <p:spPr>
            <a:xfrm flipH="false" flipV="false" rot="0">
              <a:off x="0" y="0"/>
              <a:ext cx="4204507" cy="282852"/>
            </a:xfrm>
            <a:custGeom>
              <a:avLst/>
              <a:gdLst/>
              <a:ahLst/>
              <a:cxnLst/>
              <a:rect r="r" b="b" t="t" l="l"/>
              <a:pathLst>
                <a:path h="282852" w="4204507">
                  <a:moveTo>
                    <a:pt x="24733" y="0"/>
                  </a:moveTo>
                  <a:lnTo>
                    <a:pt x="4179774" y="0"/>
                  </a:lnTo>
                  <a:cubicBezTo>
                    <a:pt x="4193433" y="0"/>
                    <a:pt x="4204507" y="11073"/>
                    <a:pt x="4204507" y="24733"/>
                  </a:cubicBezTo>
                  <a:lnTo>
                    <a:pt x="4204507" y="258119"/>
                  </a:lnTo>
                  <a:cubicBezTo>
                    <a:pt x="4204507" y="264679"/>
                    <a:pt x="4201901" y="270970"/>
                    <a:pt x="4197262" y="275608"/>
                  </a:cubicBezTo>
                  <a:cubicBezTo>
                    <a:pt x="4192624" y="280246"/>
                    <a:pt x="4186333" y="282852"/>
                    <a:pt x="4179774" y="282852"/>
                  </a:cubicBezTo>
                  <a:lnTo>
                    <a:pt x="24733" y="282852"/>
                  </a:lnTo>
                  <a:cubicBezTo>
                    <a:pt x="11073" y="282852"/>
                    <a:pt x="0" y="271779"/>
                    <a:pt x="0" y="258119"/>
                  </a:cubicBezTo>
                  <a:lnTo>
                    <a:pt x="0" y="24733"/>
                  </a:lnTo>
                  <a:cubicBezTo>
                    <a:pt x="0" y="18173"/>
                    <a:pt x="2606" y="11882"/>
                    <a:pt x="7244" y="7244"/>
                  </a:cubicBezTo>
                  <a:cubicBezTo>
                    <a:pt x="11882" y="2606"/>
                    <a:pt x="18173" y="0"/>
                    <a:pt x="24733" y="0"/>
                  </a:cubicBezTo>
                  <a:close/>
                </a:path>
              </a:pathLst>
            </a:custGeom>
            <a:solidFill>
              <a:srgbClr val="B8FFAD"/>
            </a:solidFill>
          </p:spPr>
        </p:sp>
        <p:sp>
          <p:nvSpPr>
            <p:cNvPr name="TextBox 20" id="20"/>
            <p:cNvSpPr txBox="true"/>
            <p:nvPr/>
          </p:nvSpPr>
          <p:spPr>
            <a:xfrm>
              <a:off x="0" y="-38100"/>
              <a:ext cx="4204507" cy="320952"/>
            </a:xfrm>
            <a:prstGeom prst="rect">
              <a:avLst/>
            </a:prstGeom>
          </p:spPr>
          <p:txBody>
            <a:bodyPr anchor="ctr" rtlCol="false" tIns="50800" lIns="50800" bIns="50800" rIns="50800"/>
            <a:lstStyle/>
            <a:p>
              <a:pPr algn="ctr">
                <a:lnSpc>
                  <a:spcPts val="2659"/>
                </a:lnSpc>
              </a:pPr>
            </a:p>
          </p:txBody>
        </p:sp>
      </p:grpSp>
      <p:sp>
        <p:nvSpPr>
          <p:cNvPr name="TextBox 21" id="21"/>
          <p:cNvSpPr txBox="true"/>
          <p:nvPr/>
        </p:nvSpPr>
        <p:spPr>
          <a:xfrm rot="0">
            <a:off x="1028700" y="7088460"/>
            <a:ext cx="14939141" cy="579247"/>
          </a:xfrm>
          <a:prstGeom prst="rect">
            <a:avLst/>
          </a:prstGeom>
        </p:spPr>
        <p:txBody>
          <a:bodyPr anchor="t" rtlCol="false" tIns="0" lIns="0" bIns="0" rIns="0">
            <a:spAutoFit/>
          </a:bodyPr>
          <a:lstStyle/>
          <a:p>
            <a:pPr algn="just" marL="690880" indent="-345440" lvl="1">
              <a:lnSpc>
                <a:spcPts val="4529"/>
              </a:lnSpc>
              <a:buFont typeface="Arial"/>
              <a:buChar char="•"/>
            </a:pPr>
            <a:r>
              <a:rPr lang="en-US" sz="3200">
                <a:solidFill>
                  <a:srgbClr val="000000"/>
                </a:solidFill>
                <a:latin typeface="Arimo Bold"/>
                <a:ea typeface="Arimo Bold"/>
                <a:cs typeface="Arimo Bold"/>
                <a:sym typeface="Arimo Bold"/>
              </a:rPr>
              <a:t>Población: 32 productores de cacao en Pailitas</a:t>
            </a:r>
          </a:p>
        </p:txBody>
      </p:sp>
    </p:spTree>
  </p:cSld>
  <p:clrMapOvr>
    <a:masterClrMapping/>
  </p:clrMapOvr>
  <p:transition spd="fast">
    <p:fade/>
  </p:transition>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grpSp>
        <p:nvGrpSpPr>
          <p:cNvPr name="Group 10" id="10"/>
          <p:cNvGrpSpPr/>
          <p:nvPr/>
        </p:nvGrpSpPr>
        <p:grpSpPr>
          <a:xfrm rot="0">
            <a:off x="3192037" y="4801129"/>
            <a:ext cx="11535278" cy="2475069"/>
            <a:chOff x="0" y="0"/>
            <a:chExt cx="812800" cy="174399"/>
          </a:xfrm>
        </p:grpSpPr>
        <p:sp>
          <p:nvSpPr>
            <p:cNvPr name="Freeform 11" id="11"/>
            <p:cNvSpPr/>
            <p:nvPr/>
          </p:nvSpPr>
          <p:spPr>
            <a:xfrm flipH="false" flipV="false" rot="0">
              <a:off x="0" y="0"/>
              <a:ext cx="812800" cy="174399"/>
            </a:xfrm>
            <a:custGeom>
              <a:avLst/>
              <a:gdLst/>
              <a:ahLst/>
              <a:cxnLst/>
              <a:rect r="r" b="b" t="t" l="l"/>
              <a:pathLst>
                <a:path h="174399" w="812800">
                  <a:moveTo>
                    <a:pt x="812800" y="0"/>
                  </a:moveTo>
                  <a:lnTo>
                    <a:pt x="0" y="0"/>
                  </a:lnTo>
                  <a:lnTo>
                    <a:pt x="101600" y="87199"/>
                  </a:lnTo>
                  <a:lnTo>
                    <a:pt x="0" y="174399"/>
                  </a:lnTo>
                  <a:lnTo>
                    <a:pt x="812800" y="174399"/>
                  </a:lnTo>
                  <a:lnTo>
                    <a:pt x="711200" y="87199"/>
                  </a:lnTo>
                  <a:lnTo>
                    <a:pt x="812800" y="0"/>
                  </a:lnTo>
                  <a:close/>
                </a:path>
              </a:pathLst>
            </a:custGeom>
            <a:solidFill>
              <a:srgbClr val="E6F6E1"/>
            </a:solidFill>
          </p:spPr>
        </p:sp>
        <p:sp>
          <p:nvSpPr>
            <p:cNvPr name="TextBox 12" id="12"/>
            <p:cNvSpPr txBox="true"/>
            <p:nvPr/>
          </p:nvSpPr>
          <p:spPr>
            <a:xfrm>
              <a:off x="88900" y="-38100"/>
              <a:ext cx="635000" cy="212499"/>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4795152" y="5129916"/>
            <a:ext cx="8329048" cy="1722247"/>
          </a:xfrm>
          <a:prstGeom prst="rect">
            <a:avLst/>
          </a:prstGeom>
        </p:spPr>
        <p:txBody>
          <a:bodyPr anchor="t" rtlCol="false" tIns="0" lIns="0" bIns="0" rIns="0">
            <a:spAutoFit/>
          </a:bodyPr>
          <a:lstStyle/>
          <a:p>
            <a:pPr algn="just" marL="690880" indent="-345440" lvl="1">
              <a:lnSpc>
                <a:spcPts val="4529"/>
              </a:lnSpc>
              <a:buAutoNum type="arabicPeriod" startAt="1"/>
            </a:pPr>
            <a:r>
              <a:rPr lang="en-US" sz="3200">
                <a:solidFill>
                  <a:srgbClr val="000000"/>
                </a:solidFill>
                <a:latin typeface="Arimo Bold"/>
                <a:ea typeface="Arimo Bold"/>
                <a:cs typeface="Arimo Bold"/>
                <a:sym typeface="Arimo Bold"/>
              </a:rPr>
              <a:t>Elaborar un diagnóstico administrativo y financiero de las unidades productoras de cacao.</a:t>
            </a:r>
          </a:p>
        </p:txBody>
      </p:sp>
      <p:sp>
        <p:nvSpPr>
          <p:cNvPr name="TextBox 14" id="14"/>
          <p:cNvSpPr txBox="true"/>
          <p:nvPr/>
        </p:nvSpPr>
        <p:spPr>
          <a:xfrm rot="0">
            <a:off x="2340098" y="1841043"/>
            <a:ext cx="12725400" cy="1661993"/>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a:t>
            </a:r>
          </a:p>
        </p:txBody>
      </p:sp>
      <p:sp>
        <p:nvSpPr>
          <p:cNvPr name="TextBox 15" id="15"/>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08</a:t>
            </a:r>
          </a:p>
        </p:txBody>
      </p:sp>
    </p:spTree>
  </p:cSld>
  <p:clrMapOvr>
    <a:masterClrMapping/>
  </p:clrMapOvr>
  <p:transition spd="fast">
    <p:fade/>
  </p:transition>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58905" y="400959"/>
            <a:ext cx="3944651" cy="1255484"/>
          </a:xfrm>
          <a:custGeom>
            <a:avLst/>
            <a:gdLst/>
            <a:ahLst/>
            <a:cxnLst/>
            <a:rect r="r" b="b" t="t" l="l"/>
            <a:pathLst>
              <a:path h="1255484" w="3944651">
                <a:moveTo>
                  <a:pt x="0" y="0"/>
                </a:moveTo>
                <a:lnTo>
                  <a:pt x="3944651" y="0"/>
                </a:lnTo>
                <a:lnTo>
                  <a:pt x="3944651" y="1255484"/>
                </a:lnTo>
                <a:lnTo>
                  <a:pt x="0" y="1255484"/>
                </a:lnTo>
                <a:lnTo>
                  <a:pt x="0" y="0"/>
                </a:lnTo>
                <a:close/>
              </a:path>
            </a:pathLst>
          </a:custGeom>
          <a:blipFill>
            <a:blip r:embed="rId2"/>
            <a:stretch>
              <a:fillRect l="0" t="0" r="0" b="0"/>
            </a:stretch>
          </a:blipFill>
        </p:spPr>
      </p:sp>
      <p:sp>
        <p:nvSpPr>
          <p:cNvPr name="Freeform 3" id="3"/>
          <p:cNvSpPr/>
          <p:nvPr/>
        </p:nvSpPr>
        <p:spPr>
          <a:xfrm flipH="false" flipV="false" rot="0">
            <a:off x="13865445" y="-928370"/>
            <a:ext cx="2700338" cy="2459239"/>
          </a:xfrm>
          <a:custGeom>
            <a:avLst/>
            <a:gdLst/>
            <a:ahLst/>
            <a:cxnLst/>
            <a:rect r="r" b="b" t="t" l="l"/>
            <a:pathLst>
              <a:path h="2459239" w="2700338">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15495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6765363" y="-1183162"/>
            <a:ext cx="3919647" cy="3569680"/>
          </a:xfrm>
          <a:custGeom>
            <a:avLst/>
            <a:gdLst/>
            <a:ahLst/>
            <a:cxnLst/>
            <a:rect r="r" b="b" t="t" l="l"/>
            <a:pathLst>
              <a:path h="3569680" w="3919647">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6036694" y="142193"/>
            <a:ext cx="8632532" cy="15713535"/>
          </a:xfrm>
          <a:custGeom>
            <a:avLst/>
            <a:gdLst/>
            <a:ahLst/>
            <a:cxnLst/>
            <a:rect r="r" b="b" t="t" l="l"/>
            <a:pathLst>
              <a:path h="15713535" w="8632532">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278807" y="755248"/>
            <a:ext cx="7371966" cy="14423727"/>
          </a:xfrm>
          <a:custGeom>
            <a:avLst/>
            <a:gdLst/>
            <a:ahLst/>
            <a:cxnLst/>
            <a:rect r="r" b="b" t="t" l="l"/>
            <a:pathLst>
              <a:path h="14423727" w="7371966">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435838" y="216358"/>
            <a:ext cx="1506527" cy="1624685"/>
          </a:xfrm>
          <a:custGeom>
            <a:avLst/>
            <a:gdLst/>
            <a:ahLst/>
            <a:cxnLst/>
            <a:rect r="r" b="b" t="t" l="l"/>
            <a:pathLst>
              <a:path h="1624685" w="1506527">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name="Freeform 9" id="9"/>
          <p:cNvSpPr/>
          <p:nvPr/>
        </p:nvSpPr>
        <p:spPr>
          <a:xfrm flipH="false" flipV="false" rot="0">
            <a:off x="7620000" y="9388462"/>
            <a:ext cx="2688569" cy="2615411"/>
          </a:xfrm>
          <a:custGeom>
            <a:avLst/>
            <a:gdLst/>
            <a:ahLst/>
            <a:cxnLst/>
            <a:rect r="r" b="b" t="t" l="l"/>
            <a:pathLst>
              <a:path h="2615411" w="2688569">
                <a:moveTo>
                  <a:pt x="0" y="0"/>
                </a:moveTo>
                <a:lnTo>
                  <a:pt x="2688569" y="0"/>
                </a:lnTo>
                <a:lnTo>
                  <a:pt x="2688569" y="2615411"/>
                </a:lnTo>
                <a:lnTo>
                  <a:pt x="0" y="2615411"/>
                </a:lnTo>
                <a:lnTo>
                  <a:pt x="0" y="0"/>
                </a:lnTo>
                <a:close/>
              </a:path>
            </a:pathLst>
          </a:custGeom>
          <a:blipFill>
            <a:blip r:embed="rId14"/>
            <a:stretch>
              <a:fillRect l="0" t="0" r="0" b="0"/>
            </a:stretch>
          </a:blipFill>
        </p:spPr>
      </p:sp>
      <p:sp>
        <p:nvSpPr>
          <p:cNvPr name="Freeform 10" id="10"/>
          <p:cNvSpPr/>
          <p:nvPr/>
        </p:nvSpPr>
        <p:spPr>
          <a:xfrm flipH="false" flipV="false" rot="0">
            <a:off x="3686211" y="2386518"/>
            <a:ext cx="10915577" cy="7020592"/>
          </a:xfrm>
          <a:custGeom>
            <a:avLst/>
            <a:gdLst/>
            <a:ahLst/>
            <a:cxnLst/>
            <a:rect r="r" b="b" t="t" l="l"/>
            <a:pathLst>
              <a:path h="7020592" w="10915577">
                <a:moveTo>
                  <a:pt x="0" y="0"/>
                </a:moveTo>
                <a:lnTo>
                  <a:pt x="10915578" y="0"/>
                </a:lnTo>
                <a:lnTo>
                  <a:pt x="10915578" y="7020592"/>
                </a:lnTo>
                <a:lnTo>
                  <a:pt x="0" y="7020592"/>
                </a:lnTo>
                <a:lnTo>
                  <a:pt x="0" y="0"/>
                </a:lnTo>
                <a:close/>
              </a:path>
            </a:pathLst>
          </a:custGeom>
          <a:blipFill>
            <a:blip r:embed="rId15"/>
            <a:stretch>
              <a:fillRect l="-59717" t="-43880" r="-28433" b="-20591"/>
            </a:stretch>
          </a:blipFill>
        </p:spPr>
      </p:sp>
      <p:sp>
        <p:nvSpPr>
          <p:cNvPr name="TextBox 11" id="11"/>
          <p:cNvSpPr txBox="true"/>
          <p:nvPr/>
        </p:nvSpPr>
        <p:spPr>
          <a:xfrm rot="0">
            <a:off x="2407176" y="711719"/>
            <a:ext cx="12725400" cy="1638300"/>
          </a:xfrm>
          <a:prstGeom prst="rect">
            <a:avLst/>
          </a:prstGeom>
        </p:spPr>
        <p:txBody>
          <a:bodyPr anchor="t" rtlCol="false" tIns="0" lIns="0" bIns="0" rIns="0">
            <a:spAutoFit/>
          </a:bodyPr>
          <a:lstStyle/>
          <a:p>
            <a:pPr algn="ctr">
              <a:lnSpc>
                <a:spcPts val="6480"/>
              </a:lnSpc>
            </a:pPr>
            <a:r>
              <a:rPr lang="en-US" sz="5400" spc="10">
                <a:solidFill>
                  <a:srgbClr val="000000"/>
                </a:solidFill>
                <a:latin typeface="Archivo Black"/>
                <a:ea typeface="Archivo Black"/>
                <a:cs typeface="Archivo Black"/>
                <a:sym typeface="Archivo Black"/>
              </a:rPr>
              <a:t>DESARROLLO DE LOS OBJETIVOS ESPECIFICOS 1.</a:t>
            </a:r>
          </a:p>
        </p:txBody>
      </p:sp>
      <p:sp>
        <p:nvSpPr>
          <p:cNvPr name="TextBox 12" id="12"/>
          <p:cNvSpPr txBox="true"/>
          <p:nvPr/>
        </p:nvSpPr>
        <p:spPr>
          <a:xfrm rot="0">
            <a:off x="8702798" y="9525000"/>
            <a:ext cx="513755" cy="538607"/>
          </a:xfrm>
          <a:prstGeom prst="rect">
            <a:avLst/>
          </a:prstGeom>
        </p:spPr>
        <p:txBody>
          <a:bodyPr anchor="t" rtlCol="false" tIns="0" lIns="0" bIns="0" rIns="0">
            <a:spAutoFit/>
          </a:bodyPr>
          <a:lstStyle/>
          <a:p>
            <a:pPr algn="r">
              <a:lnSpc>
                <a:spcPts val="3919"/>
              </a:lnSpc>
            </a:pPr>
            <a:r>
              <a:rPr lang="en-US" sz="2799">
                <a:solidFill>
                  <a:srgbClr val="000000"/>
                </a:solidFill>
                <a:latin typeface="Arial Bold"/>
                <a:ea typeface="Arial Bold"/>
                <a:cs typeface="Arial Bold"/>
                <a:sym typeface="Arial Bold"/>
              </a:rPr>
              <a:t>10</a:t>
            </a:r>
          </a:p>
        </p:txBody>
      </p:sp>
      <p:sp>
        <p:nvSpPr>
          <p:cNvPr name="TextBox 13" id="13"/>
          <p:cNvSpPr txBox="true"/>
          <p:nvPr/>
        </p:nvSpPr>
        <p:spPr>
          <a:xfrm rot="0">
            <a:off x="4979476" y="4624484"/>
            <a:ext cx="8329048" cy="579247"/>
          </a:xfrm>
          <a:prstGeom prst="rect">
            <a:avLst/>
          </a:prstGeom>
        </p:spPr>
        <p:txBody>
          <a:bodyPr anchor="t" rtlCol="false" tIns="0" lIns="0" bIns="0" rIns="0">
            <a:spAutoFit/>
          </a:bodyPr>
          <a:lstStyle/>
          <a:p>
            <a:pPr algn="just">
              <a:lnSpc>
                <a:spcPts val="4529"/>
              </a:lnSpc>
            </a:pPr>
          </a:p>
        </p:txBody>
      </p:sp>
    </p:spTree>
  </p:cSld>
  <p:clrMapOvr>
    <a:masterClrMapping/>
  </p:clrMapOvr>
  <p:transition spd="fast">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DAGLmwuEc9k</dc:identifier>
  <dcterms:modified xsi:type="dcterms:W3CDTF">2011-08-01T06:04:30Z</dcterms:modified>
  <cp:revision>1</cp:revision>
  <dc:title>PLANTILLA SUSTENTACIÓN DE PROYECTO DE GRADO-2023.pptx</dc:title>
</cp:coreProperties>
</file>