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x="18288000" cy="10287000"/>
  <p:notesSz cx="6858000" cy="9144000"/>
  <p:embeddedFontLst>
    <p:embeddedFont>
      <p:font typeface="Arial Bold" charset="1" panose="020B0802020202020204"/>
      <p:regular r:id="rId30"/>
    </p:embeddedFont>
    <p:embeddedFont>
      <p:font typeface="Arimo" charset="1" panose="020B0604020202020204"/>
      <p:regular r:id="rId31"/>
    </p:embeddedFont>
    <p:embeddedFont>
      <p:font typeface="Archivo Black" charset="1" panose="020B0A03020202020B04"/>
      <p:regular r:id="rId32"/>
    </p:embeddedFont>
    <p:embeddedFont>
      <p:font typeface="Arimo Bold" charset="1" panose="020B0704020202020204"/>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jpeg"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6.png" Type="http://schemas.openxmlformats.org/officeDocument/2006/relationships/image"/><Relationship Id="rId11" Target="../media/image17.png" Type="http://schemas.openxmlformats.org/officeDocument/2006/relationships/image"/><Relationship Id="rId12" Target="../media/image18.svg" Type="http://schemas.openxmlformats.org/officeDocument/2006/relationships/image"/><Relationship Id="rId13" Target="../media/image1.png" Type="http://schemas.openxmlformats.org/officeDocument/2006/relationships/image"/><Relationship Id="rId2" Target="../media/image5.png" Type="http://schemas.openxmlformats.org/officeDocument/2006/relationships/image"/><Relationship Id="rId3" Target="../media/image6.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19.png" Type="http://schemas.openxmlformats.org/officeDocument/2006/relationships/image"/><Relationship Id="rId7" Target="../media/image20.svg" Type="http://schemas.openxmlformats.org/officeDocument/2006/relationships/image"/><Relationship Id="rId8" Target="../media/image9.jpeg" Type="http://schemas.openxmlformats.org/officeDocument/2006/relationships/image"/><Relationship Id="rId9" Target="../media/image3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svg" Type="http://schemas.openxmlformats.org/officeDocument/2006/relationships/image"/><Relationship Id="rId11" Target="../media/image21.png" Type="http://schemas.openxmlformats.org/officeDocument/2006/relationships/image"/><Relationship Id="rId12" Target="../media/image22.svg" Type="http://schemas.openxmlformats.org/officeDocument/2006/relationships/image"/><Relationship Id="rId13" Target="../media/image9.jpeg" Type="http://schemas.openxmlformats.org/officeDocument/2006/relationships/image"/><Relationship Id="rId14" Target="../media/image16.png" Type="http://schemas.openxmlformats.org/officeDocument/2006/relationships/image"/><Relationship Id="rId2" Target="../media/image1.pn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 Id="rId9" Target="../media/image19.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svg" Type="http://schemas.openxmlformats.org/officeDocument/2006/relationships/image"/><Relationship Id="rId11" Target="../media/image21.png" Type="http://schemas.openxmlformats.org/officeDocument/2006/relationships/image"/><Relationship Id="rId12" Target="../media/image22.svg" Type="http://schemas.openxmlformats.org/officeDocument/2006/relationships/image"/><Relationship Id="rId13" Target="../media/image9.jpeg" Type="http://schemas.openxmlformats.org/officeDocument/2006/relationships/image"/><Relationship Id="rId14" Target="../media/image16.png" Type="http://schemas.openxmlformats.org/officeDocument/2006/relationships/image"/><Relationship Id="rId2" Target="../media/image1.pn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 Id="rId9" Target="../media/image19.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svg" Type="http://schemas.openxmlformats.org/officeDocument/2006/relationships/image"/><Relationship Id="rId11" Target="../media/image21.png" Type="http://schemas.openxmlformats.org/officeDocument/2006/relationships/image"/><Relationship Id="rId12" Target="../media/image22.svg" Type="http://schemas.openxmlformats.org/officeDocument/2006/relationships/image"/><Relationship Id="rId13" Target="../media/image9.jpeg" Type="http://schemas.openxmlformats.org/officeDocument/2006/relationships/image"/><Relationship Id="rId14" Target="../media/image16.png" Type="http://schemas.openxmlformats.org/officeDocument/2006/relationships/image"/><Relationship Id="rId15" Target="../media/image33.png" Type="http://schemas.openxmlformats.org/officeDocument/2006/relationships/image"/><Relationship Id="rId2" Target="../media/image1.pn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 Id="rId9" Target="../media/image19.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svg" Type="http://schemas.openxmlformats.org/officeDocument/2006/relationships/image"/><Relationship Id="rId11" Target="../media/image21.png" Type="http://schemas.openxmlformats.org/officeDocument/2006/relationships/image"/><Relationship Id="rId12" Target="../media/image22.svg" Type="http://schemas.openxmlformats.org/officeDocument/2006/relationships/image"/><Relationship Id="rId13" Target="../media/image9.jpeg" Type="http://schemas.openxmlformats.org/officeDocument/2006/relationships/image"/><Relationship Id="rId14" Target="../media/image16.png" Type="http://schemas.openxmlformats.org/officeDocument/2006/relationships/image"/><Relationship Id="rId15" Target="../media/image34.png" Type="http://schemas.openxmlformats.org/officeDocument/2006/relationships/image"/><Relationship Id="rId2" Target="../media/image1.pn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 Id="rId9" Target="../media/image19.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svg" Type="http://schemas.openxmlformats.org/officeDocument/2006/relationships/image"/><Relationship Id="rId11" Target="../media/image21.png" Type="http://schemas.openxmlformats.org/officeDocument/2006/relationships/image"/><Relationship Id="rId12" Target="../media/image22.svg" Type="http://schemas.openxmlformats.org/officeDocument/2006/relationships/image"/><Relationship Id="rId13" Target="../media/image9.jpeg" Type="http://schemas.openxmlformats.org/officeDocument/2006/relationships/image"/><Relationship Id="rId14" Target="../media/image16.png" Type="http://schemas.openxmlformats.org/officeDocument/2006/relationships/image"/><Relationship Id="rId2" Target="../media/image1.pn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 Id="rId9" Target="../media/image19.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svg" Type="http://schemas.openxmlformats.org/officeDocument/2006/relationships/image"/><Relationship Id="rId11" Target="../media/image21.png" Type="http://schemas.openxmlformats.org/officeDocument/2006/relationships/image"/><Relationship Id="rId12" Target="../media/image22.svg" Type="http://schemas.openxmlformats.org/officeDocument/2006/relationships/image"/><Relationship Id="rId13" Target="../media/image9.jpeg" Type="http://schemas.openxmlformats.org/officeDocument/2006/relationships/image"/><Relationship Id="rId14" Target="../media/image16.png" Type="http://schemas.openxmlformats.org/officeDocument/2006/relationships/image"/><Relationship Id="rId15" Target="../media/image35.png" Type="http://schemas.openxmlformats.org/officeDocument/2006/relationships/image"/><Relationship Id="rId2" Target="../media/image1.pn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 Id="rId9" Target="../media/image19.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svg" Type="http://schemas.openxmlformats.org/officeDocument/2006/relationships/image"/><Relationship Id="rId11" Target="../media/image21.png" Type="http://schemas.openxmlformats.org/officeDocument/2006/relationships/image"/><Relationship Id="rId12" Target="../media/image22.svg" Type="http://schemas.openxmlformats.org/officeDocument/2006/relationships/image"/><Relationship Id="rId13" Target="../media/image9.jpeg" Type="http://schemas.openxmlformats.org/officeDocument/2006/relationships/image"/><Relationship Id="rId14" Target="../media/image16.png" Type="http://schemas.openxmlformats.org/officeDocument/2006/relationships/image"/><Relationship Id="rId15" Target="../media/image36.png" Type="http://schemas.openxmlformats.org/officeDocument/2006/relationships/image"/><Relationship Id="rId2" Target="../media/image1.pn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 Id="rId9" Target="../media/image19.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svg" Type="http://schemas.openxmlformats.org/officeDocument/2006/relationships/image"/><Relationship Id="rId11" Target="../media/image21.png" Type="http://schemas.openxmlformats.org/officeDocument/2006/relationships/image"/><Relationship Id="rId12" Target="../media/image22.svg" Type="http://schemas.openxmlformats.org/officeDocument/2006/relationships/image"/><Relationship Id="rId13" Target="../media/image9.jpeg" Type="http://schemas.openxmlformats.org/officeDocument/2006/relationships/image"/><Relationship Id="rId14" Target="../media/image37.png" Type="http://schemas.openxmlformats.org/officeDocument/2006/relationships/image"/><Relationship Id="rId15" Target="../media/image16.png" Type="http://schemas.openxmlformats.org/officeDocument/2006/relationships/image"/><Relationship Id="rId2" Target="../media/image1.pn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 Id="rId9" Target="../media/image19.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svg" Type="http://schemas.openxmlformats.org/officeDocument/2006/relationships/image"/><Relationship Id="rId11" Target="../media/image21.png" Type="http://schemas.openxmlformats.org/officeDocument/2006/relationships/image"/><Relationship Id="rId12" Target="../media/image22.svg" Type="http://schemas.openxmlformats.org/officeDocument/2006/relationships/image"/><Relationship Id="rId13" Target="../media/image9.jpeg" Type="http://schemas.openxmlformats.org/officeDocument/2006/relationships/image"/><Relationship Id="rId14" Target="../media/image16.png" Type="http://schemas.openxmlformats.org/officeDocument/2006/relationships/image"/><Relationship Id="rId2" Target="../media/image1.pn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 Id="rId9" Target="../media/image19.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6.png" Type="http://schemas.openxmlformats.org/officeDocument/2006/relationships/image"/><Relationship Id="rId2" Target="../media/image1.png" Type="http://schemas.openxmlformats.org/officeDocument/2006/relationships/image"/><Relationship Id="rId3" Target="../media/image10.png" Type="http://schemas.openxmlformats.org/officeDocument/2006/relationships/image"/><Relationship Id="rId4" Target="../media/image11.sv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 Id="rId7" Target="../media/image14.png" Type="http://schemas.openxmlformats.org/officeDocument/2006/relationships/image"/><Relationship Id="rId8" Target="../media/image15.svg" Type="http://schemas.openxmlformats.org/officeDocument/2006/relationships/image"/><Relationship Id="rId9" Target="../media/image9.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svg" Type="http://schemas.openxmlformats.org/officeDocument/2006/relationships/image"/><Relationship Id="rId11" Target="../media/image21.png" Type="http://schemas.openxmlformats.org/officeDocument/2006/relationships/image"/><Relationship Id="rId12" Target="../media/image22.svg" Type="http://schemas.openxmlformats.org/officeDocument/2006/relationships/image"/><Relationship Id="rId13" Target="../media/image9.jpeg" Type="http://schemas.openxmlformats.org/officeDocument/2006/relationships/image"/><Relationship Id="rId2" Target="../media/image1.pn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 Id="rId9" Target="../media/image19.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6.png" Type="http://schemas.openxmlformats.org/officeDocument/2006/relationships/image"/><Relationship Id="rId2" Target="../media/image1.png" Type="http://schemas.openxmlformats.org/officeDocument/2006/relationships/image"/><Relationship Id="rId3" Target="../media/image10.png" Type="http://schemas.openxmlformats.org/officeDocument/2006/relationships/image"/><Relationship Id="rId4" Target="../media/image11.sv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 Id="rId7" Target="../media/image14.png" Type="http://schemas.openxmlformats.org/officeDocument/2006/relationships/image"/><Relationship Id="rId8" Target="../media/image15.svg" Type="http://schemas.openxmlformats.org/officeDocument/2006/relationships/image"/><Relationship Id="rId9" Target="../media/image9.jpe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svg" Type="http://schemas.openxmlformats.org/officeDocument/2006/relationships/image"/><Relationship Id="rId11" Target="../media/image21.png" Type="http://schemas.openxmlformats.org/officeDocument/2006/relationships/image"/><Relationship Id="rId12" Target="../media/image22.svg" Type="http://schemas.openxmlformats.org/officeDocument/2006/relationships/image"/><Relationship Id="rId13" Target="../media/image9.jpeg" Type="http://schemas.openxmlformats.org/officeDocument/2006/relationships/image"/><Relationship Id="rId14" Target="../media/image16.png" Type="http://schemas.openxmlformats.org/officeDocument/2006/relationships/image"/><Relationship Id="rId15" Target="../media/image38.png" Type="http://schemas.openxmlformats.org/officeDocument/2006/relationships/image"/><Relationship Id="rId16" Target="../media/image39.png" Type="http://schemas.openxmlformats.org/officeDocument/2006/relationships/image"/><Relationship Id="rId17" Target="../media/image40.png" Type="http://schemas.openxmlformats.org/officeDocument/2006/relationships/image"/><Relationship Id="rId2" Target="../media/image1.pn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 Id="rId9" Target="../media/image19.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6.png" Type="http://schemas.openxmlformats.org/officeDocument/2006/relationships/image"/><Relationship Id="rId2" Target="../media/image1.png" Type="http://schemas.openxmlformats.org/officeDocument/2006/relationships/image"/><Relationship Id="rId3" Target="../media/image10.png" Type="http://schemas.openxmlformats.org/officeDocument/2006/relationships/image"/><Relationship Id="rId4" Target="../media/image11.sv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 Id="rId7" Target="../media/image14.png" Type="http://schemas.openxmlformats.org/officeDocument/2006/relationships/image"/><Relationship Id="rId8" Target="../media/image15.svg" Type="http://schemas.openxmlformats.org/officeDocument/2006/relationships/image"/><Relationship Id="rId9" Target="../media/image9.jpe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1.png" Type="http://schemas.openxmlformats.org/officeDocument/2006/relationships/image"/><Relationship Id="rId11" Target="../media/image42.svg" Type="http://schemas.openxmlformats.org/officeDocument/2006/relationships/image"/><Relationship Id="rId2" Target="../media/image1.png" Type="http://schemas.openxmlformats.org/officeDocument/2006/relationships/image"/><Relationship Id="rId3" Target="../media/image10.png" Type="http://schemas.openxmlformats.org/officeDocument/2006/relationships/image"/><Relationship Id="rId4" Target="../media/image11.sv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 Id="rId7" Target="../media/image14.png" Type="http://schemas.openxmlformats.org/officeDocument/2006/relationships/image"/><Relationship Id="rId8" Target="../media/image15.svg" Type="http://schemas.openxmlformats.org/officeDocument/2006/relationships/image"/><Relationship Id="rId9" Target="../media/image9.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svg" Type="http://schemas.openxmlformats.org/officeDocument/2006/relationships/image"/><Relationship Id="rId11" Target="../media/image21.png" Type="http://schemas.openxmlformats.org/officeDocument/2006/relationships/image"/><Relationship Id="rId12" Target="../media/image22.svg" Type="http://schemas.openxmlformats.org/officeDocument/2006/relationships/image"/><Relationship Id="rId13" Target="../media/image9.jpeg" Type="http://schemas.openxmlformats.org/officeDocument/2006/relationships/image"/><Relationship Id="rId14" Target="../media/image16.png" Type="http://schemas.openxmlformats.org/officeDocument/2006/relationships/image"/><Relationship Id="rId15" Target="../media/image23.png" Type="http://schemas.openxmlformats.org/officeDocument/2006/relationships/image"/><Relationship Id="rId16" Target="../media/image24.svg" Type="http://schemas.openxmlformats.org/officeDocument/2006/relationships/image"/><Relationship Id="rId2" Target="../media/image1.pn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 Id="rId9" Target="../media/image19.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6.png" Type="http://schemas.openxmlformats.org/officeDocument/2006/relationships/image"/><Relationship Id="rId11" Target="../media/image25.png" Type="http://schemas.openxmlformats.org/officeDocument/2006/relationships/image"/><Relationship Id="rId12" Target="../media/image26.svg" Type="http://schemas.openxmlformats.org/officeDocument/2006/relationships/image"/><Relationship Id="rId2" Target="../media/image1.png" Type="http://schemas.openxmlformats.org/officeDocument/2006/relationships/image"/><Relationship Id="rId3" Target="../media/image10.png" Type="http://schemas.openxmlformats.org/officeDocument/2006/relationships/image"/><Relationship Id="rId4" Target="../media/image11.sv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 Id="rId7" Target="../media/image14.png" Type="http://schemas.openxmlformats.org/officeDocument/2006/relationships/image"/><Relationship Id="rId8" Target="../media/image15.svg" Type="http://schemas.openxmlformats.org/officeDocument/2006/relationships/image"/><Relationship Id="rId9" Target="../media/image9.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svg" Type="http://schemas.openxmlformats.org/officeDocument/2006/relationships/image"/><Relationship Id="rId11" Target="../media/image21.png" Type="http://schemas.openxmlformats.org/officeDocument/2006/relationships/image"/><Relationship Id="rId12" Target="../media/image22.svg" Type="http://schemas.openxmlformats.org/officeDocument/2006/relationships/image"/><Relationship Id="rId13" Target="../media/image9.jpeg" Type="http://schemas.openxmlformats.org/officeDocument/2006/relationships/image"/><Relationship Id="rId14" Target="../media/image16.png" Type="http://schemas.openxmlformats.org/officeDocument/2006/relationships/image"/><Relationship Id="rId15" Target="../media/image27.png" Type="http://schemas.openxmlformats.org/officeDocument/2006/relationships/image"/><Relationship Id="rId16" Target="../media/image28.svg" Type="http://schemas.openxmlformats.org/officeDocument/2006/relationships/image"/><Relationship Id="rId2" Target="../media/image1.pn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 Id="rId9" Target="../media/image19.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6.png" Type="http://schemas.openxmlformats.org/officeDocument/2006/relationships/image"/><Relationship Id="rId11" Target="../media/image29.png" Type="http://schemas.openxmlformats.org/officeDocument/2006/relationships/image"/><Relationship Id="rId12" Target="../media/image30.svg" Type="http://schemas.openxmlformats.org/officeDocument/2006/relationships/image"/><Relationship Id="rId2" Target="../media/image1.png" Type="http://schemas.openxmlformats.org/officeDocument/2006/relationships/image"/><Relationship Id="rId3" Target="../media/image10.png" Type="http://schemas.openxmlformats.org/officeDocument/2006/relationships/image"/><Relationship Id="rId4" Target="../media/image11.sv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 Id="rId7" Target="../media/image14.png" Type="http://schemas.openxmlformats.org/officeDocument/2006/relationships/image"/><Relationship Id="rId8" Target="../media/image15.svg" Type="http://schemas.openxmlformats.org/officeDocument/2006/relationships/image"/><Relationship Id="rId9" Target="../media/image9.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6.png" Type="http://schemas.openxmlformats.org/officeDocument/2006/relationships/image"/><Relationship Id="rId2" Target="../media/image1.png" Type="http://schemas.openxmlformats.org/officeDocument/2006/relationships/image"/><Relationship Id="rId3" Target="../media/image10.png" Type="http://schemas.openxmlformats.org/officeDocument/2006/relationships/image"/><Relationship Id="rId4" Target="../media/image11.sv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 Id="rId7" Target="../media/image14.png" Type="http://schemas.openxmlformats.org/officeDocument/2006/relationships/image"/><Relationship Id="rId8" Target="../media/image15.svg" Type="http://schemas.openxmlformats.org/officeDocument/2006/relationships/image"/><Relationship Id="rId9" Target="../media/image9.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svg" Type="http://schemas.openxmlformats.org/officeDocument/2006/relationships/image"/><Relationship Id="rId11" Target="../media/image21.png" Type="http://schemas.openxmlformats.org/officeDocument/2006/relationships/image"/><Relationship Id="rId12" Target="../media/image22.svg" Type="http://schemas.openxmlformats.org/officeDocument/2006/relationships/image"/><Relationship Id="rId13" Target="../media/image9.jpeg" Type="http://schemas.openxmlformats.org/officeDocument/2006/relationships/image"/><Relationship Id="rId14" Target="../media/image16.png" Type="http://schemas.openxmlformats.org/officeDocument/2006/relationships/image"/><Relationship Id="rId2" Target="../media/image1.pn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 Id="rId9" Target="../media/image19.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svg" Type="http://schemas.openxmlformats.org/officeDocument/2006/relationships/image"/><Relationship Id="rId11" Target="../media/image21.png" Type="http://schemas.openxmlformats.org/officeDocument/2006/relationships/image"/><Relationship Id="rId12" Target="../media/image22.svg" Type="http://schemas.openxmlformats.org/officeDocument/2006/relationships/image"/><Relationship Id="rId13" Target="../media/image9.jpeg" Type="http://schemas.openxmlformats.org/officeDocument/2006/relationships/image"/><Relationship Id="rId14" Target="../media/image16.png" Type="http://schemas.openxmlformats.org/officeDocument/2006/relationships/image"/><Relationship Id="rId15" Target="../media/image31.png" Type="http://schemas.openxmlformats.org/officeDocument/2006/relationships/image"/><Relationship Id="rId2" Target="../media/image1.pn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 Id="rId9" Target="../media/image19.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71113" y="328583"/>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Freeform 3" id="3"/>
          <p:cNvSpPr/>
          <p:nvPr/>
        </p:nvSpPr>
        <p:spPr>
          <a:xfrm flipH="false" flipV="false" rot="0">
            <a:off x="10575022" y="-83640"/>
            <a:ext cx="10539663" cy="10287000"/>
          </a:xfrm>
          <a:custGeom>
            <a:avLst/>
            <a:gdLst/>
            <a:ahLst/>
            <a:cxnLst/>
            <a:rect r="r" b="b" t="t" l="l"/>
            <a:pathLst>
              <a:path h="10287000" w="10539663">
                <a:moveTo>
                  <a:pt x="0" y="0"/>
                </a:moveTo>
                <a:lnTo>
                  <a:pt x="10539663" y="0"/>
                </a:lnTo>
                <a:lnTo>
                  <a:pt x="10539663" y="10287000"/>
                </a:lnTo>
                <a:lnTo>
                  <a:pt x="0" y="10287000"/>
                </a:lnTo>
                <a:lnTo>
                  <a:pt x="0" y="0"/>
                </a:lnTo>
                <a:close/>
              </a:path>
            </a:pathLst>
          </a:custGeom>
          <a:blipFill>
            <a:blip r:embed="rId3"/>
            <a:stretch>
              <a:fillRect l="-17235" t="0" r="-56280" b="0"/>
            </a:stretch>
          </a:blipFill>
        </p:spPr>
      </p:sp>
      <p:sp>
        <p:nvSpPr>
          <p:cNvPr name="Freeform 4" id="4"/>
          <p:cNvSpPr/>
          <p:nvPr/>
        </p:nvSpPr>
        <p:spPr>
          <a:xfrm flipH="false" flipV="false" rot="0">
            <a:off x="-2644582" y="-901036"/>
            <a:ext cx="4393461" cy="2459239"/>
          </a:xfrm>
          <a:custGeom>
            <a:avLst/>
            <a:gdLst/>
            <a:ahLst/>
            <a:cxnLst/>
            <a:rect r="r" b="b" t="t" l="l"/>
            <a:pathLst>
              <a:path h="2459239" w="4393461">
                <a:moveTo>
                  <a:pt x="0" y="0"/>
                </a:moveTo>
                <a:lnTo>
                  <a:pt x="4393461" y="0"/>
                </a:lnTo>
                <a:lnTo>
                  <a:pt x="4393461" y="2459238"/>
                </a:lnTo>
                <a:lnTo>
                  <a:pt x="0" y="245923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028700" y="-1155826"/>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2721641" y="-1155826"/>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11198846" y="143982"/>
            <a:ext cx="1506527" cy="1624685"/>
          </a:xfrm>
          <a:custGeom>
            <a:avLst/>
            <a:gdLst/>
            <a:ahLst/>
            <a:cxnLst/>
            <a:rect r="r" b="b" t="t" l="l"/>
            <a:pathLst>
              <a:path h="1624685" w="1506527">
                <a:moveTo>
                  <a:pt x="0" y="0"/>
                </a:moveTo>
                <a:lnTo>
                  <a:pt x="1506527" y="0"/>
                </a:lnTo>
                <a:lnTo>
                  <a:pt x="1506527" y="1624685"/>
                </a:lnTo>
                <a:lnTo>
                  <a:pt x="0" y="1624685"/>
                </a:lnTo>
                <a:lnTo>
                  <a:pt x="0" y="0"/>
                </a:lnTo>
                <a:close/>
              </a:path>
            </a:pathLst>
          </a:custGeom>
          <a:blipFill>
            <a:blip r:embed="rId10"/>
            <a:stretch>
              <a:fillRect l="-62744" t="-9039" r="-62121" b="-8248"/>
            </a:stretch>
          </a:blipFill>
        </p:spPr>
      </p:sp>
      <p:sp>
        <p:nvSpPr>
          <p:cNvPr name="TextBox 8" id="8"/>
          <p:cNvSpPr txBox="true"/>
          <p:nvPr/>
        </p:nvSpPr>
        <p:spPr>
          <a:xfrm rot="0">
            <a:off x="1748879" y="1047860"/>
            <a:ext cx="9449967" cy="8734425"/>
          </a:xfrm>
          <a:prstGeom prst="rect">
            <a:avLst/>
          </a:prstGeom>
        </p:spPr>
        <p:txBody>
          <a:bodyPr anchor="t" rtlCol="false" tIns="0" lIns="0" bIns="0" rIns="0">
            <a:spAutoFit/>
          </a:bodyPr>
          <a:lstStyle/>
          <a:p>
            <a:pPr algn="ctr">
              <a:lnSpc>
                <a:spcPts val="2879"/>
              </a:lnSpc>
            </a:pPr>
          </a:p>
          <a:p>
            <a:pPr algn="ctr">
              <a:lnSpc>
                <a:spcPts val="2879"/>
              </a:lnSpc>
            </a:pPr>
          </a:p>
          <a:p>
            <a:pPr algn="ctr">
              <a:lnSpc>
                <a:spcPts val="2879"/>
              </a:lnSpc>
            </a:pPr>
            <a:r>
              <a:rPr lang="en-US" sz="2400">
                <a:solidFill>
                  <a:srgbClr val="000000"/>
                </a:solidFill>
                <a:latin typeface="Arial Bold"/>
                <a:ea typeface="Arial Bold"/>
                <a:cs typeface="Arial Bold"/>
                <a:sym typeface="Arial Bold"/>
              </a:rPr>
              <a:t>MODELO PEDAGÓGICO DE GESTIÓN ADMINISTRATIVO Y FINANCIERO PARA LAS UNIDADES PRODUCTIVAS DE CACAO DEL MUNICIPIO DE PAILITAS - CESAR</a:t>
            </a:r>
          </a:p>
          <a:p>
            <a:pPr algn="ctr">
              <a:lnSpc>
                <a:spcPts val="2879"/>
              </a:lnSpc>
            </a:pPr>
          </a:p>
          <a:p>
            <a:pPr algn="ctr">
              <a:lnSpc>
                <a:spcPts val="2879"/>
              </a:lnSpc>
            </a:pPr>
            <a:r>
              <a:rPr lang="en-US" sz="2400">
                <a:solidFill>
                  <a:srgbClr val="000000"/>
                </a:solidFill>
                <a:latin typeface="Arial Bold"/>
                <a:ea typeface="Arial Bold"/>
                <a:cs typeface="Arial Bold"/>
                <a:sym typeface="Arial Bold"/>
              </a:rPr>
              <a:t>PROYECTO DE GRADO</a:t>
            </a:r>
          </a:p>
          <a:p>
            <a:pPr algn="ctr">
              <a:lnSpc>
                <a:spcPts val="2879"/>
              </a:lnSpc>
            </a:pPr>
          </a:p>
          <a:p>
            <a:pPr algn="ctr">
              <a:lnSpc>
                <a:spcPts val="2879"/>
              </a:lnSpc>
            </a:pPr>
            <a:r>
              <a:rPr lang="en-US" sz="2400">
                <a:solidFill>
                  <a:srgbClr val="000000"/>
                </a:solidFill>
                <a:latin typeface="Arial Bold"/>
                <a:ea typeface="Arial Bold"/>
                <a:cs typeface="Arial Bold"/>
                <a:sym typeface="Arial Bold"/>
              </a:rPr>
              <a:t>García Cardona Edwin </a:t>
            </a:r>
          </a:p>
          <a:p>
            <a:pPr algn="ctr">
              <a:lnSpc>
                <a:spcPts val="2879"/>
              </a:lnSpc>
            </a:pPr>
            <a:r>
              <a:rPr lang="en-US" sz="2400">
                <a:solidFill>
                  <a:srgbClr val="000000"/>
                </a:solidFill>
                <a:latin typeface="Arial Bold"/>
                <a:ea typeface="Arial Bold"/>
                <a:cs typeface="Arial Bold"/>
                <a:sym typeface="Arial Bold"/>
              </a:rPr>
              <a:t>CC. 1.007.839.689 </a:t>
            </a:r>
          </a:p>
          <a:p>
            <a:pPr algn="ctr">
              <a:lnSpc>
                <a:spcPts val="2879"/>
              </a:lnSpc>
            </a:pPr>
          </a:p>
          <a:p>
            <a:pPr algn="ctr">
              <a:lnSpc>
                <a:spcPts val="2879"/>
              </a:lnSpc>
            </a:pPr>
            <a:r>
              <a:rPr lang="en-US" sz="2400">
                <a:solidFill>
                  <a:srgbClr val="000000"/>
                </a:solidFill>
                <a:latin typeface="Arial Bold"/>
                <a:ea typeface="Arial Bold"/>
                <a:cs typeface="Arial Bold"/>
                <a:sym typeface="Arial Bold"/>
              </a:rPr>
              <a:t>Pallares Guerrero Diego Alejandro</a:t>
            </a:r>
          </a:p>
          <a:p>
            <a:pPr algn="ctr">
              <a:lnSpc>
                <a:spcPts val="2879"/>
              </a:lnSpc>
            </a:pPr>
            <a:r>
              <a:rPr lang="en-US" sz="2400">
                <a:solidFill>
                  <a:srgbClr val="000000"/>
                </a:solidFill>
                <a:latin typeface="Arial Bold"/>
                <a:ea typeface="Arial Bold"/>
                <a:cs typeface="Arial Bold"/>
                <a:sym typeface="Arial Bold"/>
              </a:rPr>
              <a:t> CC. 1.003.259.334</a:t>
            </a:r>
          </a:p>
          <a:p>
            <a:pPr algn="ctr">
              <a:lnSpc>
                <a:spcPts val="2879"/>
              </a:lnSpc>
            </a:pPr>
          </a:p>
          <a:p>
            <a:pPr algn="ctr">
              <a:lnSpc>
                <a:spcPts val="2879"/>
              </a:lnSpc>
            </a:pPr>
          </a:p>
          <a:p>
            <a:pPr algn="ctr">
              <a:lnSpc>
                <a:spcPts val="2879"/>
              </a:lnSpc>
            </a:pPr>
            <a:r>
              <a:rPr lang="en-US" sz="2400">
                <a:solidFill>
                  <a:srgbClr val="000000"/>
                </a:solidFill>
                <a:latin typeface="Arial Bold"/>
                <a:ea typeface="Arial Bold"/>
                <a:cs typeface="Arial Bold"/>
                <a:sym typeface="Arial Bold"/>
              </a:rPr>
              <a:t>DIRECTOR DE PROYECTO:</a:t>
            </a:r>
          </a:p>
          <a:p>
            <a:pPr algn="ctr">
              <a:lnSpc>
                <a:spcPts val="2879"/>
              </a:lnSpc>
            </a:pPr>
          </a:p>
          <a:p>
            <a:pPr algn="ctr">
              <a:lnSpc>
                <a:spcPts val="2879"/>
              </a:lnSpc>
            </a:pPr>
            <a:r>
              <a:rPr lang="en-US" sz="2400">
                <a:solidFill>
                  <a:srgbClr val="000000"/>
                </a:solidFill>
                <a:latin typeface="Arial Bold"/>
                <a:ea typeface="Arial Bold"/>
                <a:cs typeface="Arial Bold"/>
                <a:sym typeface="Arial Bold"/>
              </a:rPr>
              <a:t>Laura Talía Picón González</a:t>
            </a:r>
          </a:p>
          <a:p>
            <a:pPr algn="ctr">
              <a:lnSpc>
                <a:spcPts val="2879"/>
              </a:lnSpc>
            </a:pPr>
          </a:p>
          <a:p>
            <a:pPr algn="ctr">
              <a:lnSpc>
                <a:spcPts val="2879"/>
              </a:lnSpc>
            </a:pPr>
            <a:r>
              <a:rPr lang="en-US" sz="2400">
                <a:solidFill>
                  <a:srgbClr val="000000"/>
                </a:solidFill>
                <a:latin typeface="Arial Bold"/>
                <a:ea typeface="Arial Bold"/>
                <a:cs typeface="Arial Bold"/>
                <a:sym typeface="Arial Bold"/>
              </a:rPr>
              <a:t>UNIVERSIDAD POPULAR DEL CESAR SECCIONAL AGUACHICA</a:t>
            </a:r>
          </a:p>
          <a:p>
            <a:pPr algn="ctr">
              <a:lnSpc>
                <a:spcPts val="2879"/>
              </a:lnSpc>
            </a:pPr>
            <a:r>
              <a:rPr lang="en-US" sz="2400">
                <a:solidFill>
                  <a:srgbClr val="000000"/>
                </a:solidFill>
                <a:latin typeface="Arial Bold"/>
                <a:ea typeface="Arial Bold"/>
                <a:cs typeface="Arial Bold"/>
                <a:sym typeface="Arial Bold"/>
              </a:rPr>
              <a:t>CIENCIAS ADMINISTRATIVAS, CONTABLES Y ECONÓMICAS</a:t>
            </a:r>
          </a:p>
          <a:p>
            <a:pPr algn="ctr">
              <a:lnSpc>
                <a:spcPts val="2879"/>
              </a:lnSpc>
            </a:pPr>
            <a:r>
              <a:rPr lang="en-US" sz="2400">
                <a:solidFill>
                  <a:srgbClr val="000000"/>
                </a:solidFill>
                <a:latin typeface="Arial Bold"/>
                <a:ea typeface="Arial Bold"/>
                <a:cs typeface="Arial Bold"/>
                <a:sym typeface="Arial Bold"/>
              </a:rPr>
              <a:t>ADMINISTRACIÓN DE EMPRESAS</a:t>
            </a:r>
          </a:p>
          <a:p>
            <a:pPr algn="ctr">
              <a:lnSpc>
                <a:spcPts val="2879"/>
              </a:lnSpc>
            </a:pPr>
            <a:r>
              <a:rPr lang="en-US" sz="2400">
                <a:solidFill>
                  <a:srgbClr val="000000"/>
                </a:solidFill>
                <a:latin typeface="Arial Bold"/>
                <a:ea typeface="Arial Bold"/>
                <a:cs typeface="Arial Bold"/>
                <a:sym typeface="Arial Bold"/>
              </a:rPr>
              <a:t>AGUACHICA</a:t>
            </a:r>
          </a:p>
          <a:p>
            <a:pPr algn="ctr">
              <a:lnSpc>
                <a:spcPts val="2879"/>
              </a:lnSpc>
            </a:pPr>
            <a:r>
              <a:rPr lang="en-US" sz="2400">
                <a:solidFill>
                  <a:srgbClr val="000000"/>
                </a:solidFill>
                <a:latin typeface="Arial Bold"/>
                <a:ea typeface="Arial Bold"/>
                <a:cs typeface="Arial Bold"/>
                <a:sym typeface="Arial Bold"/>
              </a:rPr>
              <a:t>2024 </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6278984" y="-975043"/>
            <a:ext cx="3551925" cy="3234790"/>
          </a:xfrm>
          <a:custGeom>
            <a:avLst/>
            <a:gdLst/>
            <a:ahLst/>
            <a:cxnLst/>
            <a:rect r="r" b="b" t="t" l="l"/>
            <a:pathLst>
              <a:path h="3234790" w="3551925">
                <a:moveTo>
                  <a:pt x="0" y="0"/>
                </a:moveTo>
                <a:lnTo>
                  <a:pt x="3551925" y="0"/>
                </a:lnTo>
                <a:lnTo>
                  <a:pt x="3551925" y="3234790"/>
                </a:lnTo>
                <a:lnTo>
                  <a:pt x="0" y="323479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7738313" y="-975043"/>
            <a:ext cx="3551925" cy="3234790"/>
          </a:xfrm>
          <a:custGeom>
            <a:avLst/>
            <a:gdLst/>
            <a:ahLst/>
            <a:cxnLst/>
            <a:rect r="r" b="b" t="t" l="l"/>
            <a:pathLst>
              <a:path h="3234790" w="3551925">
                <a:moveTo>
                  <a:pt x="0" y="0"/>
                </a:moveTo>
                <a:lnTo>
                  <a:pt x="3551925" y="0"/>
                </a:lnTo>
                <a:lnTo>
                  <a:pt x="3551925" y="3234790"/>
                </a:lnTo>
                <a:lnTo>
                  <a:pt x="0" y="323479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6036694" y="142193"/>
            <a:ext cx="8632532" cy="15713535"/>
          </a:xfrm>
          <a:custGeom>
            <a:avLst/>
            <a:gdLst/>
            <a:ahLst/>
            <a:cxnLst/>
            <a:rect r="r" b="b" t="t" l="l"/>
            <a:pathLst>
              <a:path h="15713535" w="8632532">
                <a:moveTo>
                  <a:pt x="0" y="0"/>
                </a:moveTo>
                <a:lnTo>
                  <a:pt x="8632532" y="0"/>
                </a:lnTo>
                <a:lnTo>
                  <a:pt x="8632532" y="15713535"/>
                </a:lnTo>
                <a:lnTo>
                  <a:pt x="0" y="1571353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435838" y="216358"/>
            <a:ext cx="1506527" cy="1624685"/>
          </a:xfrm>
          <a:custGeom>
            <a:avLst/>
            <a:gdLst/>
            <a:ahLst/>
            <a:cxnLst/>
            <a:rect r="r" b="b" t="t" l="l"/>
            <a:pathLst>
              <a:path h="1624685" w="1506527">
                <a:moveTo>
                  <a:pt x="0" y="0"/>
                </a:moveTo>
                <a:lnTo>
                  <a:pt x="1506527" y="0"/>
                </a:lnTo>
                <a:lnTo>
                  <a:pt x="1506527" y="1624685"/>
                </a:lnTo>
                <a:lnTo>
                  <a:pt x="0" y="1624685"/>
                </a:lnTo>
                <a:lnTo>
                  <a:pt x="0" y="0"/>
                </a:lnTo>
                <a:close/>
              </a:path>
            </a:pathLst>
          </a:custGeom>
          <a:blipFill>
            <a:blip r:embed="rId8"/>
            <a:stretch>
              <a:fillRect l="-62744" t="-9039" r="-62121" b="-8248"/>
            </a:stretch>
          </a:blipFill>
        </p:spPr>
      </p:sp>
      <p:sp>
        <p:nvSpPr>
          <p:cNvPr name="Freeform 6" id="6"/>
          <p:cNvSpPr/>
          <p:nvPr/>
        </p:nvSpPr>
        <p:spPr>
          <a:xfrm flipH="false" flipV="false" rot="0">
            <a:off x="2796660" y="345781"/>
            <a:ext cx="13167863" cy="9293519"/>
          </a:xfrm>
          <a:custGeom>
            <a:avLst/>
            <a:gdLst/>
            <a:ahLst/>
            <a:cxnLst/>
            <a:rect r="r" b="b" t="t" l="l"/>
            <a:pathLst>
              <a:path h="9293519" w="13167863">
                <a:moveTo>
                  <a:pt x="0" y="0"/>
                </a:moveTo>
                <a:lnTo>
                  <a:pt x="13167863" y="0"/>
                </a:lnTo>
                <a:lnTo>
                  <a:pt x="13167863" y="9293519"/>
                </a:lnTo>
                <a:lnTo>
                  <a:pt x="0" y="9293519"/>
                </a:lnTo>
                <a:lnTo>
                  <a:pt x="0" y="0"/>
                </a:lnTo>
                <a:close/>
              </a:path>
            </a:pathLst>
          </a:custGeom>
          <a:blipFill>
            <a:blip r:embed="rId9"/>
            <a:stretch>
              <a:fillRect l="0" t="0" r="0" b="0"/>
            </a:stretch>
          </a:blipFill>
        </p:spPr>
      </p:sp>
      <p:sp>
        <p:nvSpPr>
          <p:cNvPr name="Freeform 7" id="7"/>
          <p:cNvSpPr/>
          <p:nvPr/>
        </p:nvSpPr>
        <p:spPr>
          <a:xfrm flipH="false" flipV="false" rot="0">
            <a:off x="7620000" y="9388462"/>
            <a:ext cx="2688569" cy="2615411"/>
          </a:xfrm>
          <a:custGeom>
            <a:avLst/>
            <a:gdLst/>
            <a:ahLst/>
            <a:cxnLst/>
            <a:rect r="r" b="b" t="t" l="l"/>
            <a:pathLst>
              <a:path h="2615411" w="2688569">
                <a:moveTo>
                  <a:pt x="0" y="0"/>
                </a:moveTo>
                <a:lnTo>
                  <a:pt x="2688569" y="0"/>
                </a:lnTo>
                <a:lnTo>
                  <a:pt x="2688569" y="2615411"/>
                </a:lnTo>
                <a:lnTo>
                  <a:pt x="0" y="2615411"/>
                </a:lnTo>
                <a:lnTo>
                  <a:pt x="0" y="0"/>
                </a:lnTo>
                <a:close/>
              </a:path>
            </a:pathLst>
          </a:custGeom>
          <a:blipFill>
            <a:blip r:embed="rId10"/>
            <a:stretch>
              <a:fillRect l="0" t="0" r="0" b="0"/>
            </a:stretch>
          </a:blipFill>
        </p:spPr>
      </p:sp>
      <p:sp>
        <p:nvSpPr>
          <p:cNvPr name="Freeform 8" id="8"/>
          <p:cNvSpPr/>
          <p:nvPr/>
        </p:nvSpPr>
        <p:spPr>
          <a:xfrm flipH="false" flipV="false" rot="0">
            <a:off x="15291308" y="-387482"/>
            <a:ext cx="2447005" cy="2228525"/>
          </a:xfrm>
          <a:custGeom>
            <a:avLst/>
            <a:gdLst/>
            <a:ahLst/>
            <a:cxnLst/>
            <a:rect r="r" b="b" t="t" l="l"/>
            <a:pathLst>
              <a:path h="2228525" w="2447005">
                <a:moveTo>
                  <a:pt x="0" y="0"/>
                </a:moveTo>
                <a:lnTo>
                  <a:pt x="2447005" y="0"/>
                </a:lnTo>
                <a:lnTo>
                  <a:pt x="2447005" y="2228525"/>
                </a:lnTo>
                <a:lnTo>
                  <a:pt x="0" y="2228525"/>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9" id="9"/>
          <p:cNvSpPr/>
          <p:nvPr/>
        </p:nvSpPr>
        <p:spPr>
          <a:xfrm flipH="false" flipV="false" rot="0">
            <a:off x="14713417" y="459850"/>
            <a:ext cx="3574583" cy="1137701"/>
          </a:xfrm>
          <a:custGeom>
            <a:avLst/>
            <a:gdLst/>
            <a:ahLst/>
            <a:cxnLst/>
            <a:rect r="r" b="b" t="t" l="l"/>
            <a:pathLst>
              <a:path h="1137701" w="3574583">
                <a:moveTo>
                  <a:pt x="0" y="0"/>
                </a:moveTo>
                <a:lnTo>
                  <a:pt x="3574583" y="0"/>
                </a:lnTo>
                <a:lnTo>
                  <a:pt x="3574583" y="1137701"/>
                </a:lnTo>
                <a:lnTo>
                  <a:pt x="0" y="1137701"/>
                </a:lnTo>
                <a:lnTo>
                  <a:pt x="0" y="0"/>
                </a:lnTo>
                <a:close/>
              </a:path>
            </a:pathLst>
          </a:custGeom>
          <a:blipFill>
            <a:blip r:embed="rId13"/>
            <a:stretch>
              <a:fillRect l="0" t="0" r="0" b="0"/>
            </a:stretch>
          </a:blipFill>
        </p:spPr>
      </p:sp>
      <p:sp>
        <p:nvSpPr>
          <p:cNvPr name="TextBox 10" id="10"/>
          <p:cNvSpPr txBox="true"/>
          <p:nvPr/>
        </p:nvSpPr>
        <p:spPr>
          <a:xfrm rot="0">
            <a:off x="8702798" y="9525000"/>
            <a:ext cx="513755" cy="538607"/>
          </a:xfrm>
          <a:prstGeom prst="rect">
            <a:avLst/>
          </a:prstGeom>
        </p:spPr>
        <p:txBody>
          <a:bodyPr anchor="t" rtlCol="false" tIns="0" lIns="0" bIns="0" rIns="0">
            <a:spAutoFit/>
          </a:bodyPr>
          <a:lstStyle/>
          <a:p>
            <a:pPr algn="r">
              <a:lnSpc>
                <a:spcPts val="3919"/>
              </a:lnSpc>
            </a:pPr>
            <a:r>
              <a:rPr lang="en-US" sz="2799">
                <a:solidFill>
                  <a:srgbClr val="000000"/>
                </a:solidFill>
                <a:latin typeface="Arial Bold"/>
                <a:ea typeface="Arial Bold"/>
                <a:cs typeface="Arial Bold"/>
                <a:sym typeface="Arial Bold"/>
              </a:rPr>
              <a:t>11</a:t>
            </a:r>
          </a:p>
        </p:txBody>
      </p:sp>
    </p:spTree>
  </p:cSld>
  <p:clrMapOvr>
    <a:masterClrMapping/>
  </p:clrMapOvr>
  <p:transition spd="fast">
    <p:fade/>
  </p:transition>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058905"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Freeform 3" id="3"/>
          <p:cNvSpPr/>
          <p:nvPr/>
        </p:nvSpPr>
        <p:spPr>
          <a:xfrm flipH="false" flipV="false" rot="0">
            <a:off x="13865445" y="-928370"/>
            <a:ext cx="2700338" cy="2459239"/>
          </a:xfrm>
          <a:custGeom>
            <a:avLst/>
            <a:gdLst/>
            <a:ahLst/>
            <a:cxnLst/>
            <a:rect r="r" b="b" t="t" l="l"/>
            <a:pathLst>
              <a:path h="2459239" w="2700338">
                <a:moveTo>
                  <a:pt x="0" y="0"/>
                </a:moveTo>
                <a:lnTo>
                  <a:pt x="2700338" y="0"/>
                </a:lnTo>
                <a:lnTo>
                  <a:pt x="2700338" y="2459239"/>
                </a:lnTo>
                <a:lnTo>
                  <a:pt x="0" y="245923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515495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76536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6036694" y="142193"/>
            <a:ext cx="8632532" cy="15713535"/>
          </a:xfrm>
          <a:custGeom>
            <a:avLst/>
            <a:gdLst/>
            <a:ahLst/>
            <a:cxnLst/>
            <a:rect r="r" b="b" t="t" l="l"/>
            <a:pathLst>
              <a:path h="15713535" w="8632532">
                <a:moveTo>
                  <a:pt x="0" y="0"/>
                </a:moveTo>
                <a:lnTo>
                  <a:pt x="8632532" y="0"/>
                </a:lnTo>
                <a:lnTo>
                  <a:pt x="8632532" y="15713535"/>
                </a:lnTo>
                <a:lnTo>
                  <a:pt x="0" y="1571353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1278807" y="755248"/>
            <a:ext cx="7371966" cy="14423727"/>
          </a:xfrm>
          <a:custGeom>
            <a:avLst/>
            <a:gdLst/>
            <a:ahLst/>
            <a:cxnLst/>
            <a:rect r="r" b="b" t="t" l="l"/>
            <a:pathLst>
              <a:path h="14423727" w="7371966">
                <a:moveTo>
                  <a:pt x="0" y="0"/>
                </a:moveTo>
                <a:lnTo>
                  <a:pt x="7371966" y="0"/>
                </a:lnTo>
                <a:lnTo>
                  <a:pt x="7371966" y="14423727"/>
                </a:lnTo>
                <a:lnTo>
                  <a:pt x="0" y="1442372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8" id="8"/>
          <p:cNvSpPr/>
          <p:nvPr/>
        </p:nvSpPr>
        <p:spPr>
          <a:xfrm flipH="false" flipV="false" rot="0">
            <a:off x="435838" y="216358"/>
            <a:ext cx="1506527" cy="1624685"/>
          </a:xfrm>
          <a:custGeom>
            <a:avLst/>
            <a:gdLst/>
            <a:ahLst/>
            <a:cxnLst/>
            <a:rect r="r" b="b" t="t" l="l"/>
            <a:pathLst>
              <a:path h="1624685" w="1506527">
                <a:moveTo>
                  <a:pt x="0" y="0"/>
                </a:moveTo>
                <a:lnTo>
                  <a:pt x="1506527" y="0"/>
                </a:lnTo>
                <a:lnTo>
                  <a:pt x="1506527" y="1624685"/>
                </a:lnTo>
                <a:lnTo>
                  <a:pt x="0" y="1624685"/>
                </a:lnTo>
                <a:lnTo>
                  <a:pt x="0" y="0"/>
                </a:lnTo>
                <a:close/>
              </a:path>
            </a:pathLst>
          </a:custGeom>
          <a:blipFill>
            <a:blip r:embed="rId13"/>
            <a:stretch>
              <a:fillRect l="-62744" t="-9039" r="-62121" b="-8248"/>
            </a:stretch>
          </a:blipFill>
        </p:spPr>
      </p:sp>
      <p:sp>
        <p:nvSpPr>
          <p:cNvPr name="Freeform 9" id="9"/>
          <p:cNvSpPr/>
          <p:nvPr/>
        </p:nvSpPr>
        <p:spPr>
          <a:xfrm flipH="false" flipV="false" rot="0">
            <a:off x="7620000" y="9388462"/>
            <a:ext cx="2688569" cy="2615411"/>
          </a:xfrm>
          <a:custGeom>
            <a:avLst/>
            <a:gdLst/>
            <a:ahLst/>
            <a:cxnLst/>
            <a:rect r="r" b="b" t="t" l="l"/>
            <a:pathLst>
              <a:path h="2615411" w="2688569">
                <a:moveTo>
                  <a:pt x="0" y="0"/>
                </a:moveTo>
                <a:lnTo>
                  <a:pt x="2688569" y="0"/>
                </a:lnTo>
                <a:lnTo>
                  <a:pt x="2688569" y="2615411"/>
                </a:lnTo>
                <a:lnTo>
                  <a:pt x="0" y="2615411"/>
                </a:lnTo>
                <a:lnTo>
                  <a:pt x="0" y="0"/>
                </a:lnTo>
                <a:close/>
              </a:path>
            </a:pathLst>
          </a:custGeom>
          <a:blipFill>
            <a:blip r:embed="rId14"/>
            <a:stretch>
              <a:fillRect l="0" t="0" r="0" b="0"/>
            </a:stretch>
          </a:blipFill>
        </p:spPr>
      </p:sp>
      <p:graphicFrame>
        <p:nvGraphicFramePr>
          <p:cNvPr name="Table 10" id="10"/>
          <p:cNvGraphicFramePr>
            <a:graphicFrameLocks noGrp="true"/>
          </p:cNvGraphicFramePr>
          <p:nvPr/>
        </p:nvGraphicFramePr>
        <p:xfrm>
          <a:off x="1574534" y="2386518"/>
          <a:ext cx="16429022" cy="6858000"/>
        </p:xfrm>
        <a:graphic>
          <a:graphicData uri="http://schemas.openxmlformats.org/drawingml/2006/table">
            <a:tbl>
              <a:tblPr/>
              <a:tblGrid>
                <a:gridCol w="3780872"/>
                <a:gridCol w="5143044"/>
                <a:gridCol w="7505106"/>
              </a:tblGrid>
              <a:tr h="1203493">
                <a:tc>
                  <a:txBody>
                    <a:bodyPr anchor="t" rtlCol="false"/>
                    <a:lstStyle/>
                    <a:p>
                      <a:pPr algn="l">
                        <a:lnSpc>
                          <a:spcPts val="3359"/>
                        </a:lnSpc>
                        <a:defRPr/>
                      </a:pPr>
                      <a:endParaRPr lang="en-US" sz="1100"/>
                    </a:p>
                    <a:p>
                      <a:pPr algn="l">
                        <a:lnSpc>
                          <a:spcPts val="3359"/>
                        </a:lnSpc>
                      </a:pPr>
                      <a:r>
                        <a:rPr lang="en-US" sz="2400">
                          <a:solidFill>
                            <a:srgbClr val="000000"/>
                          </a:solidFill>
                          <a:latin typeface="Arial Bold"/>
                          <a:ea typeface="Arial Bold"/>
                          <a:cs typeface="Arial Bold"/>
                          <a:sym typeface="Arial Bold"/>
                        </a:rPr>
                        <a:t>  Categoría </a:t>
                      </a:r>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EDECED"/>
                    </a:solidFill>
                  </a:tcPr>
                </a:tc>
                <a:tc>
                  <a:txBody>
                    <a:bodyPr anchor="t" rtlCol="false"/>
                    <a:lstStyle/>
                    <a:p>
                      <a:pPr algn="l">
                        <a:lnSpc>
                          <a:spcPts val="3359"/>
                        </a:lnSpc>
                        <a:defRPr/>
                      </a:pPr>
                      <a:endParaRPr lang="en-US" sz="1100"/>
                    </a:p>
                    <a:p>
                      <a:pPr algn="l">
                        <a:lnSpc>
                          <a:spcPts val="3359"/>
                        </a:lnSpc>
                      </a:pPr>
                      <a:r>
                        <a:rPr lang="en-US" sz="2400">
                          <a:solidFill>
                            <a:srgbClr val="000000"/>
                          </a:solidFill>
                          <a:latin typeface="Arial Bold"/>
                          <a:ea typeface="Arial Bold"/>
                          <a:cs typeface="Arial Bold"/>
                          <a:sym typeface="Arial Bold"/>
                        </a:rPr>
                        <a:t>  Problema </a:t>
                      </a:r>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EDECED"/>
                    </a:solidFill>
                  </a:tcPr>
                </a:tc>
                <a:tc>
                  <a:txBody>
                    <a:bodyPr anchor="t" rtlCol="false"/>
                    <a:lstStyle/>
                    <a:p>
                      <a:pPr algn="l">
                        <a:lnSpc>
                          <a:spcPts val="3359"/>
                        </a:lnSpc>
                        <a:defRPr/>
                      </a:pPr>
                      <a:endParaRPr lang="en-US" sz="1100"/>
                    </a:p>
                    <a:p>
                      <a:pPr algn="l">
                        <a:lnSpc>
                          <a:spcPts val="3359"/>
                        </a:lnSpc>
                      </a:pPr>
                      <a:r>
                        <a:rPr lang="en-US" sz="2400">
                          <a:solidFill>
                            <a:srgbClr val="000000"/>
                          </a:solidFill>
                          <a:latin typeface="Arial Bold"/>
                          <a:ea typeface="Arial Bold"/>
                          <a:cs typeface="Arial Bold"/>
                          <a:sym typeface="Arial Bold"/>
                        </a:rPr>
                        <a:t>  Descripción </a:t>
                      </a:r>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EDECED"/>
                    </a:solidFill>
                  </a:tcPr>
                </a:tc>
              </a:tr>
              <a:tr h="1623760">
                <a:tc rowSpan="4">
                  <a:txBody>
                    <a:bodyPr anchor="t" rtlCol="false"/>
                    <a:lstStyle/>
                    <a:p>
                      <a:pPr algn="l">
                        <a:lnSpc>
                          <a:spcPts val="3359"/>
                        </a:lnSpc>
                        <a:defRPr/>
                      </a:pPr>
                      <a:endParaRPr lang="en-US" sz="1100"/>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Capacidad</a:t>
                      </a:r>
                    </a:p>
                    <a:p>
                      <a:pPr algn="l">
                        <a:lnSpc>
                          <a:spcPts val="3359"/>
                        </a:lnSpc>
                      </a:pPr>
                      <a:r>
                        <a:rPr lang="en-US" sz="2400">
                          <a:solidFill>
                            <a:srgbClr val="000000"/>
                          </a:solidFill>
                          <a:latin typeface="Arial Bold"/>
                          <a:ea typeface="Arial Bold"/>
                          <a:cs typeface="Arial Bold"/>
                          <a:sym typeface="Arial Bold"/>
                        </a:rPr>
                        <a:t>  financiera</a:t>
                      </a:r>
                    </a:p>
                    <a:p>
                      <a:pPr algn="l">
                        <a:lnSpc>
                          <a:spcPts val="3359"/>
                        </a:lnSpc>
                      </a:pPr>
                      <a:r>
                        <a:rPr lang="en-US" sz="2400">
                          <a:solidFill>
                            <a:srgbClr val="000000"/>
                          </a:solidFill>
                          <a:latin typeface="Arial Bold"/>
                          <a:ea typeface="Arial Bold"/>
                          <a:cs typeface="Arial Bold"/>
                          <a:sym typeface="Arial Bold"/>
                        </a:rPr>
                        <a:t>  </a:t>
                      </a:r>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EDECED"/>
                    </a:solidFill>
                  </a:tcPr>
                </a:tc>
                <a:tc>
                  <a:txBody>
                    <a:bodyPr anchor="t" rtlCol="false"/>
                    <a:lstStyle/>
                    <a:p>
                      <a:pPr algn="l">
                        <a:lnSpc>
                          <a:spcPts val="3359"/>
                        </a:lnSpc>
                        <a:defRPr/>
                      </a:pPr>
                      <a:r>
                        <a:rPr lang="en-US" sz="2400">
                          <a:solidFill>
                            <a:srgbClr val="000000"/>
                          </a:solidFill>
                          <a:latin typeface="Arial Bold"/>
                          <a:ea typeface="Arial Bold"/>
                          <a:cs typeface="Arial Bold"/>
                          <a:sym typeface="Arial Bold"/>
                        </a:rPr>
                        <a:t>Elevado precio de los insumos en todos los</a:t>
                      </a:r>
                      <a:endParaRPr lang="en-US" sz="1100"/>
                    </a:p>
                    <a:p>
                      <a:pPr algn="l">
                        <a:lnSpc>
                          <a:spcPts val="3359"/>
                        </a:lnSpc>
                      </a:pPr>
                      <a:r>
                        <a:rPr lang="en-US" sz="2400">
                          <a:solidFill>
                            <a:srgbClr val="000000"/>
                          </a:solidFill>
                          <a:latin typeface="Arial Bold"/>
                          <a:ea typeface="Arial Bold"/>
                          <a:cs typeface="Arial Bold"/>
                          <a:sym typeface="Arial Bold"/>
                        </a:rPr>
                        <a:t>  sectores</a:t>
                      </a:r>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EDECED"/>
                    </a:solidFill>
                  </a:tcPr>
                </a:tc>
                <a:tc>
                  <a:txBody>
                    <a:bodyPr anchor="t" rtlCol="false"/>
                    <a:lstStyle/>
                    <a:p>
                      <a:pPr algn="l">
                        <a:lnSpc>
                          <a:spcPts val="3359"/>
                        </a:lnSpc>
                        <a:defRPr/>
                      </a:pPr>
                      <a:r>
                        <a:rPr lang="en-US" sz="2400">
                          <a:solidFill>
                            <a:srgbClr val="000000"/>
                          </a:solidFill>
                          <a:latin typeface="Arial Bold"/>
                          <a:ea typeface="Arial Bold"/>
                          <a:cs typeface="Arial Bold"/>
                          <a:sym typeface="Arial Bold"/>
                        </a:rPr>
                        <a:t>Los costos altos de insumos agrícolas limitan la</a:t>
                      </a:r>
                      <a:endParaRPr lang="en-US" sz="1100"/>
                    </a:p>
                    <a:p>
                      <a:pPr algn="l">
                        <a:lnSpc>
                          <a:spcPts val="3359"/>
                        </a:lnSpc>
                      </a:pPr>
                      <a:r>
                        <a:rPr lang="en-US" sz="2400">
                          <a:solidFill>
                            <a:srgbClr val="000000"/>
                          </a:solidFill>
                          <a:latin typeface="Arial Bold"/>
                          <a:ea typeface="Arial Bold"/>
                          <a:cs typeface="Arial Bold"/>
                          <a:sym typeface="Arial Bold"/>
                        </a:rPr>
                        <a:t>  capacidad de producción y rentabilidad</a:t>
                      </a:r>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EDECED"/>
                    </a:solidFill>
                  </a:tcPr>
                </a:tc>
              </a:tr>
              <a:tr h="1203493">
                <a:tc vMerge="true">
                  <a:txBody>
                    <a:bodyPr anchor="t" rtlCol="false"/>
                    <a:lstStyle/>
                    <a:p>
                      <a:pPr algn="l">
                        <a:lnSpc>
                          <a:spcPts val="3359"/>
                        </a:lnSpc>
                        <a:defRPr/>
                      </a:pPr>
                      <a:endParaRPr lang="en-US" sz="1100"/>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Capacidad</a:t>
                      </a:r>
                    </a:p>
                    <a:p>
                      <a:pPr algn="l">
                        <a:lnSpc>
                          <a:spcPts val="3359"/>
                        </a:lnSpc>
                      </a:pPr>
                      <a:r>
                        <a:rPr lang="en-US" sz="2400">
                          <a:solidFill>
                            <a:srgbClr val="000000"/>
                          </a:solidFill>
                          <a:latin typeface="Arial Bold"/>
                          <a:ea typeface="Arial Bold"/>
                          <a:cs typeface="Arial Bold"/>
                          <a:sym typeface="Arial Bold"/>
                        </a:rPr>
                        <a:t>  financiera</a:t>
                      </a:r>
                    </a:p>
                    <a:p>
                      <a:pPr algn="l">
                        <a:lnSpc>
                          <a:spcPts val="3359"/>
                        </a:lnSpc>
                      </a:pPr>
                      <a:r>
                        <a:rPr lang="en-US" sz="2400">
                          <a:solidFill>
                            <a:srgbClr val="000000"/>
                          </a:solidFill>
                          <a:latin typeface="Arial Bold"/>
                          <a:ea typeface="Arial Bold"/>
                          <a:cs typeface="Arial Bold"/>
                          <a:sym typeface="Arial Bold"/>
                        </a:rPr>
                        <a:t>  </a:t>
                      </a:r>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EDECED"/>
                    </a:solidFill>
                  </a:tcPr>
                </a:tc>
                <a:tc>
                  <a:txBody>
                    <a:bodyPr anchor="t" rtlCol="false"/>
                    <a:lstStyle/>
                    <a:p>
                      <a:pPr algn="l">
                        <a:lnSpc>
                          <a:spcPts val="3359"/>
                        </a:lnSpc>
                        <a:defRPr/>
                      </a:pPr>
                      <a:r>
                        <a:rPr lang="en-US" sz="2400">
                          <a:solidFill>
                            <a:srgbClr val="000000"/>
                          </a:solidFill>
                          <a:latin typeface="Arial Bold"/>
                          <a:ea typeface="Arial Bold"/>
                          <a:cs typeface="Arial Bold"/>
                          <a:sym typeface="Arial Bold"/>
                        </a:rPr>
                        <a:t>Escasez de empleo para la mano de obra local</a:t>
                      </a:r>
                      <a:endParaRPr lang="en-US" sz="1100"/>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EDECED"/>
                    </a:solidFill>
                  </a:tcPr>
                </a:tc>
                <a:tc>
                  <a:txBody>
                    <a:bodyPr anchor="t" rtlCol="false"/>
                    <a:lstStyle/>
                    <a:p>
                      <a:pPr algn="l">
                        <a:lnSpc>
                          <a:spcPts val="3359"/>
                        </a:lnSpc>
                        <a:defRPr/>
                      </a:pPr>
                      <a:r>
                        <a:rPr lang="en-US" sz="2400">
                          <a:solidFill>
                            <a:srgbClr val="000000"/>
                          </a:solidFill>
                          <a:latin typeface="Arial Bold"/>
                          <a:ea typeface="Arial Bold"/>
                          <a:cs typeface="Arial Bold"/>
                          <a:sym typeface="Arial Bold"/>
                        </a:rPr>
                        <a:t>Falta de oportunidades laborales para los</a:t>
                      </a:r>
                      <a:endParaRPr lang="en-US" sz="1100"/>
                    </a:p>
                    <a:p>
                      <a:pPr algn="l">
                        <a:lnSpc>
                          <a:spcPts val="3359"/>
                        </a:lnSpc>
                      </a:pPr>
                      <a:r>
                        <a:rPr lang="en-US" sz="2400">
                          <a:solidFill>
                            <a:srgbClr val="000000"/>
                          </a:solidFill>
                          <a:latin typeface="Arial Bold"/>
                          <a:ea typeface="Arial Bold"/>
                          <a:cs typeface="Arial Bold"/>
                          <a:sym typeface="Arial Bold"/>
                        </a:rPr>
                        <a:t>  habitantes locales en el sector cacaotero</a:t>
                      </a:r>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EDECED"/>
                    </a:solidFill>
                  </a:tcPr>
                </a:tc>
              </a:tr>
              <a:tr h="1623760">
                <a:tc vMerge="true">
                  <a:txBody>
                    <a:bodyPr anchor="t" rtlCol="false"/>
                    <a:lstStyle/>
                    <a:p>
                      <a:pPr algn="l">
                        <a:lnSpc>
                          <a:spcPts val="3359"/>
                        </a:lnSpc>
                        <a:defRPr/>
                      </a:pPr>
                      <a:endParaRPr lang="en-US" sz="1100"/>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Capacidad</a:t>
                      </a:r>
                    </a:p>
                    <a:p>
                      <a:pPr algn="l">
                        <a:lnSpc>
                          <a:spcPts val="3359"/>
                        </a:lnSpc>
                      </a:pPr>
                      <a:r>
                        <a:rPr lang="en-US" sz="2400">
                          <a:solidFill>
                            <a:srgbClr val="000000"/>
                          </a:solidFill>
                          <a:latin typeface="Arial Bold"/>
                          <a:ea typeface="Arial Bold"/>
                          <a:cs typeface="Arial Bold"/>
                          <a:sym typeface="Arial Bold"/>
                        </a:rPr>
                        <a:t>  financiera</a:t>
                      </a:r>
                    </a:p>
                    <a:p>
                      <a:pPr algn="l">
                        <a:lnSpc>
                          <a:spcPts val="3359"/>
                        </a:lnSpc>
                      </a:pPr>
                      <a:r>
                        <a:rPr lang="en-US" sz="2400">
                          <a:solidFill>
                            <a:srgbClr val="000000"/>
                          </a:solidFill>
                          <a:latin typeface="Arial Bold"/>
                          <a:ea typeface="Arial Bold"/>
                          <a:cs typeface="Arial Bold"/>
                          <a:sym typeface="Arial Bold"/>
                        </a:rPr>
                        <a:t>  </a:t>
                      </a:r>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EDECED"/>
                    </a:solidFill>
                  </a:tcPr>
                </a:tc>
                <a:tc>
                  <a:txBody>
                    <a:bodyPr anchor="t" rtlCol="false"/>
                    <a:lstStyle/>
                    <a:p>
                      <a:pPr algn="l">
                        <a:lnSpc>
                          <a:spcPts val="3359"/>
                        </a:lnSpc>
                        <a:defRPr/>
                      </a:pPr>
                      <a:r>
                        <a:rPr lang="en-US" sz="2400">
                          <a:solidFill>
                            <a:srgbClr val="000000"/>
                          </a:solidFill>
                          <a:latin typeface="Arial Bold"/>
                          <a:ea typeface="Arial Bold"/>
                          <a:cs typeface="Arial Bold"/>
                          <a:sym typeface="Arial Bold"/>
                        </a:rPr>
                        <a:t>Dificultades para acceder a las distintas fuentes</a:t>
                      </a:r>
                      <a:endParaRPr lang="en-US" sz="1100"/>
                    </a:p>
                    <a:p>
                      <a:pPr algn="l">
                        <a:lnSpc>
                          <a:spcPts val="3359"/>
                        </a:lnSpc>
                      </a:pPr>
                      <a:r>
                        <a:rPr lang="en-US" sz="2400">
                          <a:solidFill>
                            <a:srgbClr val="000000"/>
                          </a:solidFill>
                          <a:latin typeface="Arial Bold"/>
                          <a:ea typeface="Arial Bold"/>
                          <a:cs typeface="Arial Bold"/>
                          <a:sym typeface="Arial Bold"/>
                        </a:rPr>
                        <a:t>  de financiación.</a:t>
                      </a:r>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EDECED"/>
                    </a:solidFill>
                  </a:tcPr>
                </a:tc>
                <a:tc>
                  <a:txBody>
                    <a:bodyPr anchor="t" rtlCol="false"/>
                    <a:lstStyle/>
                    <a:p>
                      <a:pPr algn="l">
                        <a:lnSpc>
                          <a:spcPts val="3359"/>
                        </a:lnSpc>
                        <a:defRPr/>
                      </a:pPr>
                      <a:r>
                        <a:rPr lang="en-US" sz="2400">
                          <a:solidFill>
                            <a:srgbClr val="000000"/>
                          </a:solidFill>
                          <a:latin typeface="Arial Bold"/>
                          <a:ea typeface="Arial Bold"/>
                          <a:cs typeface="Arial Bold"/>
                          <a:sym typeface="Arial Bold"/>
                        </a:rPr>
                        <a:t>Problemas para obtener recursos económicos que financien la producción y mejora de las unidades productivas</a:t>
                      </a:r>
                      <a:endParaRPr lang="en-US" sz="1100"/>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EDECED"/>
                    </a:solidFill>
                  </a:tcPr>
                </a:tc>
              </a:tr>
              <a:tr h="1203493">
                <a:tc vMerge="true">
                  <a:txBody>
                    <a:bodyPr anchor="t" rtlCol="false"/>
                    <a:lstStyle/>
                    <a:p>
                      <a:pPr algn="l">
                        <a:lnSpc>
                          <a:spcPts val="3359"/>
                        </a:lnSpc>
                        <a:defRPr/>
                      </a:pPr>
                      <a:endParaRPr lang="en-US" sz="1100"/>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Capacidad</a:t>
                      </a:r>
                    </a:p>
                    <a:p>
                      <a:pPr algn="l">
                        <a:lnSpc>
                          <a:spcPts val="3359"/>
                        </a:lnSpc>
                      </a:pPr>
                      <a:r>
                        <a:rPr lang="en-US" sz="2400">
                          <a:solidFill>
                            <a:srgbClr val="000000"/>
                          </a:solidFill>
                          <a:latin typeface="Arial Bold"/>
                          <a:ea typeface="Arial Bold"/>
                          <a:cs typeface="Arial Bold"/>
                          <a:sym typeface="Arial Bold"/>
                        </a:rPr>
                        <a:t>  financiera</a:t>
                      </a:r>
                    </a:p>
                    <a:p>
                      <a:pPr algn="l">
                        <a:lnSpc>
                          <a:spcPts val="3359"/>
                        </a:lnSpc>
                      </a:pPr>
                      <a:r>
                        <a:rPr lang="en-US" sz="2400">
                          <a:solidFill>
                            <a:srgbClr val="000000"/>
                          </a:solidFill>
                          <a:latin typeface="Arial Bold"/>
                          <a:ea typeface="Arial Bold"/>
                          <a:cs typeface="Arial Bold"/>
                          <a:sym typeface="Arial Bold"/>
                        </a:rPr>
                        <a:t>  </a:t>
                      </a:r>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EDECED"/>
                    </a:solidFill>
                  </a:tcPr>
                </a:tc>
                <a:tc>
                  <a:txBody>
                    <a:bodyPr anchor="t" rtlCol="false"/>
                    <a:lstStyle/>
                    <a:p>
                      <a:pPr algn="l">
                        <a:lnSpc>
                          <a:spcPts val="3359"/>
                        </a:lnSpc>
                        <a:defRPr/>
                      </a:pPr>
                      <a:r>
                        <a:rPr lang="en-US" sz="2400">
                          <a:solidFill>
                            <a:srgbClr val="000000"/>
                          </a:solidFill>
                          <a:latin typeface="Arial Bold"/>
                          <a:ea typeface="Arial Bold"/>
                          <a:cs typeface="Arial Bold"/>
                          <a:sym typeface="Arial Bold"/>
                        </a:rPr>
                        <a:t>Baja producción del sector cacaotero</a:t>
                      </a:r>
                      <a:endParaRPr lang="en-US" sz="1100"/>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EDECED"/>
                    </a:solidFill>
                  </a:tcPr>
                </a:tc>
                <a:tc>
                  <a:txBody>
                    <a:bodyPr anchor="t" rtlCol="false"/>
                    <a:lstStyle/>
                    <a:p>
                      <a:pPr algn="l">
                        <a:lnSpc>
                          <a:spcPts val="3359"/>
                        </a:lnSpc>
                        <a:defRPr/>
                      </a:pPr>
                      <a:r>
                        <a:rPr lang="en-US" sz="2400">
                          <a:solidFill>
                            <a:srgbClr val="000000"/>
                          </a:solidFill>
                          <a:latin typeface="Arial Bold"/>
                          <a:ea typeface="Arial Bold"/>
                          <a:cs typeface="Arial Bold"/>
                          <a:sym typeface="Arial Bold"/>
                        </a:rPr>
                        <a:t>La producción de cacao es insuficiente para</a:t>
                      </a:r>
                      <a:endParaRPr lang="en-US" sz="1100"/>
                    </a:p>
                    <a:p>
                      <a:pPr algn="l">
                        <a:lnSpc>
                          <a:spcPts val="3359"/>
                        </a:lnSpc>
                      </a:pPr>
                      <a:r>
                        <a:rPr lang="en-US" sz="2400">
                          <a:solidFill>
                            <a:srgbClr val="000000"/>
                          </a:solidFill>
                          <a:latin typeface="Arial Bold"/>
                          <a:ea typeface="Arial Bold"/>
                          <a:cs typeface="Arial Bold"/>
                          <a:sym typeface="Arial Bold"/>
                        </a:rPr>
                        <a:t>  satisfacer la demanda del mercado</a:t>
                      </a:r>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EDECED"/>
                    </a:solidFill>
                  </a:tcPr>
                </a:tc>
              </a:tr>
            </a:tbl>
          </a:graphicData>
        </a:graphic>
      </p:graphicFrame>
      <p:sp>
        <p:nvSpPr>
          <p:cNvPr name="TextBox 11" id="11"/>
          <p:cNvSpPr txBox="true"/>
          <p:nvPr/>
        </p:nvSpPr>
        <p:spPr>
          <a:xfrm rot="0">
            <a:off x="8702798" y="9525000"/>
            <a:ext cx="513755" cy="538607"/>
          </a:xfrm>
          <a:prstGeom prst="rect">
            <a:avLst/>
          </a:prstGeom>
        </p:spPr>
        <p:txBody>
          <a:bodyPr anchor="t" rtlCol="false" tIns="0" lIns="0" bIns="0" rIns="0">
            <a:spAutoFit/>
          </a:bodyPr>
          <a:lstStyle/>
          <a:p>
            <a:pPr algn="r">
              <a:lnSpc>
                <a:spcPts val="3919"/>
              </a:lnSpc>
            </a:pPr>
            <a:r>
              <a:rPr lang="en-US" sz="2799">
                <a:solidFill>
                  <a:srgbClr val="000000"/>
                </a:solidFill>
                <a:latin typeface="Arial Bold"/>
                <a:ea typeface="Arial Bold"/>
                <a:cs typeface="Arial Bold"/>
                <a:sym typeface="Arial Bold"/>
              </a:rPr>
              <a:t>11</a:t>
            </a:r>
          </a:p>
        </p:txBody>
      </p:sp>
      <p:sp>
        <p:nvSpPr>
          <p:cNvPr name="TextBox 12" id="12"/>
          <p:cNvSpPr txBox="true"/>
          <p:nvPr/>
        </p:nvSpPr>
        <p:spPr>
          <a:xfrm rot="0">
            <a:off x="3116570" y="1011210"/>
            <a:ext cx="10864178" cy="1166642"/>
          </a:xfrm>
          <a:prstGeom prst="rect">
            <a:avLst/>
          </a:prstGeom>
        </p:spPr>
        <p:txBody>
          <a:bodyPr anchor="t" rtlCol="false" tIns="0" lIns="0" bIns="0" rIns="0">
            <a:spAutoFit/>
          </a:bodyPr>
          <a:lstStyle/>
          <a:p>
            <a:pPr algn="ctr">
              <a:lnSpc>
                <a:spcPts val="4478"/>
              </a:lnSpc>
              <a:spcBef>
                <a:spcPct val="0"/>
              </a:spcBef>
            </a:pPr>
            <a:r>
              <a:rPr lang="en-US" sz="3199">
                <a:solidFill>
                  <a:srgbClr val="000000"/>
                </a:solidFill>
                <a:latin typeface="Arial Bold"/>
                <a:ea typeface="Arial Bold"/>
                <a:cs typeface="Arial Bold"/>
                <a:sym typeface="Arial Bold"/>
              </a:rPr>
              <a:t>Principales problemas de la gestión administrativa y financiera</a:t>
            </a:r>
          </a:p>
        </p:txBody>
      </p:sp>
    </p:spTree>
  </p:cSld>
  <p:clrMapOvr>
    <a:masterClrMapping/>
  </p:clrMapOvr>
  <p:transition spd="fast">
    <p:fade/>
  </p:transition>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058905"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Freeform 3" id="3"/>
          <p:cNvSpPr/>
          <p:nvPr/>
        </p:nvSpPr>
        <p:spPr>
          <a:xfrm flipH="false" flipV="false" rot="0">
            <a:off x="13865445" y="-928370"/>
            <a:ext cx="2700338" cy="2459239"/>
          </a:xfrm>
          <a:custGeom>
            <a:avLst/>
            <a:gdLst/>
            <a:ahLst/>
            <a:cxnLst/>
            <a:rect r="r" b="b" t="t" l="l"/>
            <a:pathLst>
              <a:path h="2459239" w="2700338">
                <a:moveTo>
                  <a:pt x="0" y="0"/>
                </a:moveTo>
                <a:lnTo>
                  <a:pt x="2700338" y="0"/>
                </a:lnTo>
                <a:lnTo>
                  <a:pt x="2700338" y="2459239"/>
                </a:lnTo>
                <a:lnTo>
                  <a:pt x="0" y="245923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515495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76536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6036694" y="142193"/>
            <a:ext cx="8632532" cy="15713535"/>
          </a:xfrm>
          <a:custGeom>
            <a:avLst/>
            <a:gdLst/>
            <a:ahLst/>
            <a:cxnLst/>
            <a:rect r="r" b="b" t="t" l="l"/>
            <a:pathLst>
              <a:path h="15713535" w="8632532">
                <a:moveTo>
                  <a:pt x="0" y="0"/>
                </a:moveTo>
                <a:lnTo>
                  <a:pt x="8632532" y="0"/>
                </a:lnTo>
                <a:lnTo>
                  <a:pt x="8632532" y="15713535"/>
                </a:lnTo>
                <a:lnTo>
                  <a:pt x="0" y="1571353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1278807" y="755248"/>
            <a:ext cx="7371966" cy="14423727"/>
          </a:xfrm>
          <a:custGeom>
            <a:avLst/>
            <a:gdLst/>
            <a:ahLst/>
            <a:cxnLst/>
            <a:rect r="r" b="b" t="t" l="l"/>
            <a:pathLst>
              <a:path h="14423727" w="7371966">
                <a:moveTo>
                  <a:pt x="0" y="0"/>
                </a:moveTo>
                <a:lnTo>
                  <a:pt x="7371966" y="0"/>
                </a:lnTo>
                <a:lnTo>
                  <a:pt x="7371966" y="14423727"/>
                </a:lnTo>
                <a:lnTo>
                  <a:pt x="0" y="1442372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8" id="8"/>
          <p:cNvSpPr/>
          <p:nvPr/>
        </p:nvSpPr>
        <p:spPr>
          <a:xfrm flipH="false" flipV="false" rot="0">
            <a:off x="435838" y="216358"/>
            <a:ext cx="1506527" cy="1624685"/>
          </a:xfrm>
          <a:custGeom>
            <a:avLst/>
            <a:gdLst/>
            <a:ahLst/>
            <a:cxnLst/>
            <a:rect r="r" b="b" t="t" l="l"/>
            <a:pathLst>
              <a:path h="1624685" w="1506527">
                <a:moveTo>
                  <a:pt x="0" y="0"/>
                </a:moveTo>
                <a:lnTo>
                  <a:pt x="1506527" y="0"/>
                </a:lnTo>
                <a:lnTo>
                  <a:pt x="1506527" y="1624685"/>
                </a:lnTo>
                <a:lnTo>
                  <a:pt x="0" y="1624685"/>
                </a:lnTo>
                <a:lnTo>
                  <a:pt x="0" y="0"/>
                </a:lnTo>
                <a:close/>
              </a:path>
            </a:pathLst>
          </a:custGeom>
          <a:blipFill>
            <a:blip r:embed="rId13"/>
            <a:stretch>
              <a:fillRect l="-62744" t="-9039" r="-62121" b="-8248"/>
            </a:stretch>
          </a:blipFill>
        </p:spPr>
      </p:sp>
      <p:sp>
        <p:nvSpPr>
          <p:cNvPr name="Freeform 9" id="9"/>
          <p:cNvSpPr/>
          <p:nvPr/>
        </p:nvSpPr>
        <p:spPr>
          <a:xfrm flipH="false" flipV="false" rot="0">
            <a:off x="7620000" y="9388462"/>
            <a:ext cx="2688569" cy="2615411"/>
          </a:xfrm>
          <a:custGeom>
            <a:avLst/>
            <a:gdLst/>
            <a:ahLst/>
            <a:cxnLst/>
            <a:rect r="r" b="b" t="t" l="l"/>
            <a:pathLst>
              <a:path h="2615411" w="2688569">
                <a:moveTo>
                  <a:pt x="0" y="0"/>
                </a:moveTo>
                <a:lnTo>
                  <a:pt x="2688569" y="0"/>
                </a:lnTo>
                <a:lnTo>
                  <a:pt x="2688569" y="2615411"/>
                </a:lnTo>
                <a:lnTo>
                  <a:pt x="0" y="2615411"/>
                </a:lnTo>
                <a:lnTo>
                  <a:pt x="0" y="0"/>
                </a:lnTo>
                <a:close/>
              </a:path>
            </a:pathLst>
          </a:custGeom>
          <a:blipFill>
            <a:blip r:embed="rId14"/>
            <a:stretch>
              <a:fillRect l="0" t="0" r="0" b="0"/>
            </a:stretch>
          </a:blipFill>
        </p:spPr>
      </p:sp>
      <p:graphicFrame>
        <p:nvGraphicFramePr>
          <p:cNvPr name="Table 10" id="10"/>
          <p:cNvGraphicFramePr>
            <a:graphicFrameLocks noGrp="true"/>
          </p:cNvGraphicFramePr>
          <p:nvPr/>
        </p:nvGraphicFramePr>
        <p:xfrm>
          <a:off x="1574534" y="2386518"/>
          <a:ext cx="16429022" cy="6857238"/>
        </p:xfrm>
        <a:graphic>
          <a:graphicData uri="http://schemas.openxmlformats.org/drawingml/2006/table">
            <a:tbl>
              <a:tblPr/>
              <a:tblGrid>
                <a:gridCol w="3780872"/>
                <a:gridCol w="5143044"/>
                <a:gridCol w="7505106"/>
              </a:tblGrid>
              <a:tr h="1203493">
                <a:tc>
                  <a:txBody>
                    <a:bodyPr anchor="t" rtlCol="false"/>
                    <a:lstStyle/>
                    <a:p>
                      <a:pPr algn="l">
                        <a:lnSpc>
                          <a:spcPts val="3359"/>
                        </a:lnSpc>
                        <a:defRPr/>
                      </a:pPr>
                      <a:endParaRPr lang="en-US" sz="1100"/>
                    </a:p>
                    <a:p>
                      <a:pPr algn="l">
                        <a:lnSpc>
                          <a:spcPts val="3359"/>
                        </a:lnSpc>
                      </a:pPr>
                      <a:r>
                        <a:rPr lang="en-US" sz="2400">
                          <a:solidFill>
                            <a:srgbClr val="000000"/>
                          </a:solidFill>
                          <a:latin typeface="Arial Bold"/>
                          <a:ea typeface="Arial Bold"/>
                          <a:cs typeface="Arial Bold"/>
                          <a:sym typeface="Arial Bold"/>
                        </a:rPr>
                        <a:t>  Categoría </a:t>
                      </a:r>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B8FFAD"/>
                    </a:solidFill>
                  </a:tcPr>
                </a:tc>
                <a:tc>
                  <a:txBody>
                    <a:bodyPr anchor="t" rtlCol="false"/>
                    <a:lstStyle/>
                    <a:p>
                      <a:pPr algn="l">
                        <a:lnSpc>
                          <a:spcPts val="3359"/>
                        </a:lnSpc>
                        <a:defRPr/>
                      </a:pPr>
                      <a:endParaRPr lang="en-US" sz="1100"/>
                    </a:p>
                    <a:p>
                      <a:pPr algn="l">
                        <a:lnSpc>
                          <a:spcPts val="3359"/>
                        </a:lnSpc>
                      </a:pPr>
                      <a:r>
                        <a:rPr lang="en-US" sz="2400">
                          <a:solidFill>
                            <a:srgbClr val="000000"/>
                          </a:solidFill>
                          <a:latin typeface="Arial Bold"/>
                          <a:ea typeface="Arial Bold"/>
                          <a:cs typeface="Arial Bold"/>
                          <a:sym typeface="Arial Bold"/>
                        </a:rPr>
                        <a:t>  Problema </a:t>
                      </a:r>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B8FFAD"/>
                    </a:solidFill>
                  </a:tcPr>
                </a:tc>
                <a:tc>
                  <a:txBody>
                    <a:bodyPr anchor="t" rtlCol="false"/>
                    <a:lstStyle/>
                    <a:p>
                      <a:pPr algn="l">
                        <a:lnSpc>
                          <a:spcPts val="3359"/>
                        </a:lnSpc>
                        <a:defRPr/>
                      </a:pPr>
                      <a:endParaRPr lang="en-US" sz="1100"/>
                    </a:p>
                    <a:p>
                      <a:pPr algn="l">
                        <a:lnSpc>
                          <a:spcPts val="3359"/>
                        </a:lnSpc>
                      </a:pPr>
                      <a:r>
                        <a:rPr lang="en-US" sz="2400">
                          <a:solidFill>
                            <a:srgbClr val="000000"/>
                          </a:solidFill>
                          <a:latin typeface="Arial Bold"/>
                          <a:ea typeface="Arial Bold"/>
                          <a:cs typeface="Arial Bold"/>
                          <a:sym typeface="Arial Bold"/>
                        </a:rPr>
                        <a:t>  Descripción </a:t>
                      </a:r>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B8FFAD"/>
                    </a:solidFill>
                  </a:tcPr>
                </a:tc>
              </a:tr>
              <a:tr h="1622997">
                <a:tc rowSpan="4">
                  <a:txBody>
                    <a:bodyPr anchor="t" rtlCol="false"/>
                    <a:lstStyle/>
                    <a:p>
                      <a:pPr algn="l">
                        <a:lnSpc>
                          <a:spcPts val="3359"/>
                        </a:lnSpc>
                        <a:defRPr/>
                      </a:pPr>
                      <a:endParaRPr lang="en-US" sz="1100"/>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Capacidad</a:t>
                      </a:r>
                    </a:p>
                    <a:p>
                      <a:pPr algn="l">
                        <a:lnSpc>
                          <a:spcPts val="3359"/>
                        </a:lnSpc>
                      </a:pPr>
                      <a:r>
                        <a:rPr lang="en-US" sz="2400">
                          <a:solidFill>
                            <a:srgbClr val="000000"/>
                          </a:solidFill>
                          <a:latin typeface="Arial Bold"/>
                          <a:ea typeface="Arial Bold"/>
                          <a:cs typeface="Arial Bold"/>
                          <a:sym typeface="Arial Bold"/>
                        </a:rPr>
                        <a:t> administrativa</a:t>
                      </a:r>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B8FFAD"/>
                    </a:solidFill>
                  </a:tcPr>
                </a:tc>
                <a:tc>
                  <a:txBody>
                    <a:bodyPr anchor="t" rtlCol="false"/>
                    <a:lstStyle/>
                    <a:p>
                      <a:pPr algn="l">
                        <a:lnSpc>
                          <a:spcPts val="3359"/>
                        </a:lnSpc>
                        <a:defRPr/>
                      </a:pPr>
                      <a:r>
                        <a:rPr lang="en-US" sz="2400">
                          <a:solidFill>
                            <a:srgbClr val="000000"/>
                          </a:solidFill>
                          <a:latin typeface="Arial Bold"/>
                          <a:ea typeface="Arial Bold"/>
                          <a:cs typeface="Arial Bold"/>
                          <a:sym typeface="Arial Bold"/>
                        </a:rPr>
                        <a:t>No hay continuidad en las cadenas de producción</a:t>
                      </a:r>
                      <a:endParaRPr lang="en-US" sz="1100"/>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B8FFAD"/>
                    </a:solidFill>
                  </a:tcPr>
                </a:tc>
                <a:tc>
                  <a:txBody>
                    <a:bodyPr anchor="t" rtlCol="false"/>
                    <a:lstStyle/>
                    <a:p>
                      <a:pPr algn="l">
                        <a:lnSpc>
                          <a:spcPts val="3359"/>
                        </a:lnSpc>
                        <a:defRPr/>
                      </a:pPr>
                      <a:r>
                        <a:rPr lang="en-US" sz="2400">
                          <a:solidFill>
                            <a:srgbClr val="000000"/>
                          </a:solidFill>
                          <a:latin typeface="Arial Bold"/>
                          <a:ea typeface="Arial Bold"/>
                          <a:cs typeface="Arial Bold"/>
                          <a:sym typeface="Arial Bold"/>
                        </a:rPr>
                        <a:t>Las cadenas productivas están interrumpidas, lo que afecta la eficiencia y productividad</a:t>
                      </a:r>
                      <a:endParaRPr lang="en-US" sz="1100"/>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B8FFAD"/>
                    </a:solidFill>
                  </a:tcPr>
                </a:tc>
              </a:tr>
              <a:tr h="1203493">
                <a:tc vMerge="true">
                  <a:txBody>
                    <a:bodyPr anchor="t" rtlCol="false"/>
                    <a:lstStyle/>
                    <a:p>
                      <a:pPr algn="l">
                        <a:lnSpc>
                          <a:spcPts val="3359"/>
                        </a:lnSpc>
                        <a:defRPr/>
                      </a:pPr>
                      <a:endParaRPr lang="en-US" sz="1100"/>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Capacidad</a:t>
                      </a:r>
                    </a:p>
                    <a:p>
                      <a:pPr algn="l">
                        <a:lnSpc>
                          <a:spcPts val="3359"/>
                        </a:lnSpc>
                      </a:pPr>
                      <a:r>
                        <a:rPr lang="en-US" sz="2400">
                          <a:solidFill>
                            <a:srgbClr val="000000"/>
                          </a:solidFill>
                          <a:latin typeface="Arial Bold"/>
                          <a:ea typeface="Arial Bold"/>
                          <a:cs typeface="Arial Bold"/>
                          <a:sym typeface="Arial Bold"/>
                        </a:rPr>
                        <a:t> administrativa</a:t>
                      </a:r>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B8FFAD"/>
                    </a:solidFill>
                  </a:tcPr>
                </a:tc>
                <a:tc>
                  <a:txBody>
                    <a:bodyPr anchor="t" rtlCol="false"/>
                    <a:lstStyle/>
                    <a:p>
                      <a:pPr algn="l">
                        <a:lnSpc>
                          <a:spcPts val="3359"/>
                        </a:lnSpc>
                        <a:defRPr/>
                      </a:pPr>
                      <a:r>
                        <a:rPr lang="en-US" sz="2400">
                          <a:solidFill>
                            <a:srgbClr val="000000"/>
                          </a:solidFill>
                          <a:latin typeface="Arial Bold"/>
                          <a:ea typeface="Arial Bold"/>
                          <a:cs typeface="Arial Bold"/>
                          <a:sym typeface="Arial Bold"/>
                        </a:rPr>
                        <a:t>Mal estado de las vías secundarias y terciarias</a:t>
                      </a:r>
                      <a:endParaRPr lang="en-US" sz="1100"/>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B8FFAD"/>
                    </a:solidFill>
                  </a:tcPr>
                </a:tc>
                <a:tc>
                  <a:txBody>
                    <a:bodyPr anchor="t" rtlCol="false"/>
                    <a:lstStyle/>
                    <a:p>
                      <a:pPr algn="l">
                        <a:lnSpc>
                          <a:spcPts val="3359"/>
                        </a:lnSpc>
                        <a:defRPr/>
                      </a:pPr>
                      <a:r>
                        <a:rPr lang="en-US" sz="2400">
                          <a:solidFill>
                            <a:srgbClr val="000000"/>
                          </a:solidFill>
                          <a:latin typeface="Arial Bold"/>
                          <a:ea typeface="Arial Bold"/>
                          <a:cs typeface="Arial Bold"/>
                          <a:sym typeface="Arial Bold"/>
                        </a:rPr>
                        <a:t>La infraestructura vial deficiente dificulta el transporte y la comercialización de cacao</a:t>
                      </a:r>
                      <a:endParaRPr lang="en-US" sz="1100"/>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B8FFAD"/>
                    </a:solidFill>
                  </a:tcPr>
                </a:tc>
              </a:tr>
              <a:tr h="1623761">
                <a:tc vMerge="true">
                  <a:txBody>
                    <a:bodyPr anchor="t" rtlCol="false"/>
                    <a:lstStyle/>
                    <a:p>
                      <a:pPr algn="l">
                        <a:lnSpc>
                          <a:spcPts val="3359"/>
                        </a:lnSpc>
                        <a:defRPr/>
                      </a:pPr>
                      <a:endParaRPr lang="en-US" sz="1100"/>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Capacidad</a:t>
                      </a:r>
                    </a:p>
                    <a:p>
                      <a:pPr algn="l">
                        <a:lnSpc>
                          <a:spcPts val="3359"/>
                        </a:lnSpc>
                      </a:pPr>
                      <a:r>
                        <a:rPr lang="en-US" sz="2400">
                          <a:solidFill>
                            <a:srgbClr val="000000"/>
                          </a:solidFill>
                          <a:latin typeface="Arial Bold"/>
                          <a:ea typeface="Arial Bold"/>
                          <a:cs typeface="Arial Bold"/>
                          <a:sym typeface="Arial Bold"/>
                        </a:rPr>
                        <a:t> administrativa</a:t>
                      </a:r>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B8FFAD"/>
                    </a:solidFill>
                  </a:tcPr>
                </a:tc>
                <a:tc>
                  <a:txBody>
                    <a:bodyPr anchor="t" rtlCol="false"/>
                    <a:lstStyle/>
                    <a:p>
                      <a:pPr algn="l">
                        <a:lnSpc>
                          <a:spcPts val="3359"/>
                        </a:lnSpc>
                        <a:defRPr/>
                      </a:pPr>
                      <a:r>
                        <a:rPr lang="en-US" sz="2400">
                          <a:solidFill>
                            <a:srgbClr val="000000"/>
                          </a:solidFill>
                          <a:latin typeface="Arial Bold"/>
                          <a:ea typeface="Arial Bold"/>
                          <a:cs typeface="Arial Bold"/>
                          <a:sym typeface="Arial Bold"/>
                        </a:rPr>
                        <a:t>Carencia de estrategias gubernamentales a corto, medio y largo plazo</a:t>
                      </a:r>
                      <a:endParaRPr lang="en-US" sz="1100"/>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B8FFAD"/>
                    </a:solidFill>
                  </a:tcPr>
                </a:tc>
                <a:tc>
                  <a:txBody>
                    <a:bodyPr anchor="t" rtlCol="false"/>
                    <a:lstStyle/>
                    <a:p>
                      <a:pPr algn="l">
                        <a:lnSpc>
                          <a:spcPts val="3359"/>
                        </a:lnSpc>
                        <a:defRPr/>
                      </a:pPr>
                      <a:r>
                        <a:rPr lang="en-US" sz="2400">
                          <a:solidFill>
                            <a:srgbClr val="000000"/>
                          </a:solidFill>
                          <a:latin typeface="Arial Bold"/>
                          <a:ea typeface="Arial Bold"/>
                          <a:cs typeface="Arial Bold"/>
                          <a:sym typeface="Arial Bold"/>
                        </a:rPr>
                        <a:t>Ausencia de políticas y planes claros para el desarrollo del sector cacaotero</a:t>
                      </a:r>
                      <a:endParaRPr lang="en-US" sz="1100"/>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B8FFAD"/>
                    </a:solidFill>
                  </a:tcPr>
                </a:tc>
              </a:tr>
              <a:tr h="1203493">
                <a:tc vMerge="true">
                  <a:txBody>
                    <a:bodyPr anchor="t" rtlCol="false"/>
                    <a:lstStyle/>
                    <a:p>
                      <a:pPr algn="l">
                        <a:lnSpc>
                          <a:spcPts val="3359"/>
                        </a:lnSpc>
                        <a:defRPr/>
                      </a:pPr>
                      <a:endParaRPr lang="en-US" sz="1100"/>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a:t>
                      </a:r>
                    </a:p>
                    <a:p>
                      <a:pPr algn="l">
                        <a:lnSpc>
                          <a:spcPts val="3359"/>
                        </a:lnSpc>
                      </a:pPr>
                      <a:r>
                        <a:rPr lang="en-US" sz="2400">
                          <a:solidFill>
                            <a:srgbClr val="000000"/>
                          </a:solidFill>
                          <a:latin typeface="Arial Bold"/>
                          <a:ea typeface="Arial Bold"/>
                          <a:cs typeface="Arial Bold"/>
                          <a:sym typeface="Arial Bold"/>
                        </a:rPr>
                        <a:t>  Capacidad</a:t>
                      </a:r>
                    </a:p>
                    <a:p>
                      <a:pPr algn="l">
                        <a:lnSpc>
                          <a:spcPts val="3359"/>
                        </a:lnSpc>
                      </a:pPr>
                      <a:r>
                        <a:rPr lang="en-US" sz="2400">
                          <a:solidFill>
                            <a:srgbClr val="000000"/>
                          </a:solidFill>
                          <a:latin typeface="Arial Bold"/>
                          <a:ea typeface="Arial Bold"/>
                          <a:cs typeface="Arial Bold"/>
                          <a:sym typeface="Arial Bold"/>
                        </a:rPr>
                        <a:t> administrativa</a:t>
                      </a:r>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B8FFAD"/>
                    </a:solidFill>
                  </a:tcPr>
                </a:tc>
                <a:tc>
                  <a:txBody>
                    <a:bodyPr anchor="t" rtlCol="false"/>
                    <a:lstStyle/>
                    <a:p>
                      <a:pPr algn="l">
                        <a:lnSpc>
                          <a:spcPts val="3359"/>
                        </a:lnSpc>
                        <a:defRPr/>
                      </a:pPr>
                      <a:r>
                        <a:rPr lang="en-US" sz="2400">
                          <a:solidFill>
                            <a:srgbClr val="000000"/>
                          </a:solidFill>
                          <a:latin typeface="Arial Bold"/>
                          <a:ea typeface="Arial Bold"/>
                          <a:cs typeface="Arial Bold"/>
                          <a:sym typeface="Arial Bold"/>
                        </a:rPr>
                        <a:t>Servicio eléctrico deficiente</a:t>
                      </a:r>
                      <a:endParaRPr lang="en-US" sz="1100"/>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B8FFAD"/>
                    </a:solidFill>
                  </a:tcPr>
                </a:tc>
                <a:tc>
                  <a:txBody>
                    <a:bodyPr anchor="t" rtlCol="false"/>
                    <a:lstStyle/>
                    <a:p>
                      <a:pPr algn="l">
                        <a:lnSpc>
                          <a:spcPts val="3359"/>
                        </a:lnSpc>
                        <a:defRPr/>
                      </a:pPr>
                      <a:r>
                        <a:rPr lang="en-US" sz="2400">
                          <a:solidFill>
                            <a:srgbClr val="000000"/>
                          </a:solidFill>
                          <a:latin typeface="Arial Bold"/>
                          <a:ea typeface="Arial Bold"/>
                          <a:cs typeface="Arial Bold"/>
                          <a:sym typeface="Arial Bold"/>
                        </a:rPr>
                        <a:t>Problemas con el suministro de electricidad que afectan la producción y conservación del cacao</a:t>
                      </a:r>
                      <a:endParaRPr lang="en-US" sz="1100"/>
                    </a:p>
                  </a:txBody>
                  <a:tcPr marL="161925" marR="161925" marT="161925" marB="16192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B8FFAD"/>
                    </a:solidFill>
                  </a:tcPr>
                </a:tc>
              </a:tr>
            </a:tbl>
          </a:graphicData>
        </a:graphic>
      </p:graphicFrame>
      <p:sp>
        <p:nvSpPr>
          <p:cNvPr name="TextBox 11" id="11"/>
          <p:cNvSpPr txBox="true"/>
          <p:nvPr/>
        </p:nvSpPr>
        <p:spPr>
          <a:xfrm rot="0">
            <a:off x="8702798" y="9525000"/>
            <a:ext cx="513755" cy="538607"/>
          </a:xfrm>
          <a:prstGeom prst="rect">
            <a:avLst/>
          </a:prstGeom>
        </p:spPr>
        <p:txBody>
          <a:bodyPr anchor="t" rtlCol="false" tIns="0" lIns="0" bIns="0" rIns="0">
            <a:spAutoFit/>
          </a:bodyPr>
          <a:lstStyle/>
          <a:p>
            <a:pPr algn="r">
              <a:lnSpc>
                <a:spcPts val="3919"/>
              </a:lnSpc>
            </a:pPr>
            <a:r>
              <a:rPr lang="en-US" sz="2799">
                <a:solidFill>
                  <a:srgbClr val="000000"/>
                </a:solidFill>
                <a:latin typeface="Arial Bold"/>
                <a:ea typeface="Arial Bold"/>
                <a:cs typeface="Arial Bold"/>
                <a:sym typeface="Arial Bold"/>
              </a:rPr>
              <a:t>12</a:t>
            </a:r>
          </a:p>
        </p:txBody>
      </p:sp>
      <p:sp>
        <p:nvSpPr>
          <p:cNvPr name="TextBox 12" id="12"/>
          <p:cNvSpPr txBox="true"/>
          <p:nvPr/>
        </p:nvSpPr>
        <p:spPr>
          <a:xfrm rot="0">
            <a:off x="3116570" y="1011210"/>
            <a:ext cx="10864178" cy="1166642"/>
          </a:xfrm>
          <a:prstGeom prst="rect">
            <a:avLst/>
          </a:prstGeom>
        </p:spPr>
        <p:txBody>
          <a:bodyPr anchor="t" rtlCol="false" tIns="0" lIns="0" bIns="0" rIns="0">
            <a:spAutoFit/>
          </a:bodyPr>
          <a:lstStyle/>
          <a:p>
            <a:pPr algn="ctr">
              <a:lnSpc>
                <a:spcPts val="4478"/>
              </a:lnSpc>
              <a:spcBef>
                <a:spcPct val="0"/>
              </a:spcBef>
            </a:pPr>
            <a:r>
              <a:rPr lang="en-US" sz="3199">
                <a:solidFill>
                  <a:srgbClr val="000000"/>
                </a:solidFill>
                <a:latin typeface="Arial Bold"/>
                <a:ea typeface="Arial Bold"/>
                <a:cs typeface="Arial Bold"/>
                <a:sym typeface="Arial Bold"/>
              </a:rPr>
              <a:t>Principales problemas de la gestión administrativa y financiera</a:t>
            </a:r>
          </a:p>
        </p:txBody>
      </p:sp>
    </p:spTree>
  </p:cSld>
  <p:clrMapOvr>
    <a:masterClrMapping/>
  </p:clrMapOvr>
  <p:transition spd="fast">
    <p:fade/>
  </p:transition>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058905"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Freeform 3" id="3"/>
          <p:cNvSpPr/>
          <p:nvPr/>
        </p:nvSpPr>
        <p:spPr>
          <a:xfrm flipH="false" flipV="false" rot="0">
            <a:off x="13865445" y="-928370"/>
            <a:ext cx="2700338" cy="2459239"/>
          </a:xfrm>
          <a:custGeom>
            <a:avLst/>
            <a:gdLst/>
            <a:ahLst/>
            <a:cxnLst/>
            <a:rect r="r" b="b" t="t" l="l"/>
            <a:pathLst>
              <a:path h="2459239" w="2700338">
                <a:moveTo>
                  <a:pt x="0" y="0"/>
                </a:moveTo>
                <a:lnTo>
                  <a:pt x="2700338" y="0"/>
                </a:lnTo>
                <a:lnTo>
                  <a:pt x="2700338" y="2459239"/>
                </a:lnTo>
                <a:lnTo>
                  <a:pt x="0" y="245923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515495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76536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6036694" y="142193"/>
            <a:ext cx="8632532" cy="15713535"/>
          </a:xfrm>
          <a:custGeom>
            <a:avLst/>
            <a:gdLst/>
            <a:ahLst/>
            <a:cxnLst/>
            <a:rect r="r" b="b" t="t" l="l"/>
            <a:pathLst>
              <a:path h="15713535" w="8632532">
                <a:moveTo>
                  <a:pt x="0" y="0"/>
                </a:moveTo>
                <a:lnTo>
                  <a:pt x="8632532" y="0"/>
                </a:lnTo>
                <a:lnTo>
                  <a:pt x="8632532" y="15713535"/>
                </a:lnTo>
                <a:lnTo>
                  <a:pt x="0" y="1571353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1278807" y="755248"/>
            <a:ext cx="7371966" cy="14423727"/>
          </a:xfrm>
          <a:custGeom>
            <a:avLst/>
            <a:gdLst/>
            <a:ahLst/>
            <a:cxnLst/>
            <a:rect r="r" b="b" t="t" l="l"/>
            <a:pathLst>
              <a:path h="14423727" w="7371966">
                <a:moveTo>
                  <a:pt x="0" y="0"/>
                </a:moveTo>
                <a:lnTo>
                  <a:pt x="7371966" y="0"/>
                </a:lnTo>
                <a:lnTo>
                  <a:pt x="7371966" y="14423727"/>
                </a:lnTo>
                <a:lnTo>
                  <a:pt x="0" y="1442372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8" id="8"/>
          <p:cNvSpPr/>
          <p:nvPr/>
        </p:nvSpPr>
        <p:spPr>
          <a:xfrm flipH="false" flipV="false" rot="0">
            <a:off x="435838" y="216358"/>
            <a:ext cx="1506527" cy="1624685"/>
          </a:xfrm>
          <a:custGeom>
            <a:avLst/>
            <a:gdLst/>
            <a:ahLst/>
            <a:cxnLst/>
            <a:rect r="r" b="b" t="t" l="l"/>
            <a:pathLst>
              <a:path h="1624685" w="1506527">
                <a:moveTo>
                  <a:pt x="0" y="0"/>
                </a:moveTo>
                <a:lnTo>
                  <a:pt x="1506527" y="0"/>
                </a:lnTo>
                <a:lnTo>
                  <a:pt x="1506527" y="1624685"/>
                </a:lnTo>
                <a:lnTo>
                  <a:pt x="0" y="1624685"/>
                </a:lnTo>
                <a:lnTo>
                  <a:pt x="0" y="0"/>
                </a:lnTo>
                <a:close/>
              </a:path>
            </a:pathLst>
          </a:custGeom>
          <a:blipFill>
            <a:blip r:embed="rId13"/>
            <a:stretch>
              <a:fillRect l="-62744" t="-9039" r="-62121" b="-8248"/>
            </a:stretch>
          </a:blipFill>
        </p:spPr>
      </p:sp>
      <p:sp>
        <p:nvSpPr>
          <p:cNvPr name="Freeform 9" id="9"/>
          <p:cNvSpPr/>
          <p:nvPr/>
        </p:nvSpPr>
        <p:spPr>
          <a:xfrm flipH="false" flipV="false" rot="0">
            <a:off x="7620000" y="9388462"/>
            <a:ext cx="2688569" cy="2615411"/>
          </a:xfrm>
          <a:custGeom>
            <a:avLst/>
            <a:gdLst/>
            <a:ahLst/>
            <a:cxnLst/>
            <a:rect r="r" b="b" t="t" l="l"/>
            <a:pathLst>
              <a:path h="2615411" w="2688569">
                <a:moveTo>
                  <a:pt x="0" y="0"/>
                </a:moveTo>
                <a:lnTo>
                  <a:pt x="2688569" y="0"/>
                </a:lnTo>
                <a:lnTo>
                  <a:pt x="2688569" y="2615411"/>
                </a:lnTo>
                <a:lnTo>
                  <a:pt x="0" y="2615411"/>
                </a:lnTo>
                <a:lnTo>
                  <a:pt x="0" y="0"/>
                </a:lnTo>
                <a:close/>
              </a:path>
            </a:pathLst>
          </a:custGeom>
          <a:blipFill>
            <a:blip r:embed="rId14"/>
            <a:stretch>
              <a:fillRect l="0" t="0" r="0" b="0"/>
            </a:stretch>
          </a:blipFill>
        </p:spPr>
      </p:sp>
      <p:sp>
        <p:nvSpPr>
          <p:cNvPr name="Freeform 10" id="10"/>
          <p:cNvSpPr/>
          <p:nvPr/>
        </p:nvSpPr>
        <p:spPr>
          <a:xfrm flipH="false" flipV="false" rot="0">
            <a:off x="1752392" y="1656443"/>
            <a:ext cx="15012971" cy="7798257"/>
          </a:xfrm>
          <a:custGeom>
            <a:avLst/>
            <a:gdLst/>
            <a:ahLst/>
            <a:cxnLst/>
            <a:rect r="r" b="b" t="t" l="l"/>
            <a:pathLst>
              <a:path h="7798257" w="15012971">
                <a:moveTo>
                  <a:pt x="0" y="0"/>
                </a:moveTo>
                <a:lnTo>
                  <a:pt x="15012971" y="0"/>
                </a:lnTo>
                <a:lnTo>
                  <a:pt x="15012971" y="7798257"/>
                </a:lnTo>
                <a:lnTo>
                  <a:pt x="0" y="7798257"/>
                </a:lnTo>
                <a:lnTo>
                  <a:pt x="0" y="0"/>
                </a:lnTo>
                <a:close/>
              </a:path>
            </a:pathLst>
          </a:custGeom>
          <a:blipFill>
            <a:blip r:embed="rId15"/>
            <a:stretch>
              <a:fillRect l="-38360" t="-36098" r="-12559" b="-27254"/>
            </a:stretch>
          </a:blipFill>
        </p:spPr>
      </p:sp>
      <p:sp>
        <p:nvSpPr>
          <p:cNvPr name="TextBox 11" id="11"/>
          <p:cNvSpPr txBox="true"/>
          <p:nvPr/>
        </p:nvSpPr>
        <p:spPr>
          <a:xfrm rot="0">
            <a:off x="8702798" y="9525000"/>
            <a:ext cx="513755" cy="538607"/>
          </a:xfrm>
          <a:prstGeom prst="rect">
            <a:avLst/>
          </a:prstGeom>
        </p:spPr>
        <p:txBody>
          <a:bodyPr anchor="t" rtlCol="false" tIns="0" lIns="0" bIns="0" rIns="0">
            <a:spAutoFit/>
          </a:bodyPr>
          <a:lstStyle/>
          <a:p>
            <a:pPr algn="r">
              <a:lnSpc>
                <a:spcPts val="3919"/>
              </a:lnSpc>
            </a:pPr>
            <a:r>
              <a:rPr lang="en-US" sz="2799">
                <a:solidFill>
                  <a:srgbClr val="000000"/>
                </a:solidFill>
                <a:latin typeface="Arial Bold"/>
                <a:ea typeface="Arial Bold"/>
                <a:cs typeface="Arial Bold"/>
                <a:sym typeface="Arial Bold"/>
              </a:rPr>
              <a:t>13</a:t>
            </a:r>
          </a:p>
        </p:txBody>
      </p:sp>
      <p:sp>
        <p:nvSpPr>
          <p:cNvPr name="TextBox 12" id="12"/>
          <p:cNvSpPr txBox="true"/>
          <p:nvPr/>
        </p:nvSpPr>
        <p:spPr>
          <a:xfrm rot="0">
            <a:off x="2801242" y="664454"/>
            <a:ext cx="10864178" cy="604667"/>
          </a:xfrm>
          <a:prstGeom prst="rect">
            <a:avLst/>
          </a:prstGeom>
        </p:spPr>
        <p:txBody>
          <a:bodyPr anchor="t" rtlCol="false" tIns="0" lIns="0" bIns="0" rIns="0">
            <a:spAutoFit/>
          </a:bodyPr>
          <a:lstStyle/>
          <a:p>
            <a:pPr algn="ctr">
              <a:lnSpc>
                <a:spcPts val="4478"/>
              </a:lnSpc>
              <a:spcBef>
                <a:spcPct val="0"/>
              </a:spcBef>
            </a:pPr>
            <a:r>
              <a:rPr lang="en-US" sz="3199">
                <a:solidFill>
                  <a:srgbClr val="000000"/>
                </a:solidFill>
                <a:latin typeface="Arial Bold"/>
                <a:ea typeface="Arial Bold"/>
                <a:cs typeface="Arial Bold"/>
                <a:sym typeface="Arial Bold"/>
              </a:rPr>
              <a:t>MATRIZ DOFA</a:t>
            </a:r>
          </a:p>
        </p:txBody>
      </p:sp>
    </p:spTree>
  </p:cSld>
  <p:clrMapOvr>
    <a:masterClrMapping/>
  </p:clrMapOvr>
  <p:transition spd="fast">
    <p:fade/>
  </p:transition>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058905"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Freeform 3" id="3"/>
          <p:cNvSpPr/>
          <p:nvPr/>
        </p:nvSpPr>
        <p:spPr>
          <a:xfrm flipH="false" flipV="false" rot="0">
            <a:off x="13865445" y="-928370"/>
            <a:ext cx="2700338" cy="2459239"/>
          </a:xfrm>
          <a:custGeom>
            <a:avLst/>
            <a:gdLst/>
            <a:ahLst/>
            <a:cxnLst/>
            <a:rect r="r" b="b" t="t" l="l"/>
            <a:pathLst>
              <a:path h="2459239" w="2700338">
                <a:moveTo>
                  <a:pt x="0" y="0"/>
                </a:moveTo>
                <a:lnTo>
                  <a:pt x="2700338" y="0"/>
                </a:lnTo>
                <a:lnTo>
                  <a:pt x="2700338" y="2459239"/>
                </a:lnTo>
                <a:lnTo>
                  <a:pt x="0" y="245923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515495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76536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6036694" y="142193"/>
            <a:ext cx="8632532" cy="15713535"/>
          </a:xfrm>
          <a:custGeom>
            <a:avLst/>
            <a:gdLst/>
            <a:ahLst/>
            <a:cxnLst/>
            <a:rect r="r" b="b" t="t" l="l"/>
            <a:pathLst>
              <a:path h="15713535" w="8632532">
                <a:moveTo>
                  <a:pt x="0" y="0"/>
                </a:moveTo>
                <a:lnTo>
                  <a:pt x="8632532" y="0"/>
                </a:lnTo>
                <a:lnTo>
                  <a:pt x="8632532" y="15713535"/>
                </a:lnTo>
                <a:lnTo>
                  <a:pt x="0" y="1571353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1278807" y="755248"/>
            <a:ext cx="7371966" cy="14423727"/>
          </a:xfrm>
          <a:custGeom>
            <a:avLst/>
            <a:gdLst/>
            <a:ahLst/>
            <a:cxnLst/>
            <a:rect r="r" b="b" t="t" l="l"/>
            <a:pathLst>
              <a:path h="14423727" w="7371966">
                <a:moveTo>
                  <a:pt x="0" y="0"/>
                </a:moveTo>
                <a:lnTo>
                  <a:pt x="7371966" y="0"/>
                </a:lnTo>
                <a:lnTo>
                  <a:pt x="7371966" y="14423727"/>
                </a:lnTo>
                <a:lnTo>
                  <a:pt x="0" y="1442372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8" id="8"/>
          <p:cNvSpPr/>
          <p:nvPr/>
        </p:nvSpPr>
        <p:spPr>
          <a:xfrm flipH="false" flipV="false" rot="0">
            <a:off x="435838" y="216358"/>
            <a:ext cx="1506527" cy="1624685"/>
          </a:xfrm>
          <a:custGeom>
            <a:avLst/>
            <a:gdLst/>
            <a:ahLst/>
            <a:cxnLst/>
            <a:rect r="r" b="b" t="t" l="l"/>
            <a:pathLst>
              <a:path h="1624685" w="1506527">
                <a:moveTo>
                  <a:pt x="0" y="0"/>
                </a:moveTo>
                <a:lnTo>
                  <a:pt x="1506527" y="0"/>
                </a:lnTo>
                <a:lnTo>
                  <a:pt x="1506527" y="1624685"/>
                </a:lnTo>
                <a:lnTo>
                  <a:pt x="0" y="1624685"/>
                </a:lnTo>
                <a:lnTo>
                  <a:pt x="0" y="0"/>
                </a:lnTo>
                <a:close/>
              </a:path>
            </a:pathLst>
          </a:custGeom>
          <a:blipFill>
            <a:blip r:embed="rId13"/>
            <a:stretch>
              <a:fillRect l="-62744" t="-9039" r="-62121" b="-8248"/>
            </a:stretch>
          </a:blipFill>
        </p:spPr>
      </p:sp>
      <p:sp>
        <p:nvSpPr>
          <p:cNvPr name="Freeform 9" id="9"/>
          <p:cNvSpPr/>
          <p:nvPr/>
        </p:nvSpPr>
        <p:spPr>
          <a:xfrm flipH="false" flipV="false" rot="0">
            <a:off x="7620000" y="9388462"/>
            <a:ext cx="2688569" cy="2615411"/>
          </a:xfrm>
          <a:custGeom>
            <a:avLst/>
            <a:gdLst/>
            <a:ahLst/>
            <a:cxnLst/>
            <a:rect r="r" b="b" t="t" l="l"/>
            <a:pathLst>
              <a:path h="2615411" w="2688569">
                <a:moveTo>
                  <a:pt x="0" y="0"/>
                </a:moveTo>
                <a:lnTo>
                  <a:pt x="2688569" y="0"/>
                </a:lnTo>
                <a:lnTo>
                  <a:pt x="2688569" y="2615411"/>
                </a:lnTo>
                <a:lnTo>
                  <a:pt x="0" y="2615411"/>
                </a:lnTo>
                <a:lnTo>
                  <a:pt x="0" y="0"/>
                </a:lnTo>
                <a:close/>
              </a:path>
            </a:pathLst>
          </a:custGeom>
          <a:blipFill>
            <a:blip r:embed="rId14"/>
            <a:stretch>
              <a:fillRect l="0" t="0" r="0" b="0"/>
            </a:stretch>
          </a:blipFill>
        </p:spPr>
      </p:sp>
      <p:sp>
        <p:nvSpPr>
          <p:cNvPr name="Freeform 10" id="10"/>
          <p:cNvSpPr/>
          <p:nvPr/>
        </p:nvSpPr>
        <p:spPr>
          <a:xfrm flipH="false" flipV="false" rot="0">
            <a:off x="2407176" y="2282185"/>
            <a:ext cx="13731934" cy="7252782"/>
          </a:xfrm>
          <a:custGeom>
            <a:avLst/>
            <a:gdLst/>
            <a:ahLst/>
            <a:cxnLst/>
            <a:rect r="r" b="b" t="t" l="l"/>
            <a:pathLst>
              <a:path h="7252782" w="13731934">
                <a:moveTo>
                  <a:pt x="0" y="0"/>
                </a:moveTo>
                <a:lnTo>
                  <a:pt x="13731934" y="0"/>
                </a:lnTo>
                <a:lnTo>
                  <a:pt x="13731934" y="7252782"/>
                </a:lnTo>
                <a:lnTo>
                  <a:pt x="0" y="7252782"/>
                </a:lnTo>
                <a:lnTo>
                  <a:pt x="0" y="0"/>
                </a:lnTo>
                <a:close/>
              </a:path>
            </a:pathLst>
          </a:custGeom>
          <a:blipFill>
            <a:blip r:embed="rId15"/>
            <a:stretch>
              <a:fillRect l="-38225" t="-34709" r="-12163" b="-25375"/>
            </a:stretch>
          </a:blipFill>
        </p:spPr>
      </p:sp>
      <p:sp>
        <p:nvSpPr>
          <p:cNvPr name="TextBox 11" id="11"/>
          <p:cNvSpPr txBox="true"/>
          <p:nvPr/>
        </p:nvSpPr>
        <p:spPr>
          <a:xfrm rot="0">
            <a:off x="8702798" y="9525000"/>
            <a:ext cx="513755" cy="538607"/>
          </a:xfrm>
          <a:prstGeom prst="rect">
            <a:avLst/>
          </a:prstGeom>
        </p:spPr>
        <p:txBody>
          <a:bodyPr anchor="t" rtlCol="false" tIns="0" lIns="0" bIns="0" rIns="0">
            <a:spAutoFit/>
          </a:bodyPr>
          <a:lstStyle/>
          <a:p>
            <a:pPr algn="r">
              <a:lnSpc>
                <a:spcPts val="3919"/>
              </a:lnSpc>
            </a:pPr>
            <a:r>
              <a:rPr lang="en-US" sz="2799">
                <a:solidFill>
                  <a:srgbClr val="000000"/>
                </a:solidFill>
                <a:latin typeface="Arial Bold"/>
                <a:ea typeface="Arial Bold"/>
                <a:cs typeface="Arial Bold"/>
                <a:sym typeface="Arial Bold"/>
              </a:rPr>
              <a:t>14</a:t>
            </a:r>
          </a:p>
        </p:txBody>
      </p:sp>
      <p:sp>
        <p:nvSpPr>
          <p:cNvPr name="TextBox 12" id="12"/>
          <p:cNvSpPr txBox="true"/>
          <p:nvPr/>
        </p:nvSpPr>
        <p:spPr>
          <a:xfrm rot="0">
            <a:off x="3116570" y="1011210"/>
            <a:ext cx="10864178" cy="604667"/>
          </a:xfrm>
          <a:prstGeom prst="rect">
            <a:avLst/>
          </a:prstGeom>
        </p:spPr>
        <p:txBody>
          <a:bodyPr anchor="t" rtlCol="false" tIns="0" lIns="0" bIns="0" rIns="0">
            <a:spAutoFit/>
          </a:bodyPr>
          <a:lstStyle/>
          <a:p>
            <a:pPr algn="ctr">
              <a:lnSpc>
                <a:spcPts val="4478"/>
              </a:lnSpc>
              <a:spcBef>
                <a:spcPct val="0"/>
              </a:spcBef>
            </a:pPr>
            <a:r>
              <a:rPr lang="en-US" sz="3199">
                <a:solidFill>
                  <a:srgbClr val="000000"/>
                </a:solidFill>
                <a:latin typeface="Arial Bold"/>
                <a:ea typeface="Arial Bold"/>
                <a:cs typeface="Arial Bold"/>
                <a:sym typeface="Arial Bold"/>
              </a:rPr>
              <a:t>MATRIZ DOFA</a:t>
            </a:r>
          </a:p>
        </p:txBody>
      </p:sp>
    </p:spTree>
  </p:cSld>
  <p:clrMapOvr>
    <a:masterClrMapping/>
  </p:clrMapOvr>
  <p:transition spd="fast">
    <p:fade/>
  </p:transition>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058905"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Freeform 3" id="3"/>
          <p:cNvSpPr/>
          <p:nvPr/>
        </p:nvSpPr>
        <p:spPr>
          <a:xfrm flipH="false" flipV="false" rot="0">
            <a:off x="13865445" y="-928370"/>
            <a:ext cx="2700338" cy="2459239"/>
          </a:xfrm>
          <a:custGeom>
            <a:avLst/>
            <a:gdLst/>
            <a:ahLst/>
            <a:cxnLst/>
            <a:rect r="r" b="b" t="t" l="l"/>
            <a:pathLst>
              <a:path h="2459239" w="2700338">
                <a:moveTo>
                  <a:pt x="0" y="0"/>
                </a:moveTo>
                <a:lnTo>
                  <a:pt x="2700338" y="0"/>
                </a:lnTo>
                <a:lnTo>
                  <a:pt x="2700338" y="2459239"/>
                </a:lnTo>
                <a:lnTo>
                  <a:pt x="0" y="245923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515495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76536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6036694" y="142193"/>
            <a:ext cx="8632532" cy="15713535"/>
          </a:xfrm>
          <a:custGeom>
            <a:avLst/>
            <a:gdLst/>
            <a:ahLst/>
            <a:cxnLst/>
            <a:rect r="r" b="b" t="t" l="l"/>
            <a:pathLst>
              <a:path h="15713535" w="8632532">
                <a:moveTo>
                  <a:pt x="0" y="0"/>
                </a:moveTo>
                <a:lnTo>
                  <a:pt x="8632532" y="0"/>
                </a:lnTo>
                <a:lnTo>
                  <a:pt x="8632532" y="15713535"/>
                </a:lnTo>
                <a:lnTo>
                  <a:pt x="0" y="1571353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1278807" y="755248"/>
            <a:ext cx="7371966" cy="14423727"/>
          </a:xfrm>
          <a:custGeom>
            <a:avLst/>
            <a:gdLst/>
            <a:ahLst/>
            <a:cxnLst/>
            <a:rect r="r" b="b" t="t" l="l"/>
            <a:pathLst>
              <a:path h="14423727" w="7371966">
                <a:moveTo>
                  <a:pt x="0" y="0"/>
                </a:moveTo>
                <a:lnTo>
                  <a:pt x="7371966" y="0"/>
                </a:lnTo>
                <a:lnTo>
                  <a:pt x="7371966" y="14423727"/>
                </a:lnTo>
                <a:lnTo>
                  <a:pt x="0" y="1442372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8" id="8"/>
          <p:cNvSpPr/>
          <p:nvPr/>
        </p:nvSpPr>
        <p:spPr>
          <a:xfrm flipH="false" flipV="false" rot="0">
            <a:off x="435838" y="216358"/>
            <a:ext cx="1506527" cy="1624685"/>
          </a:xfrm>
          <a:custGeom>
            <a:avLst/>
            <a:gdLst/>
            <a:ahLst/>
            <a:cxnLst/>
            <a:rect r="r" b="b" t="t" l="l"/>
            <a:pathLst>
              <a:path h="1624685" w="1506527">
                <a:moveTo>
                  <a:pt x="0" y="0"/>
                </a:moveTo>
                <a:lnTo>
                  <a:pt x="1506527" y="0"/>
                </a:lnTo>
                <a:lnTo>
                  <a:pt x="1506527" y="1624685"/>
                </a:lnTo>
                <a:lnTo>
                  <a:pt x="0" y="1624685"/>
                </a:lnTo>
                <a:lnTo>
                  <a:pt x="0" y="0"/>
                </a:lnTo>
                <a:close/>
              </a:path>
            </a:pathLst>
          </a:custGeom>
          <a:blipFill>
            <a:blip r:embed="rId13"/>
            <a:stretch>
              <a:fillRect l="-62744" t="-9039" r="-62121" b="-8248"/>
            </a:stretch>
          </a:blipFill>
        </p:spPr>
      </p:sp>
      <p:sp>
        <p:nvSpPr>
          <p:cNvPr name="Freeform 9" id="9"/>
          <p:cNvSpPr/>
          <p:nvPr/>
        </p:nvSpPr>
        <p:spPr>
          <a:xfrm flipH="false" flipV="false" rot="0">
            <a:off x="7620000" y="9388462"/>
            <a:ext cx="2688569" cy="2615411"/>
          </a:xfrm>
          <a:custGeom>
            <a:avLst/>
            <a:gdLst/>
            <a:ahLst/>
            <a:cxnLst/>
            <a:rect r="r" b="b" t="t" l="l"/>
            <a:pathLst>
              <a:path h="2615411" w="2688569">
                <a:moveTo>
                  <a:pt x="0" y="0"/>
                </a:moveTo>
                <a:lnTo>
                  <a:pt x="2688569" y="0"/>
                </a:lnTo>
                <a:lnTo>
                  <a:pt x="2688569" y="2615411"/>
                </a:lnTo>
                <a:lnTo>
                  <a:pt x="0" y="2615411"/>
                </a:lnTo>
                <a:lnTo>
                  <a:pt x="0" y="0"/>
                </a:lnTo>
                <a:close/>
              </a:path>
            </a:pathLst>
          </a:custGeom>
          <a:blipFill>
            <a:blip r:embed="rId14"/>
            <a:stretch>
              <a:fillRect l="0" t="0" r="0" b="0"/>
            </a:stretch>
          </a:blipFill>
        </p:spPr>
      </p:sp>
      <p:grpSp>
        <p:nvGrpSpPr>
          <p:cNvPr name="Group 10" id="10"/>
          <p:cNvGrpSpPr/>
          <p:nvPr/>
        </p:nvGrpSpPr>
        <p:grpSpPr>
          <a:xfrm rot="0">
            <a:off x="4142353" y="3600450"/>
            <a:ext cx="10148400" cy="5657850"/>
            <a:chOff x="0" y="0"/>
            <a:chExt cx="2672830" cy="1490133"/>
          </a:xfrm>
        </p:grpSpPr>
        <p:sp>
          <p:nvSpPr>
            <p:cNvPr name="Freeform 11" id="11"/>
            <p:cNvSpPr/>
            <p:nvPr/>
          </p:nvSpPr>
          <p:spPr>
            <a:xfrm flipH="false" flipV="false" rot="0">
              <a:off x="0" y="0"/>
              <a:ext cx="2672829" cy="1490133"/>
            </a:xfrm>
            <a:custGeom>
              <a:avLst/>
              <a:gdLst/>
              <a:ahLst/>
              <a:cxnLst/>
              <a:rect r="r" b="b" t="t" l="l"/>
              <a:pathLst>
                <a:path h="1490133" w="2672829">
                  <a:moveTo>
                    <a:pt x="891425" y="1471064"/>
                  </a:moveTo>
                  <a:cubicBezTo>
                    <a:pt x="1028453" y="1482578"/>
                    <a:pt x="1184238" y="1490133"/>
                    <a:pt x="1337134" y="1490133"/>
                  </a:cubicBezTo>
                  <a:cubicBezTo>
                    <a:pt x="1490036" y="1490133"/>
                    <a:pt x="1637165" y="1483656"/>
                    <a:pt x="1772749" y="1472143"/>
                  </a:cubicBezTo>
                  <a:cubicBezTo>
                    <a:pt x="1775638" y="1471783"/>
                    <a:pt x="1778521" y="1471783"/>
                    <a:pt x="1781405" y="1471424"/>
                  </a:cubicBezTo>
                  <a:cubicBezTo>
                    <a:pt x="2290584" y="1425368"/>
                    <a:pt x="2665618" y="1303755"/>
                    <a:pt x="2672829" y="1146586"/>
                  </a:cubicBezTo>
                  <a:lnTo>
                    <a:pt x="2672829" y="0"/>
                  </a:lnTo>
                  <a:lnTo>
                    <a:pt x="0" y="0"/>
                  </a:lnTo>
                  <a:lnTo>
                    <a:pt x="0" y="1145735"/>
                  </a:lnTo>
                  <a:cubicBezTo>
                    <a:pt x="7212" y="1304473"/>
                    <a:pt x="376475" y="1426089"/>
                    <a:pt x="891425" y="1471064"/>
                  </a:cubicBezTo>
                  <a:close/>
                </a:path>
              </a:pathLst>
            </a:custGeom>
            <a:solidFill>
              <a:srgbClr val="EDECED"/>
            </a:solidFill>
          </p:spPr>
        </p:sp>
        <p:sp>
          <p:nvSpPr>
            <p:cNvPr name="TextBox 12" id="12"/>
            <p:cNvSpPr txBox="true"/>
            <p:nvPr/>
          </p:nvSpPr>
          <p:spPr>
            <a:xfrm>
              <a:off x="0" y="-38100"/>
              <a:ext cx="2672830" cy="1401233"/>
            </a:xfrm>
            <a:prstGeom prst="rect">
              <a:avLst/>
            </a:prstGeom>
          </p:spPr>
          <p:txBody>
            <a:bodyPr anchor="ctr" rtlCol="false" tIns="50800" lIns="50800" bIns="50800" rIns="50800"/>
            <a:lstStyle/>
            <a:p>
              <a:pPr algn="ctr">
                <a:lnSpc>
                  <a:spcPts val="2659"/>
                </a:lnSpc>
              </a:pPr>
            </a:p>
          </p:txBody>
        </p:sp>
      </p:grpSp>
      <p:sp>
        <p:nvSpPr>
          <p:cNvPr name="TextBox 13" id="13"/>
          <p:cNvSpPr txBox="true"/>
          <p:nvPr/>
        </p:nvSpPr>
        <p:spPr>
          <a:xfrm rot="0">
            <a:off x="2667000" y="1562100"/>
            <a:ext cx="12725400" cy="1661993"/>
          </a:xfrm>
          <a:prstGeom prst="rect">
            <a:avLst/>
          </a:prstGeom>
        </p:spPr>
        <p:txBody>
          <a:bodyPr anchor="t" rtlCol="false" tIns="0" lIns="0" bIns="0" rIns="0">
            <a:spAutoFit/>
          </a:bodyPr>
          <a:lstStyle/>
          <a:p>
            <a:pPr algn="ctr">
              <a:lnSpc>
                <a:spcPts val="6480"/>
              </a:lnSpc>
            </a:pPr>
            <a:r>
              <a:rPr lang="en-US" sz="5400" spc="10">
                <a:solidFill>
                  <a:srgbClr val="000000"/>
                </a:solidFill>
                <a:latin typeface="Archivo Black"/>
                <a:ea typeface="Archivo Black"/>
                <a:cs typeface="Archivo Black"/>
                <a:sym typeface="Archivo Black"/>
              </a:rPr>
              <a:t>DESARROLLO DE LOS OBJETIVOS ESPECIFICOS</a:t>
            </a:r>
          </a:p>
        </p:txBody>
      </p:sp>
      <p:sp>
        <p:nvSpPr>
          <p:cNvPr name="TextBox 14" id="14"/>
          <p:cNvSpPr txBox="true"/>
          <p:nvPr/>
        </p:nvSpPr>
        <p:spPr>
          <a:xfrm rot="0">
            <a:off x="8702798" y="9525000"/>
            <a:ext cx="513755" cy="538607"/>
          </a:xfrm>
          <a:prstGeom prst="rect">
            <a:avLst/>
          </a:prstGeom>
        </p:spPr>
        <p:txBody>
          <a:bodyPr anchor="t" rtlCol="false" tIns="0" lIns="0" bIns="0" rIns="0">
            <a:spAutoFit/>
          </a:bodyPr>
          <a:lstStyle/>
          <a:p>
            <a:pPr algn="r">
              <a:lnSpc>
                <a:spcPts val="3919"/>
              </a:lnSpc>
            </a:pPr>
            <a:r>
              <a:rPr lang="en-US" sz="2799">
                <a:solidFill>
                  <a:srgbClr val="000000"/>
                </a:solidFill>
                <a:latin typeface="Arial Bold"/>
                <a:ea typeface="Arial Bold"/>
                <a:cs typeface="Arial Bold"/>
                <a:sym typeface="Arial Bold"/>
              </a:rPr>
              <a:t>15</a:t>
            </a:r>
          </a:p>
        </p:txBody>
      </p:sp>
      <p:sp>
        <p:nvSpPr>
          <p:cNvPr name="TextBox 15" id="15"/>
          <p:cNvSpPr txBox="true"/>
          <p:nvPr/>
        </p:nvSpPr>
        <p:spPr>
          <a:xfrm rot="0">
            <a:off x="4979476" y="4624484"/>
            <a:ext cx="8329048" cy="2865247"/>
          </a:xfrm>
          <a:prstGeom prst="rect">
            <a:avLst/>
          </a:prstGeom>
        </p:spPr>
        <p:txBody>
          <a:bodyPr anchor="t" rtlCol="false" tIns="0" lIns="0" bIns="0" rIns="0">
            <a:spAutoFit/>
          </a:bodyPr>
          <a:lstStyle/>
          <a:p>
            <a:pPr algn="just">
              <a:lnSpc>
                <a:spcPts val="4529"/>
              </a:lnSpc>
            </a:pPr>
            <a:r>
              <a:rPr lang="en-US" sz="3200">
                <a:solidFill>
                  <a:srgbClr val="000000"/>
                </a:solidFill>
                <a:latin typeface="Arimo Bold"/>
                <a:ea typeface="Arimo Bold"/>
                <a:cs typeface="Arimo Bold"/>
                <a:sym typeface="Arimo Bold"/>
              </a:rPr>
              <a:t>2. Generar estrategias de gestión en el marco de los aspectos administrativos y financieros que fortalezcan la eficiencia operativa y la sostenibilidad de las unidades productivas cacaoteras.</a:t>
            </a:r>
          </a:p>
        </p:txBody>
      </p:sp>
    </p:spTree>
  </p:cSld>
  <p:clrMapOvr>
    <a:masterClrMapping/>
  </p:clrMapOvr>
  <p:transition spd="fast">
    <p:fade/>
  </p:transition>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058905"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Freeform 3" id="3"/>
          <p:cNvSpPr/>
          <p:nvPr/>
        </p:nvSpPr>
        <p:spPr>
          <a:xfrm flipH="false" flipV="false" rot="0">
            <a:off x="13865445" y="-928370"/>
            <a:ext cx="2700338" cy="2459239"/>
          </a:xfrm>
          <a:custGeom>
            <a:avLst/>
            <a:gdLst/>
            <a:ahLst/>
            <a:cxnLst/>
            <a:rect r="r" b="b" t="t" l="l"/>
            <a:pathLst>
              <a:path h="2459239" w="2700338">
                <a:moveTo>
                  <a:pt x="0" y="0"/>
                </a:moveTo>
                <a:lnTo>
                  <a:pt x="2700338" y="0"/>
                </a:lnTo>
                <a:lnTo>
                  <a:pt x="2700338" y="2459239"/>
                </a:lnTo>
                <a:lnTo>
                  <a:pt x="0" y="245923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515495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76536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6036694" y="142193"/>
            <a:ext cx="8632532" cy="15713535"/>
          </a:xfrm>
          <a:custGeom>
            <a:avLst/>
            <a:gdLst/>
            <a:ahLst/>
            <a:cxnLst/>
            <a:rect r="r" b="b" t="t" l="l"/>
            <a:pathLst>
              <a:path h="15713535" w="8632532">
                <a:moveTo>
                  <a:pt x="0" y="0"/>
                </a:moveTo>
                <a:lnTo>
                  <a:pt x="8632532" y="0"/>
                </a:lnTo>
                <a:lnTo>
                  <a:pt x="8632532" y="15713535"/>
                </a:lnTo>
                <a:lnTo>
                  <a:pt x="0" y="1571353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1278807" y="755248"/>
            <a:ext cx="7371966" cy="14423727"/>
          </a:xfrm>
          <a:custGeom>
            <a:avLst/>
            <a:gdLst/>
            <a:ahLst/>
            <a:cxnLst/>
            <a:rect r="r" b="b" t="t" l="l"/>
            <a:pathLst>
              <a:path h="14423727" w="7371966">
                <a:moveTo>
                  <a:pt x="0" y="0"/>
                </a:moveTo>
                <a:lnTo>
                  <a:pt x="7371966" y="0"/>
                </a:lnTo>
                <a:lnTo>
                  <a:pt x="7371966" y="14423727"/>
                </a:lnTo>
                <a:lnTo>
                  <a:pt x="0" y="1442372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8" id="8"/>
          <p:cNvSpPr/>
          <p:nvPr/>
        </p:nvSpPr>
        <p:spPr>
          <a:xfrm flipH="false" flipV="false" rot="0">
            <a:off x="435838" y="216358"/>
            <a:ext cx="1506527" cy="1624685"/>
          </a:xfrm>
          <a:custGeom>
            <a:avLst/>
            <a:gdLst/>
            <a:ahLst/>
            <a:cxnLst/>
            <a:rect r="r" b="b" t="t" l="l"/>
            <a:pathLst>
              <a:path h="1624685" w="1506527">
                <a:moveTo>
                  <a:pt x="0" y="0"/>
                </a:moveTo>
                <a:lnTo>
                  <a:pt x="1506527" y="0"/>
                </a:lnTo>
                <a:lnTo>
                  <a:pt x="1506527" y="1624685"/>
                </a:lnTo>
                <a:lnTo>
                  <a:pt x="0" y="1624685"/>
                </a:lnTo>
                <a:lnTo>
                  <a:pt x="0" y="0"/>
                </a:lnTo>
                <a:close/>
              </a:path>
            </a:pathLst>
          </a:custGeom>
          <a:blipFill>
            <a:blip r:embed="rId13"/>
            <a:stretch>
              <a:fillRect l="-62744" t="-9039" r="-62121" b="-8248"/>
            </a:stretch>
          </a:blipFill>
        </p:spPr>
      </p:sp>
      <p:sp>
        <p:nvSpPr>
          <p:cNvPr name="Freeform 9" id="9"/>
          <p:cNvSpPr/>
          <p:nvPr/>
        </p:nvSpPr>
        <p:spPr>
          <a:xfrm flipH="false" flipV="false" rot="0">
            <a:off x="7620000" y="9388462"/>
            <a:ext cx="2688569" cy="2615411"/>
          </a:xfrm>
          <a:custGeom>
            <a:avLst/>
            <a:gdLst/>
            <a:ahLst/>
            <a:cxnLst/>
            <a:rect r="r" b="b" t="t" l="l"/>
            <a:pathLst>
              <a:path h="2615411" w="2688569">
                <a:moveTo>
                  <a:pt x="0" y="0"/>
                </a:moveTo>
                <a:lnTo>
                  <a:pt x="2688569" y="0"/>
                </a:lnTo>
                <a:lnTo>
                  <a:pt x="2688569" y="2615411"/>
                </a:lnTo>
                <a:lnTo>
                  <a:pt x="0" y="2615411"/>
                </a:lnTo>
                <a:lnTo>
                  <a:pt x="0" y="0"/>
                </a:lnTo>
                <a:close/>
              </a:path>
            </a:pathLst>
          </a:custGeom>
          <a:blipFill>
            <a:blip r:embed="rId14"/>
            <a:stretch>
              <a:fillRect l="0" t="0" r="0" b="0"/>
            </a:stretch>
          </a:blipFill>
        </p:spPr>
      </p:sp>
      <p:sp>
        <p:nvSpPr>
          <p:cNvPr name="Freeform 10" id="10"/>
          <p:cNvSpPr/>
          <p:nvPr/>
        </p:nvSpPr>
        <p:spPr>
          <a:xfrm flipH="false" flipV="false" rot="0">
            <a:off x="1882436" y="4047885"/>
            <a:ext cx="14523129" cy="4493093"/>
          </a:xfrm>
          <a:custGeom>
            <a:avLst/>
            <a:gdLst/>
            <a:ahLst/>
            <a:cxnLst/>
            <a:rect r="r" b="b" t="t" l="l"/>
            <a:pathLst>
              <a:path h="4493093" w="14523129">
                <a:moveTo>
                  <a:pt x="0" y="0"/>
                </a:moveTo>
                <a:lnTo>
                  <a:pt x="14523128" y="0"/>
                </a:lnTo>
                <a:lnTo>
                  <a:pt x="14523128" y="4493092"/>
                </a:lnTo>
                <a:lnTo>
                  <a:pt x="0" y="4493092"/>
                </a:lnTo>
                <a:lnTo>
                  <a:pt x="0" y="0"/>
                </a:lnTo>
                <a:close/>
              </a:path>
            </a:pathLst>
          </a:custGeom>
          <a:blipFill>
            <a:blip r:embed="rId15"/>
            <a:stretch>
              <a:fillRect l="0" t="0" r="0" b="0"/>
            </a:stretch>
          </a:blipFill>
        </p:spPr>
      </p:sp>
      <p:sp>
        <p:nvSpPr>
          <p:cNvPr name="TextBox 11" id="11"/>
          <p:cNvSpPr txBox="true"/>
          <p:nvPr/>
        </p:nvSpPr>
        <p:spPr>
          <a:xfrm rot="0">
            <a:off x="2667000" y="1562100"/>
            <a:ext cx="12725400" cy="1638300"/>
          </a:xfrm>
          <a:prstGeom prst="rect">
            <a:avLst/>
          </a:prstGeom>
        </p:spPr>
        <p:txBody>
          <a:bodyPr anchor="t" rtlCol="false" tIns="0" lIns="0" bIns="0" rIns="0">
            <a:spAutoFit/>
          </a:bodyPr>
          <a:lstStyle/>
          <a:p>
            <a:pPr algn="ctr">
              <a:lnSpc>
                <a:spcPts val="6480"/>
              </a:lnSpc>
            </a:pPr>
            <a:r>
              <a:rPr lang="en-US" sz="5400" spc="10">
                <a:solidFill>
                  <a:srgbClr val="000000"/>
                </a:solidFill>
                <a:latin typeface="Archivo Black"/>
                <a:ea typeface="Archivo Black"/>
                <a:cs typeface="Archivo Black"/>
                <a:sym typeface="Archivo Black"/>
              </a:rPr>
              <a:t>DESARROLLO DE LOS OBJETIVOS ESPECIFICOS 2.</a:t>
            </a:r>
          </a:p>
        </p:txBody>
      </p:sp>
      <p:sp>
        <p:nvSpPr>
          <p:cNvPr name="TextBox 12" id="12"/>
          <p:cNvSpPr txBox="true"/>
          <p:nvPr/>
        </p:nvSpPr>
        <p:spPr>
          <a:xfrm rot="0">
            <a:off x="8702798" y="9525000"/>
            <a:ext cx="513755" cy="538607"/>
          </a:xfrm>
          <a:prstGeom prst="rect">
            <a:avLst/>
          </a:prstGeom>
        </p:spPr>
        <p:txBody>
          <a:bodyPr anchor="t" rtlCol="false" tIns="0" lIns="0" bIns="0" rIns="0">
            <a:spAutoFit/>
          </a:bodyPr>
          <a:lstStyle/>
          <a:p>
            <a:pPr algn="r">
              <a:lnSpc>
                <a:spcPts val="3919"/>
              </a:lnSpc>
            </a:pPr>
            <a:r>
              <a:rPr lang="en-US" sz="2799">
                <a:solidFill>
                  <a:srgbClr val="000000"/>
                </a:solidFill>
                <a:latin typeface="Arial Bold"/>
                <a:ea typeface="Arial Bold"/>
                <a:cs typeface="Arial Bold"/>
                <a:sym typeface="Arial Bold"/>
              </a:rPr>
              <a:t>16</a:t>
            </a:r>
          </a:p>
        </p:txBody>
      </p:sp>
    </p:spTree>
  </p:cSld>
  <p:clrMapOvr>
    <a:masterClrMapping/>
  </p:clrMapOvr>
  <p:transition spd="fast">
    <p:fade/>
  </p:transition>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058905"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Freeform 3" id="3"/>
          <p:cNvSpPr/>
          <p:nvPr/>
        </p:nvSpPr>
        <p:spPr>
          <a:xfrm flipH="false" flipV="false" rot="0">
            <a:off x="13865445" y="-928370"/>
            <a:ext cx="2700338" cy="2459239"/>
          </a:xfrm>
          <a:custGeom>
            <a:avLst/>
            <a:gdLst/>
            <a:ahLst/>
            <a:cxnLst/>
            <a:rect r="r" b="b" t="t" l="l"/>
            <a:pathLst>
              <a:path h="2459239" w="2700338">
                <a:moveTo>
                  <a:pt x="0" y="0"/>
                </a:moveTo>
                <a:lnTo>
                  <a:pt x="2700338" y="0"/>
                </a:lnTo>
                <a:lnTo>
                  <a:pt x="2700338" y="2459239"/>
                </a:lnTo>
                <a:lnTo>
                  <a:pt x="0" y="245923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515495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76536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6036694" y="142193"/>
            <a:ext cx="8632532" cy="15713535"/>
          </a:xfrm>
          <a:custGeom>
            <a:avLst/>
            <a:gdLst/>
            <a:ahLst/>
            <a:cxnLst/>
            <a:rect r="r" b="b" t="t" l="l"/>
            <a:pathLst>
              <a:path h="15713535" w="8632532">
                <a:moveTo>
                  <a:pt x="0" y="0"/>
                </a:moveTo>
                <a:lnTo>
                  <a:pt x="8632532" y="0"/>
                </a:lnTo>
                <a:lnTo>
                  <a:pt x="8632532" y="15713535"/>
                </a:lnTo>
                <a:lnTo>
                  <a:pt x="0" y="1571353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1278807" y="755248"/>
            <a:ext cx="7371966" cy="14423727"/>
          </a:xfrm>
          <a:custGeom>
            <a:avLst/>
            <a:gdLst/>
            <a:ahLst/>
            <a:cxnLst/>
            <a:rect r="r" b="b" t="t" l="l"/>
            <a:pathLst>
              <a:path h="14423727" w="7371966">
                <a:moveTo>
                  <a:pt x="0" y="0"/>
                </a:moveTo>
                <a:lnTo>
                  <a:pt x="7371966" y="0"/>
                </a:lnTo>
                <a:lnTo>
                  <a:pt x="7371966" y="14423727"/>
                </a:lnTo>
                <a:lnTo>
                  <a:pt x="0" y="1442372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8" id="8"/>
          <p:cNvSpPr/>
          <p:nvPr/>
        </p:nvSpPr>
        <p:spPr>
          <a:xfrm flipH="false" flipV="false" rot="0">
            <a:off x="435838" y="216358"/>
            <a:ext cx="1506527" cy="1624685"/>
          </a:xfrm>
          <a:custGeom>
            <a:avLst/>
            <a:gdLst/>
            <a:ahLst/>
            <a:cxnLst/>
            <a:rect r="r" b="b" t="t" l="l"/>
            <a:pathLst>
              <a:path h="1624685" w="1506527">
                <a:moveTo>
                  <a:pt x="0" y="0"/>
                </a:moveTo>
                <a:lnTo>
                  <a:pt x="1506527" y="0"/>
                </a:lnTo>
                <a:lnTo>
                  <a:pt x="1506527" y="1624685"/>
                </a:lnTo>
                <a:lnTo>
                  <a:pt x="0" y="1624685"/>
                </a:lnTo>
                <a:lnTo>
                  <a:pt x="0" y="0"/>
                </a:lnTo>
                <a:close/>
              </a:path>
            </a:pathLst>
          </a:custGeom>
          <a:blipFill>
            <a:blip r:embed="rId13"/>
            <a:stretch>
              <a:fillRect l="-62744" t="-9039" r="-62121" b="-8248"/>
            </a:stretch>
          </a:blipFill>
        </p:spPr>
      </p:sp>
      <p:sp>
        <p:nvSpPr>
          <p:cNvPr name="Freeform 9" id="9"/>
          <p:cNvSpPr/>
          <p:nvPr/>
        </p:nvSpPr>
        <p:spPr>
          <a:xfrm flipH="false" flipV="false" rot="0">
            <a:off x="7620000" y="9388462"/>
            <a:ext cx="2688569" cy="2615411"/>
          </a:xfrm>
          <a:custGeom>
            <a:avLst/>
            <a:gdLst/>
            <a:ahLst/>
            <a:cxnLst/>
            <a:rect r="r" b="b" t="t" l="l"/>
            <a:pathLst>
              <a:path h="2615411" w="2688569">
                <a:moveTo>
                  <a:pt x="0" y="0"/>
                </a:moveTo>
                <a:lnTo>
                  <a:pt x="2688569" y="0"/>
                </a:lnTo>
                <a:lnTo>
                  <a:pt x="2688569" y="2615411"/>
                </a:lnTo>
                <a:lnTo>
                  <a:pt x="0" y="2615411"/>
                </a:lnTo>
                <a:lnTo>
                  <a:pt x="0" y="0"/>
                </a:lnTo>
                <a:close/>
              </a:path>
            </a:pathLst>
          </a:custGeom>
          <a:blipFill>
            <a:blip r:embed="rId14"/>
            <a:stretch>
              <a:fillRect l="0" t="0" r="0" b="0"/>
            </a:stretch>
          </a:blipFill>
        </p:spPr>
      </p:sp>
      <p:sp>
        <p:nvSpPr>
          <p:cNvPr name="Freeform 10" id="10"/>
          <p:cNvSpPr/>
          <p:nvPr/>
        </p:nvSpPr>
        <p:spPr>
          <a:xfrm flipH="false" flipV="false" rot="0">
            <a:off x="1978315" y="3240618"/>
            <a:ext cx="15136461" cy="6017682"/>
          </a:xfrm>
          <a:custGeom>
            <a:avLst/>
            <a:gdLst/>
            <a:ahLst/>
            <a:cxnLst/>
            <a:rect r="r" b="b" t="t" l="l"/>
            <a:pathLst>
              <a:path h="6017682" w="15136461">
                <a:moveTo>
                  <a:pt x="0" y="0"/>
                </a:moveTo>
                <a:lnTo>
                  <a:pt x="15136461" y="0"/>
                </a:lnTo>
                <a:lnTo>
                  <a:pt x="15136461" y="6017682"/>
                </a:lnTo>
                <a:lnTo>
                  <a:pt x="0" y="6017682"/>
                </a:lnTo>
                <a:lnTo>
                  <a:pt x="0" y="0"/>
                </a:lnTo>
                <a:close/>
              </a:path>
            </a:pathLst>
          </a:custGeom>
          <a:blipFill>
            <a:blip r:embed="rId15"/>
            <a:stretch>
              <a:fillRect l="-63031" t="-84669" r="-28495" b="-86183"/>
            </a:stretch>
          </a:blipFill>
        </p:spPr>
      </p:sp>
      <p:sp>
        <p:nvSpPr>
          <p:cNvPr name="TextBox 11" id="11"/>
          <p:cNvSpPr txBox="true"/>
          <p:nvPr/>
        </p:nvSpPr>
        <p:spPr>
          <a:xfrm rot="0">
            <a:off x="2667000" y="1562100"/>
            <a:ext cx="12725400" cy="1638300"/>
          </a:xfrm>
          <a:prstGeom prst="rect">
            <a:avLst/>
          </a:prstGeom>
        </p:spPr>
        <p:txBody>
          <a:bodyPr anchor="t" rtlCol="false" tIns="0" lIns="0" bIns="0" rIns="0">
            <a:spAutoFit/>
          </a:bodyPr>
          <a:lstStyle/>
          <a:p>
            <a:pPr algn="ctr">
              <a:lnSpc>
                <a:spcPts val="6480"/>
              </a:lnSpc>
            </a:pPr>
            <a:r>
              <a:rPr lang="en-US" sz="5400" spc="10">
                <a:solidFill>
                  <a:srgbClr val="000000"/>
                </a:solidFill>
                <a:latin typeface="Archivo Black"/>
                <a:ea typeface="Archivo Black"/>
                <a:cs typeface="Archivo Black"/>
                <a:sym typeface="Archivo Black"/>
              </a:rPr>
              <a:t>DESARROLLO DE LOS OBJETIVOS ESPECIFICOS 2.</a:t>
            </a:r>
          </a:p>
        </p:txBody>
      </p:sp>
      <p:sp>
        <p:nvSpPr>
          <p:cNvPr name="TextBox 12" id="12"/>
          <p:cNvSpPr txBox="true"/>
          <p:nvPr/>
        </p:nvSpPr>
        <p:spPr>
          <a:xfrm rot="0">
            <a:off x="8702798" y="9525000"/>
            <a:ext cx="513755" cy="538607"/>
          </a:xfrm>
          <a:prstGeom prst="rect">
            <a:avLst/>
          </a:prstGeom>
        </p:spPr>
        <p:txBody>
          <a:bodyPr anchor="t" rtlCol="false" tIns="0" lIns="0" bIns="0" rIns="0">
            <a:spAutoFit/>
          </a:bodyPr>
          <a:lstStyle/>
          <a:p>
            <a:pPr algn="r">
              <a:lnSpc>
                <a:spcPts val="3919"/>
              </a:lnSpc>
            </a:pPr>
            <a:r>
              <a:rPr lang="en-US" sz="2799">
                <a:solidFill>
                  <a:srgbClr val="000000"/>
                </a:solidFill>
                <a:latin typeface="Arial Bold"/>
                <a:ea typeface="Arial Bold"/>
                <a:cs typeface="Arial Bold"/>
                <a:sym typeface="Arial Bold"/>
              </a:rPr>
              <a:t>17</a:t>
            </a:r>
          </a:p>
        </p:txBody>
      </p:sp>
    </p:spTree>
  </p:cSld>
  <p:clrMapOvr>
    <a:masterClrMapping/>
  </p:clrMapOvr>
  <p:transition spd="fast">
    <p:fade/>
  </p:transition>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058905"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Freeform 3" id="3"/>
          <p:cNvSpPr/>
          <p:nvPr/>
        </p:nvSpPr>
        <p:spPr>
          <a:xfrm flipH="false" flipV="false" rot="0">
            <a:off x="13865445" y="-928370"/>
            <a:ext cx="2700338" cy="2459239"/>
          </a:xfrm>
          <a:custGeom>
            <a:avLst/>
            <a:gdLst/>
            <a:ahLst/>
            <a:cxnLst/>
            <a:rect r="r" b="b" t="t" l="l"/>
            <a:pathLst>
              <a:path h="2459239" w="2700338">
                <a:moveTo>
                  <a:pt x="0" y="0"/>
                </a:moveTo>
                <a:lnTo>
                  <a:pt x="2700338" y="0"/>
                </a:lnTo>
                <a:lnTo>
                  <a:pt x="2700338" y="2459239"/>
                </a:lnTo>
                <a:lnTo>
                  <a:pt x="0" y="245923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515495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76536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6036694" y="142193"/>
            <a:ext cx="8632532" cy="15713535"/>
          </a:xfrm>
          <a:custGeom>
            <a:avLst/>
            <a:gdLst/>
            <a:ahLst/>
            <a:cxnLst/>
            <a:rect r="r" b="b" t="t" l="l"/>
            <a:pathLst>
              <a:path h="15713535" w="8632532">
                <a:moveTo>
                  <a:pt x="0" y="0"/>
                </a:moveTo>
                <a:lnTo>
                  <a:pt x="8632532" y="0"/>
                </a:lnTo>
                <a:lnTo>
                  <a:pt x="8632532" y="15713535"/>
                </a:lnTo>
                <a:lnTo>
                  <a:pt x="0" y="1571353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1278807" y="755248"/>
            <a:ext cx="7371966" cy="14423727"/>
          </a:xfrm>
          <a:custGeom>
            <a:avLst/>
            <a:gdLst/>
            <a:ahLst/>
            <a:cxnLst/>
            <a:rect r="r" b="b" t="t" l="l"/>
            <a:pathLst>
              <a:path h="14423727" w="7371966">
                <a:moveTo>
                  <a:pt x="0" y="0"/>
                </a:moveTo>
                <a:lnTo>
                  <a:pt x="7371966" y="0"/>
                </a:lnTo>
                <a:lnTo>
                  <a:pt x="7371966" y="14423727"/>
                </a:lnTo>
                <a:lnTo>
                  <a:pt x="0" y="1442372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8" id="8"/>
          <p:cNvSpPr/>
          <p:nvPr/>
        </p:nvSpPr>
        <p:spPr>
          <a:xfrm flipH="false" flipV="false" rot="0">
            <a:off x="435838" y="216358"/>
            <a:ext cx="1506527" cy="1624685"/>
          </a:xfrm>
          <a:custGeom>
            <a:avLst/>
            <a:gdLst/>
            <a:ahLst/>
            <a:cxnLst/>
            <a:rect r="r" b="b" t="t" l="l"/>
            <a:pathLst>
              <a:path h="1624685" w="1506527">
                <a:moveTo>
                  <a:pt x="0" y="0"/>
                </a:moveTo>
                <a:lnTo>
                  <a:pt x="1506527" y="0"/>
                </a:lnTo>
                <a:lnTo>
                  <a:pt x="1506527" y="1624685"/>
                </a:lnTo>
                <a:lnTo>
                  <a:pt x="0" y="1624685"/>
                </a:lnTo>
                <a:lnTo>
                  <a:pt x="0" y="0"/>
                </a:lnTo>
                <a:close/>
              </a:path>
            </a:pathLst>
          </a:custGeom>
          <a:blipFill>
            <a:blip r:embed="rId13"/>
            <a:stretch>
              <a:fillRect l="-62744" t="-9039" r="-62121" b="-8248"/>
            </a:stretch>
          </a:blipFill>
        </p:spPr>
      </p:sp>
      <p:sp>
        <p:nvSpPr>
          <p:cNvPr name="Freeform 9" id="9"/>
          <p:cNvSpPr/>
          <p:nvPr/>
        </p:nvSpPr>
        <p:spPr>
          <a:xfrm flipH="false" flipV="false" rot="0">
            <a:off x="1732501" y="2386518"/>
            <a:ext cx="14822998" cy="7151446"/>
          </a:xfrm>
          <a:custGeom>
            <a:avLst/>
            <a:gdLst/>
            <a:ahLst/>
            <a:cxnLst/>
            <a:rect r="r" b="b" t="t" l="l"/>
            <a:pathLst>
              <a:path h="7151446" w="14822998">
                <a:moveTo>
                  <a:pt x="0" y="0"/>
                </a:moveTo>
                <a:lnTo>
                  <a:pt x="14822998" y="0"/>
                </a:lnTo>
                <a:lnTo>
                  <a:pt x="14822998" y="7151447"/>
                </a:lnTo>
                <a:lnTo>
                  <a:pt x="0" y="7151447"/>
                </a:lnTo>
                <a:lnTo>
                  <a:pt x="0" y="0"/>
                </a:lnTo>
                <a:close/>
              </a:path>
            </a:pathLst>
          </a:custGeom>
          <a:blipFill>
            <a:blip r:embed="rId14"/>
            <a:stretch>
              <a:fillRect l="-61210" t="-61877" r="-26115" b="-56421"/>
            </a:stretch>
          </a:blipFill>
        </p:spPr>
      </p:sp>
      <p:sp>
        <p:nvSpPr>
          <p:cNvPr name="Freeform 10" id="10"/>
          <p:cNvSpPr/>
          <p:nvPr/>
        </p:nvSpPr>
        <p:spPr>
          <a:xfrm flipH="false" flipV="false" rot="0">
            <a:off x="7620000" y="9388462"/>
            <a:ext cx="2688569" cy="2615411"/>
          </a:xfrm>
          <a:custGeom>
            <a:avLst/>
            <a:gdLst/>
            <a:ahLst/>
            <a:cxnLst/>
            <a:rect r="r" b="b" t="t" l="l"/>
            <a:pathLst>
              <a:path h="2615411" w="2688569">
                <a:moveTo>
                  <a:pt x="0" y="0"/>
                </a:moveTo>
                <a:lnTo>
                  <a:pt x="2688569" y="0"/>
                </a:lnTo>
                <a:lnTo>
                  <a:pt x="2688569" y="2615411"/>
                </a:lnTo>
                <a:lnTo>
                  <a:pt x="0" y="2615411"/>
                </a:lnTo>
                <a:lnTo>
                  <a:pt x="0" y="0"/>
                </a:lnTo>
                <a:close/>
              </a:path>
            </a:pathLst>
          </a:custGeom>
          <a:blipFill>
            <a:blip r:embed="rId15"/>
            <a:stretch>
              <a:fillRect l="0" t="0" r="0" b="0"/>
            </a:stretch>
          </a:blipFill>
        </p:spPr>
      </p:sp>
      <p:sp>
        <p:nvSpPr>
          <p:cNvPr name="TextBox 11" id="11"/>
          <p:cNvSpPr txBox="true"/>
          <p:nvPr/>
        </p:nvSpPr>
        <p:spPr>
          <a:xfrm rot="0">
            <a:off x="2601584" y="755248"/>
            <a:ext cx="12725400" cy="1638300"/>
          </a:xfrm>
          <a:prstGeom prst="rect">
            <a:avLst/>
          </a:prstGeom>
        </p:spPr>
        <p:txBody>
          <a:bodyPr anchor="t" rtlCol="false" tIns="0" lIns="0" bIns="0" rIns="0">
            <a:spAutoFit/>
          </a:bodyPr>
          <a:lstStyle/>
          <a:p>
            <a:pPr algn="ctr">
              <a:lnSpc>
                <a:spcPts val="6480"/>
              </a:lnSpc>
            </a:pPr>
            <a:r>
              <a:rPr lang="en-US" sz="5400" spc="10">
                <a:solidFill>
                  <a:srgbClr val="000000"/>
                </a:solidFill>
                <a:latin typeface="Archivo Black"/>
                <a:ea typeface="Archivo Black"/>
                <a:cs typeface="Archivo Black"/>
                <a:sym typeface="Archivo Black"/>
              </a:rPr>
              <a:t>DESARROLLO DE LOS OBJETIVOS ESPECIFICOS 2.</a:t>
            </a:r>
          </a:p>
        </p:txBody>
      </p:sp>
      <p:sp>
        <p:nvSpPr>
          <p:cNvPr name="TextBox 12" id="12"/>
          <p:cNvSpPr txBox="true"/>
          <p:nvPr/>
        </p:nvSpPr>
        <p:spPr>
          <a:xfrm rot="0">
            <a:off x="8702798" y="9525000"/>
            <a:ext cx="513755" cy="538607"/>
          </a:xfrm>
          <a:prstGeom prst="rect">
            <a:avLst/>
          </a:prstGeom>
        </p:spPr>
        <p:txBody>
          <a:bodyPr anchor="t" rtlCol="false" tIns="0" lIns="0" bIns="0" rIns="0">
            <a:spAutoFit/>
          </a:bodyPr>
          <a:lstStyle/>
          <a:p>
            <a:pPr algn="r">
              <a:lnSpc>
                <a:spcPts val="3919"/>
              </a:lnSpc>
            </a:pPr>
            <a:r>
              <a:rPr lang="en-US" sz="2799">
                <a:solidFill>
                  <a:srgbClr val="000000"/>
                </a:solidFill>
                <a:latin typeface="Arial Bold"/>
                <a:ea typeface="Arial Bold"/>
                <a:cs typeface="Arial Bold"/>
                <a:sym typeface="Arial Bold"/>
              </a:rPr>
              <a:t>18</a:t>
            </a:r>
          </a:p>
        </p:txBody>
      </p:sp>
    </p:spTree>
  </p:cSld>
  <p:clrMapOvr>
    <a:masterClrMapping/>
  </p:clrMapOvr>
  <p:transition spd="fast">
    <p:fade/>
  </p:transition>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058905"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Freeform 3" id="3"/>
          <p:cNvSpPr/>
          <p:nvPr/>
        </p:nvSpPr>
        <p:spPr>
          <a:xfrm flipH="false" flipV="false" rot="0">
            <a:off x="13865445" y="-928370"/>
            <a:ext cx="2700338" cy="2459239"/>
          </a:xfrm>
          <a:custGeom>
            <a:avLst/>
            <a:gdLst/>
            <a:ahLst/>
            <a:cxnLst/>
            <a:rect r="r" b="b" t="t" l="l"/>
            <a:pathLst>
              <a:path h="2459239" w="2700338">
                <a:moveTo>
                  <a:pt x="0" y="0"/>
                </a:moveTo>
                <a:lnTo>
                  <a:pt x="2700338" y="0"/>
                </a:lnTo>
                <a:lnTo>
                  <a:pt x="2700338" y="2459239"/>
                </a:lnTo>
                <a:lnTo>
                  <a:pt x="0" y="245923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515495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76536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6036694" y="142193"/>
            <a:ext cx="8632532" cy="15713535"/>
          </a:xfrm>
          <a:custGeom>
            <a:avLst/>
            <a:gdLst/>
            <a:ahLst/>
            <a:cxnLst/>
            <a:rect r="r" b="b" t="t" l="l"/>
            <a:pathLst>
              <a:path h="15713535" w="8632532">
                <a:moveTo>
                  <a:pt x="0" y="0"/>
                </a:moveTo>
                <a:lnTo>
                  <a:pt x="8632532" y="0"/>
                </a:lnTo>
                <a:lnTo>
                  <a:pt x="8632532" y="15713535"/>
                </a:lnTo>
                <a:lnTo>
                  <a:pt x="0" y="1571353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1278807" y="755248"/>
            <a:ext cx="7371966" cy="14423727"/>
          </a:xfrm>
          <a:custGeom>
            <a:avLst/>
            <a:gdLst/>
            <a:ahLst/>
            <a:cxnLst/>
            <a:rect r="r" b="b" t="t" l="l"/>
            <a:pathLst>
              <a:path h="14423727" w="7371966">
                <a:moveTo>
                  <a:pt x="0" y="0"/>
                </a:moveTo>
                <a:lnTo>
                  <a:pt x="7371966" y="0"/>
                </a:lnTo>
                <a:lnTo>
                  <a:pt x="7371966" y="14423727"/>
                </a:lnTo>
                <a:lnTo>
                  <a:pt x="0" y="1442372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8" id="8"/>
          <p:cNvSpPr/>
          <p:nvPr/>
        </p:nvSpPr>
        <p:spPr>
          <a:xfrm flipH="false" flipV="false" rot="0">
            <a:off x="435838" y="216358"/>
            <a:ext cx="1506527" cy="1624685"/>
          </a:xfrm>
          <a:custGeom>
            <a:avLst/>
            <a:gdLst/>
            <a:ahLst/>
            <a:cxnLst/>
            <a:rect r="r" b="b" t="t" l="l"/>
            <a:pathLst>
              <a:path h="1624685" w="1506527">
                <a:moveTo>
                  <a:pt x="0" y="0"/>
                </a:moveTo>
                <a:lnTo>
                  <a:pt x="1506527" y="0"/>
                </a:lnTo>
                <a:lnTo>
                  <a:pt x="1506527" y="1624685"/>
                </a:lnTo>
                <a:lnTo>
                  <a:pt x="0" y="1624685"/>
                </a:lnTo>
                <a:lnTo>
                  <a:pt x="0" y="0"/>
                </a:lnTo>
                <a:close/>
              </a:path>
            </a:pathLst>
          </a:custGeom>
          <a:blipFill>
            <a:blip r:embed="rId13"/>
            <a:stretch>
              <a:fillRect l="-62744" t="-9039" r="-62121" b="-8248"/>
            </a:stretch>
          </a:blipFill>
        </p:spPr>
      </p:sp>
      <p:sp>
        <p:nvSpPr>
          <p:cNvPr name="Freeform 9" id="9"/>
          <p:cNvSpPr/>
          <p:nvPr/>
        </p:nvSpPr>
        <p:spPr>
          <a:xfrm flipH="false" flipV="false" rot="0">
            <a:off x="7620000" y="9388462"/>
            <a:ext cx="2688569" cy="2615411"/>
          </a:xfrm>
          <a:custGeom>
            <a:avLst/>
            <a:gdLst/>
            <a:ahLst/>
            <a:cxnLst/>
            <a:rect r="r" b="b" t="t" l="l"/>
            <a:pathLst>
              <a:path h="2615411" w="2688569">
                <a:moveTo>
                  <a:pt x="0" y="0"/>
                </a:moveTo>
                <a:lnTo>
                  <a:pt x="2688569" y="0"/>
                </a:lnTo>
                <a:lnTo>
                  <a:pt x="2688569" y="2615411"/>
                </a:lnTo>
                <a:lnTo>
                  <a:pt x="0" y="2615411"/>
                </a:lnTo>
                <a:lnTo>
                  <a:pt x="0" y="0"/>
                </a:lnTo>
                <a:close/>
              </a:path>
            </a:pathLst>
          </a:custGeom>
          <a:blipFill>
            <a:blip r:embed="rId14"/>
            <a:stretch>
              <a:fillRect l="0" t="0" r="0" b="0"/>
            </a:stretch>
          </a:blipFill>
        </p:spPr>
      </p:sp>
      <p:sp>
        <p:nvSpPr>
          <p:cNvPr name="TextBox 10" id="10"/>
          <p:cNvSpPr txBox="true"/>
          <p:nvPr/>
        </p:nvSpPr>
        <p:spPr>
          <a:xfrm rot="0">
            <a:off x="2667000" y="1562100"/>
            <a:ext cx="12725400" cy="1661993"/>
          </a:xfrm>
          <a:prstGeom prst="rect">
            <a:avLst/>
          </a:prstGeom>
        </p:spPr>
        <p:txBody>
          <a:bodyPr anchor="t" rtlCol="false" tIns="0" lIns="0" bIns="0" rIns="0">
            <a:spAutoFit/>
          </a:bodyPr>
          <a:lstStyle/>
          <a:p>
            <a:pPr algn="ctr">
              <a:lnSpc>
                <a:spcPts val="6480"/>
              </a:lnSpc>
            </a:pPr>
            <a:r>
              <a:rPr lang="en-US" sz="5400" spc="10">
                <a:solidFill>
                  <a:srgbClr val="000000"/>
                </a:solidFill>
                <a:latin typeface="Archivo Black"/>
                <a:ea typeface="Archivo Black"/>
                <a:cs typeface="Archivo Black"/>
                <a:sym typeface="Archivo Black"/>
              </a:rPr>
              <a:t>DESARROLLO DE LOS OBJETIVOS ESPECIFICOS</a:t>
            </a:r>
          </a:p>
        </p:txBody>
      </p:sp>
      <p:sp>
        <p:nvSpPr>
          <p:cNvPr name="TextBox 11" id="11"/>
          <p:cNvSpPr txBox="true"/>
          <p:nvPr/>
        </p:nvSpPr>
        <p:spPr>
          <a:xfrm rot="0">
            <a:off x="8702798" y="9525000"/>
            <a:ext cx="513755" cy="538607"/>
          </a:xfrm>
          <a:prstGeom prst="rect">
            <a:avLst/>
          </a:prstGeom>
        </p:spPr>
        <p:txBody>
          <a:bodyPr anchor="t" rtlCol="false" tIns="0" lIns="0" bIns="0" rIns="0">
            <a:spAutoFit/>
          </a:bodyPr>
          <a:lstStyle/>
          <a:p>
            <a:pPr algn="r">
              <a:lnSpc>
                <a:spcPts val="3919"/>
              </a:lnSpc>
            </a:pPr>
            <a:r>
              <a:rPr lang="en-US" sz="2799">
                <a:solidFill>
                  <a:srgbClr val="000000"/>
                </a:solidFill>
                <a:latin typeface="Arial Bold"/>
                <a:ea typeface="Arial Bold"/>
                <a:cs typeface="Arial Bold"/>
                <a:sym typeface="Arial Bold"/>
              </a:rPr>
              <a:t>19</a:t>
            </a:r>
          </a:p>
        </p:txBody>
      </p:sp>
      <p:grpSp>
        <p:nvGrpSpPr>
          <p:cNvPr name="Group 12" id="12"/>
          <p:cNvGrpSpPr/>
          <p:nvPr/>
        </p:nvGrpSpPr>
        <p:grpSpPr>
          <a:xfrm rot="0">
            <a:off x="4069800" y="3600450"/>
            <a:ext cx="10148400" cy="5657850"/>
            <a:chOff x="0" y="0"/>
            <a:chExt cx="2672830" cy="1490133"/>
          </a:xfrm>
        </p:grpSpPr>
        <p:sp>
          <p:nvSpPr>
            <p:cNvPr name="Freeform 13" id="13"/>
            <p:cNvSpPr/>
            <p:nvPr/>
          </p:nvSpPr>
          <p:spPr>
            <a:xfrm flipH="false" flipV="false" rot="0">
              <a:off x="0" y="0"/>
              <a:ext cx="2672829" cy="1490133"/>
            </a:xfrm>
            <a:custGeom>
              <a:avLst/>
              <a:gdLst/>
              <a:ahLst/>
              <a:cxnLst/>
              <a:rect r="r" b="b" t="t" l="l"/>
              <a:pathLst>
                <a:path h="1490133" w="2672829">
                  <a:moveTo>
                    <a:pt x="891425" y="1471064"/>
                  </a:moveTo>
                  <a:cubicBezTo>
                    <a:pt x="1028453" y="1482578"/>
                    <a:pt x="1184238" y="1490133"/>
                    <a:pt x="1337134" y="1490133"/>
                  </a:cubicBezTo>
                  <a:cubicBezTo>
                    <a:pt x="1490036" y="1490133"/>
                    <a:pt x="1637165" y="1483656"/>
                    <a:pt x="1772749" y="1472143"/>
                  </a:cubicBezTo>
                  <a:cubicBezTo>
                    <a:pt x="1775638" y="1471783"/>
                    <a:pt x="1778521" y="1471783"/>
                    <a:pt x="1781405" y="1471424"/>
                  </a:cubicBezTo>
                  <a:cubicBezTo>
                    <a:pt x="2290584" y="1425368"/>
                    <a:pt x="2665618" y="1303755"/>
                    <a:pt x="2672829" y="1146586"/>
                  </a:cubicBezTo>
                  <a:lnTo>
                    <a:pt x="2672829" y="0"/>
                  </a:lnTo>
                  <a:lnTo>
                    <a:pt x="0" y="0"/>
                  </a:lnTo>
                  <a:lnTo>
                    <a:pt x="0" y="1145735"/>
                  </a:lnTo>
                  <a:cubicBezTo>
                    <a:pt x="7212" y="1304473"/>
                    <a:pt x="376475" y="1426089"/>
                    <a:pt x="891425" y="1471064"/>
                  </a:cubicBezTo>
                  <a:close/>
                </a:path>
              </a:pathLst>
            </a:custGeom>
            <a:solidFill>
              <a:srgbClr val="EDECED"/>
            </a:solidFill>
          </p:spPr>
        </p:sp>
        <p:sp>
          <p:nvSpPr>
            <p:cNvPr name="TextBox 14" id="14"/>
            <p:cNvSpPr txBox="true"/>
            <p:nvPr/>
          </p:nvSpPr>
          <p:spPr>
            <a:xfrm>
              <a:off x="0" y="-38100"/>
              <a:ext cx="2672830" cy="1401233"/>
            </a:xfrm>
            <a:prstGeom prst="rect">
              <a:avLst/>
            </a:prstGeom>
          </p:spPr>
          <p:txBody>
            <a:bodyPr anchor="ctr" rtlCol="false" tIns="50800" lIns="50800" bIns="50800" rIns="50800"/>
            <a:lstStyle/>
            <a:p>
              <a:pPr algn="ctr">
                <a:lnSpc>
                  <a:spcPts val="2659"/>
                </a:lnSpc>
              </a:pPr>
            </a:p>
          </p:txBody>
        </p:sp>
      </p:grpSp>
      <p:sp>
        <p:nvSpPr>
          <p:cNvPr name="TextBox 15" id="15"/>
          <p:cNvSpPr txBox="true"/>
          <p:nvPr/>
        </p:nvSpPr>
        <p:spPr>
          <a:xfrm rot="0">
            <a:off x="4979476" y="4624484"/>
            <a:ext cx="8329048" cy="2865310"/>
          </a:xfrm>
          <a:prstGeom prst="rect">
            <a:avLst/>
          </a:prstGeom>
        </p:spPr>
        <p:txBody>
          <a:bodyPr anchor="t" rtlCol="false" tIns="0" lIns="0" bIns="0" rIns="0">
            <a:spAutoFit/>
          </a:bodyPr>
          <a:lstStyle/>
          <a:p>
            <a:pPr algn="just">
              <a:lnSpc>
                <a:spcPts val="4528"/>
              </a:lnSpc>
            </a:pPr>
            <a:r>
              <a:rPr lang="en-US" sz="3200">
                <a:solidFill>
                  <a:srgbClr val="000000"/>
                </a:solidFill>
                <a:latin typeface="Arimo Bold"/>
                <a:ea typeface="Arimo Bold"/>
                <a:cs typeface="Arimo Bold"/>
                <a:sym typeface="Arimo Bold"/>
              </a:rPr>
              <a:t>3.     Diseñar una propuesta pedagógica que abarque los aspectos administrativo y financiero de las unidades productivas de cacao. </a:t>
            </a:r>
          </a:p>
          <a:p>
            <a:pPr algn="just">
              <a:lnSpc>
                <a:spcPts val="4529"/>
              </a:lnSpc>
            </a:pPr>
          </a:p>
        </p:txBody>
      </p:sp>
    </p:spTree>
  </p:cSld>
  <p:clrMapOvr>
    <a:masterClrMapping/>
  </p:clrMapOvr>
  <p:transition spd="fast">
    <p:fade/>
  </p:transition>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71113"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Freeform 3" id="3"/>
          <p:cNvSpPr/>
          <p:nvPr/>
        </p:nvSpPr>
        <p:spPr>
          <a:xfrm flipH="false" flipV="false" rot="0">
            <a:off x="-2405949" y="-1155827"/>
            <a:ext cx="9047231" cy="3569680"/>
          </a:xfrm>
          <a:custGeom>
            <a:avLst/>
            <a:gdLst/>
            <a:ahLst/>
            <a:cxnLst/>
            <a:rect r="r" b="b" t="t" l="l"/>
            <a:pathLst>
              <a:path h="3569680" w="9047231">
                <a:moveTo>
                  <a:pt x="0" y="0"/>
                </a:moveTo>
                <a:lnTo>
                  <a:pt x="9047231" y="0"/>
                </a:lnTo>
                <a:lnTo>
                  <a:pt x="9047231" y="3569680"/>
                </a:lnTo>
                <a:lnTo>
                  <a:pt x="0" y="356968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1653761" y="2806368"/>
            <a:ext cx="14458602" cy="5490886"/>
            <a:chOff x="0" y="0"/>
            <a:chExt cx="3808027" cy="1446159"/>
          </a:xfrm>
        </p:grpSpPr>
        <p:sp>
          <p:nvSpPr>
            <p:cNvPr name="Freeform 5" id="5"/>
            <p:cNvSpPr/>
            <p:nvPr/>
          </p:nvSpPr>
          <p:spPr>
            <a:xfrm flipH="false" flipV="false" rot="0">
              <a:off x="0" y="0"/>
              <a:ext cx="3808027" cy="1446159"/>
            </a:xfrm>
            <a:custGeom>
              <a:avLst/>
              <a:gdLst/>
              <a:ahLst/>
              <a:cxnLst/>
              <a:rect r="r" b="b" t="t" l="l"/>
              <a:pathLst>
                <a:path h="1446159" w="3808027">
                  <a:moveTo>
                    <a:pt x="27308" y="0"/>
                  </a:moveTo>
                  <a:lnTo>
                    <a:pt x="3780719" y="0"/>
                  </a:lnTo>
                  <a:cubicBezTo>
                    <a:pt x="3795800" y="0"/>
                    <a:pt x="3808027" y="12226"/>
                    <a:pt x="3808027" y="27308"/>
                  </a:cubicBezTo>
                  <a:lnTo>
                    <a:pt x="3808027" y="1418851"/>
                  </a:lnTo>
                  <a:cubicBezTo>
                    <a:pt x="3808027" y="1433933"/>
                    <a:pt x="3795800" y="1446159"/>
                    <a:pt x="3780719" y="1446159"/>
                  </a:cubicBezTo>
                  <a:lnTo>
                    <a:pt x="27308" y="1446159"/>
                  </a:lnTo>
                  <a:cubicBezTo>
                    <a:pt x="12226" y="1446159"/>
                    <a:pt x="0" y="1433933"/>
                    <a:pt x="0" y="1418851"/>
                  </a:cubicBezTo>
                  <a:lnTo>
                    <a:pt x="0" y="27308"/>
                  </a:lnTo>
                  <a:cubicBezTo>
                    <a:pt x="0" y="12226"/>
                    <a:pt x="12226" y="0"/>
                    <a:pt x="27308" y="0"/>
                  </a:cubicBezTo>
                  <a:close/>
                </a:path>
              </a:pathLst>
            </a:custGeom>
            <a:solidFill>
              <a:srgbClr val="E6F6E1"/>
            </a:solidFill>
          </p:spPr>
        </p:sp>
        <p:sp>
          <p:nvSpPr>
            <p:cNvPr name="TextBox 6" id="6"/>
            <p:cNvSpPr txBox="true"/>
            <p:nvPr/>
          </p:nvSpPr>
          <p:spPr>
            <a:xfrm>
              <a:off x="0" y="-38100"/>
              <a:ext cx="3808027" cy="1484259"/>
            </a:xfrm>
            <a:prstGeom prst="rect">
              <a:avLst/>
            </a:prstGeom>
          </p:spPr>
          <p:txBody>
            <a:bodyPr anchor="ctr" rtlCol="false" tIns="50800" lIns="50800" bIns="50800" rIns="50800"/>
            <a:lstStyle/>
            <a:p>
              <a:pPr algn="ctr">
                <a:lnSpc>
                  <a:spcPts val="2659"/>
                </a:lnSpc>
              </a:pPr>
            </a:p>
          </p:txBody>
        </p:sp>
      </p:grpSp>
      <p:sp>
        <p:nvSpPr>
          <p:cNvPr name="Freeform 7" id="7"/>
          <p:cNvSpPr/>
          <p:nvPr/>
        </p:nvSpPr>
        <p:spPr>
          <a:xfrm flipH="false" flipV="false" rot="0">
            <a:off x="16505899" y="-756375"/>
            <a:ext cx="7281560" cy="15561614"/>
          </a:xfrm>
          <a:custGeom>
            <a:avLst/>
            <a:gdLst/>
            <a:ahLst/>
            <a:cxnLst/>
            <a:rect r="r" b="b" t="t" l="l"/>
            <a:pathLst>
              <a:path h="15561614" w="7281560">
                <a:moveTo>
                  <a:pt x="0" y="0"/>
                </a:moveTo>
                <a:lnTo>
                  <a:pt x="7281561" y="0"/>
                </a:lnTo>
                <a:lnTo>
                  <a:pt x="7281561" y="15561614"/>
                </a:lnTo>
                <a:lnTo>
                  <a:pt x="0" y="1556161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16112363" y="-756374"/>
            <a:ext cx="3717356" cy="15323596"/>
          </a:xfrm>
          <a:custGeom>
            <a:avLst/>
            <a:gdLst/>
            <a:ahLst/>
            <a:cxnLst/>
            <a:rect r="r" b="b" t="t" l="l"/>
            <a:pathLst>
              <a:path h="15323596" w="3717356">
                <a:moveTo>
                  <a:pt x="0" y="0"/>
                </a:moveTo>
                <a:lnTo>
                  <a:pt x="3717357" y="0"/>
                </a:lnTo>
                <a:lnTo>
                  <a:pt x="3717357" y="15323597"/>
                </a:lnTo>
                <a:lnTo>
                  <a:pt x="0" y="1532359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16054369" y="90474"/>
            <a:ext cx="1506527" cy="1624685"/>
          </a:xfrm>
          <a:custGeom>
            <a:avLst/>
            <a:gdLst/>
            <a:ahLst/>
            <a:cxnLst/>
            <a:rect r="r" b="b" t="t" l="l"/>
            <a:pathLst>
              <a:path h="1624685" w="1506527">
                <a:moveTo>
                  <a:pt x="0" y="0"/>
                </a:moveTo>
                <a:lnTo>
                  <a:pt x="1506527" y="0"/>
                </a:lnTo>
                <a:lnTo>
                  <a:pt x="1506527" y="1624685"/>
                </a:lnTo>
                <a:lnTo>
                  <a:pt x="0" y="1624685"/>
                </a:lnTo>
                <a:lnTo>
                  <a:pt x="0" y="0"/>
                </a:lnTo>
                <a:close/>
              </a:path>
            </a:pathLst>
          </a:custGeom>
          <a:blipFill>
            <a:blip r:embed="rId9"/>
            <a:stretch>
              <a:fillRect l="-62744" t="-9039" r="-62121" b="-8248"/>
            </a:stretch>
          </a:blipFill>
        </p:spPr>
      </p:sp>
      <p:sp>
        <p:nvSpPr>
          <p:cNvPr name="Freeform 10" id="10"/>
          <p:cNvSpPr/>
          <p:nvPr/>
        </p:nvSpPr>
        <p:spPr>
          <a:xfrm flipH="false" flipV="false" rot="0">
            <a:off x="7620000" y="9388462"/>
            <a:ext cx="2688569" cy="2615411"/>
          </a:xfrm>
          <a:custGeom>
            <a:avLst/>
            <a:gdLst/>
            <a:ahLst/>
            <a:cxnLst/>
            <a:rect r="r" b="b" t="t" l="l"/>
            <a:pathLst>
              <a:path h="2615411" w="2688569">
                <a:moveTo>
                  <a:pt x="0" y="0"/>
                </a:moveTo>
                <a:lnTo>
                  <a:pt x="2688569" y="0"/>
                </a:lnTo>
                <a:lnTo>
                  <a:pt x="2688569" y="2615411"/>
                </a:lnTo>
                <a:lnTo>
                  <a:pt x="0" y="2615411"/>
                </a:lnTo>
                <a:lnTo>
                  <a:pt x="0" y="0"/>
                </a:lnTo>
                <a:close/>
              </a:path>
            </a:pathLst>
          </a:custGeom>
          <a:blipFill>
            <a:blip r:embed="rId10"/>
            <a:stretch>
              <a:fillRect l="0" t="0" r="0" b="0"/>
            </a:stretch>
          </a:blipFill>
        </p:spPr>
      </p:sp>
      <p:sp>
        <p:nvSpPr>
          <p:cNvPr name="Freeform 11" id="11"/>
          <p:cNvSpPr/>
          <p:nvPr/>
        </p:nvSpPr>
        <p:spPr>
          <a:xfrm flipH="false" flipV="false" rot="0">
            <a:off x="471113"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TextBox 12" id="12"/>
          <p:cNvSpPr txBox="true"/>
          <p:nvPr/>
        </p:nvSpPr>
        <p:spPr>
          <a:xfrm rot="0">
            <a:off x="2190431" y="3500062"/>
            <a:ext cx="13385262" cy="4008247"/>
          </a:xfrm>
          <a:prstGeom prst="rect">
            <a:avLst/>
          </a:prstGeom>
        </p:spPr>
        <p:txBody>
          <a:bodyPr anchor="t" rtlCol="false" tIns="0" lIns="0" bIns="0" rIns="0">
            <a:spAutoFit/>
          </a:bodyPr>
          <a:lstStyle/>
          <a:p>
            <a:pPr algn="just">
              <a:lnSpc>
                <a:spcPts val="4529"/>
              </a:lnSpc>
            </a:pPr>
            <a:r>
              <a:rPr lang="en-US" sz="3200">
                <a:solidFill>
                  <a:srgbClr val="000000"/>
                </a:solidFill>
                <a:latin typeface="Arimo"/>
                <a:ea typeface="Arimo"/>
                <a:cs typeface="Arimo"/>
                <a:sym typeface="Arimo"/>
              </a:rPr>
              <a:t>En Pailitas, Cesar, el cultivo de cacao es esencial para la economía local, con una producción de 48 toneladas en 2022 en 80 hectáreas sembradas. Sin embargo, las unidades productivas enfrentan desafíos en su gestión administrativa y financiera. El proyecto de Modelo Pedagógico busca mejorar las capacidades de gestión de los productores de cacao, proporcionándoles herramientas y conocimientos para una administración eficiente, promoviendo la colaboración y el desarrollo rural integral.</a:t>
            </a:r>
          </a:p>
        </p:txBody>
      </p:sp>
      <p:sp>
        <p:nvSpPr>
          <p:cNvPr name="TextBox 13" id="13"/>
          <p:cNvSpPr txBox="true"/>
          <p:nvPr/>
        </p:nvSpPr>
        <p:spPr>
          <a:xfrm rot="0">
            <a:off x="4470954" y="744824"/>
            <a:ext cx="9491199" cy="1669029"/>
          </a:xfrm>
          <a:prstGeom prst="rect">
            <a:avLst/>
          </a:prstGeom>
        </p:spPr>
        <p:txBody>
          <a:bodyPr anchor="t" rtlCol="false" tIns="0" lIns="0" bIns="0" rIns="0">
            <a:spAutoFit/>
          </a:bodyPr>
          <a:lstStyle/>
          <a:p>
            <a:pPr algn="ctr">
              <a:lnSpc>
                <a:spcPts val="10999"/>
              </a:lnSpc>
            </a:pPr>
            <a:r>
              <a:rPr lang="en-US" sz="5400" spc="10">
                <a:solidFill>
                  <a:srgbClr val="000000"/>
                </a:solidFill>
                <a:latin typeface="Archivo Black"/>
                <a:ea typeface="Archivo Black"/>
                <a:cs typeface="Archivo Black"/>
                <a:sym typeface="Archivo Black"/>
              </a:rPr>
              <a:t>INTRODUCCIÓN</a:t>
            </a:r>
          </a:p>
        </p:txBody>
      </p:sp>
      <p:sp>
        <p:nvSpPr>
          <p:cNvPr name="TextBox 14" id="14"/>
          <p:cNvSpPr txBox="true"/>
          <p:nvPr/>
        </p:nvSpPr>
        <p:spPr>
          <a:xfrm rot="0">
            <a:off x="8702798" y="9525000"/>
            <a:ext cx="513755" cy="571156"/>
          </a:xfrm>
          <a:prstGeom prst="rect">
            <a:avLst/>
          </a:prstGeom>
        </p:spPr>
        <p:txBody>
          <a:bodyPr anchor="t" rtlCol="false" tIns="0" lIns="0" bIns="0" rIns="0">
            <a:spAutoFit/>
          </a:bodyPr>
          <a:lstStyle/>
          <a:p>
            <a:pPr algn="r">
              <a:lnSpc>
                <a:spcPts val="3919"/>
              </a:lnSpc>
            </a:pPr>
            <a:r>
              <a:rPr lang="en-US" sz="2799">
                <a:solidFill>
                  <a:srgbClr val="000000"/>
                </a:solidFill>
                <a:latin typeface="Arial Bold"/>
                <a:ea typeface="Arial Bold"/>
                <a:cs typeface="Arial Bold"/>
                <a:sym typeface="Arial Bold"/>
              </a:rPr>
              <a:t>02</a:t>
            </a:r>
          </a:p>
        </p:txBody>
      </p:sp>
    </p:spTree>
  </p:cSld>
  <p:clrMapOvr>
    <a:masterClrMapping/>
  </p:clrMapOvr>
  <p:transition spd="fast">
    <p:fade/>
  </p:transition>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058905"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Freeform 3" id="3"/>
          <p:cNvSpPr/>
          <p:nvPr/>
        </p:nvSpPr>
        <p:spPr>
          <a:xfrm flipH="false" flipV="false" rot="0">
            <a:off x="13865445" y="-928370"/>
            <a:ext cx="2700338" cy="2459239"/>
          </a:xfrm>
          <a:custGeom>
            <a:avLst/>
            <a:gdLst/>
            <a:ahLst/>
            <a:cxnLst/>
            <a:rect r="r" b="b" t="t" l="l"/>
            <a:pathLst>
              <a:path h="2459239" w="2700338">
                <a:moveTo>
                  <a:pt x="0" y="0"/>
                </a:moveTo>
                <a:lnTo>
                  <a:pt x="2700338" y="0"/>
                </a:lnTo>
                <a:lnTo>
                  <a:pt x="2700338" y="2459239"/>
                </a:lnTo>
                <a:lnTo>
                  <a:pt x="0" y="245923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515495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76536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6036694" y="142193"/>
            <a:ext cx="8632532" cy="15713535"/>
          </a:xfrm>
          <a:custGeom>
            <a:avLst/>
            <a:gdLst/>
            <a:ahLst/>
            <a:cxnLst/>
            <a:rect r="r" b="b" t="t" l="l"/>
            <a:pathLst>
              <a:path h="15713535" w="8632532">
                <a:moveTo>
                  <a:pt x="0" y="0"/>
                </a:moveTo>
                <a:lnTo>
                  <a:pt x="8632532" y="0"/>
                </a:lnTo>
                <a:lnTo>
                  <a:pt x="8632532" y="15713535"/>
                </a:lnTo>
                <a:lnTo>
                  <a:pt x="0" y="1571353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1278807" y="755248"/>
            <a:ext cx="7371966" cy="14423727"/>
          </a:xfrm>
          <a:custGeom>
            <a:avLst/>
            <a:gdLst/>
            <a:ahLst/>
            <a:cxnLst/>
            <a:rect r="r" b="b" t="t" l="l"/>
            <a:pathLst>
              <a:path h="14423727" w="7371966">
                <a:moveTo>
                  <a:pt x="0" y="0"/>
                </a:moveTo>
                <a:lnTo>
                  <a:pt x="7371966" y="0"/>
                </a:lnTo>
                <a:lnTo>
                  <a:pt x="7371966" y="14423727"/>
                </a:lnTo>
                <a:lnTo>
                  <a:pt x="0" y="1442372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8" id="8"/>
          <p:cNvSpPr/>
          <p:nvPr/>
        </p:nvSpPr>
        <p:spPr>
          <a:xfrm flipH="false" flipV="false" rot="0">
            <a:off x="0" y="142193"/>
            <a:ext cx="1506527" cy="1624685"/>
          </a:xfrm>
          <a:custGeom>
            <a:avLst/>
            <a:gdLst/>
            <a:ahLst/>
            <a:cxnLst/>
            <a:rect r="r" b="b" t="t" l="l"/>
            <a:pathLst>
              <a:path h="1624685" w="1506527">
                <a:moveTo>
                  <a:pt x="0" y="0"/>
                </a:moveTo>
                <a:lnTo>
                  <a:pt x="1506527" y="0"/>
                </a:lnTo>
                <a:lnTo>
                  <a:pt x="1506527" y="1624685"/>
                </a:lnTo>
                <a:lnTo>
                  <a:pt x="0" y="1624685"/>
                </a:lnTo>
                <a:lnTo>
                  <a:pt x="0" y="0"/>
                </a:lnTo>
                <a:close/>
              </a:path>
            </a:pathLst>
          </a:custGeom>
          <a:blipFill>
            <a:blip r:embed="rId13"/>
            <a:stretch>
              <a:fillRect l="-62744" t="-9039" r="-62121" b="-8248"/>
            </a:stretch>
          </a:blipFill>
        </p:spPr>
      </p:sp>
    </p:spTree>
  </p:cSld>
  <p:clrMapOvr>
    <a:masterClrMapping/>
  </p:clrMapOvr>
  <p:transition spd="fast">
    <p:fade/>
  </p:transition>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71113"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Freeform 3" id="3"/>
          <p:cNvSpPr/>
          <p:nvPr/>
        </p:nvSpPr>
        <p:spPr>
          <a:xfrm flipH="false" flipV="false" rot="0">
            <a:off x="-2405949" y="-1155827"/>
            <a:ext cx="9047231" cy="3569680"/>
          </a:xfrm>
          <a:custGeom>
            <a:avLst/>
            <a:gdLst/>
            <a:ahLst/>
            <a:cxnLst/>
            <a:rect r="r" b="b" t="t" l="l"/>
            <a:pathLst>
              <a:path h="3569680" w="9047231">
                <a:moveTo>
                  <a:pt x="0" y="0"/>
                </a:moveTo>
                <a:lnTo>
                  <a:pt x="9047231" y="0"/>
                </a:lnTo>
                <a:lnTo>
                  <a:pt x="9047231" y="3569680"/>
                </a:lnTo>
                <a:lnTo>
                  <a:pt x="0" y="356968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6505899" y="-756375"/>
            <a:ext cx="7281560" cy="15561614"/>
          </a:xfrm>
          <a:custGeom>
            <a:avLst/>
            <a:gdLst/>
            <a:ahLst/>
            <a:cxnLst/>
            <a:rect r="r" b="b" t="t" l="l"/>
            <a:pathLst>
              <a:path h="15561614" w="7281560">
                <a:moveTo>
                  <a:pt x="0" y="0"/>
                </a:moveTo>
                <a:lnTo>
                  <a:pt x="7281561" y="0"/>
                </a:lnTo>
                <a:lnTo>
                  <a:pt x="7281561" y="15561614"/>
                </a:lnTo>
                <a:lnTo>
                  <a:pt x="0" y="1556161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112363" y="-756374"/>
            <a:ext cx="3717356" cy="15323596"/>
          </a:xfrm>
          <a:custGeom>
            <a:avLst/>
            <a:gdLst/>
            <a:ahLst/>
            <a:cxnLst/>
            <a:rect r="r" b="b" t="t" l="l"/>
            <a:pathLst>
              <a:path h="15323596" w="3717356">
                <a:moveTo>
                  <a:pt x="0" y="0"/>
                </a:moveTo>
                <a:lnTo>
                  <a:pt x="3717357" y="0"/>
                </a:lnTo>
                <a:lnTo>
                  <a:pt x="3717357" y="15323597"/>
                </a:lnTo>
                <a:lnTo>
                  <a:pt x="0" y="1532359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16054369" y="90474"/>
            <a:ext cx="1506527" cy="1624685"/>
          </a:xfrm>
          <a:custGeom>
            <a:avLst/>
            <a:gdLst/>
            <a:ahLst/>
            <a:cxnLst/>
            <a:rect r="r" b="b" t="t" l="l"/>
            <a:pathLst>
              <a:path h="1624685" w="1506527">
                <a:moveTo>
                  <a:pt x="0" y="0"/>
                </a:moveTo>
                <a:lnTo>
                  <a:pt x="1506527" y="0"/>
                </a:lnTo>
                <a:lnTo>
                  <a:pt x="1506527" y="1624685"/>
                </a:lnTo>
                <a:lnTo>
                  <a:pt x="0" y="1624685"/>
                </a:lnTo>
                <a:lnTo>
                  <a:pt x="0" y="0"/>
                </a:lnTo>
                <a:close/>
              </a:path>
            </a:pathLst>
          </a:custGeom>
          <a:blipFill>
            <a:blip r:embed="rId9"/>
            <a:stretch>
              <a:fillRect l="-62744" t="-9039" r="-62121" b="-8248"/>
            </a:stretch>
          </a:blipFill>
        </p:spPr>
      </p:sp>
      <p:sp>
        <p:nvSpPr>
          <p:cNvPr name="Freeform 7" id="7"/>
          <p:cNvSpPr/>
          <p:nvPr/>
        </p:nvSpPr>
        <p:spPr>
          <a:xfrm flipH="false" flipV="false" rot="0">
            <a:off x="7620000" y="9388462"/>
            <a:ext cx="2688569" cy="2615411"/>
          </a:xfrm>
          <a:custGeom>
            <a:avLst/>
            <a:gdLst/>
            <a:ahLst/>
            <a:cxnLst/>
            <a:rect r="r" b="b" t="t" l="l"/>
            <a:pathLst>
              <a:path h="2615411" w="2688569">
                <a:moveTo>
                  <a:pt x="0" y="0"/>
                </a:moveTo>
                <a:lnTo>
                  <a:pt x="2688569" y="0"/>
                </a:lnTo>
                <a:lnTo>
                  <a:pt x="2688569" y="2615411"/>
                </a:lnTo>
                <a:lnTo>
                  <a:pt x="0" y="2615411"/>
                </a:lnTo>
                <a:lnTo>
                  <a:pt x="0" y="0"/>
                </a:lnTo>
                <a:close/>
              </a:path>
            </a:pathLst>
          </a:custGeom>
          <a:blipFill>
            <a:blip r:embed="rId10"/>
            <a:stretch>
              <a:fillRect l="0" t="0" r="0" b="0"/>
            </a:stretch>
          </a:blipFill>
        </p:spPr>
      </p:sp>
      <p:grpSp>
        <p:nvGrpSpPr>
          <p:cNvPr name="Group 8" id="8"/>
          <p:cNvGrpSpPr/>
          <p:nvPr/>
        </p:nvGrpSpPr>
        <p:grpSpPr>
          <a:xfrm rot="0">
            <a:off x="1235482" y="3236551"/>
            <a:ext cx="15457606" cy="3102394"/>
            <a:chOff x="0" y="0"/>
            <a:chExt cx="4071139" cy="817092"/>
          </a:xfrm>
        </p:grpSpPr>
        <p:sp>
          <p:nvSpPr>
            <p:cNvPr name="Freeform 9" id="9"/>
            <p:cNvSpPr/>
            <p:nvPr/>
          </p:nvSpPr>
          <p:spPr>
            <a:xfrm flipH="false" flipV="false" rot="0">
              <a:off x="0" y="0"/>
              <a:ext cx="4071139" cy="817092"/>
            </a:xfrm>
            <a:custGeom>
              <a:avLst/>
              <a:gdLst/>
              <a:ahLst/>
              <a:cxnLst/>
              <a:rect r="r" b="b" t="t" l="l"/>
              <a:pathLst>
                <a:path h="817092" w="4071139">
                  <a:moveTo>
                    <a:pt x="25543" y="0"/>
                  </a:moveTo>
                  <a:lnTo>
                    <a:pt x="4045596" y="0"/>
                  </a:lnTo>
                  <a:cubicBezTo>
                    <a:pt x="4052370" y="0"/>
                    <a:pt x="4058867" y="2691"/>
                    <a:pt x="4063658" y="7481"/>
                  </a:cubicBezTo>
                  <a:cubicBezTo>
                    <a:pt x="4068448" y="12272"/>
                    <a:pt x="4071139" y="18769"/>
                    <a:pt x="4071139" y="25543"/>
                  </a:cubicBezTo>
                  <a:lnTo>
                    <a:pt x="4071139" y="791548"/>
                  </a:lnTo>
                  <a:cubicBezTo>
                    <a:pt x="4071139" y="805655"/>
                    <a:pt x="4059703" y="817092"/>
                    <a:pt x="4045596" y="817092"/>
                  </a:cubicBezTo>
                  <a:lnTo>
                    <a:pt x="25543" y="817092"/>
                  </a:lnTo>
                  <a:cubicBezTo>
                    <a:pt x="18769" y="817092"/>
                    <a:pt x="12272" y="814400"/>
                    <a:pt x="7481" y="809610"/>
                  </a:cubicBezTo>
                  <a:cubicBezTo>
                    <a:pt x="2691" y="804820"/>
                    <a:pt x="0" y="798323"/>
                    <a:pt x="0" y="791548"/>
                  </a:cubicBezTo>
                  <a:lnTo>
                    <a:pt x="0" y="25543"/>
                  </a:lnTo>
                  <a:cubicBezTo>
                    <a:pt x="0" y="18769"/>
                    <a:pt x="2691" y="12272"/>
                    <a:pt x="7481" y="7481"/>
                  </a:cubicBezTo>
                  <a:cubicBezTo>
                    <a:pt x="12272" y="2691"/>
                    <a:pt x="18769" y="0"/>
                    <a:pt x="25543" y="0"/>
                  </a:cubicBezTo>
                  <a:close/>
                </a:path>
              </a:pathLst>
            </a:custGeom>
            <a:solidFill>
              <a:srgbClr val="E6F6E1"/>
            </a:solidFill>
          </p:spPr>
        </p:sp>
        <p:sp>
          <p:nvSpPr>
            <p:cNvPr name="TextBox 10" id="10"/>
            <p:cNvSpPr txBox="true"/>
            <p:nvPr/>
          </p:nvSpPr>
          <p:spPr>
            <a:xfrm>
              <a:off x="0" y="-38100"/>
              <a:ext cx="4071139" cy="855192"/>
            </a:xfrm>
            <a:prstGeom prst="rect">
              <a:avLst/>
            </a:prstGeom>
          </p:spPr>
          <p:txBody>
            <a:bodyPr anchor="ctr" rtlCol="false" tIns="50800" lIns="50800" bIns="50800" rIns="50800"/>
            <a:lstStyle/>
            <a:p>
              <a:pPr algn="ctr">
                <a:lnSpc>
                  <a:spcPts val="2659"/>
                </a:lnSpc>
              </a:pPr>
            </a:p>
          </p:txBody>
        </p:sp>
      </p:grpSp>
      <p:sp>
        <p:nvSpPr>
          <p:cNvPr name="TextBox 11" id="11"/>
          <p:cNvSpPr txBox="true"/>
          <p:nvPr/>
        </p:nvSpPr>
        <p:spPr>
          <a:xfrm rot="0">
            <a:off x="1841158" y="3397435"/>
            <a:ext cx="14400399" cy="3436810"/>
          </a:xfrm>
          <a:prstGeom prst="rect">
            <a:avLst/>
          </a:prstGeom>
        </p:spPr>
        <p:txBody>
          <a:bodyPr anchor="t" rtlCol="false" tIns="0" lIns="0" bIns="0" rIns="0">
            <a:spAutoFit/>
          </a:bodyPr>
          <a:lstStyle/>
          <a:p>
            <a:pPr algn="just">
              <a:lnSpc>
                <a:spcPts val="4528"/>
              </a:lnSpc>
            </a:pPr>
            <a:r>
              <a:rPr lang="en-US" sz="3200">
                <a:solidFill>
                  <a:srgbClr val="000000"/>
                </a:solidFill>
                <a:latin typeface="Arimo"/>
                <a:ea typeface="Arimo"/>
                <a:cs typeface="Arimo"/>
                <a:sym typeface="Arimo"/>
              </a:rPr>
              <a:t> El diseño de un modelo pedagógico de gestión administrativa y financiera para las unidades productivas cacaoteras en Pailitas aborda los desafíos y oportunidades del sector cacaotero local. Este proyecto, ha permitido formular estrategias que fortalecen las capacidades administrativas, promueven alianzas estratégicas y mejoran el acceso a financiamiento.</a:t>
            </a:r>
          </a:p>
          <a:p>
            <a:pPr algn="just">
              <a:lnSpc>
                <a:spcPts val="4529"/>
              </a:lnSpc>
            </a:pPr>
          </a:p>
        </p:txBody>
      </p:sp>
      <p:sp>
        <p:nvSpPr>
          <p:cNvPr name="TextBox 12" id="12"/>
          <p:cNvSpPr txBox="true"/>
          <p:nvPr/>
        </p:nvSpPr>
        <p:spPr>
          <a:xfrm rot="0">
            <a:off x="8702798" y="9525000"/>
            <a:ext cx="513755" cy="538607"/>
          </a:xfrm>
          <a:prstGeom prst="rect">
            <a:avLst/>
          </a:prstGeom>
        </p:spPr>
        <p:txBody>
          <a:bodyPr anchor="t" rtlCol="false" tIns="0" lIns="0" bIns="0" rIns="0">
            <a:spAutoFit/>
          </a:bodyPr>
          <a:lstStyle/>
          <a:p>
            <a:pPr algn="r">
              <a:lnSpc>
                <a:spcPts val="3919"/>
              </a:lnSpc>
            </a:pPr>
            <a:r>
              <a:rPr lang="en-US" sz="2799">
                <a:solidFill>
                  <a:srgbClr val="000000"/>
                </a:solidFill>
                <a:latin typeface="Arial Bold"/>
                <a:ea typeface="Arial Bold"/>
                <a:cs typeface="Arial Bold"/>
                <a:sym typeface="Arial Bold"/>
              </a:rPr>
              <a:t>21</a:t>
            </a:r>
          </a:p>
        </p:txBody>
      </p:sp>
      <p:sp>
        <p:nvSpPr>
          <p:cNvPr name="TextBox 13" id="13"/>
          <p:cNvSpPr txBox="true"/>
          <p:nvPr/>
        </p:nvSpPr>
        <p:spPr>
          <a:xfrm rot="0">
            <a:off x="2057400" y="1790700"/>
            <a:ext cx="15238300" cy="830997"/>
          </a:xfrm>
          <a:prstGeom prst="rect">
            <a:avLst/>
          </a:prstGeom>
        </p:spPr>
        <p:txBody>
          <a:bodyPr anchor="t" rtlCol="false" tIns="0" lIns="0" bIns="0" rIns="0">
            <a:spAutoFit/>
          </a:bodyPr>
          <a:lstStyle/>
          <a:p>
            <a:pPr algn="ctr">
              <a:lnSpc>
                <a:spcPts val="6480"/>
              </a:lnSpc>
            </a:pPr>
            <a:r>
              <a:rPr lang="en-US" sz="5400" spc="10">
                <a:solidFill>
                  <a:srgbClr val="000000"/>
                </a:solidFill>
                <a:latin typeface="Archivo Black"/>
                <a:ea typeface="Archivo Black"/>
                <a:cs typeface="Archivo Black"/>
                <a:sym typeface="Archivo Black"/>
              </a:rPr>
              <a:t>CONCLUSIONES Y RECOMENDACIONES</a:t>
            </a:r>
          </a:p>
        </p:txBody>
      </p:sp>
      <p:grpSp>
        <p:nvGrpSpPr>
          <p:cNvPr name="Group 14" id="14"/>
          <p:cNvGrpSpPr/>
          <p:nvPr/>
        </p:nvGrpSpPr>
        <p:grpSpPr>
          <a:xfrm rot="0">
            <a:off x="1230873" y="6621922"/>
            <a:ext cx="15457606" cy="2636378"/>
            <a:chOff x="0" y="0"/>
            <a:chExt cx="4071139" cy="694355"/>
          </a:xfrm>
        </p:grpSpPr>
        <p:sp>
          <p:nvSpPr>
            <p:cNvPr name="Freeform 15" id="15"/>
            <p:cNvSpPr/>
            <p:nvPr/>
          </p:nvSpPr>
          <p:spPr>
            <a:xfrm flipH="false" flipV="false" rot="0">
              <a:off x="0" y="0"/>
              <a:ext cx="4071139" cy="694355"/>
            </a:xfrm>
            <a:custGeom>
              <a:avLst/>
              <a:gdLst/>
              <a:ahLst/>
              <a:cxnLst/>
              <a:rect r="r" b="b" t="t" l="l"/>
              <a:pathLst>
                <a:path h="694355" w="4071139">
                  <a:moveTo>
                    <a:pt x="25543" y="0"/>
                  </a:moveTo>
                  <a:lnTo>
                    <a:pt x="4045596" y="0"/>
                  </a:lnTo>
                  <a:cubicBezTo>
                    <a:pt x="4052370" y="0"/>
                    <a:pt x="4058867" y="2691"/>
                    <a:pt x="4063658" y="7481"/>
                  </a:cubicBezTo>
                  <a:cubicBezTo>
                    <a:pt x="4068448" y="12272"/>
                    <a:pt x="4071139" y="18769"/>
                    <a:pt x="4071139" y="25543"/>
                  </a:cubicBezTo>
                  <a:lnTo>
                    <a:pt x="4071139" y="668811"/>
                  </a:lnTo>
                  <a:cubicBezTo>
                    <a:pt x="4071139" y="682918"/>
                    <a:pt x="4059703" y="694355"/>
                    <a:pt x="4045596" y="694355"/>
                  </a:cubicBezTo>
                  <a:lnTo>
                    <a:pt x="25543" y="694355"/>
                  </a:lnTo>
                  <a:cubicBezTo>
                    <a:pt x="18769" y="694355"/>
                    <a:pt x="12272" y="691663"/>
                    <a:pt x="7481" y="686873"/>
                  </a:cubicBezTo>
                  <a:cubicBezTo>
                    <a:pt x="2691" y="682083"/>
                    <a:pt x="0" y="675586"/>
                    <a:pt x="0" y="668811"/>
                  </a:cubicBezTo>
                  <a:lnTo>
                    <a:pt x="0" y="25543"/>
                  </a:lnTo>
                  <a:cubicBezTo>
                    <a:pt x="0" y="18769"/>
                    <a:pt x="2691" y="12272"/>
                    <a:pt x="7481" y="7481"/>
                  </a:cubicBezTo>
                  <a:cubicBezTo>
                    <a:pt x="12272" y="2691"/>
                    <a:pt x="18769" y="0"/>
                    <a:pt x="25543" y="0"/>
                  </a:cubicBezTo>
                  <a:close/>
                </a:path>
              </a:pathLst>
            </a:custGeom>
            <a:solidFill>
              <a:srgbClr val="B8FFAD"/>
            </a:solidFill>
          </p:spPr>
        </p:sp>
        <p:sp>
          <p:nvSpPr>
            <p:cNvPr name="TextBox 16" id="16"/>
            <p:cNvSpPr txBox="true"/>
            <p:nvPr/>
          </p:nvSpPr>
          <p:spPr>
            <a:xfrm>
              <a:off x="0" y="-38100"/>
              <a:ext cx="4071139" cy="732455"/>
            </a:xfrm>
            <a:prstGeom prst="rect">
              <a:avLst/>
            </a:prstGeom>
          </p:spPr>
          <p:txBody>
            <a:bodyPr anchor="ctr" rtlCol="false" tIns="50800" lIns="50800" bIns="50800" rIns="50800"/>
            <a:lstStyle/>
            <a:p>
              <a:pPr algn="ctr">
                <a:lnSpc>
                  <a:spcPts val="2659"/>
                </a:lnSpc>
              </a:pPr>
            </a:p>
          </p:txBody>
        </p:sp>
      </p:grpSp>
      <p:sp>
        <p:nvSpPr>
          <p:cNvPr name="TextBox 17" id="17"/>
          <p:cNvSpPr txBox="true"/>
          <p:nvPr/>
        </p:nvSpPr>
        <p:spPr>
          <a:xfrm rot="0">
            <a:off x="1711964" y="6738995"/>
            <a:ext cx="14400399" cy="2293747"/>
          </a:xfrm>
          <a:prstGeom prst="rect">
            <a:avLst/>
          </a:prstGeom>
        </p:spPr>
        <p:txBody>
          <a:bodyPr anchor="t" rtlCol="false" tIns="0" lIns="0" bIns="0" rIns="0">
            <a:spAutoFit/>
          </a:bodyPr>
          <a:lstStyle/>
          <a:p>
            <a:pPr algn="just">
              <a:lnSpc>
                <a:spcPts val="4529"/>
              </a:lnSpc>
            </a:pPr>
            <a:r>
              <a:rPr lang="en-US" sz="3200">
                <a:solidFill>
                  <a:srgbClr val="000000"/>
                </a:solidFill>
                <a:latin typeface="Arimo Bold"/>
                <a:ea typeface="Arimo Bold"/>
                <a:cs typeface="Arimo Bold"/>
                <a:sym typeface="Arimo Bold"/>
              </a:rPr>
              <a:t>Se recomienda implementar y actualizar continuamente un modelo pedagógico de gestión administrativa y financiera para las unidades productivas de cacao en Pailitas, promoviendo la colaboración entre productores, autoridades y otras partes interesadas.</a:t>
            </a:r>
          </a:p>
        </p:txBody>
      </p:sp>
    </p:spTree>
  </p:cSld>
  <p:clrMapOvr>
    <a:masterClrMapping/>
  </p:clrMapOvr>
  <p:transition spd="fast">
    <p:fade/>
  </p:transition>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058905"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Freeform 3" id="3"/>
          <p:cNvSpPr/>
          <p:nvPr/>
        </p:nvSpPr>
        <p:spPr>
          <a:xfrm flipH="false" flipV="false" rot="0">
            <a:off x="13865445" y="-928370"/>
            <a:ext cx="2700338" cy="2459239"/>
          </a:xfrm>
          <a:custGeom>
            <a:avLst/>
            <a:gdLst/>
            <a:ahLst/>
            <a:cxnLst/>
            <a:rect r="r" b="b" t="t" l="l"/>
            <a:pathLst>
              <a:path h="2459239" w="2700338">
                <a:moveTo>
                  <a:pt x="0" y="0"/>
                </a:moveTo>
                <a:lnTo>
                  <a:pt x="2700338" y="0"/>
                </a:lnTo>
                <a:lnTo>
                  <a:pt x="2700338" y="2459239"/>
                </a:lnTo>
                <a:lnTo>
                  <a:pt x="0" y="245923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515495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76536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6036694" y="142193"/>
            <a:ext cx="8632532" cy="15713535"/>
          </a:xfrm>
          <a:custGeom>
            <a:avLst/>
            <a:gdLst/>
            <a:ahLst/>
            <a:cxnLst/>
            <a:rect r="r" b="b" t="t" l="l"/>
            <a:pathLst>
              <a:path h="15713535" w="8632532">
                <a:moveTo>
                  <a:pt x="0" y="0"/>
                </a:moveTo>
                <a:lnTo>
                  <a:pt x="8632532" y="0"/>
                </a:lnTo>
                <a:lnTo>
                  <a:pt x="8632532" y="15713535"/>
                </a:lnTo>
                <a:lnTo>
                  <a:pt x="0" y="1571353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1278807" y="755248"/>
            <a:ext cx="7371966" cy="14423727"/>
          </a:xfrm>
          <a:custGeom>
            <a:avLst/>
            <a:gdLst/>
            <a:ahLst/>
            <a:cxnLst/>
            <a:rect r="r" b="b" t="t" l="l"/>
            <a:pathLst>
              <a:path h="14423727" w="7371966">
                <a:moveTo>
                  <a:pt x="0" y="0"/>
                </a:moveTo>
                <a:lnTo>
                  <a:pt x="7371966" y="0"/>
                </a:lnTo>
                <a:lnTo>
                  <a:pt x="7371966" y="14423727"/>
                </a:lnTo>
                <a:lnTo>
                  <a:pt x="0" y="1442372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8" id="8"/>
          <p:cNvSpPr/>
          <p:nvPr/>
        </p:nvSpPr>
        <p:spPr>
          <a:xfrm flipH="false" flipV="false" rot="0">
            <a:off x="435838" y="216358"/>
            <a:ext cx="1506527" cy="1624685"/>
          </a:xfrm>
          <a:custGeom>
            <a:avLst/>
            <a:gdLst/>
            <a:ahLst/>
            <a:cxnLst/>
            <a:rect r="r" b="b" t="t" l="l"/>
            <a:pathLst>
              <a:path h="1624685" w="1506527">
                <a:moveTo>
                  <a:pt x="0" y="0"/>
                </a:moveTo>
                <a:lnTo>
                  <a:pt x="1506527" y="0"/>
                </a:lnTo>
                <a:lnTo>
                  <a:pt x="1506527" y="1624685"/>
                </a:lnTo>
                <a:lnTo>
                  <a:pt x="0" y="1624685"/>
                </a:lnTo>
                <a:lnTo>
                  <a:pt x="0" y="0"/>
                </a:lnTo>
                <a:close/>
              </a:path>
            </a:pathLst>
          </a:custGeom>
          <a:blipFill>
            <a:blip r:embed="rId13"/>
            <a:stretch>
              <a:fillRect l="-62744" t="-9039" r="-62121" b="-8248"/>
            </a:stretch>
          </a:blipFill>
        </p:spPr>
      </p:sp>
      <p:sp>
        <p:nvSpPr>
          <p:cNvPr name="Freeform 9" id="9"/>
          <p:cNvSpPr/>
          <p:nvPr/>
        </p:nvSpPr>
        <p:spPr>
          <a:xfrm flipH="false" flipV="false" rot="0">
            <a:off x="7620000" y="9388462"/>
            <a:ext cx="2688569" cy="2615411"/>
          </a:xfrm>
          <a:custGeom>
            <a:avLst/>
            <a:gdLst/>
            <a:ahLst/>
            <a:cxnLst/>
            <a:rect r="r" b="b" t="t" l="l"/>
            <a:pathLst>
              <a:path h="2615411" w="2688569">
                <a:moveTo>
                  <a:pt x="0" y="0"/>
                </a:moveTo>
                <a:lnTo>
                  <a:pt x="2688569" y="0"/>
                </a:lnTo>
                <a:lnTo>
                  <a:pt x="2688569" y="2615411"/>
                </a:lnTo>
                <a:lnTo>
                  <a:pt x="0" y="2615411"/>
                </a:lnTo>
                <a:lnTo>
                  <a:pt x="0" y="0"/>
                </a:lnTo>
                <a:close/>
              </a:path>
            </a:pathLst>
          </a:custGeom>
          <a:blipFill>
            <a:blip r:embed="rId14"/>
            <a:stretch>
              <a:fillRect l="0" t="0" r="0" b="0"/>
            </a:stretch>
          </a:blipFill>
        </p:spPr>
      </p:sp>
      <p:sp>
        <p:nvSpPr>
          <p:cNvPr name="Freeform 10" id="10"/>
          <p:cNvSpPr/>
          <p:nvPr/>
        </p:nvSpPr>
        <p:spPr>
          <a:xfrm flipH="false" flipV="false" rot="0">
            <a:off x="14219557" y="2941616"/>
            <a:ext cx="3783999" cy="5057344"/>
          </a:xfrm>
          <a:custGeom>
            <a:avLst/>
            <a:gdLst/>
            <a:ahLst/>
            <a:cxnLst/>
            <a:rect r="r" b="b" t="t" l="l"/>
            <a:pathLst>
              <a:path h="5057344" w="3783999">
                <a:moveTo>
                  <a:pt x="0" y="0"/>
                </a:moveTo>
                <a:lnTo>
                  <a:pt x="3783999" y="0"/>
                </a:lnTo>
                <a:lnTo>
                  <a:pt x="3783999" y="5057344"/>
                </a:lnTo>
                <a:lnTo>
                  <a:pt x="0" y="5057344"/>
                </a:lnTo>
                <a:lnTo>
                  <a:pt x="0" y="0"/>
                </a:lnTo>
                <a:close/>
              </a:path>
            </a:pathLst>
          </a:custGeom>
          <a:blipFill>
            <a:blip r:embed="rId15"/>
            <a:stretch>
              <a:fillRect l="0" t="0" r="0" b="0"/>
            </a:stretch>
          </a:blipFill>
        </p:spPr>
      </p:sp>
      <p:sp>
        <p:nvSpPr>
          <p:cNvPr name="Freeform 11" id="11"/>
          <p:cNvSpPr/>
          <p:nvPr/>
        </p:nvSpPr>
        <p:spPr>
          <a:xfrm flipH="false" flipV="false" rot="0">
            <a:off x="1436177" y="3818842"/>
            <a:ext cx="4177215" cy="5569620"/>
          </a:xfrm>
          <a:custGeom>
            <a:avLst/>
            <a:gdLst/>
            <a:ahLst/>
            <a:cxnLst/>
            <a:rect r="r" b="b" t="t" l="l"/>
            <a:pathLst>
              <a:path h="5569620" w="4177215">
                <a:moveTo>
                  <a:pt x="0" y="0"/>
                </a:moveTo>
                <a:lnTo>
                  <a:pt x="4177215" y="0"/>
                </a:lnTo>
                <a:lnTo>
                  <a:pt x="4177215" y="5569620"/>
                </a:lnTo>
                <a:lnTo>
                  <a:pt x="0" y="5569620"/>
                </a:lnTo>
                <a:lnTo>
                  <a:pt x="0" y="0"/>
                </a:lnTo>
                <a:close/>
              </a:path>
            </a:pathLst>
          </a:custGeom>
          <a:blipFill>
            <a:blip r:embed="rId16"/>
            <a:stretch>
              <a:fillRect l="0" t="0" r="0" b="0"/>
            </a:stretch>
          </a:blipFill>
        </p:spPr>
      </p:sp>
      <p:sp>
        <p:nvSpPr>
          <p:cNvPr name="Freeform 12" id="12"/>
          <p:cNvSpPr/>
          <p:nvPr/>
        </p:nvSpPr>
        <p:spPr>
          <a:xfrm flipH="false" flipV="false" rot="0">
            <a:off x="6297543" y="3582374"/>
            <a:ext cx="7567902" cy="5675926"/>
          </a:xfrm>
          <a:custGeom>
            <a:avLst/>
            <a:gdLst/>
            <a:ahLst/>
            <a:cxnLst/>
            <a:rect r="r" b="b" t="t" l="l"/>
            <a:pathLst>
              <a:path h="5675926" w="7567902">
                <a:moveTo>
                  <a:pt x="0" y="0"/>
                </a:moveTo>
                <a:lnTo>
                  <a:pt x="7567902" y="0"/>
                </a:lnTo>
                <a:lnTo>
                  <a:pt x="7567902" y="5675926"/>
                </a:lnTo>
                <a:lnTo>
                  <a:pt x="0" y="5675926"/>
                </a:lnTo>
                <a:lnTo>
                  <a:pt x="0" y="0"/>
                </a:lnTo>
                <a:close/>
              </a:path>
            </a:pathLst>
          </a:custGeom>
          <a:blipFill>
            <a:blip r:embed="rId17"/>
            <a:stretch>
              <a:fillRect l="0" t="0" r="0" b="0"/>
            </a:stretch>
          </a:blipFill>
        </p:spPr>
      </p:sp>
      <p:sp>
        <p:nvSpPr>
          <p:cNvPr name="TextBox 13" id="13"/>
          <p:cNvSpPr txBox="true"/>
          <p:nvPr/>
        </p:nvSpPr>
        <p:spPr>
          <a:xfrm rot="0">
            <a:off x="2667000" y="1562100"/>
            <a:ext cx="12725400" cy="830997"/>
          </a:xfrm>
          <a:prstGeom prst="rect">
            <a:avLst/>
          </a:prstGeom>
        </p:spPr>
        <p:txBody>
          <a:bodyPr anchor="t" rtlCol="false" tIns="0" lIns="0" bIns="0" rIns="0">
            <a:spAutoFit/>
          </a:bodyPr>
          <a:lstStyle/>
          <a:p>
            <a:pPr algn="ctr">
              <a:lnSpc>
                <a:spcPts val="6480"/>
              </a:lnSpc>
            </a:pPr>
            <a:r>
              <a:rPr lang="en-US" sz="5400" spc="10">
                <a:solidFill>
                  <a:srgbClr val="000000"/>
                </a:solidFill>
                <a:latin typeface="Archivo Black"/>
                <a:ea typeface="Archivo Black"/>
                <a:cs typeface="Archivo Black"/>
                <a:sym typeface="Archivo Black"/>
              </a:rPr>
              <a:t>APÉNDICES</a:t>
            </a:r>
          </a:p>
        </p:txBody>
      </p:sp>
      <p:sp>
        <p:nvSpPr>
          <p:cNvPr name="TextBox 14" id="14"/>
          <p:cNvSpPr txBox="true"/>
          <p:nvPr/>
        </p:nvSpPr>
        <p:spPr>
          <a:xfrm rot="0">
            <a:off x="8702798" y="9525000"/>
            <a:ext cx="513755" cy="538607"/>
          </a:xfrm>
          <a:prstGeom prst="rect">
            <a:avLst/>
          </a:prstGeom>
        </p:spPr>
        <p:txBody>
          <a:bodyPr anchor="t" rtlCol="false" tIns="0" lIns="0" bIns="0" rIns="0">
            <a:spAutoFit/>
          </a:bodyPr>
          <a:lstStyle/>
          <a:p>
            <a:pPr algn="r">
              <a:lnSpc>
                <a:spcPts val="3919"/>
              </a:lnSpc>
            </a:pPr>
            <a:r>
              <a:rPr lang="en-US" sz="2799">
                <a:solidFill>
                  <a:srgbClr val="000000"/>
                </a:solidFill>
                <a:latin typeface="Arial Bold"/>
                <a:ea typeface="Arial Bold"/>
                <a:cs typeface="Arial Bold"/>
                <a:sym typeface="Arial Bold"/>
              </a:rPr>
              <a:t>22</a:t>
            </a:r>
          </a:p>
        </p:txBody>
      </p:sp>
      <p:sp>
        <p:nvSpPr>
          <p:cNvPr name="TextBox 15" id="15"/>
          <p:cNvSpPr txBox="true"/>
          <p:nvPr/>
        </p:nvSpPr>
        <p:spPr>
          <a:xfrm rot="0">
            <a:off x="683669" y="2604368"/>
            <a:ext cx="11698429" cy="579247"/>
          </a:xfrm>
          <a:prstGeom prst="rect">
            <a:avLst/>
          </a:prstGeom>
        </p:spPr>
        <p:txBody>
          <a:bodyPr anchor="t" rtlCol="false" tIns="0" lIns="0" bIns="0" rIns="0">
            <a:spAutoFit/>
          </a:bodyPr>
          <a:lstStyle/>
          <a:p>
            <a:pPr algn="just">
              <a:lnSpc>
                <a:spcPts val="4529"/>
              </a:lnSpc>
            </a:pPr>
            <a:r>
              <a:rPr lang="en-US" sz="3200">
                <a:solidFill>
                  <a:srgbClr val="000000"/>
                </a:solidFill>
                <a:latin typeface="Arimo"/>
                <a:ea typeface="Arimo"/>
                <a:cs typeface="Arimo"/>
                <a:sym typeface="Arimo"/>
              </a:rPr>
              <a:t>Talleres participativos con productores locales</a:t>
            </a:r>
          </a:p>
        </p:txBody>
      </p:sp>
    </p:spTree>
  </p:cSld>
  <p:clrMapOvr>
    <a:masterClrMapping/>
  </p:clrMapOvr>
  <p:transition spd="fast">
    <p:fade/>
  </p:transition>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71113"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Freeform 3" id="3"/>
          <p:cNvSpPr/>
          <p:nvPr/>
        </p:nvSpPr>
        <p:spPr>
          <a:xfrm flipH="false" flipV="false" rot="0">
            <a:off x="-2405949" y="-1155827"/>
            <a:ext cx="9047231" cy="3569680"/>
          </a:xfrm>
          <a:custGeom>
            <a:avLst/>
            <a:gdLst/>
            <a:ahLst/>
            <a:cxnLst/>
            <a:rect r="r" b="b" t="t" l="l"/>
            <a:pathLst>
              <a:path h="3569680" w="9047231">
                <a:moveTo>
                  <a:pt x="0" y="0"/>
                </a:moveTo>
                <a:lnTo>
                  <a:pt x="9047231" y="0"/>
                </a:lnTo>
                <a:lnTo>
                  <a:pt x="9047231" y="3569680"/>
                </a:lnTo>
                <a:lnTo>
                  <a:pt x="0" y="356968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6505899" y="-756375"/>
            <a:ext cx="7281560" cy="15561614"/>
          </a:xfrm>
          <a:custGeom>
            <a:avLst/>
            <a:gdLst/>
            <a:ahLst/>
            <a:cxnLst/>
            <a:rect r="r" b="b" t="t" l="l"/>
            <a:pathLst>
              <a:path h="15561614" w="7281560">
                <a:moveTo>
                  <a:pt x="0" y="0"/>
                </a:moveTo>
                <a:lnTo>
                  <a:pt x="7281561" y="0"/>
                </a:lnTo>
                <a:lnTo>
                  <a:pt x="7281561" y="15561614"/>
                </a:lnTo>
                <a:lnTo>
                  <a:pt x="0" y="1556161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112363" y="-756374"/>
            <a:ext cx="3717356" cy="15323596"/>
          </a:xfrm>
          <a:custGeom>
            <a:avLst/>
            <a:gdLst/>
            <a:ahLst/>
            <a:cxnLst/>
            <a:rect r="r" b="b" t="t" l="l"/>
            <a:pathLst>
              <a:path h="15323596" w="3717356">
                <a:moveTo>
                  <a:pt x="0" y="0"/>
                </a:moveTo>
                <a:lnTo>
                  <a:pt x="3717357" y="0"/>
                </a:lnTo>
                <a:lnTo>
                  <a:pt x="3717357" y="15323597"/>
                </a:lnTo>
                <a:lnTo>
                  <a:pt x="0" y="1532359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16054369" y="90474"/>
            <a:ext cx="1506527" cy="1624685"/>
          </a:xfrm>
          <a:custGeom>
            <a:avLst/>
            <a:gdLst/>
            <a:ahLst/>
            <a:cxnLst/>
            <a:rect r="r" b="b" t="t" l="l"/>
            <a:pathLst>
              <a:path h="1624685" w="1506527">
                <a:moveTo>
                  <a:pt x="0" y="0"/>
                </a:moveTo>
                <a:lnTo>
                  <a:pt x="1506527" y="0"/>
                </a:lnTo>
                <a:lnTo>
                  <a:pt x="1506527" y="1624685"/>
                </a:lnTo>
                <a:lnTo>
                  <a:pt x="0" y="1624685"/>
                </a:lnTo>
                <a:lnTo>
                  <a:pt x="0" y="0"/>
                </a:lnTo>
                <a:close/>
              </a:path>
            </a:pathLst>
          </a:custGeom>
          <a:blipFill>
            <a:blip r:embed="rId9"/>
            <a:stretch>
              <a:fillRect l="-62744" t="-9039" r="-62121" b="-8248"/>
            </a:stretch>
          </a:blipFill>
        </p:spPr>
      </p:sp>
      <p:sp>
        <p:nvSpPr>
          <p:cNvPr name="Freeform 7" id="7"/>
          <p:cNvSpPr/>
          <p:nvPr/>
        </p:nvSpPr>
        <p:spPr>
          <a:xfrm flipH="false" flipV="false" rot="0">
            <a:off x="7620000" y="9388462"/>
            <a:ext cx="2688569" cy="2615411"/>
          </a:xfrm>
          <a:custGeom>
            <a:avLst/>
            <a:gdLst/>
            <a:ahLst/>
            <a:cxnLst/>
            <a:rect r="r" b="b" t="t" l="l"/>
            <a:pathLst>
              <a:path h="2615411" w="2688569">
                <a:moveTo>
                  <a:pt x="0" y="0"/>
                </a:moveTo>
                <a:lnTo>
                  <a:pt x="2688569" y="0"/>
                </a:lnTo>
                <a:lnTo>
                  <a:pt x="2688569" y="2615411"/>
                </a:lnTo>
                <a:lnTo>
                  <a:pt x="0" y="2615411"/>
                </a:lnTo>
                <a:lnTo>
                  <a:pt x="0" y="0"/>
                </a:lnTo>
                <a:close/>
              </a:path>
            </a:pathLst>
          </a:custGeom>
          <a:blipFill>
            <a:blip r:embed="rId10"/>
            <a:stretch>
              <a:fillRect l="0" t="0" r="0" b="0"/>
            </a:stretch>
          </a:blipFill>
        </p:spPr>
      </p:sp>
      <p:sp>
        <p:nvSpPr>
          <p:cNvPr name="TextBox 8" id="8"/>
          <p:cNvSpPr txBox="true"/>
          <p:nvPr/>
        </p:nvSpPr>
        <p:spPr>
          <a:xfrm rot="0">
            <a:off x="8702798" y="9525000"/>
            <a:ext cx="513755" cy="571156"/>
          </a:xfrm>
          <a:prstGeom prst="rect">
            <a:avLst/>
          </a:prstGeom>
        </p:spPr>
        <p:txBody>
          <a:bodyPr anchor="t" rtlCol="false" tIns="0" lIns="0" bIns="0" rIns="0">
            <a:spAutoFit/>
          </a:bodyPr>
          <a:lstStyle/>
          <a:p>
            <a:pPr algn="r">
              <a:lnSpc>
                <a:spcPts val="3919"/>
              </a:lnSpc>
            </a:pPr>
            <a:r>
              <a:rPr lang="en-US" sz="2799">
                <a:solidFill>
                  <a:srgbClr val="000000"/>
                </a:solidFill>
                <a:latin typeface="Arial Bold"/>
                <a:ea typeface="Arial Bold"/>
                <a:cs typeface="Arial Bold"/>
                <a:sym typeface="Arial Bold"/>
              </a:rPr>
              <a:t>10</a:t>
            </a:r>
          </a:p>
        </p:txBody>
      </p:sp>
      <p:sp>
        <p:nvSpPr>
          <p:cNvPr name="TextBox 9" id="9"/>
          <p:cNvSpPr txBox="true"/>
          <p:nvPr/>
        </p:nvSpPr>
        <p:spPr>
          <a:xfrm rot="0">
            <a:off x="2057400" y="1790700"/>
            <a:ext cx="15238300" cy="830997"/>
          </a:xfrm>
          <a:prstGeom prst="rect">
            <a:avLst/>
          </a:prstGeom>
        </p:spPr>
        <p:txBody>
          <a:bodyPr anchor="t" rtlCol="false" tIns="0" lIns="0" bIns="0" rIns="0">
            <a:spAutoFit/>
          </a:bodyPr>
          <a:lstStyle/>
          <a:p>
            <a:pPr algn="ctr">
              <a:lnSpc>
                <a:spcPts val="6480"/>
              </a:lnSpc>
            </a:pPr>
            <a:r>
              <a:rPr lang="en-US" sz="5400" spc="10">
                <a:solidFill>
                  <a:srgbClr val="000000"/>
                </a:solidFill>
                <a:latin typeface="Archivo Black"/>
                <a:ea typeface="Archivo Black"/>
                <a:cs typeface="Archivo Black"/>
                <a:sym typeface="Archivo Black"/>
              </a:rPr>
              <a:t>BIBLIOGRAFIA</a:t>
            </a:r>
          </a:p>
        </p:txBody>
      </p:sp>
      <p:sp>
        <p:nvSpPr>
          <p:cNvPr name="TextBox 10" id="10"/>
          <p:cNvSpPr txBox="true"/>
          <p:nvPr/>
        </p:nvSpPr>
        <p:spPr>
          <a:xfrm rot="0">
            <a:off x="1111228" y="2621697"/>
            <a:ext cx="15696405" cy="7725793"/>
          </a:xfrm>
          <a:prstGeom prst="rect">
            <a:avLst/>
          </a:prstGeom>
        </p:spPr>
        <p:txBody>
          <a:bodyPr anchor="t" rtlCol="false" tIns="0" lIns="0" bIns="0" rIns="0">
            <a:spAutoFit/>
          </a:bodyPr>
          <a:lstStyle/>
          <a:p>
            <a:pPr algn="just">
              <a:lnSpc>
                <a:spcPts val="4386"/>
              </a:lnSpc>
            </a:pPr>
            <a:r>
              <a:rPr lang="en-US" sz="3100">
                <a:solidFill>
                  <a:srgbClr val="000000"/>
                </a:solidFill>
                <a:latin typeface="Arimo"/>
                <a:ea typeface="Arimo"/>
                <a:cs typeface="Arimo"/>
                <a:sym typeface="Arimo"/>
              </a:rPr>
              <a:t> Quiroga, G. (2006). METODOS ALTERNATIVO DE CONFLICTOS: PERSPECTIVA MULTIDICIPLINAR. En Q. Gonzalo, METODOS ALTERNATIVO DE CONFLICTOS: PERSPECTIVA MULTIDICIPLINAR (págs. 113 -129). Bosnia de Saravejo: Editorial URG.</a:t>
            </a:r>
          </a:p>
          <a:p>
            <a:pPr algn="just">
              <a:lnSpc>
                <a:spcPts val="4386"/>
              </a:lnSpc>
            </a:pPr>
            <a:r>
              <a:rPr lang="en-US" sz="3100">
                <a:solidFill>
                  <a:srgbClr val="000000"/>
                </a:solidFill>
                <a:latin typeface="Arimo"/>
                <a:ea typeface="Arimo"/>
                <a:cs typeface="Arimo"/>
                <a:sym typeface="Arimo"/>
              </a:rPr>
              <a:t> Baelo, R. Á., &amp; Álavarez Baelo, R. ( Noviembre 2009). LAS TECNOLOGIA DE LA INFORMACIÓN Y LA COMUNICACIÓN EN LA EDUCACIÓN SUPERIOR. Revista Iberoamericana de educación, 5-10.</a:t>
            </a:r>
          </a:p>
          <a:p>
            <a:pPr algn="just">
              <a:lnSpc>
                <a:spcPts val="4386"/>
              </a:lnSpc>
            </a:pPr>
            <a:r>
              <a:rPr lang="en-US" sz="3100">
                <a:solidFill>
                  <a:srgbClr val="000000"/>
                </a:solidFill>
                <a:latin typeface="Arimo"/>
                <a:ea typeface="Arimo"/>
                <a:cs typeface="Arimo"/>
                <a:sym typeface="Arimo"/>
              </a:rPr>
              <a:t> Baelo, R. (Noviembre 2009). LAS TECNOLOGIAS DE LA INFORMACION Y LA COMUNICACION EN LA EDUCACION SUPERIOR. Revista Iberoamericana de Educación, 5 - 10.</a:t>
            </a:r>
          </a:p>
          <a:p>
            <a:pPr algn="just">
              <a:lnSpc>
                <a:spcPts val="4386"/>
              </a:lnSpc>
            </a:pPr>
            <a:r>
              <a:rPr lang="en-US" sz="3100">
                <a:solidFill>
                  <a:srgbClr val="000000"/>
                </a:solidFill>
                <a:latin typeface="Arimo"/>
                <a:ea typeface="Arimo"/>
                <a:cs typeface="Arimo"/>
                <a:sym typeface="Arimo"/>
              </a:rPr>
              <a:t> Matlin, M. (1996). SENSACIÓN Y PERCEPCIÓN. Prentice Hall, 554.</a:t>
            </a:r>
          </a:p>
          <a:p>
            <a:pPr algn="just">
              <a:lnSpc>
                <a:spcPts val="4386"/>
              </a:lnSpc>
            </a:pPr>
            <a:r>
              <a:rPr lang="en-US" sz="3100">
                <a:solidFill>
                  <a:srgbClr val="000000"/>
                </a:solidFill>
                <a:latin typeface="Arimo"/>
                <a:ea typeface="Arimo"/>
                <a:cs typeface="Arimo"/>
                <a:sym typeface="Arimo"/>
              </a:rPr>
              <a:t> Litwin, E. (Diciembre 2007). Cuadernos de Investigación Educativa. Uruguay: Publicación anual del Instituto de Educación.</a:t>
            </a:r>
          </a:p>
          <a:p>
            <a:pPr algn="just">
              <a:lnSpc>
                <a:spcPts val="4386"/>
              </a:lnSpc>
            </a:pPr>
          </a:p>
          <a:p>
            <a:pPr algn="just">
              <a:lnSpc>
                <a:spcPts val="4387"/>
              </a:lnSpc>
            </a:pPr>
          </a:p>
        </p:txBody>
      </p:sp>
    </p:spTree>
  </p:cSld>
  <p:clrMapOvr>
    <a:masterClrMapping/>
  </p:clrMapOvr>
  <p:transition spd="fast">
    <p:fade/>
  </p:transition>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71113"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Freeform 3" id="3"/>
          <p:cNvSpPr/>
          <p:nvPr/>
        </p:nvSpPr>
        <p:spPr>
          <a:xfrm flipH="false" flipV="false" rot="0">
            <a:off x="-2405949" y="-1155827"/>
            <a:ext cx="9047231" cy="3569680"/>
          </a:xfrm>
          <a:custGeom>
            <a:avLst/>
            <a:gdLst/>
            <a:ahLst/>
            <a:cxnLst/>
            <a:rect r="r" b="b" t="t" l="l"/>
            <a:pathLst>
              <a:path h="3569680" w="9047231">
                <a:moveTo>
                  <a:pt x="0" y="0"/>
                </a:moveTo>
                <a:lnTo>
                  <a:pt x="9047231" y="0"/>
                </a:lnTo>
                <a:lnTo>
                  <a:pt x="9047231" y="3569680"/>
                </a:lnTo>
                <a:lnTo>
                  <a:pt x="0" y="356968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6505899" y="-756375"/>
            <a:ext cx="7281560" cy="15561614"/>
          </a:xfrm>
          <a:custGeom>
            <a:avLst/>
            <a:gdLst/>
            <a:ahLst/>
            <a:cxnLst/>
            <a:rect r="r" b="b" t="t" l="l"/>
            <a:pathLst>
              <a:path h="15561614" w="7281560">
                <a:moveTo>
                  <a:pt x="0" y="0"/>
                </a:moveTo>
                <a:lnTo>
                  <a:pt x="7281561" y="0"/>
                </a:lnTo>
                <a:lnTo>
                  <a:pt x="7281561" y="15561614"/>
                </a:lnTo>
                <a:lnTo>
                  <a:pt x="0" y="1556161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112363" y="-756374"/>
            <a:ext cx="3717356" cy="15323596"/>
          </a:xfrm>
          <a:custGeom>
            <a:avLst/>
            <a:gdLst/>
            <a:ahLst/>
            <a:cxnLst/>
            <a:rect r="r" b="b" t="t" l="l"/>
            <a:pathLst>
              <a:path h="15323596" w="3717356">
                <a:moveTo>
                  <a:pt x="0" y="0"/>
                </a:moveTo>
                <a:lnTo>
                  <a:pt x="3717357" y="0"/>
                </a:lnTo>
                <a:lnTo>
                  <a:pt x="3717357" y="15323597"/>
                </a:lnTo>
                <a:lnTo>
                  <a:pt x="0" y="1532359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16054369" y="90474"/>
            <a:ext cx="1506527" cy="1624685"/>
          </a:xfrm>
          <a:custGeom>
            <a:avLst/>
            <a:gdLst/>
            <a:ahLst/>
            <a:cxnLst/>
            <a:rect r="r" b="b" t="t" l="l"/>
            <a:pathLst>
              <a:path h="1624685" w="1506527">
                <a:moveTo>
                  <a:pt x="0" y="0"/>
                </a:moveTo>
                <a:lnTo>
                  <a:pt x="1506527" y="0"/>
                </a:lnTo>
                <a:lnTo>
                  <a:pt x="1506527" y="1624685"/>
                </a:lnTo>
                <a:lnTo>
                  <a:pt x="0" y="1624685"/>
                </a:lnTo>
                <a:lnTo>
                  <a:pt x="0" y="0"/>
                </a:lnTo>
                <a:close/>
              </a:path>
            </a:pathLst>
          </a:custGeom>
          <a:blipFill>
            <a:blip r:embed="rId9"/>
            <a:stretch>
              <a:fillRect l="-62744" t="-9039" r="-62121" b="-8248"/>
            </a:stretch>
          </a:blipFill>
        </p:spPr>
      </p:sp>
      <p:sp>
        <p:nvSpPr>
          <p:cNvPr name="Freeform 7" id="7"/>
          <p:cNvSpPr/>
          <p:nvPr/>
        </p:nvSpPr>
        <p:spPr>
          <a:xfrm flipH="false" flipV="false" rot="0">
            <a:off x="4" y="3467100"/>
            <a:ext cx="18287997" cy="11161301"/>
          </a:xfrm>
          <a:custGeom>
            <a:avLst/>
            <a:gdLst/>
            <a:ahLst/>
            <a:cxnLst/>
            <a:rect r="r" b="b" t="t" l="l"/>
            <a:pathLst>
              <a:path h="11161301" w="18287997">
                <a:moveTo>
                  <a:pt x="0" y="0"/>
                </a:moveTo>
                <a:lnTo>
                  <a:pt x="18287997" y="0"/>
                </a:lnTo>
                <a:lnTo>
                  <a:pt x="18287997" y="11161301"/>
                </a:lnTo>
                <a:lnTo>
                  <a:pt x="0" y="1116130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8" id="8"/>
          <p:cNvSpPr txBox="true"/>
          <p:nvPr/>
        </p:nvSpPr>
        <p:spPr>
          <a:xfrm rot="0">
            <a:off x="2326938" y="5708190"/>
            <a:ext cx="13024527" cy="802903"/>
          </a:xfrm>
          <a:prstGeom prst="rect">
            <a:avLst/>
          </a:prstGeom>
        </p:spPr>
        <p:txBody>
          <a:bodyPr anchor="t" rtlCol="false" tIns="0" lIns="0" bIns="0" rIns="0">
            <a:spAutoFit/>
          </a:bodyPr>
          <a:lstStyle/>
          <a:p>
            <a:pPr algn="ctr">
              <a:lnSpc>
                <a:spcPts val="12525"/>
              </a:lnSpc>
            </a:pPr>
            <a:r>
              <a:rPr lang="en-US" sz="18000">
                <a:solidFill>
                  <a:srgbClr val="008037"/>
                </a:solidFill>
                <a:latin typeface="Arimo Bold"/>
                <a:ea typeface="Arimo Bold"/>
                <a:cs typeface="Arimo Bold"/>
                <a:sym typeface="Arimo Bold"/>
              </a:rPr>
              <a:t>¡Gracias!</a:t>
            </a:r>
          </a:p>
        </p:txBody>
      </p:sp>
      <p:sp>
        <p:nvSpPr>
          <p:cNvPr name="Freeform 9" id="9"/>
          <p:cNvSpPr/>
          <p:nvPr/>
        </p:nvSpPr>
        <p:spPr>
          <a:xfrm flipH="false" flipV="false" rot="0">
            <a:off x="471113"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Freeform 10" id="10"/>
          <p:cNvSpPr/>
          <p:nvPr/>
        </p:nvSpPr>
        <p:spPr>
          <a:xfrm flipH="false" flipV="false" rot="0">
            <a:off x="-2405949" y="-1155827"/>
            <a:ext cx="9047231" cy="3569680"/>
          </a:xfrm>
          <a:custGeom>
            <a:avLst/>
            <a:gdLst/>
            <a:ahLst/>
            <a:cxnLst/>
            <a:rect r="r" b="b" t="t" l="l"/>
            <a:pathLst>
              <a:path h="3569680" w="9047231">
                <a:moveTo>
                  <a:pt x="0" y="0"/>
                </a:moveTo>
                <a:lnTo>
                  <a:pt x="9047231" y="0"/>
                </a:lnTo>
                <a:lnTo>
                  <a:pt x="9047231" y="3569680"/>
                </a:lnTo>
                <a:lnTo>
                  <a:pt x="0" y="356968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1" id="11"/>
          <p:cNvSpPr/>
          <p:nvPr/>
        </p:nvSpPr>
        <p:spPr>
          <a:xfrm flipH="false" flipV="false" rot="0">
            <a:off x="16505899" y="-756375"/>
            <a:ext cx="7281560" cy="15561614"/>
          </a:xfrm>
          <a:custGeom>
            <a:avLst/>
            <a:gdLst/>
            <a:ahLst/>
            <a:cxnLst/>
            <a:rect r="r" b="b" t="t" l="l"/>
            <a:pathLst>
              <a:path h="15561614" w="7281560">
                <a:moveTo>
                  <a:pt x="0" y="0"/>
                </a:moveTo>
                <a:lnTo>
                  <a:pt x="7281561" y="0"/>
                </a:lnTo>
                <a:lnTo>
                  <a:pt x="7281561" y="15561614"/>
                </a:lnTo>
                <a:lnTo>
                  <a:pt x="0" y="1556161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0">
            <a:off x="16112363" y="-756374"/>
            <a:ext cx="3717356" cy="15323596"/>
          </a:xfrm>
          <a:custGeom>
            <a:avLst/>
            <a:gdLst/>
            <a:ahLst/>
            <a:cxnLst/>
            <a:rect r="r" b="b" t="t" l="l"/>
            <a:pathLst>
              <a:path h="15323596" w="3717356">
                <a:moveTo>
                  <a:pt x="0" y="0"/>
                </a:moveTo>
                <a:lnTo>
                  <a:pt x="3717357" y="0"/>
                </a:lnTo>
                <a:lnTo>
                  <a:pt x="3717357" y="15323597"/>
                </a:lnTo>
                <a:lnTo>
                  <a:pt x="0" y="1532359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0">
            <a:off x="16054369" y="90474"/>
            <a:ext cx="1506527" cy="1624685"/>
          </a:xfrm>
          <a:custGeom>
            <a:avLst/>
            <a:gdLst/>
            <a:ahLst/>
            <a:cxnLst/>
            <a:rect r="r" b="b" t="t" l="l"/>
            <a:pathLst>
              <a:path h="1624685" w="1506527">
                <a:moveTo>
                  <a:pt x="0" y="0"/>
                </a:moveTo>
                <a:lnTo>
                  <a:pt x="1506527" y="0"/>
                </a:lnTo>
                <a:lnTo>
                  <a:pt x="1506527" y="1624685"/>
                </a:lnTo>
                <a:lnTo>
                  <a:pt x="0" y="1624685"/>
                </a:lnTo>
                <a:lnTo>
                  <a:pt x="0" y="0"/>
                </a:lnTo>
                <a:close/>
              </a:path>
            </a:pathLst>
          </a:custGeom>
          <a:blipFill>
            <a:blip r:embed="rId9"/>
            <a:stretch>
              <a:fillRect l="-62744" t="-9039" r="-62121" b="-8248"/>
            </a:stretch>
          </a:blipFill>
        </p:spPr>
      </p:sp>
      <p:sp>
        <p:nvSpPr>
          <p:cNvPr name="Freeform 14" id="14"/>
          <p:cNvSpPr/>
          <p:nvPr/>
        </p:nvSpPr>
        <p:spPr>
          <a:xfrm flipH="false" flipV="false" rot="0">
            <a:off x="4" y="3467100"/>
            <a:ext cx="18287997" cy="11161301"/>
          </a:xfrm>
          <a:custGeom>
            <a:avLst/>
            <a:gdLst/>
            <a:ahLst/>
            <a:cxnLst/>
            <a:rect r="r" b="b" t="t" l="l"/>
            <a:pathLst>
              <a:path h="11161301" w="18287997">
                <a:moveTo>
                  <a:pt x="0" y="0"/>
                </a:moveTo>
                <a:lnTo>
                  <a:pt x="18287997" y="0"/>
                </a:lnTo>
                <a:lnTo>
                  <a:pt x="18287997" y="11161301"/>
                </a:lnTo>
                <a:lnTo>
                  <a:pt x="0" y="1116130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5" id="15"/>
          <p:cNvSpPr txBox="true"/>
          <p:nvPr/>
        </p:nvSpPr>
        <p:spPr>
          <a:xfrm rot="0">
            <a:off x="2326938" y="5708190"/>
            <a:ext cx="13024527" cy="802903"/>
          </a:xfrm>
          <a:prstGeom prst="rect">
            <a:avLst/>
          </a:prstGeom>
        </p:spPr>
        <p:txBody>
          <a:bodyPr anchor="t" rtlCol="false" tIns="0" lIns="0" bIns="0" rIns="0">
            <a:spAutoFit/>
          </a:bodyPr>
          <a:lstStyle/>
          <a:p>
            <a:pPr algn="ctr">
              <a:lnSpc>
                <a:spcPts val="12525"/>
              </a:lnSpc>
            </a:pPr>
            <a:r>
              <a:rPr lang="en-US" sz="18000">
                <a:solidFill>
                  <a:srgbClr val="008037"/>
                </a:solidFill>
                <a:latin typeface="Arimo Bold"/>
                <a:ea typeface="Arimo Bold"/>
                <a:cs typeface="Arimo Bold"/>
                <a:sym typeface="Arimo Bold"/>
              </a:rPr>
              <a:t>¡Gracias!</a:t>
            </a:r>
          </a:p>
        </p:txBody>
      </p:sp>
    </p:spTree>
  </p:cSld>
  <p:clrMapOvr>
    <a:masterClrMapping/>
  </p:clrMapOvr>
  <p:transition spd="fast">
    <p:fade/>
  </p:transition>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058905"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Freeform 3" id="3"/>
          <p:cNvSpPr/>
          <p:nvPr/>
        </p:nvSpPr>
        <p:spPr>
          <a:xfrm flipH="false" flipV="false" rot="0">
            <a:off x="13865445" y="-928370"/>
            <a:ext cx="2700338" cy="2459239"/>
          </a:xfrm>
          <a:custGeom>
            <a:avLst/>
            <a:gdLst/>
            <a:ahLst/>
            <a:cxnLst/>
            <a:rect r="r" b="b" t="t" l="l"/>
            <a:pathLst>
              <a:path h="2459239" w="2700338">
                <a:moveTo>
                  <a:pt x="0" y="0"/>
                </a:moveTo>
                <a:lnTo>
                  <a:pt x="2700338" y="0"/>
                </a:lnTo>
                <a:lnTo>
                  <a:pt x="2700338" y="2459239"/>
                </a:lnTo>
                <a:lnTo>
                  <a:pt x="0" y="245923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515495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76536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6036694" y="142193"/>
            <a:ext cx="8632532" cy="15713535"/>
          </a:xfrm>
          <a:custGeom>
            <a:avLst/>
            <a:gdLst/>
            <a:ahLst/>
            <a:cxnLst/>
            <a:rect r="r" b="b" t="t" l="l"/>
            <a:pathLst>
              <a:path h="15713535" w="8632532">
                <a:moveTo>
                  <a:pt x="0" y="0"/>
                </a:moveTo>
                <a:lnTo>
                  <a:pt x="8632532" y="0"/>
                </a:lnTo>
                <a:lnTo>
                  <a:pt x="8632532" y="15713535"/>
                </a:lnTo>
                <a:lnTo>
                  <a:pt x="0" y="1571353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7" id="7"/>
          <p:cNvGrpSpPr/>
          <p:nvPr/>
        </p:nvGrpSpPr>
        <p:grpSpPr>
          <a:xfrm rot="0">
            <a:off x="3451118" y="3250114"/>
            <a:ext cx="11017114" cy="7036886"/>
            <a:chOff x="0" y="0"/>
            <a:chExt cx="945662" cy="604016"/>
          </a:xfrm>
        </p:grpSpPr>
        <p:sp>
          <p:nvSpPr>
            <p:cNvPr name="Freeform 8" id="8"/>
            <p:cNvSpPr/>
            <p:nvPr/>
          </p:nvSpPr>
          <p:spPr>
            <a:xfrm flipH="false" flipV="false" rot="0">
              <a:off x="0" y="0"/>
              <a:ext cx="945662" cy="604016"/>
            </a:xfrm>
            <a:custGeom>
              <a:avLst/>
              <a:gdLst/>
              <a:ahLst/>
              <a:cxnLst/>
              <a:rect r="r" b="b" t="t" l="l"/>
              <a:pathLst>
                <a:path h="604016" w="945662">
                  <a:moveTo>
                    <a:pt x="472831" y="0"/>
                  </a:moveTo>
                  <a:lnTo>
                    <a:pt x="945662" y="230713"/>
                  </a:lnTo>
                  <a:lnTo>
                    <a:pt x="765057" y="604016"/>
                  </a:lnTo>
                  <a:lnTo>
                    <a:pt x="180605" y="604016"/>
                  </a:lnTo>
                  <a:lnTo>
                    <a:pt x="0" y="230713"/>
                  </a:lnTo>
                  <a:lnTo>
                    <a:pt x="472831" y="0"/>
                  </a:lnTo>
                  <a:close/>
                </a:path>
              </a:pathLst>
            </a:custGeom>
            <a:solidFill>
              <a:srgbClr val="B8FFAD"/>
            </a:solidFill>
          </p:spPr>
        </p:sp>
        <p:sp>
          <p:nvSpPr>
            <p:cNvPr name="TextBox 9" id="9"/>
            <p:cNvSpPr txBox="true"/>
            <p:nvPr/>
          </p:nvSpPr>
          <p:spPr>
            <a:xfrm>
              <a:off x="147760" y="112904"/>
              <a:ext cx="650143" cy="453361"/>
            </a:xfrm>
            <a:prstGeom prst="rect">
              <a:avLst/>
            </a:prstGeom>
          </p:spPr>
          <p:txBody>
            <a:bodyPr anchor="ctr" rtlCol="false" tIns="50800" lIns="50800" bIns="50800" rIns="50800"/>
            <a:lstStyle/>
            <a:p>
              <a:pPr algn="ctr">
                <a:lnSpc>
                  <a:spcPts val="2659"/>
                </a:lnSpc>
              </a:pPr>
            </a:p>
          </p:txBody>
        </p:sp>
      </p:grpSp>
      <p:sp>
        <p:nvSpPr>
          <p:cNvPr name="Freeform 10" id="10"/>
          <p:cNvSpPr/>
          <p:nvPr/>
        </p:nvSpPr>
        <p:spPr>
          <a:xfrm flipH="false" flipV="false" rot="0">
            <a:off x="-1278807" y="755248"/>
            <a:ext cx="7371966" cy="14423727"/>
          </a:xfrm>
          <a:custGeom>
            <a:avLst/>
            <a:gdLst/>
            <a:ahLst/>
            <a:cxnLst/>
            <a:rect r="r" b="b" t="t" l="l"/>
            <a:pathLst>
              <a:path h="14423727" w="7371966">
                <a:moveTo>
                  <a:pt x="0" y="0"/>
                </a:moveTo>
                <a:lnTo>
                  <a:pt x="7371966" y="0"/>
                </a:lnTo>
                <a:lnTo>
                  <a:pt x="7371966" y="14423727"/>
                </a:lnTo>
                <a:lnTo>
                  <a:pt x="0" y="1442372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1" id="11"/>
          <p:cNvSpPr/>
          <p:nvPr/>
        </p:nvSpPr>
        <p:spPr>
          <a:xfrm flipH="false" flipV="false" rot="0">
            <a:off x="435838" y="216358"/>
            <a:ext cx="1506527" cy="1624685"/>
          </a:xfrm>
          <a:custGeom>
            <a:avLst/>
            <a:gdLst/>
            <a:ahLst/>
            <a:cxnLst/>
            <a:rect r="r" b="b" t="t" l="l"/>
            <a:pathLst>
              <a:path h="1624685" w="1506527">
                <a:moveTo>
                  <a:pt x="0" y="0"/>
                </a:moveTo>
                <a:lnTo>
                  <a:pt x="1506527" y="0"/>
                </a:lnTo>
                <a:lnTo>
                  <a:pt x="1506527" y="1624685"/>
                </a:lnTo>
                <a:lnTo>
                  <a:pt x="0" y="1624685"/>
                </a:lnTo>
                <a:lnTo>
                  <a:pt x="0" y="0"/>
                </a:lnTo>
                <a:close/>
              </a:path>
            </a:pathLst>
          </a:custGeom>
          <a:blipFill>
            <a:blip r:embed="rId13"/>
            <a:stretch>
              <a:fillRect l="-62744" t="-9039" r="-62121" b="-8248"/>
            </a:stretch>
          </a:blipFill>
        </p:spPr>
      </p:sp>
      <p:sp>
        <p:nvSpPr>
          <p:cNvPr name="Freeform 12" id="12"/>
          <p:cNvSpPr/>
          <p:nvPr/>
        </p:nvSpPr>
        <p:spPr>
          <a:xfrm flipH="false" flipV="false" rot="0">
            <a:off x="7620000" y="9388462"/>
            <a:ext cx="2688569" cy="2615411"/>
          </a:xfrm>
          <a:custGeom>
            <a:avLst/>
            <a:gdLst/>
            <a:ahLst/>
            <a:cxnLst/>
            <a:rect r="r" b="b" t="t" l="l"/>
            <a:pathLst>
              <a:path h="2615411" w="2688569">
                <a:moveTo>
                  <a:pt x="0" y="0"/>
                </a:moveTo>
                <a:lnTo>
                  <a:pt x="2688569" y="0"/>
                </a:lnTo>
                <a:lnTo>
                  <a:pt x="2688569" y="2615411"/>
                </a:lnTo>
                <a:lnTo>
                  <a:pt x="0" y="2615411"/>
                </a:lnTo>
                <a:lnTo>
                  <a:pt x="0" y="0"/>
                </a:lnTo>
                <a:close/>
              </a:path>
            </a:pathLst>
          </a:custGeom>
          <a:blipFill>
            <a:blip r:embed="rId14"/>
            <a:stretch>
              <a:fillRect l="0" t="0" r="0" b="0"/>
            </a:stretch>
          </a:blipFill>
        </p:spPr>
      </p:sp>
      <p:sp>
        <p:nvSpPr>
          <p:cNvPr name="Freeform 13" id="13"/>
          <p:cNvSpPr/>
          <p:nvPr/>
        </p:nvSpPr>
        <p:spPr>
          <a:xfrm flipH="false" flipV="false" rot="0">
            <a:off x="8457908" y="3743208"/>
            <a:ext cx="1003534" cy="1545985"/>
          </a:xfrm>
          <a:custGeom>
            <a:avLst/>
            <a:gdLst/>
            <a:ahLst/>
            <a:cxnLst/>
            <a:rect r="r" b="b" t="t" l="l"/>
            <a:pathLst>
              <a:path h="1545985" w="1003534">
                <a:moveTo>
                  <a:pt x="0" y="0"/>
                </a:moveTo>
                <a:lnTo>
                  <a:pt x="1003534" y="0"/>
                </a:lnTo>
                <a:lnTo>
                  <a:pt x="1003534" y="1545985"/>
                </a:lnTo>
                <a:lnTo>
                  <a:pt x="0" y="1545985"/>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14" id="14"/>
          <p:cNvSpPr txBox="true"/>
          <p:nvPr/>
        </p:nvSpPr>
        <p:spPr>
          <a:xfrm rot="0">
            <a:off x="4319604" y="5698216"/>
            <a:ext cx="9280142" cy="3436810"/>
          </a:xfrm>
          <a:prstGeom prst="rect">
            <a:avLst/>
          </a:prstGeom>
        </p:spPr>
        <p:txBody>
          <a:bodyPr anchor="t" rtlCol="false" tIns="0" lIns="0" bIns="0" rIns="0">
            <a:spAutoFit/>
          </a:bodyPr>
          <a:lstStyle/>
          <a:p>
            <a:pPr algn="ctr">
              <a:lnSpc>
                <a:spcPts val="4528"/>
              </a:lnSpc>
            </a:pPr>
            <a:r>
              <a:rPr lang="en-US" sz="3200">
                <a:solidFill>
                  <a:srgbClr val="000000"/>
                </a:solidFill>
                <a:latin typeface="Arimo Bold"/>
                <a:ea typeface="Arimo Bold"/>
                <a:cs typeface="Arimo Bold"/>
                <a:sym typeface="Arimo Bold"/>
              </a:rPr>
              <a:t> ¿Cómo implementar un modelo pedagógico de gestión administrativa y financiera que responda a las necesidades específicas de las unidades productivas de cacao en el municipio de Pailitas, Cesar? </a:t>
            </a:r>
          </a:p>
          <a:p>
            <a:pPr algn="ctr">
              <a:lnSpc>
                <a:spcPts val="4529"/>
              </a:lnSpc>
            </a:pPr>
          </a:p>
        </p:txBody>
      </p:sp>
      <p:sp>
        <p:nvSpPr>
          <p:cNvPr name="TextBox 15" id="15"/>
          <p:cNvSpPr txBox="true"/>
          <p:nvPr/>
        </p:nvSpPr>
        <p:spPr>
          <a:xfrm rot="0">
            <a:off x="8702798" y="9525000"/>
            <a:ext cx="513755" cy="571156"/>
          </a:xfrm>
          <a:prstGeom prst="rect">
            <a:avLst/>
          </a:prstGeom>
        </p:spPr>
        <p:txBody>
          <a:bodyPr anchor="t" rtlCol="false" tIns="0" lIns="0" bIns="0" rIns="0">
            <a:spAutoFit/>
          </a:bodyPr>
          <a:lstStyle/>
          <a:p>
            <a:pPr algn="r">
              <a:lnSpc>
                <a:spcPts val="3919"/>
              </a:lnSpc>
            </a:pPr>
            <a:r>
              <a:rPr lang="en-US" sz="2799">
                <a:solidFill>
                  <a:srgbClr val="000000"/>
                </a:solidFill>
                <a:latin typeface="Arial Bold"/>
                <a:ea typeface="Arial Bold"/>
                <a:cs typeface="Arial Bold"/>
                <a:sym typeface="Arial Bold"/>
              </a:rPr>
              <a:t>03</a:t>
            </a:r>
          </a:p>
        </p:txBody>
      </p:sp>
      <p:sp>
        <p:nvSpPr>
          <p:cNvPr name="TextBox 16" id="16"/>
          <p:cNvSpPr txBox="true"/>
          <p:nvPr/>
        </p:nvSpPr>
        <p:spPr>
          <a:xfrm rot="0">
            <a:off x="2668700" y="1790700"/>
            <a:ext cx="12581950" cy="830997"/>
          </a:xfrm>
          <a:prstGeom prst="rect">
            <a:avLst/>
          </a:prstGeom>
        </p:spPr>
        <p:txBody>
          <a:bodyPr anchor="t" rtlCol="false" tIns="0" lIns="0" bIns="0" rIns="0">
            <a:spAutoFit/>
          </a:bodyPr>
          <a:lstStyle/>
          <a:p>
            <a:pPr algn="ctr">
              <a:lnSpc>
                <a:spcPts val="6480"/>
              </a:lnSpc>
            </a:pPr>
            <a:r>
              <a:rPr lang="en-US" sz="5400" spc="10">
                <a:solidFill>
                  <a:srgbClr val="000000"/>
                </a:solidFill>
                <a:latin typeface="Archivo Black"/>
                <a:ea typeface="Archivo Black"/>
                <a:cs typeface="Archivo Black"/>
                <a:sym typeface="Archivo Black"/>
              </a:rPr>
              <a:t>DESCRIPCIÓN DEL PROBLEMA</a:t>
            </a:r>
          </a:p>
        </p:txBody>
      </p:sp>
    </p:spTree>
  </p:cSld>
  <p:clrMapOvr>
    <a:masterClrMapping/>
  </p:clrMapOvr>
  <p:transition spd="fast">
    <p:fade/>
  </p:transition>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71113"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Freeform 3" id="3"/>
          <p:cNvSpPr/>
          <p:nvPr/>
        </p:nvSpPr>
        <p:spPr>
          <a:xfrm flipH="false" flipV="false" rot="0">
            <a:off x="-2405949" y="-1155827"/>
            <a:ext cx="9047231" cy="3569680"/>
          </a:xfrm>
          <a:custGeom>
            <a:avLst/>
            <a:gdLst/>
            <a:ahLst/>
            <a:cxnLst/>
            <a:rect r="r" b="b" t="t" l="l"/>
            <a:pathLst>
              <a:path h="3569680" w="9047231">
                <a:moveTo>
                  <a:pt x="0" y="0"/>
                </a:moveTo>
                <a:lnTo>
                  <a:pt x="9047231" y="0"/>
                </a:lnTo>
                <a:lnTo>
                  <a:pt x="9047231" y="3569680"/>
                </a:lnTo>
                <a:lnTo>
                  <a:pt x="0" y="356968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6505899" y="-756375"/>
            <a:ext cx="7281560" cy="15561614"/>
          </a:xfrm>
          <a:custGeom>
            <a:avLst/>
            <a:gdLst/>
            <a:ahLst/>
            <a:cxnLst/>
            <a:rect r="r" b="b" t="t" l="l"/>
            <a:pathLst>
              <a:path h="15561614" w="7281560">
                <a:moveTo>
                  <a:pt x="0" y="0"/>
                </a:moveTo>
                <a:lnTo>
                  <a:pt x="7281561" y="0"/>
                </a:lnTo>
                <a:lnTo>
                  <a:pt x="7281561" y="15561614"/>
                </a:lnTo>
                <a:lnTo>
                  <a:pt x="0" y="1556161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112363" y="-756374"/>
            <a:ext cx="3717356" cy="15323596"/>
          </a:xfrm>
          <a:custGeom>
            <a:avLst/>
            <a:gdLst/>
            <a:ahLst/>
            <a:cxnLst/>
            <a:rect r="r" b="b" t="t" l="l"/>
            <a:pathLst>
              <a:path h="15323596" w="3717356">
                <a:moveTo>
                  <a:pt x="0" y="0"/>
                </a:moveTo>
                <a:lnTo>
                  <a:pt x="3717357" y="0"/>
                </a:lnTo>
                <a:lnTo>
                  <a:pt x="3717357" y="15323597"/>
                </a:lnTo>
                <a:lnTo>
                  <a:pt x="0" y="1532359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16054369" y="90474"/>
            <a:ext cx="1506527" cy="1624685"/>
          </a:xfrm>
          <a:custGeom>
            <a:avLst/>
            <a:gdLst/>
            <a:ahLst/>
            <a:cxnLst/>
            <a:rect r="r" b="b" t="t" l="l"/>
            <a:pathLst>
              <a:path h="1624685" w="1506527">
                <a:moveTo>
                  <a:pt x="0" y="0"/>
                </a:moveTo>
                <a:lnTo>
                  <a:pt x="1506527" y="0"/>
                </a:lnTo>
                <a:lnTo>
                  <a:pt x="1506527" y="1624685"/>
                </a:lnTo>
                <a:lnTo>
                  <a:pt x="0" y="1624685"/>
                </a:lnTo>
                <a:lnTo>
                  <a:pt x="0" y="0"/>
                </a:lnTo>
                <a:close/>
              </a:path>
            </a:pathLst>
          </a:custGeom>
          <a:blipFill>
            <a:blip r:embed="rId9"/>
            <a:stretch>
              <a:fillRect l="-62744" t="-9039" r="-62121" b="-8248"/>
            </a:stretch>
          </a:blipFill>
        </p:spPr>
      </p:sp>
      <p:sp>
        <p:nvSpPr>
          <p:cNvPr name="Freeform 7" id="7"/>
          <p:cNvSpPr/>
          <p:nvPr/>
        </p:nvSpPr>
        <p:spPr>
          <a:xfrm flipH="false" flipV="false" rot="0">
            <a:off x="7620000" y="9388462"/>
            <a:ext cx="2688569" cy="2615411"/>
          </a:xfrm>
          <a:custGeom>
            <a:avLst/>
            <a:gdLst/>
            <a:ahLst/>
            <a:cxnLst/>
            <a:rect r="r" b="b" t="t" l="l"/>
            <a:pathLst>
              <a:path h="2615411" w="2688569">
                <a:moveTo>
                  <a:pt x="0" y="0"/>
                </a:moveTo>
                <a:lnTo>
                  <a:pt x="2688569" y="0"/>
                </a:lnTo>
                <a:lnTo>
                  <a:pt x="2688569" y="2615411"/>
                </a:lnTo>
                <a:lnTo>
                  <a:pt x="0" y="2615411"/>
                </a:lnTo>
                <a:lnTo>
                  <a:pt x="0" y="0"/>
                </a:lnTo>
                <a:close/>
              </a:path>
            </a:pathLst>
          </a:custGeom>
          <a:blipFill>
            <a:blip r:embed="rId10"/>
            <a:stretch>
              <a:fillRect l="0" t="0" r="0" b="0"/>
            </a:stretch>
          </a:blipFill>
        </p:spPr>
      </p:sp>
      <p:sp>
        <p:nvSpPr>
          <p:cNvPr name="Freeform 8" id="8"/>
          <p:cNvSpPr/>
          <p:nvPr/>
        </p:nvSpPr>
        <p:spPr>
          <a:xfrm flipH="false" flipV="false" rot="0">
            <a:off x="7620000" y="9388462"/>
            <a:ext cx="2688569" cy="2615411"/>
          </a:xfrm>
          <a:custGeom>
            <a:avLst/>
            <a:gdLst/>
            <a:ahLst/>
            <a:cxnLst/>
            <a:rect r="r" b="b" t="t" l="l"/>
            <a:pathLst>
              <a:path h="2615411" w="2688569">
                <a:moveTo>
                  <a:pt x="0" y="0"/>
                </a:moveTo>
                <a:lnTo>
                  <a:pt x="2688569" y="0"/>
                </a:lnTo>
                <a:lnTo>
                  <a:pt x="2688569" y="2615411"/>
                </a:lnTo>
                <a:lnTo>
                  <a:pt x="0" y="2615411"/>
                </a:lnTo>
                <a:lnTo>
                  <a:pt x="0" y="0"/>
                </a:lnTo>
                <a:close/>
              </a:path>
            </a:pathLst>
          </a:custGeom>
          <a:blipFill>
            <a:blip r:embed="rId10"/>
            <a:stretch>
              <a:fillRect l="0" t="0" r="0" b="0"/>
            </a:stretch>
          </a:blipFill>
        </p:spPr>
      </p:sp>
      <p:grpSp>
        <p:nvGrpSpPr>
          <p:cNvPr name="Group 9" id="9"/>
          <p:cNvGrpSpPr/>
          <p:nvPr/>
        </p:nvGrpSpPr>
        <p:grpSpPr>
          <a:xfrm rot="0">
            <a:off x="1538013" y="3700876"/>
            <a:ext cx="15211975" cy="4400564"/>
            <a:chOff x="0" y="0"/>
            <a:chExt cx="4006446" cy="1158996"/>
          </a:xfrm>
        </p:grpSpPr>
        <p:sp>
          <p:nvSpPr>
            <p:cNvPr name="Freeform 10" id="10"/>
            <p:cNvSpPr/>
            <p:nvPr/>
          </p:nvSpPr>
          <p:spPr>
            <a:xfrm flipH="false" flipV="false" rot="0">
              <a:off x="0" y="0"/>
              <a:ext cx="4006446" cy="1158996"/>
            </a:xfrm>
            <a:custGeom>
              <a:avLst/>
              <a:gdLst/>
              <a:ahLst/>
              <a:cxnLst/>
              <a:rect r="r" b="b" t="t" l="l"/>
              <a:pathLst>
                <a:path h="1158996" w="4006446">
                  <a:moveTo>
                    <a:pt x="25956" y="0"/>
                  </a:moveTo>
                  <a:lnTo>
                    <a:pt x="3980490" y="0"/>
                  </a:lnTo>
                  <a:cubicBezTo>
                    <a:pt x="3994826" y="0"/>
                    <a:pt x="4006446" y="11621"/>
                    <a:pt x="4006446" y="25956"/>
                  </a:cubicBezTo>
                  <a:lnTo>
                    <a:pt x="4006446" y="1133041"/>
                  </a:lnTo>
                  <a:cubicBezTo>
                    <a:pt x="4006446" y="1139924"/>
                    <a:pt x="4003711" y="1146526"/>
                    <a:pt x="3998844" y="1151394"/>
                  </a:cubicBezTo>
                  <a:cubicBezTo>
                    <a:pt x="3993976" y="1156262"/>
                    <a:pt x="3987374" y="1158996"/>
                    <a:pt x="3980490" y="1158996"/>
                  </a:cubicBezTo>
                  <a:lnTo>
                    <a:pt x="25956" y="1158996"/>
                  </a:lnTo>
                  <a:cubicBezTo>
                    <a:pt x="19072" y="1158996"/>
                    <a:pt x="12470" y="1156262"/>
                    <a:pt x="7602" y="1151394"/>
                  </a:cubicBezTo>
                  <a:cubicBezTo>
                    <a:pt x="2735" y="1146526"/>
                    <a:pt x="0" y="1139924"/>
                    <a:pt x="0" y="1133041"/>
                  </a:cubicBezTo>
                  <a:lnTo>
                    <a:pt x="0" y="25956"/>
                  </a:lnTo>
                  <a:cubicBezTo>
                    <a:pt x="0" y="19072"/>
                    <a:pt x="2735" y="12470"/>
                    <a:pt x="7602" y="7602"/>
                  </a:cubicBezTo>
                  <a:cubicBezTo>
                    <a:pt x="12470" y="2735"/>
                    <a:pt x="19072" y="0"/>
                    <a:pt x="25956" y="0"/>
                  </a:cubicBezTo>
                  <a:close/>
                </a:path>
              </a:pathLst>
            </a:custGeom>
            <a:solidFill>
              <a:srgbClr val="E6F6E1"/>
            </a:solidFill>
          </p:spPr>
        </p:sp>
        <p:sp>
          <p:nvSpPr>
            <p:cNvPr name="TextBox 11" id="11"/>
            <p:cNvSpPr txBox="true"/>
            <p:nvPr/>
          </p:nvSpPr>
          <p:spPr>
            <a:xfrm>
              <a:off x="0" y="-38100"/>
              <a:ext cx="4006446" cy="1197096"/>
            </a:xfrm>
            <a:prstGeom prst="rect">
              <a:avLst/>
            </a:prstGeom>
          </p:spPr>
          <p:txBody>
            <a:bodyPr anchor="ctr" rtlCol="false" tIns="50800" lIns="50800" bIns="50800" rIns="50800"/>
            <a:lstStyle/>
            <a:p>
              <a:pPr algn="ctr">
                <a:lnSpc>
                  <a:spcPts val="2659"/>
                </a:lnSpc>
                <a:spcBef>
                  <a:spcPct val="0"/>
                </a:spcBef>
              </a:pPr>
            </a:p>
          </p:txBody>
        </p:sp>
      </p:grpSp>
      <p:sp>
        <p:nvSpPr>
          <p:cNvPr name="TextBox 12" id="12"/>
          <p:cNvSpPr txBox="true"/>
          <p:nvPr/>
        </p:nvSpPr>
        <p:spPr>
          <a:xfrm rot="0">
            <a:off x="1969861" y="3831407"/>
            <a:ext cx="14084508" cy="4008247"/>
          </a:xfrm>
          <a:prstGeom prst="rect">
            <a:avLst/>
          </a:prstGeom>
        </p:spPr>
        <p:txBody>
          <a:bodyPr anchor="t" rtlCol="false" tIns="0" lIns="0" bIns="0" rIns="0">
            <a:spAutoFit/>
          </a:bodyPr>
          <a:lstStyle/>
          <a:p>
            <a:pPr algn="just">
              <a:lnSpc>
                <a:spcPts val="4529"/>
              </a:lnSpc>
            </a:pPr>
            <a:r>
              <a:rPr lang="en-US" sz="3200">
                <a:solidFill>
                  <a:srgbClr val="000000"/>
                </a:solidFill>
                <a:latin typeface="Arimo"/>
                <a:ea typeface="Arimo"/>
                <a:cs typeface="Arimo"/>
                <a:sym typeface="Arimo"/>
              </a:rPr>
              <a:t>Toda organización, sin importar su tamaño, necesita un modelo pedagógico estratégico para alcanzar sus metas a corto, mediano y largo plazo. En Pailitas, Cesar, la producción de cacao, aunque significativa, enfrenta problemas de gestión administrativa y financiera que limitan su sostenibilidad. Un modelo pedagógico de gestión puede mejorar estos aspectos, optimizando el uso de recursos y facilitando la toma de decisiones basadas en análisis, lo cual es crucial en un entorno competitivo.</a:t>
            </a:r>
          </a:p>
        </p:txBody>
      </p:sp>
      <p:sp>
        <p:nvSpPr>
          <p:cNvPr name="Freeform 13" id="13"/>
          <p:cNvSpPr/>
          <p:nvPr/>
        </p:nvSpPr>
        <p:spPr>
          <a:xfrm flipH="false" flipV="false" rot="0">
            <a:off x="263718" y="8242207"/>
            <a:ext cx="1853949" cy="1853949"/>
          </a:xfrm>
          <a:custGeom>
            <a:avLst/>
            <a:gdLst/>
            <a:ahLst/>
            <a:cxnLst/>
            <a:rect r="r" b="b" t="t" l="l"/>
            <a:pathLst>
              <a:path h="1853949" w="1853949">
                <a:moveTo>
                  <a:pt x="0" y="0"/>
                </a:moveTo>
                <a:lnTo>
                  <a:pt x="1853949" y="0"/>
                </a:lnTo>
                <a:lnTo>
                  <a:pt x="1853949" y="1853949"/>
                </a:lnTo>
                <a:lnTo>
                  <a:pt x="0" y="185394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4" id="14"/>
          <p:cNvSpPr txBox="true"/>
          <p:nvPr/>
        </p:nvSpPr>
        <p:spPr>
          <a:xfrm rot="0">
            <a:off x="5772979" y="1811803"/>
            <a:ext cx="6887148" cy="830997"/>
          </a:xfrm>
          <a:prstGeom prst="rect">
            <a:avLst/>
          </a:prstGeom>
        </p:spPr>
        <p:txBody>
          <a:bodyPr anchor="t" rtlCol="false" tIns="0" lIns="0" bIns="0" rIns="0">
            <a:spAutoFit/>
          </a:bodyPr>
          <a:lstStyle/>
          <a:p>
            <a:pPr algn="ctr">
              <a:lnSpc>
                <a:spcPts val="6480"/>
              </a:lnSpc>
            </a:pPr>
            <a:r>
              <a:rPr lang="en-US" sz="5400" spc="10">
                <a:solidFill>
                  <a:srgbClr val="000000"/>
                </a:solidFill>
                <a:latin typeface="Archivo Black"/>
                <a:ea typeface="Archivo Black"/>
                <a:cs typeface="Archivo Black"/>
                <a:sym typeface="Archivo Black"/>
              </a:rPr>
              <a:t>JUSTIFICACIÓN</a:t>
            </a:r>
          </a:p>
        </p:txBody>
      </p:sp>
      <p:sp>
        <p:nvSpPr>
          <p:cNvPr name="TextBox 15" id="15"/>
          <p:cNvSpPr txBox="true"/>
          <p:nvPr/>
        </p:nvSpPr>
        <p:spPr>
          <a:xfrm rot="0">
            <a:off x="8702798" y="9525000"/>
            <a:ext cx="513755" cy="571156"/>
          </a:xfrm>
          <a:prstGeom prst="rect">
            <a:avLst/>
          </a:prstGeom>
        </p:spPr>
        <p:txBody>
          <a:bodyPr anchor="t" rtlCol="false" tIns="0" lIns="0" bIns="0" rIns="0">
            <a:spAutoFit/>
          </a:bodyPr>
          <a:lstStyle/>
          <a:p>
            <a:pPr algn="r">
              <a:lnSpc>
                <a:spcPts val="3919"/>
              </a:lnSpc>
            </a:pPr>
            <a:r>
              <a:rPr lang="en-US" sz="2799">
                <a:solidFill>
                  <a:srgbClr val="000000"/>
                </a:solidFill>
                <a:latin typeface="Arial Bold"/>
                <a:ea typeface="Arial Bold"/>
                <a:cs typeface="Arial Bold"/>
                <a:sym typeface="Arial Bold"/>
              </a:rPr>
              <a:t>04</a:t>
            </a:r>
          </a:p>
        </p:txBody>
      </p:sp>
    </p:spTree>
  </p:cSld>
  <p:clrMapOvr>
    <a:masterClrMapping/>
  </p:clrMapOvr>
  <p:transition spd="fast">
    <p:fade/>
  </p:transition>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058905"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Freeform 3" id="3"/>
          <p:cNvSpPr/>
          <p:nvPr/>
        </p:nvSpPr>
        <p:spPr>
          <a:xfrm flipH="false" flipV="false" rot="0">
            <a:off x="13865445" y="-928370"/>
            <a:ext cx="2700338" cy="2459239"/>
          </a:xfrm>
          <a:custGeom>
            <a:avLst/>
            <a:gdLst/>
            <a:ahLst/>
            <a:cxnLst/>
            <a:rect r="r" b="b" t="t" l="l"/>
            <a:pathLst>
              <a:path h="2459239" w="2700338">
                <a:moveTo>
                  <a:pt x="0" y="0"/>
                </a:moveTo>
                <a:lnTo>
                  <a:pt x="2700338" y="0"/>
                </a:lnTo>
                <a:lnTo>
                  <a:pt x="2700338" y="2459239"/>
                </a:lnTo>
                <a:lnTo>
                  <a:pt x="0" y="245923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515495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76536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6036694" y="142193"/>
            <a:ext cx="8632532" cy="15713535"/>
          </a:xfrm>
          <a:custGeom>
            <a:avLst/>
            <a:gdLst/>
            <a:ahLst/>
            <a:cxnLst/>
            <a:rect r="r" b="b" t="t" l="l"/>
            <a:pathLst>
              <a:path h="15713535" w="8632532">
                <a:moveTo>
                  <a:pt x="0" y="0"/>
                </a:moveTo>
                <a:lnTo>
                  <a:pt x="8632532" y="0"/>
                </a:lnTo>
                <a:lnTo>
                  <a:pt x="8632532" y="15713535"/>
                </a:lnTo>
                <a:lnTo>
                  <a:pt x="0" y="1571353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1278807" y="1028701"/>
            <a:ext cx="7371966" cy="14423727"/>
          </a:xfrm>
          <a:custGeom>
            <a:avLst/>
            <a:gdLst/>
            <a:ahLst/>
            <a:cxnLst/>
            <a:rect r="r" b="b" t="t" l="l"/>
            <a:pathLst>
              <a:path h="14423727" w="7371966">
                <a:moveTo>
                  <a:pt x="0" y="0"/>
                </a:moveTo>
                <a:lnTo>
                  <a:pt x="7371966" y="0"/>
                </a:lnTo>
                <a:lnTo>
                  <a:pt x="7371966" y="14423727"/>
                </a:lnTo>
                <a:lnTo>
                  <a:pt x="0" y="1442372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8" id="8"/>
          <p:cNvSpPr/>
          <p:nvPr/>
        </p:nvSpPr>
        <p:spPr>
          <a:xfrm flipH="false" flipV="false" rot="0">
            <a:off x="408516" y="116885"/>
            <a:ext cx="1506527" cy="1624685"/>
          </a:xfrm>
          <a:custGeom>
            <a:avLst/>
            <a:gdLst/>
            <a:ahLst/>
            <a:cxnLst/>
            <a:rect r="r" b="b" t="t" l="l"/>
            <a:pathLst>
              <a:path h="1624685" w="1506527">
                <a:moveTo>
                  <a:pt x="0" y="0"/>
                </a:moveTo>
                <a:lnTo>
                  <a:pt x="1506526" y="0"/>
                </a:lnTo>
                <a:lnTo>
                  <a:pt x="1506526" y="1624685"/>
                </a:lnTo>
                <a:lnTo>
                  <a:pt x="0" y="1624685"/>
                </a:lnTo>
                <a:lnTo>
                  <a:pt x="0" y="0"/>
                </a:lnTo>
                <a:close/>
              </a:path>
            </a:pathLst>
          </a:custGeom>
          <a:blipFill>
            <a:blip r:embed="rId13"/>
            <a:stretch>
              <a:fillRect l="-62744" t="-9039" r="-62121" b="-8248"/>
            </a:stretch>
          </a:blipFill>
        </p:spPr>
      </p:sp>
      <p:sp>
        <p:nvSpPr>
          <p:cNvPr name="Freeform 9" id="9"/>
          <p:cNvSpPr/>
          <p:nvPr/>
        </p:nvSpPr>
        <p:spPr>
          <a:xfrm flipH="false" flipV="false" rot="0">
            <a:off x="7620000" y="9388462"/>
            <a:ext cx="2688569" cy="2615411"/>
          </a:xfrm>
          <a:custGeom>
            <a:avLst/>
            <a:gdLst/>
            <a:ahLst/>
            <a:cxnLst/>
            <a:rect r="r" b="b" t="t" l="l"/>
            <a:pathLst>
              <a:path h="2615411" w="2688569">
                <a:moveTo>
                  <a:pt x="0" y="0"/>
                </a:moveTo>
                <a:lnTo>
                  <a:pt x="2688569" y="0"/>
                </a:lnTo>
                <a:lnTo>
                  <a:pt x="2688569" y="2615411"/>
                </a:lnTo>
                <a:lnTo>
                  <a:pt x="0" y="2615411"/>
                </a:lnTo>
                <a:lnTo>
                  <a:pt x="0" y="0"/>
                </a:lnTo>
                <a:close/>
              </a:path>
            </a:pathLst>
          </a:custGeom>
          <a:blipFill>
            <a:blip r:embed="rId14"/>
            <a:stretch>
              <a:fillRect l="0" t="0" r="0" b="0"/>
            </a:stretch>
          </a:blipFill>
        </p:spPr>
      </p:sp>
      <p:sp>
        <p:nvSpPr>
          <p:cNvPr name="Freeform 10" id="10"/>
          <p:cNvSpPr/>
          <p:nvPr/>
        </p:nvSpPr>
        <p:spPr>
          <a:xfrm flipH="false" flipV="false" rot="0">
            <a:off x="14058905"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grpSp>
        <p:nvGrpSpPr>
          <p:cNvPr name="Group 11" id="11"/>
          <p:cNvGrpSpPr/>
          <p:nvPr/>
        </p:nvGrpSpPr>
        <p:grpSpPr>
          <a:xfrm rot="0">
            <a:off x="7901172" y="670600"/>
            <a:ext cx="5800264" cy="1720537"/>
            <a:chOff x="0" y="0"/>
            <a:chExt cx="7733685" cy="2294049"/>
          </a:xfrm>
        </p:grpSpPr>
        <p:sp>
          <p:nvSpPr>
            <p:cNvPr name="Freeform 12" id="12"/>
            <p:cNvSpPr/>
            <p:nvPr/>
          </p:nvSpPr>
          <p:spPr>
            <a:xfrm flipH="false" flipV="false" rot="0">
              <a:off x="0" y="0"/>
              <a:ext cx="7733685" cy="1661515"/>
            </a:xfrm>
            <a:custGeom>
              <a:avLst/>
              <a:gdLst/>
              <a:ahLst/>
              <a:cxnLst/>
              <a:rect r="r" b="b" t="t" l="l"/>
              <a:pathLst>
                <a:path h="1661515" w="7733685">
                  <a:moveTo>
                    <a:pt x="0" y="0"/>
                  </a:moveTo>
                  <a:lnTo>
                    <a:pt x="7733685" y="0"/>
                  </a:lnTo>
                  <a:lnTo>
                    <a:pt x="7733685" y="1661515"/>
                  </a:lnTo>
                  <a:lnTo>
                    <a:pt x="0" y="1661515"/>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13" id="13"/>
            <p:cNvSpPr txBox="true"/>
            <p:nvPr/>
          </p:nvSpPr>
          <p:spPr>
            <a:xfrm rot="0">
              <a:off x="481481" y="-15433"/>
              <a:ext cx="6770723" cy="2309482"/>
            </a:xfrm>
            <a:prstGeom prst="rect">
              <a:avLst/>
            </a:prstGeom>
          </p:spPr>
          <p:txBody>
            <a:bodyPr anchor="t" rtlCol="false" tIns="0" lIns="0" bIns="0" rIns="0">
              <a:spAutoFit/>
            </a:bodyPr>
            <a:lstStyle/>
            <a:p>
              <a:pPr algn="ctr">
                <a:lnSpc>
                  <a:spcPts val="10999"/>
                </a:lnSpc>
              </a:pPr>
              <a:r>
                <a:rPr lang="en-US" sz="5400" spc="10">
                  <a:solidFill>
                    <a:srgbClr val="000000"/>
                  </a:solidFill>
                  <a:latin typeface="Archivo Black"/>
                  <a:ea typeface="Archivo Black"/>
                  <a:cs typeface="Archivo Black"/>
                  <a:sym typeface="Archivo Black"/>
                </a:rPr>
                <a:t>OBJETIVOS</a:t>
              </a:r>
            </a:p>
          </p:txBody>
        </p:sp>
      </p:grpSp>
      <p:sp>
        <p:nvSpPr>
          <p:cNvPr name="Freeform 14" id="14"/>
          <p:cNvSpPr/>
          <p:nvPr/>
        </p:nvSpPr>
        <p:spPr>
          <a:xfrm flipH="false" flipV="false" rot="0">
            <a:off x="7620000" y="9388462"/>
            <a:ext cx="2688569" cy="2615411"/>
          </a:xfrm>
          <a:custGeom>
            <a:avLst/>
            <a:gdLst/>
            <a:ahLst/>
            <a:cxnLst/>
            <a:rect r="r" b="b" t="t" l="l"/>
            <a:pathLst>
              <a:path h="2615411" w="2688569">
                <a:moveTo>
                  <a:pt x="0" y="0"/>
                </a:moveTo>
                <a:lnTo>
                  <a:pt x="2688569" y="0"/>
                </a:lnTo>
                <a:lnTo>
                  <a:pt x="2688569" y="2615411"/>
                </a:lnTo>
                <a:lnTo>
                  <a:pt x="0" y="2615411"/>
                </a:lnTo>
                <a:lnTo>
                  <a:pt x="0" y="0"/>
                </a:lnTo>
                <a:close/>
              </a:path>
            </a:pathLst>
          </a:custGeom>
          <a:blipFill>
            <a:blip r:embed="rId14"/>
            <a:stretch>
              <a:fillRect l="0" t="0" r="0" b="0"/>
            </a:stretch>
          </a:blipFill>
        </p:spPr>
      </p:sp>
      <p:grpSp>
        <p:nvGrpSpPr>
          <p:cNvPr name="Group 15" id="15"/>
          <p:cNvGrpSpPr/>
          <p:nvPr/>
        </p:nvGrpSpPr>
        <p:grpSpPr>
          <a:xfrm rot="0">
            <a:off x="509630" y="2507499"/>
            <a:ext cx="5583529" cy="735297"/>
            <a:chOff x="0" y="0"/>
            <a:chExt cx="1470559" cy="193659"/>
          </a:xfrm>
        </p:grpSpPr>
        <p:sp>
          <p:nvSpPr>
            <p:cNvPr name="Freeform 16" id="16"/>
            <p:cNvSpPr/>
            <p:nvPr/>
          </p:nvSpPr>
          <p:spPr>
            <a:xfrm flipH="false" flipV="false" rot="0">
              <a:off x="0" y="0"/>
              <a:ext cx="1470559" cy="193659"/>
            </a:xfrm>
            <a:custGeom>
              <a:avLst/>
              <a:gdLst/>
              <a:ahLst/>
              <a:cxnLst/>
              <a:rect r="r" b="b" t="t" l="l"/>
              <a:pathLst>
                <a:path h="193659" w="1470559">
                  <a:moveTo>
                    <a:pt x="70715" y="0"/>
                  </a:moveTo>
                  <a:lnTo>
                    <a:pt x="1399844" y="0"/>
                  </a:lnTo>
                  <a:cubicBezTo>
                    <a:pt x="1438899" y="0"/>
                    <a:pt x="1470559" y="31660"/>
                    <a:pt x="1470559" y="70715"/>
                  </a:cubicBezTo>
                  <a:lnTo>
                    <a:pt x="1470559" y="122944"/>
                  </a:lnTo>
                  <a:cubicBezTo>
                    <a:pt x="1470559" y="141699"/>
                    <a:pt x="1463109" y="159685"/>
                    <a:pt x="1449847" y="172947"/>
                  </a:cubicBezTo>
                  <a:cubicBezTo>
                    <a:pt x="1436586" y="186208"/>
                    <a:pt x="1418599" y="193659"/>
                    <a:pt x="1399844" y="193659"/>
                  </a:cubicBezTo>
                  <a:lnTo>
                    <a:pt x="70715" y="193659"/>
                  </a:lnTo>
                  <a:cubicBezTo>
                    <a:pt x="51960" y="193659"/>
                    <a:pt x="33973" y="186208"/>
                    <a:pt x="20712" y="172947"/>
                  </a:cubicBezTo>
                  <a:cubicBezTo>
                    <a:pt x="7450" y="159685"/>
                    <a:pt x="0" y="141699"/>
                    <a:pt x="0" y="122944"/>
                  </a:cubicBezTo>
                  <a:lnTo>
                    <a:pt x="0" y="70715"/>
                  </a:lnTo>
                  <a:cubicBezTo>
                    <a:pt x="0" y="51960"/>
                    <a:pt x="7450" y="33973"/>
                    <a:pt x="20712" y="20712"/>
                  </a:cubicBezTo>
                  <a:cubicBezTo>
                    <a:pt x="33973" y="7450"/>
                    <a:pt x="51960" y="0"/>
                    <a:pt x="70715" y="0"/>
                  </a:cubicBezTo>
                  <a:close/>
                </a:path>
              </a:pathLst>
            </a:custGeom>
            <a:solidFill>
              <a:srgbClr val="C1FF72"/>
            </a:solidFill>
          </p:spPr>
        </p:sp>
        <p:sp>
          <p:nvSpPr>
            <p:cNvPr name="TextBox 17" id="17"/>
            <p:cNvSpPr txBox="true"/>
            <p:nvPr/>
          </p:nvSpPr>
          <p:spPr>
            <a:xfrm>
              <a:off x="0" y="-38100"/>
              <a:ext cx="1470559" cy="231759"/>
            </a:xfrm>
            <a:prstGeom prst="rect">
              <a:avLst/>
            </a:prstGeom>
          </p:spPr>
          <p:txBody>
            <a:bodyPr anchor="ctr" rtlCol="false" tIns="50800" lIns="50800" bIns="50800" rIns="50800"/>
            <a:lstStyle/>
            <a:p>
              <a:pPr algn="ctr">
                <a:lnSpc>
                  <a:spcPts val="2659"/>
                </a:lnSpc>
              </a:pPr>
            </a:p>
          </p:txBody>
        </p:sp>
      </p:grpSp>
      <p:sp>
        <p:nvSpPr>
          <p:cNvPr name="TextBox 18" id="18"/>
          <p:cNvSpPr txBox="true"/>
          <p:nvPr/>
        </p:nvSpPr>
        <p:spPr>
          <a:xfrm rot="0">
            <a:off x="8707407" y="9715844"/>
            <a:ext cx="513755" cy="571156"/>
          </a:xfrm>
          <a:prstGeom prst="rect">
            <a:avLst/>
          </a:prstGeom>
        </p:spPr>
        <p:txBody>
          <a:bodyPr anchor="t" rtlCol="false" tIns="0" lIns="0" bIns="0" rIns="0">
            <a:spAutoFit/>
          </a:bodyPr>
          <a:lstStyle/>
          <a:p>
            <a:pPr algn="r">
              <a:lnSpc>
                <a:spcPts val="3919"/>
              </a:lnSpc>
            </a:pPr>
            <a:r>
              <a:rPr lang="en-US" sz="2799">
                <a:solidFill>
                  <a:srgbClr val="000000"/>
                </a:solidFill>
                <a:latin typeface="Arial Bold"/>
                <a:ea typeface="Arial Bold"/>
                <a:cs typeface="Arial Bold"/>
                <a:sym typeface="Arial Bold"/>
              </a:rPr>
              <a:t>05</a:t>
            </a:r>
          </a:p>
        </p:txBody>
      </p:sp>
      <p:sp>
        <p:nvSpPr>
          <p:cNvPr name="TextBox 19" id="19"/>
          <p:cNvSpPr txBox="true"/>
          <p:nvPr/>
        </p:nvSpPr>
        <p:spPr>
          <a:xfrm rot="0">
            <a:off x="864126" y="2618956"/>
            <a:ext cx="6935470" cy="502860"/>
          </a:xfrm>
          <a:prstGeom prst="rect">
            <a:avLst/>
          </a:prstGeom>
        </p:spPr>
        <p:txBody>
          <a:bodyPr anchor="t" rtlCol="false" tIns="0" lIns="0" bIns="0" rIns="0">
            <a:spAutoFit/>
          </a:bodyPr>
          <a:lstStyle/>
          <a:p>
            <a:pPr algn="just">
              <a:lnSpc>
                <a:spcPts val="3840"/>
              </a:lnSpc>
            </a:pPr>
            <a:r>
              <a:rPr lang="en-US" sz="3200" spc="5">
                <a:solidFill>
                  <a:srgbClr val="000000"/>
                </a:solidFill>
                <a:latin typeface="Archivo Black"/>
                <a:ea typeface="Archivo Black"/>
                <a:cs typeface="Archivo Black"/>
                <a:sym typeface="Archivo Black"/>
              </a:rPr>
              <a:t> </a:t>
            </a:r>
            <a:r>
              <a:rPr lang="en-US" sz="3200" spc="5">
                <a:solidFill>
                  <a:srgbClr val="000000"/>
                </a:solidFill>
                <a:latin typeface="Archivo Black"/>
                <a:ea typeface="Archivo Black"/>
                <a:cs typeface="Archivo Black"/>
                <a:sym typeface="Archivo Black"/>
              </a:rPr>
              <a:t>OBJETIVO GENERAL</a:t>
            </a:r>
          </a:p>
        </p:txBody>
      </p:sp>
      <p:grpSp>
        <p:nvGrpSpPr>
          <p:cNvPr name="Group 20" id="20"/>
          <p:cNvGrpSpPr/>
          <p:nvPr/>
        </p:nvGrpSpPr>
        <p:grpSpPr>
          <a:xfrm rot="0">
            <a:off x="509630" y="4935381"/>
            <a:ext cx="6935470" cy="876851"/>
            <a:chOff x="0" y="0"/>
            <a:chExt cx="9247293" cy="1169135"/>
          </a:xfrm>
        </p:grpSpPr>
        <p:grpSp>
          <p:nvGrpSpPr>
            <p:cNvPr name="Group 21" id="21"/>
            <p:cNvGrpSpPr/>
            <p:nvPr/>
          </p:nvGrpSpPr>
          <p:grpSpPr>
            <a:xfrm rot="0">
              <a:off x="0" y="0"/>
              <a:ext cx="8176697" cy="1169135"/>
              <a:chOff x="0" y="0"/>
              <a:chExt cx="1615150" cy="230940"/>
            </a:xfrm>
          </p:grpSpPr>
          <p:sp>
            <p:nvSpPr>
              <p:cNvPr name="Freeform 22" id="22"/>
              <p:cNvSpPr/>
              <p:nvPr/>
            </p:nvSpPr>
            <p:spPr>
              <a:xfrm flipH="false" flipV="false" rot="0">
                <a:off x="0" y="0"/>
                <a:ext cx="1615150" cy="230940"/>
              </a:xfrm>
              <a:custGeom>
                <a:avLst/>
                <a:gdLst/>
                <a:ahLst/>
                <a:cxnLst/>
                <a:rect r="r" b="b" t="t" l="l"/>
                <a:pathLst>
                  <a:path h="230940" w="1615150">
                    <a:moveTo>
                      <a:pt x="64384" y="0"/>
                    </a:moveTo>
                    <a:lnTo>
                      <a:pt x="1550766" y="0"/>
                    </a:lnTo>
                    <a:cubicBezTo>
                      <a:pt x="1567842" y="0"/>
                      <a:pt x="1584218" y="6783"/>
                      <a:pt x="1596292" y="18858"/>
                    </a:cubicBezTo>
                    <a:cubicBezTo>
                      <a:pt x="1608367" y="30932"/>
                      <a:pt x="1615150" y="47308"/>
                      <a:pt x="1615150" y="64384"/>
                    </a:cubicBezTo>
                    <a:lnTo>
                      <a:pt x="1615150" y="166556"/>
                    </a:lnTo>
                    <a:cubicBezTo>
                      <a:pt x="1615150" y="183632"/>
                      <a:pt x="1608367" y="200008"/>
                      <a:pt x="1596292" y="212083"/>
                    </a:cubicBezTo>
                    <a:cubicBezTo>
                      <a:pt x="1584218" y="224157"/>
                      <a:pt x="1567842" y="230940"/>
                      <a:pt x="1550766" y="230940"/>
                    </a:cubicBezTo>
                    <a:lnTo>
                      <a:pt x="64384" y="230940"/>
                    </a:lnTo>
                    <a:cubicBezTo>
                      <a:pt x="47308" y="230940"/>
                      <a:pt x="30932" y="224157"/>
                      <a:pt x="18858" y="212083"/>
                    </a:cubicBezTo>
                    <a:cubicBezTo>
                      <a:pt x="6783" y="200008"/>
                      <a:pt x="0" y="183632"/>
                      <a:pt x="0" y="166556"/>
                    </a:cubicBezTo>
                    <a:lnTo>
                      <a:pt x="0" y="64384"/>
                    </a:lnTo>
                    <a:cubicBezTo>
                      <a:pt x="0" y="47308"/>
                      <a:pt x="6783" y="30932"/>
                      <a:pt x="18858" y="18858"/>
                    </a:cubicBezTo>
                    <a:cubicBezTo>
                      <a:pt x="30932" y="6783"/>
                      <a:pt x="47308" y="0"/>
                      <a:pt x="64384" y="0"/>
                    </a:cubicBezTo>
                    <a:close/>
                  </a:path>
                </a:pathLst>
              </a:custGeom>
              <a:solidFill>
                <a:srgbClr val="C1FF72"/>
              </a:solidFill>
            </p:spPr>
          </p:sp>
          <p:sp>
            <p:nvSpPr>
              <p:cNvPr name="TextBox 23" id="23"/>
              <p:cNvSpPr txBox="true"/>
              <p:nvPr/>
            </p:nvSpPr>
            <p:spPr>
              <a:xfrm>
                <a:off x="0" y="-38100"/>
                <a:ext cx="1615150" cy="269040"/>
              </a:xfrm>
              <a:prstGeom prst="rect">
                <a:avLst/>
              </a:prstGeom>
            </p:spPr>
            <p:txBody>
              <a:bodyPr anchor="ctr" rtlCol="false" tIns="50800" lIns="50800" bIns="50800" rIns="50800"/>
              <a:lstStyle/>
              <a:p>
                <a:pPr algn="ctr">
                  <a:lnSpc>
                    <a:spcPts val="2659"/>
                  </a:lnSpc>
                </a:pPr>
              </a:p>
            </p:txBody>
          </p:sp>
        </p:grpSp>
        <p:sp>
          <p:nvSpPr>
            <p:cNvPr name="TextBox 24" id="24"/>
            <p:cNvSpPr txBox="true"/>
            <p:nvPr/>
          </p:nvSpPr>
          <p:spPr>
            <a:xfrm rot="0">
              <a:off x="0" y="216796"/>
              <a:ext cx="9247293" cy="667305"/>
            </a:xfrm>
            <a:prstGeom prst="rect">
              <a:avLst/>
            </a:prstGeom>
          </p:spPr>
          <p:txBody>
            <a:bodyPr anchor="t" rtlCol="false" tIns="0" lIns="0" bIns="0" rIns="0">
              <a:spAutoFit/>
            </a:bodyPr>
            <a:lstStyle/>
            <a:p>
              <a:pPr algn="just">
                <a:lnSpc>
                  <a:spcPts val="3840"/>
                </a:lnSpc>
              </a:pPr>
              <a:r>
                <a:rPr lang="en-US" sz="3200" spc="5">
                  <a:solidFill>
                    <a:srgbClr val="000000"/>
                  </a:solidFill>
                  <a:latin typeface="Archivo Black"/>
                  <a:ea typeface="Archivo Black"/>
                  <a:cs typeface="Archivo Black"/>
                  <a:sym typeface="Archivo Black"/>
                </a:rPr>
                <a:t> </a:t>
              </a:r>
              <a:r>
                <a:rPr lang="en-US" sz="3200" spc="5">
                  <a:solidFill>
                    <a:srgbClr val="000000"/>
                  </a:solidFill>
                  <a:latin typeface="Archivo Black"/>
                  <a:ea typeface="Archivo Black"/>
                  <a:cs typeface="Archivo Black"/>
                  <a:sym typeface="Archivo Black"/>
                </a:rPr>
                <a:t>OBJETIVO ESPECIFICOS</a:t>
              </a:r>
            </a:p>
          </p:txBody>
        </p:sp>
      </p:grpSp>
      <p:sp>
        <p:nvSpPr>
          <p:cNvPr name="TextBox 25" id="25"/>
          <p:cNvSpPr txBox="true"/>
          <p:nvPr/>
        </p:nvSpPr>
        <p:spPr>
          <a:xfrm rot="0">
            <a:off x="1161779" y="3550441"/>
            <a:ext cx="16097521" cy="1594425"/>
          </a:xfrm>
          <a:prstGeom prst="rect">
            <a:avLst/>
          </a:prstGeom>
        </p:spPr>
        <p:txBody>
          <a:bodyPr anchor="t" rtlCol="false" tIns="0" lIns="0" bIns="0" rIns="0">
            <a:spAutoFit/>
          </a:bodyPr>
          <a:lstStyle/>
          <a:p>
            <a:pPr algn="just">
              <a:lnSpc>
                <a:spcPts val="4245"/>
              </a:lnSpc>
            </a:pPr>
            <a:r>
              <a:rPr lang="en-US" sz="3000">
                <a:solidFill>
                  <a:srgbClr val="000000"/>
                </a:solidFill>
                <a:latin typeface="Arimo Bold"/>
                <a:ea typeface="Arimo Bold"/>
                <a:cs typeface="Arimo Bold"/>
                <a:sym typeface="Arimo Bold"/>
              </a:rPr>
              <a:t> Diseñar un modelo pedagógico de gestión administrativa y financiera para las unidades productivas cacaoteras en el municipio de Pailitas - Cesar.</a:t>
            </a:r>
          </a:p>
          <a:p>
            <a:pPr algn="just">
              <a:lnSpc>
                <a:spcPts val="4245"/>
              </a:lnSpc>
            </a:pPr>
          </a:p>
        </p:txBody>
      </p:sp>
      <p:sp>
        <p:nvSpPr>
          <p:cNvPr name="TextBox 26" id="26"/>
          <p:cNvSpPr txBox="true"/>
          <p:nvPr/>
        </p:nvSpPr>
        <p:spPr>
          <a:xfrm rot="0">
            <a:off x="1217023" y="5850332"/>
            <a:ext cx="15897753" cy="3728025"/>
          </a:xfrm>
          <a:prstGeom prst="rect">
            <a:avLst/>
          </a:prstGeom>
        </p:spPr>
        <p:txBody>
          <a:bodyPr anchor="t" rtlCol="false" tIns="0" lIns="0" bIns="0" rIns="0">
            <a:spAutoFit/>
          </a:bodyPr>
          <a:lstStyle/>
          <a:p>
            <a:pPr algn="just" marL="647700" indent="-323850" lvl="1">
              <a:lnSpc>
                <a:spcPts val="4245"/>
              </a:lnSpc>
              <a:buFont typeface="Arial"/>
              <a:buChar char="•"/>
            </a:pPr>
            <a:r>
              <a:rPr lang="en-US" sz="3000">
                <a:solidFill>
                  <a:srgbClr val="000000"/>
                </a:solidFill>
                <a:latin typeface="Arimo"/>
                <a:ea typeface="Arimo"/>
                <a:cs typeface="Arimo"/>
                <a:sym typeface="Arimo"/>
              </a:rPr>
              <a:t> Elaborar un diagnóstico administrativo y financiero de las unidades productoras de cacao.</a:t>
            </a:r>
          </a:p>
          <a:p>
            <a:pPr algn="just" marL="647700" indent="-323850" lvl="1">
              <a:lnSpc>
                <a:spcPts val="4245"/>
              </a:lnSpc>
              <a:buFont typeface="Arial"/>
              <a:buChar char="•"/>
            </a:pPr>
            <a:r>
              <a:rPr lang="en-US" sz="3000">
                <a:solidFill>
                  <a:srgbClr val="000000"/>
                </a:solidFill>
                <a:latin typeface="Arimo"/>
                <a:ea typeface="Arimo"/>
                <a:cs typeface="Arimo"/>
                <a:sym typeface="Arimo"/>
              </a:rPr>
              <a:t> </a:t>
            </a:r>
            <a:r>
              <a:rPr lang="en-US" sz="3000">
                <a:solidFill>
                  <a:srgbClr val="000000"/>
                </a:solidFill>
                <a:latin typeface="Arimo"/>
                <a:ea typeface="Arimo"/>
                <a:cs typeface="Arimo"/>
                <a:sym typeface="Arimo"/>
              </a:rPr>
              <a:t>Generar estrategias de gestión en el marco de los aspectos administrativos y financieros que fortalezcan la eficiencia operativa y la sostenibilidad de las unidades productivas cacaoteras.</a:t>
            </a:r>
          </a:p>
          <a:p>
            <a:pPr algn="just" marL="647700" indent="-323850" lvl="1">
              <a:lnSpc>
                <a:spcPts val="4245"/>
              </a:lnSpc>
              <a:buFont typeface="Arial"/>
              <a:buChar char="•"/>
            </a:pPr>
            <a:r>
              <a:rPr lang="en-US" sz="3000">
                <a:solidFill>
                  <a:srgbClr val="000000"/>
                </a:solidFill>
                <a:latin typeface="Arimo"/>
                <a:ea typeface="Arimo"/>
                <a:cs typeface="Arimo"/>
                <a:sym typeface="Arimo"/>
              </a:rPr>
              <a:t> Diseñar una propuesta pedagógica que abarque los aspectos administrativo y financiero de las unidades productivas de cacao. </a:t>
            </a:r>
          </a:p>
        </p:txBody>
      </p:sp>
    </p:spTree>
  </p:cSld>
  <p:clrMapOvr>
    <a:masterClrMapping/>
  </p:clrMapOvr>
  <p:transition spd="fast">
    <p:fade/>
  </p:transition>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71113"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Freeform 3" id="3"/>
          <p:cNvSpPr/>
          <p:nvPr/>
        </p:nvSpPr>
        <p:spPr>
          <a:xfrm flipH="false" flipV="false" rot="0">
            <a:off x="-2405949" y="-1155827"/>
            <a:ext cx="9047231" cy="3569680"/>
          </a:xfrm>
          <a:custGeom>
            <a:avLst/>
            <a:gdLst/>
            <a:ahLst/>
            <a:cxnLst/>
            <a:rect r="r" b="b" t="t" l="l"/>
            <a:pathLst>
              <a:path h="3569680" w="9047231">
                <a:moveTo>
                  <a:pt x="0" y="0"/>
                </a:moveTo>
                <a:lnTo>
                  <a:pt x="9047231" y="0"/>
                </a:lnTo>
                <a:lnTo>
                  <a:pt x="9047231" y="3569680"/>
                </a:lnTo>
                <a:lnTo>
                  <a:pt x="0" y="356968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6505899" y="-756375"/>
            <a:ext cx="7281560" cy="15561614"/>
          </a:xfrm>
          <a:custGeom>
            <a:avLst/>
            <a:gdLst/>
            <a:ahLst/>
            <a:cxnLst/>
            <a:rect r="r" b="b" t="t" l="l"/>
            <a:pathLst>
              <a:path h="15561614" w="7281560">
                <a:moveTo>
                  <a:pt x="0" y="0"/>
                </a:moveTo>
                <a:lnTo>
                  <a:pt x="7281561" y="0"/>
                </a:lnTo>
                <a:lnTo>
                  <a:pt x="7281561" y="15561614"/>
                </a:lnTo>
                <a:lnTo>
                  <a:pt x="0" y="1556161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112363" y="-756374"/>
            <a:ext cx="3717356" cy="15323596"/>
          </a:xfrm>
          <a:custGeom>
            <a:avLst/>
            <a:gdLst/>
            <a:ahLst/>
            <a:cxnLst/>
            <a:rect r="r" b="b" t="t" l="l"/>
            <a:pathLst>
              <a:path h="15323596" w="3717356">
                <a:moveTo>
                  <a:pt x="0" y="0"/>
                </a:moveTo>
                <a:lnTo>
                  <a:pt x="3717357" y="0"/>
                </a:lnTo>
                <a:lnTo>
                  <a:pt x="3717357" y="15323597"/>
                </a:lnTo>
                <a:lnTo>
                  <a:pt x="0" y="1532359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16054369" y="90474"/>
            <a:ext cx="1506527" cy="1624685"/>
          </a:xfrm>
          <a:custGeom>
            <a:avLst/>
            <a:gdLst/>
            <a:ahLst/>
            <a:cxnLst/>
            <a:rect r="r" b="b" t="t" l="l"/>
            <a:pathLst>
              <a:path h="1624685" w="1506527">
                <a:moveTo>
                  <a:pt x="0" y="0"/>
                </a:moveTo>
                <a:lnTo>
                  <a:pt x="1506527" y="0"/>
                </a:lnTo>
                <a:lnTo>
                  <a:pt x="1506527" y="1624685"/>
                </a:lnTo>
                <a:lnTo>
                  <a:pt x="0" y="1624685"/>
                </a:lnTo>
                <a:lnTo>
                  <a:pt x="0" y="0"/>
                </a:lnTo>
                <a:close/>
              </a:path>
            </a:pathLst>
          </a:custGeom>
          <a:blipFill>
            <a:blip r:embed="rId9"/>
            <a:stretch>
              <a:fillRect l="-62744" t="-9039" r="-62121" b="-8248"/>
            </a:stretch>
          </a:blipFill>
        </p:spPr>
      </p:sp>
      <p:sp>
        <p:nvSpPr>
          <p:cNvPr name="Freeform 7" id="7"/>
          <p:cNvSpPr/>
          <p:nvPr/>
        </p:nvSpPr>
        <p:spPr>
          <a:xfrm flipH="false" flipV="false" rot="0">
            <a:off x="7620000" y="9388462"/>
            <a:ext cx="2688569" cy="2615411"/>
          </a:xfrm>
          <a:custGeom>
            <a:avLst/>
            <a:gdLst/>
            <a:ahLst/>
            <a:cxnLst/>
            <a:rect r="r" b="b" t="t" l="l"/>
            <a:pathLst>
              <a:path h="2615411" w="2688569">
                <a:moveTo>
                  <a:pt x="0" y="0"/>
                </a:moveTo>
                <a:lnTo>
                  <a:pt x="2688569" y="0"/>
                </a:lnTo>
                <a:lnTo>
                  <a:pt x="2688569" y="2615411"/>
                </a:lnTo>
                <a:lnTo>
                  <a:pt x="0" y="2615411"/>
                </a:lnTo>
                <a:lnTo>
                  <a:pt x="0" y="0"/>
                </a:lnTo>
                <a:close/>
              </a:path>
            </a:pathLst>
          </a:custGeom>
          <a:blipFill>
            <a:blip r:embed="rId10"/>
            <a:stretch>
              <a:fillRect l="0" t="0" r="0" b="0"/>
            </a:stretch>
          </a:blipFill>
        </p:spPr>
      </p:sp>
      <p:sp>
        <p:nvSpPr>
          <p:cNvPr name="Freeform 8" id="8"/>
          <p:cNvSpPr/>
          <p:nvPr/>
        </p:nvSpPr>
        <p:spPr>
          <a:xfrm flipH="false" flipV="false" rot="0">
            <a:off x="1028700" y="4228051"/>
            <a:ext cx="4138948" cy="4138948"/>
          </a:xfrm>
          <a:custGeom>
            <a:avLst/>
            <a:gdLst/>
            <a:ahLst/>
            <a:cxnLst/>
            <a:rect r="r" b="b" t="t" l="l"/>
            <a:pathLst>
              <a:path h="4138948" w="4138948">
                <a:moveTo>
                  <a:pt x="0" y="0"/>
                </a:moveTo>
                <a:lnTo>
                  <a:pt x="4138948" y="0"/>
                </a:lnTo>
                <a:lnTo>
                  <a:pt x="4138948" y="4138948"/>
                </a:lnTo>
                <a:lnTo>
                  <a:pt x="0" y="413894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9" id="9"/>
          <p:cNvSpPr txBox="true"/>
          <p:nvPr/>
        </p:nvSpPr>
        <p:spPr>
          <a:xfrm rot="0">
            <a:off x="8702798" y="9525000"/>
            <a:ext cx="513755" cy="538607"/>
          </a:xfrm>
          <a:prstGeom prst="rect">
            <a:avLst/>
          </a:prstGeom>
        </p:spPr>
        <p:txBody>
          <a:bodyPr anchor="t" rtlCol="false" tIns="0" lIns="0" bIns="0" rIns="0">
            <a:spAutoFit/>
          </a:bodyPr>
          <a:lstStyle/>
          <a:p>
            <a:pPr algn="r">
              <a:lnSpc>
                <a:spcPts val="3919"/>
              </a:lnSpc>
            </a:pPr>
            <a:r>
              <a:rPr lang="en-US" sz="2799">
                <a:solidFill>
                  <a:srgbClr val="000000"/>
                </a:solidFill>
                <a:latin typeface="Arial Bold"/>
                <a:ea typeface="Arial Bold"/>
                <a:cs typeface="Arial Bold"/>
                <a:sym typeface="Arial Bold"/>
              </a:rPr>
              <a:t>06</a:t>
            </a:r>
          </a:p>
        </p:txBody>
      </p:sp>
      <p:sp>
        <p:nvSpPr>
          <p:cNvPr name="TextBox 10" id="10"/>
          <p:cNvSpPr txBox="true"/>
          <p:nvPr/>
        </p:nvSpPr>
        <p:spPr>
          <a:xfrm rot="0">
            <a:off x="1524850" y="1656443"/>
            <a:ext cx="15238300" cy="819150"/>
          </a:xfrm>
          <a:prstGeom prst="rect">
            <a:avLst/>
          </a:prstGeom>
        </p:spPr>
        <p:txBody>
          <a:bodyPr anchor="t" rtlCol="false" tIns="0" lIns="0" bIns="0" rIns="0">
            <a:spAutoFit/>
          </a:bodyPr>
          <a:lstStyle/>
          <a:p>
            <a:pPr algn="ctr">
              <a:lnSpc>
                <a:spcPts val="6480"/>
              </a:lnSpc>
            </a:pPr>
            <a:r>
              <a:rPr lang="en-US" sz="5400" spc="10">
                <a:solidFill>
                  <a:srgbClr val="000000"/>
                </a:solidFill>
                <a:latin typeface="Archivo Black"/>
                <a:ea typeface="Archivo Black"/>
                <a:cs typeface="Archivo Black"/>
                <a:sym typeface="Archivo Black"/>
              </a:rPr>
              <a:t>Referentes teoricos</a:t>
            </a:r>
          </a:p>
        </p:txBody>
      </p:sp>
      <p:sp>
        <p:nvSpPr>
          <p:cNvPr name="TextBox 11" id="11"/>
          <p:cNvSpPr txBox="true"/>
          <p:nvPr/>
        </p:nvSpPr>
        <p:spPr>
          <a:xfrm rot="0">
            <a:off x="5396897" y="4817244"/>
            <a:ext cx="15394671" cy="2865310"/>
          </a:xfrm>
          <a:prstGeom prst="rect">
            <a:avLst/>
          </a:prstGeom>
        </p:spPr>
        <p:txBody>
          <a:bodyPr anchor="t" rtlCol="false" tIns="0" lIns="0" bIns="0" rIns="0">
            <a:spAutoFit/>
          </a:bodyPr>
          <a:lstStyle/>
          <a:p>
            <a:pPr algn="just" marL="690881" indent="-345440" lvl="1">
              <a:lnSpc>
                <a:spcPts val="4528"/>
              </a:lnSpc>
              <a:buFont typeface="Arial"/>
              <a:buChar char="•"/>
            </a:pPr>
            <a:r>
              <a:rPr lang="en-US" sz="3200">
                <a:solidFill>
                  <a:srgbClr val="000000"/>
                </a:solidFill>
                <a:latin typeface="Arimo Bold"/>
                <a:ea typeface="Arimo Bold"/>
                <a:cs typeface="Arimo Bold"/>
                <a:sym typeface="Arimo Bold"/>
              </a:rPr>
              <a:t>Teoría de la Ventaja Comparativa de David Ricardo</a:t>
            </a:r>
          </a:p>
          <a:p>
            <a:pPr algn="just">
              <a:lnSpc>
                <a:spcPts val="4528"/>
              </a:lnSpc>
            </a:pPr>
          </a:p>
          <a:p>
            <a:pPr algn="just">
              <a:lnSpc>
                <a:spcPts val="4528"/>
              </a:lnSpc>
            </a:pPr>
          </a:p>
          <a:p>
            <a:pPr algn="just" marL="690881" indent="-345440" lvl="1">
              <a:lnSpc>
                <a:spcPts val="4528"/>
              </a:lnSpc>
              <a:buFont typeface="Arial"/>
              <a:buChar char="•"/>
            </a:pPr>
            <a:r>
              <a:rPr lang="en-US" sz="3200">
                <a:solidFill>
                  <a:srgbClr val="000000"/>
                </a:solidFill>
                <a:latin typeface="Arimo Bold"/>
                <a:ea typeface="Arimo Bold"/>
                <a:cs typeface="Arimo Bold"/>
                <a:sym typeface="Arimo Bold"/>
              </a:rPr>
              <a:t>14 principios de la administración (Henry Fayol)</a:t>
            </a:r>
          </a:p>
          <a:p>
            <a:pPr algn="just">
              <a:lnSpc>
                <a:spcPts val="4529"/>
              </a:lnSpc>
            </a:pPr>
          </a:p>
        </p:txBody>
      </p:sp>
    </p:spTree>
  </p:cSld>
  <p:clrMapOvr>
    <a:masterClrMapping/>
  </p:clrMapOvr>
  <p:transition spd="fast">
    <p:fade/>
  </p:transition>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71113"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Freeform 3" id="3"/>
          <p:cNvSpPr/>
          <p:nvPr/>
        </p:nvSpPr>
        <p:spPr>
          <a:xfrm flipH="false" flipV="false" rot="0">
            <a:off x="-2405949" y="-1155827"/>
            <a:ext cx="9047231" cy="3569680"/>
          </a:xfrm>
          <a:custGeom>
            <a:avLst/>
            <a:gdLst/>
            <a:ahLst/>
            <a:cxnLst/>
            <a:rect r="r" b="b" t="t" l="l"/>
            <a:pathLst>
              <a:path h="3569680" w="9047231">
                <a:moveTo>
                  <a:pt x="0" y="0"/>
                </a:moveTo>
                <a:lnTo>
                  <a:pt x="9047231" y="0"/>
                </a:lnTo>
                <a:lnTo>
                  <a:pt x="9047231" y="3569680"/>
                </a:lnTo>
                <a:lnTo>
                  <a:pt x="0" y="356968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6505899" y="-756375"/>
            <a:ext cx="7281560" cy="15561614"/>
          </a:xfrm>
          <a:custGeom>
            <a:avLst/>
            <a:gdLst/>
            <a:ahLst/>
            <a:cxnLst/>
            <a:rect r="r" b="b" t="t" l="l"/>
            <a:pathLst>
              <a:path h="15561614" w="7281560">
                <a:moveTo>
                  <a:pt x="0" y="0"/>
                </a:moveTo>
                <a:lnTo>
                  <a:pt x="7281561" y="0"/>
                </a:lnTo>
                <a:lnTo>
                  <a:pt x="7281561" y="15561614"/>
                </a:lnTo>
                <a:lnTo>
                  <a:pt x="0" y="1556161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112363" y="-756374"/>
            <a:ext cx="3717356" cy="15323596"/>
          </a:xfrm>
          <a:custGeom>
            <a:avLst/>
            <a:gdLst/>
            <a:ahLst/>
            <a:cxnLst/>
            <a:rect r="r" b="b" t="t" l="l"/>
            <a:pathLst>
              <a:path h="15323596" w="3717356">
                <a:moveTo>
                  <a:pt x="0" y="0"/>
                </a:moveTo>
                <a:lnTo>
                  <a:pt x="3717357" y="0"/>
                </a:lnTo>
                <a:lnTo>
                  <a:pt x="3717357" y="15323597"/>
                </a:lnTo>
                <a:lnTo>
                  <a:pt x="0" y="1532359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16054369" y="90474"/>
            <a:ext cx="1506527" cy="1624685"/>
          </a:xfrm>
          <a:custGeom>
            <a:avLst/>
            <a:gdLst/>
            <a:ahLst/>
            <a:cxnLst/>
            <a:rect r="r" b="b" t="t" l="l"/>
            <a:pathLst>
              <a:path h="1624685" w="1506527">
                <a:moveTo>
                  <a:pt x="0" y="0"/>
                </a:moveTo>
                <a:lnTo>
                  <a:pt x="1506527" y="0"/>
                </a:lnTo>
                <a:lnTo>
                  <a:pt x="1506527" y="1624685"/>
                </a:lnTo>
                <a:lnTo>
                  <a:pt x="0" y="1624685"/>
                </a:lnTo>
                <a:lnTo>
                  <a:pt x="0" y="0"/>
                </a:lnTo>
                <a:close/>
              </a:path>
            </a:pathLst>
          </a:custGeom>
          <a:blipFill>
            <a:blip r:embed="rId9"/>
            <a:stretch>
              <a:fillRect l="-62744" t="-9039" r="-62121" b="-8248"/>
            </a:stretch>
          </a:blipFill>
        </p:spPr>
      </p:sp>
      <p:sp>
        <p:nvSpPr>
          <p:cNvPr name="Freeform 7" id="7"/>
          <p:cNvSpPr/>
          <p:nvPr/>
        </p:nvSpPr>
        <p:spPr>
          <a:xfrm flipH="false" flipV="false" rot="0">
            <a:off x="7620000" y="9388462"/>
            <a:ext cx="2688569" cy="2615411"/>
          </a:xfrm>
          <a:custGeom>
            <a:avLst/>
            <a:gdLst/>
            <a:ahLst/>
            <a:cxnLst/>
            <a:rect r="r" b="b" t="t" l="l"/>
            <a:pathLst>
              <a:path h="2615411" w="2688569">
                <a:moveTo>
                  <a:pt x="0" y="0"/>
                </a:moveTo>
                <a:lnTo>
                  <a:pt x="2688569" y="0"/>
                </a:lnTo>
                <a:lnTo>
                  <a:pt x="2688569" y="2615411"/>
                </a:lnTo>
                <a:lnTo>
                  <a:pt x="0" y="2615411"/>
                </a:lnTo>
                <a:lnTo>
                  <a:pt x="0" y="0"/>
                </a:lnTo>
                <a:close/>
              </a:path>
            </a:pathLst>
          </a:custGeom>
          <a:blipFill>
            <a:blip r:embed="rId10"/>
            <a:stretch>
              <a:fillRect l="0" t="0" r="0" b="0"/>
            </a:stretch>
          </a:blipFill>
        </p:spPr>
      </p:sp>
      <p:sp>
        <p:nvSpPr>
          <p:cNvPr name="TextBox 8" id="8"/>
          <p:cNvSpPr txBox="true"/>
          <p:nvPr/>
        </p:nvSpPr>
        <p:spPr>
          <a:xfrm rot="0">
            <a:off x="2209800" y="1656443"/>
            <a:ext cx="13868400" cy="1638300"/>
          </a:xfrm>
          <a:prstGeom prst="rect">
            <a:avLst/>
          </a:prstGeom>
        </p:spPr>
        <p:txBody>
          <a:bodyPr anchor="t" rtlCol="false" tIns="0" lIns="0" bIns="0" rIns="0">
            <a:spAutoFit/>
          </a:bodyPr>
          <a:lstStyle/>
          <a:p>
            <a:pPr algn="ctr">
              <a:lnSpc>
                <a:spcPts val="6480"/>
              </a:lnSpc>
            </a:pPr>
            <a:r>
              <a:rPr lang="en-US" sz="5400" spc="10">
                <a:solidFill>
                  <a:srgbClr val="000000"/>
                </a:solidFill>
                <a:latin typeface="Archivo Black"/>
                <a:ea typeface="Archivo Black"/>
                <a:cs typeface="Archivo Black"/>
                <a:sym typeface="Archivo Black"/>
              </a:rPr>
              <a:t>TIPO DE INVESTIGACIÓN POBLACIÓN, MUESTRA.</a:t>
            </a:r>
          </a:p>
        </p:txBody>
      </p:sp>
      <p:sp>
        <p:nvSpPr>
          <p:cNvPr name="TextBox 9" id="9"/>
          <p:cNvSpPr txBox="true"/>
          <p:nvPr/>
        </p:nvSpPr>
        <p:spPr>
          <a:xfrm rot="0">
            <a:off x="8702798" y="9525000"/>
            <a:ext cx="513755" cy="538607"/>
          </a:xfrm>
          <a:prstGeom prst="rect">
            <a:avLst/>
          </a:prstGeom>
        </p:spPr>
        <p:txBody>
          <a:bodyPr anchor="t" rtlCol="false" tIns="0" lIns="0" bIns="0" rIns="0">
            <a:spAutoFit/>
          </a:bodyPr>
          <a:lstStyle/>
          <a:p>
            <a:pPr algn="r">
              <a:lnSpc>
                <a:spcPts val="3919"/>
              </a:lnSpc>
            </a:pPr>
            <a:r>
              <a:rPr lang="en-US" sz="2799">
                <a:solidFill>
                  <a:srgbClr val="000000"/>
                </a:solidFill>
                <a:latin typeface="Arial Bold"/>
                <a:ea typeface="Arial Bold"/>
                <a:cs typeface="Arial Bold"/>
                <a:sym typeface="Arial Bold"/>
              </a:rPr>
              <a:t>07</a:t>
            </a:r>
          </a:p>
        </p:txBody>
      </p:sp>
      <p:grpSp>
        <p:nvGrpSpPr>
          <p:cNvPr name="Group 10" id="10"/>
          <p:cNvGrpSpPr/>
          <p:nvPr/>
        </p:nvGrpSpPr>
        <p:grpSpPr>
          <a:xfrm rot="0">
            <a:off x="843646" y="3817665"/>
            <a:ext cx="15963986" cy="1045712"/>
            <a:chOff x="0" y="0"/>
            <a:chExt cx="4204507" cy="275414"/>
          </a:xfrm>
        </p:grpSpPr>
        <p:sp>
          <p:nvSpPr>
            <p:cNvPr name="Freeform 11" id="11"/>
            <p:cNvSpPr/>
            <p:nvPr/>
          </p:nvSpPr>
          <p:spPr>
            <a:xfrm flipH="false" flipV="false" rot="0">
              <a:off x="0" y="0"/>
              <a:ext cx="4204507" cy="275414"/>
            </a:xfrm>
            <a:custGeom>
              <a:avLst/>
              <a:gdLst/>
              <a:ahLst/>
              <a:cxnLst/>
              <a:rect r="r" b="b" t="t" l="l"/>
              <a:pathLst>
                <a:path h="275414" w="4204507">
                  <a:moveTo>
                    <a:pt x="24733" y="0"/>
                  </a:moveTo>
                  <a:lnTo>
                    <a:pt x="4179774" y="0"/>
                  </a:lnTo>
                  <a:cubicBezTo>
                    <a:pt x="4193433" y="0"/>
                    <a:pt x="4204507" y="11073"/>
                    <a:pt x="4204507" y="24733"/>
                  </a:cubicBezTo>
                  <a:lnTo>
                    <a:pt x="4204507" y="250681"/>
                  </a:lnTo>
                  <a:cubicBezTo>
                    <a:pt x="4204507" y="264341"/>
                    <a:pt x="4193433" y="275414"/>
                    <a:pt x="4179774" y="275414"/>
                  </a:cubicBezTo>
                  <a:lnTo>
                    <a:pt x="24733" y="275414"/>
                  </a:lnTo>
                  <a:cubicBezTo>
                    <a:pt x="18173" y="275414"/>
                    <a:pt x="11882" y="272808"/>
                    <a:pt x="7244" y="268170"/>
                  </a:cubicBezTo>
                  <a:cubicBezTo>
                    <a:pt x="2606" y="263531"/>
                    <a:pt x="0" y="257240"/>
                    <a:pt x="0" y="250681"/>
                  </a:cubicBezTo>
                  <a:lnTo>
                    <a:pt x="0" y="24733"/>
                  </a:lnTo>
                  <a:cubicBezTo>
                    <a:pt x="0" y="18173"/>
                    <a:pt x="2606" y="11882"/>
                    <a:pt x="7244" y="7244"/>
                  </a:cubicBezTo>
                  <a:cubicBezTo>
                    <a:pt x="11882" y="2606"/>
                    <a:pt x="18173" y="0"/>
                    <a:pt x="24733" y="0"/>
                  </a:cubicBezTo>
                  <a:close/>
                </a:path>
              </a:pathLst>
            </a:custGeom>
            <a:solidFill>
              <a:srgbClr val="B8FFAD"/>
            </a:solidFill>
          </p:spPr>
        </p:sp>
        <p:sp>
          <p:nvSpPr>
            <p:cNvPr name="TextBox 12" id="12"/>
            <p:cNvSpPr txBox="true"/>
            <p:nvPr/>
          </p:nvSpPr>
          <p:spPr>
            <a:xfrm>
              <a:off x="0" y="-38100"/>
              <a:ext cx="4204507" cy="313514"/>
            </a:xfrm>
            <a:prstGeom prst="rect">
              <a:avLst/>
            </a:prstGeom>
          </p:spPr>
          <p:txBody>
            <a:bodyPr anchor="ctr" rtlCol="false" tIns="50800" lIns="50800" bIns="50800" rIns="50800"/>
            <a:lstStyle/>
            <a:p>
              <a:pPr algn="ctr">
                <a:lnSpc>
                  <a:spcPts val="2659"/>
                </a:lnSpc>
              </a:pPr>
            </a:p>
          </p:txBody>
        </p:sp>
      </p:grpSp>
      <p:sp>
        <p:nvSpPr>
          <p:cNvPr name="TextBox 13" id="13"/>
          <p:cNvSpPr txBox="true"/>
          <p:nvPr/>
        </p:nvSpPr>
        <p:spPr>
          <a:xfrm rot="0">
            <a:off x="843646" y="3912592"/>
            <a:ext cx="14939141" cy="1150810"/>
          </a:xfrm>
          <a:prstGeom prst="rect">
            <a:avLst/>
          </a:prstGeom>
        </p:spPr>
        <p:txBody>
          <a:bodyPr anchor="t" rtlCol="false" tIns="0" lIns="0" bIns="0" rIns="0">
            <a:spAutoFit/>
          </a:bodyPr>
          <a:lstStyle/>
          <a:p>
            <a:pPr algn="just" marL="690881" indent="-345440" lvl="1">
              <a:lnSpc>
                <a:spcPts val="4528"/>
              </a:lnSpc>
              <a:buFont typeface="Arial"/>
              <a:buChar char="•"/>
            </a:pPr>
            <a:r>
              <a:rPr lang="en-US" sz="3200">
                <a:solidFill>
                  <a:srgbClr val="000000"/>
                </a:solidFill>
                <a:latin typeface="Arimo Bold"/>
                <a:ea typeface="Arimo Bold"/>
                <a:cs typeface="Arimo Bold"/>
                <a:sym typeface="Arimo Bold"/>
              </a:rPr>
              <a:t>Enfoque de Estudio: cualitativo</a:t>
            </a:r>
          </a:p>
          <a:p>
            <a:pPr algn="just">
              <a:lnSpc>
                <a:spcPts val="4529"/>
              </a:lnSpc>
            </a:pPr>
          </a:p>
        </p:txBody>
      </p:sp>
      <p:grpSp>
        <p:nvGrpSpPr>
          <p:cNvPr name="Group 14" id="14"/>
          <p:cNvGrpSpPr/>
          <p:nvPr/>
        </p:nvGrpSpPr>
        <p:grpSpPr>
          <a:xfrm rot="0">
            <a:off x="843646" y="5423623"/>
            <a:ext cx="15963986" cy="1045712"/>
            <a:chOff x="0" y="0"/>
            <a:chExt cx="4204507" cy="275414"/>
          </a:xfrm>
        </p:grpSpPr>
        <p:sp>
          <p:nvSpPr>
            <p:cNvPr name="Freeform 15" id="15"/>
            <p:cNvSpPr/>
            <p:nvPr/>
          </p:nvSpPr>
          <p:spPr>
            <a:xfrm flipH="false" flipV="false" rot="0">
              <a:off x="0" y="0"/>
              <a:ext cx="4204507" cy="275414"/>
            </a:xfrm>
            <a:custGeom>
              <a:avLst/>
              <a:gdLst/>
              <a:ahLst/>
              <a:cxnLst/>
              <a:rect r="r" b="b" t="t" l="l"/>
              <a:pathLst>
                <a:path h="275414" w="4204507">
                  <a:moveTo>
                    <a:pt x="24733" y="0"/>
                  </a:moveTo>
                  <a:lnTo>
                    <a:pt x="4179774" y="0"/>
                  </a:lnTo>
                  <a:cubicBezTo>
                    <a:pt x="4193433" y="0"/>
                    <a:pt x="4204507" y="11073"/>
                    <a:pt x="4204507" y="24733"/>
                  </a:cubicBezTo>
                  <a:lnTo>
                    <a:pt x="4204507" y="250681"/>
                  </a:lnTo>
                  <a:cubicBezTo>
                    <a:pt x="4204507" y="264341"/>
                    <a:pt x="4193433" y="275414"/>
                    <a:pt x="4179774" y="275414"/>
                  </a:cubicBezTo>
                  <a:lnTo>
                    <a:pt x="24733" y="275414"/>
                  </a:lnTo>
                  <a:cubicBezTo>
                    <a:pt x="18173" y="275414"/>
                    <a:pt x="11882" y="272808"/>
                    <a:pt x="7244" y="268170"/>
                  </a:cubicBezTo>
                  <a:cubicBezTo>
                    <a:pt x="2606" y="263531"/>
                    <a:pt x="0" y="257240"/>
                    <a:pt x="0" y="250681"/>
                  </a:cubicBezTo>
                  <a:lnTo>
                    <a:pt x="0" y="24733"/>
                  </a:lnTo>
                  <a:cubicBezTo>
                    <a:pt x="0" y="18173"/>
                    <a:pt x="2606" y="11882"/>
                    <a:pt x="7244" y="7244"/>
                  </a:cubicBezTo>
                  <a:cubicBezTo>
                    <a:pt x="11882" y="2606"/>
                    <a:pt x="18173" y="0"/>
                    <a:pt x="24733" y="0"/>
                  </a:cubicBezTo>
                  <a:close/>
                </a:path>
              </a:pathLst>
            </a:custGeom>
            <a:solidFill>
              <a:srgbClr val="B8FFAD"/>
            </a:solidFill>
          </p:spPr>
        </p:sp>
        <p:sp>
          <p:nvSpPr>
            <p:cNvPr name="TextBox 16" id="16"/>
            <p:cNvSpPr txBox="true"/>
            <p:nvPr/>
          </p:nvSpPr>
          <p:spPr>
            <a:xfrm>
              <a:off x="0" y="-38100"/>
              <a:ext cx="4204507" cy="313514"/>
            </a:xfrm>
            <a:prstGeom prst="rect">
              <a:avLst/>
            </a:prstGeom>
          </p:spPr>
          <p:txBody>
            <a:bodyPr anchor="ctr" rtlCol="false" tIns="50800" lIns="50800" bIns="50800" rIns="50800"/>
            <a:lstStyle/>
            <a:p>
              <a:pPr algn="ctr">
                <a:lnSpc>
                  <a:spcPts val="2659"/>
                </a:lnSpc>
              </a:pPr>
            </a:p>
          </p:txBody>
        </p:sp>
      </p:grpSp>
      <p:sp>
        <p:nvSpPr>
          <p:cNvPr name="TextBox 17" id="17"/>
          <p:cNvSpPr txBox="true"/>
          <p:nvPr/>
        </p:nvSpPr>
        <p:spPr>
          <a:xfrm rot="0">
            <a:off x="996046" y="5674516"/>
            <a:ext cx="14939141" cy="579247"/>
          </a:xfrm>
          <a:prstGeom prst="rect">
            <a:avLst/>
          </a:prstGeom>
        </p:spPr>
        <p:txBody>
          <a:bodyPr anchor="t" rtlCol="false" tIns="0" lIns="0" bIns="0" rIns="0">
            <a:spAutoFit/>
          </a:bodyPr>
          <a:lstStyle/>
          <a:p>
            <a:pPr algn="just" marL="690880" indent="-345440" lvl="1">
              <a:lnSpc>
                <a:spcPts val="4529"/>
              </a:lnSpc>
              <a:buFont typeface="Arial"/>
              <a:buChar char="•"/>
            </a:pPr>
            <a:r>
              <a:rPr lang="en-US" sz="3200">
                <a:solidFill>
                  <a:srgbClr val="000000"/>
                </a:solidFill>
                <a:latin typeface="Arimo Bold"/>
                <a:ea typeface="Arimo Bold"/>
                <a:cs typeface="Arimo Bold"/>
                <a:sym typeface="Arimo Bold"/>
              </a:rPr>
              <a:t>El estudio es de tipo descriptivo </a:t>
            </a:r>
          </a:p>
        </p:txBody>
      </p:sp>
      <p:grpSp>
        <p:nvGrpSpPr>
          <p:cNvPr name="Group 18" id="18"/>
          <p:cNvGrpSpPr/>
          <p:nvPr/>
        </p:nvGrpSpPr>
        <p:grpSpPr>
          <a:xfrm rot="0">
            <a:off x="843646" y="7024432"/>
            <a:ext cx="15963986" cy="1073955"/>
            <a:chOff x="0" y="0"/>
            <a:chExt cx="4204507" cy="282852"/>
          </a:xfrm>
        </p:grpSpPr>
        <p:sp>
          <p:nvSpPr>
            <p:cNvPr name="Freeform 19" id="19"/>
            <p:cNvSpPr/>
            <p:nvPr/>
          </p:nvSpPr>
          <p:spPr>
            <a:xfrm flipH="false" flipV="false" rot="0">
              <a:off x="0" y="0"/>
              <a:ext cx="4204507" cy="282852"/>
            </a:xfrm>
            <a:custGeom>
              <a:avLst/>
              <a:gdLst/>
              <a:ahLst/>
              <a:cxnLst/>
              <a:rect r="r" b="b" t="t" l="l"/>
              <a:pathLst>
                <a:path h="282852" w="4204507">
                  <a:moveTo>
                    <a:pt x="24733" y="0"/>
                  </a:moveTo>
                  <a:lnTo>
                    <a:pt x="4179774" y="0"/>
                  </a:lnTo>
                  <a:cubicBezTo>
                    <a:pt x="4193433" y="0"/>
                    <a:pt x="4204507" y="11073"/>
                    <a:pt x="4204507" y="24733"/>
                  </a:cubicBezTo>
                  <a:lnTo>
                    <a:pt x="4204507" y="258119"/>
                  </a:lnTo>
                  <a:cubicBezTo>
                    <a:pt x="4204507" y="264679"/>
                    <a:pt x="4201901" y="270970"/>
                    <a:pt x="4197262" y="275608"/>
                  </a:cubicBezTo>
                  <a:cubicBezTo>
                    <a:pt x="4192624" y="280246"/>
                    <a:pt x="4186333" y="282852"/>
                    <a:pt x="4179774" y="282852"/>
                  </a:cubicBezTo>
                  <a:lnTo>
                    <a:pt x="24733" y="282852"/>
                  </a:lnTo>
                  <a:cubicBezTo>
                    <a:pt x="11073" y="282852"/>
                    <a:pt x="0" y="271779"/>
                    <a:pt x="0" y="258119"/>
                  </a:cubicBezTo>
                  <a:lnTo>
                    <a:pt x="0" y="24733"/>
                  </a:lnTo>
                  <a:cubicBezTo>
                    <a:pt x="0" y="18173"/>
                    <a:pt x="2606" y="11882"/>
                    <a:pt x="7244" y="7244"/>
                  </a:cubicBezTo>
                  <a:cubicBezTo>
                    <a:pt x="11882" y="2606"/>
                    <a:pt x="18173" y="0"/>
                    <a:pt x="24733" y="0"/>
                  </a:cubicBezTo>
                  <a:close/>
                </a:path>
              </a:pathLst>
            </a:custGeom>
            <a:solidFill>
              <a:srgbClr val="B8FFAD"/>
            </a:solidFill>
          </p:spPr>
        </p:sp>
        <p:sp>
          <p:nvSpPr>
            <p:cNvPr name="TextBox 20" id="20"/>
            <p:cNvSpPr txBox="true"/>
            <p:nvPr/>
          </p:nvSpPr>
          <p:spPr>
            <a:xfrm>
              <a:off x="0" y="-38100"/>
              <a:ext cx="4204507" cy="320952"/>
            </a:xfrm>
            <a:prstGeom prst="rect">
              <a:avLst/>
            </a:prstGeom>
          </p:spPr>
          <p:txBody>
            <a:bodyPr anchor="ctr" rtlCol="false" tIns="50800" lIns="50800" bIns="50800" rIns="50800"/>
            <a:lstStyle/>
            <a:p>
              <a:pPr algn="ctr">
                <a:lnSpc>
                  <a:spcPts val="2659"/>
                </a:lnSpc>
              </a:pPr>
            </a:p>
          </p:txBody>
        </p:sp>
      </p:grpSp>
      <p:sp>
        <p:nvSpPr>
          <p:cNvPr name="TextBox 21" id="21"/>
          <p:cNvSpPr txBox="true"/>
          <p:nvPr/>
        </p:nvSpPr>
        <p:spPr>
          <a:xfrm rot="0">
            <a:off x="1028700" y="7088460"/>
            <a:ext cx="14939141" cy="579247"/>
          </a:xfrm>
          <a:prstGeom prst="rect">
            <a:avLst/>
          </a:prstGeom>
        </p:spPr>
        <p:txBody>
          <a:bodyPr anchor="t" rtlCol="false" tIns="0" lIns="0" bIns="0" rIns="0">
            <a:spAutoFit/>
          </a:bodyPr>
          <a:lstStyle/>
          <a:p>
            <a:pPr algn="just" marL="690880" indent="-345440" lvl="1">
              <a:lnSpc>
                <a:spcPts val="4529"/>
              </a:lnSpc>
              <a:buFont typeface="Arial"/>
              <a:buChar char="•"/>
            </a:pPr>
            <a:r>
              <a:rPr lang="en-US" sz="3200">
                <a:solidFill>
                  <a:srgbClr val="000000"/>
                </a:solidFill>
                <a:latin typeface="Arimo Bold"/>
                <a:ea typeface="Arimo Bold"/>
                <a:cs typeface="Arimo Bold"/>
                <a:sym typeface="Arimo Bold"/>
              </a:rPr>
              <a:t>Población: 32 productores de cacao en Pailitas</a:t>
            </a:r>
          </a:p>
        </p:txBody>
      </p:sp>
    </p:spTree>
  </p:cSld>
  <p:clrMapOvr>
    <a:masterClrMapping/>
  </p:clrMapOvr>
  <p:transition spd="fast">
    <p:fade/>
  </p:transition>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058905"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Freeform 3" id="3"/>
          <p:cNvSpPr/>
          <p:nvPr/>
        </p:nvSpPr>
        <p:spPr>
          <a:xfrm flipH="false" flipV="false" rot="0">
            <a:off x="13865445" y="-928370"/>
            <a:ext cx="2700338" cy="2459239"/>
          </a:xfrm>
          <a:custGeom>
            <a:avLst/>
            <a:gdLst/>
            <a:ahLst/>
            <a:cxnLst/>
            <a:rect r="r" b="b" t="t" l="l"/>
            <a:pathLst>
              <a:path h="2459239" w="2700338">
                <a:moveTo>
                  <a:pt x="0" y="0"/>
                </a:moveTo>
                <a:lnTo>
                  <a:pt x="2700338" y="0"/>
                </a:lnTo>
                <a:lnTo>
                  <a:pt x="2700338" y="2459239"/>
                </a:lnTo>
                <a:lnTo>
                  <a:pt x="0" y="245923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515495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76536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6036694" y="142193"/>
            <a:ext cx="8632532" cy="15713535"/>
          </a:xfrm>
          <a:custGeom>
            <a:avLst/>
            <a:gdLst/>
            <a:ahLst/>
            <a:cxnLst/>
            <a:rect r="r" b="b" t="t" l="l"/>
            <a:pathLst>
              <a:path h="15713535" w="8632532">
                <a:moveTo>
                  <a:pt x="0" y="0"/>
                </a:moveTo>
                <a:lnTo>
                  <a:pt x="8632532" y="0"/>
                </a:lnTo>
                <a:lnTo>
                  <a:pt x="8632532" y="15713535"/>
                </a:lnTo>
                <a:lnTo>
                  <a:pt x="0" y="1571353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1278807" y="755248"/>
            <a:ext cx="7371966" cy="14423727"/>
          </a:xfrm>
          <a:custGeom>
            <a:avLst/>
            <a:gdLst/>
            <a:ahLst/>
            <a:cxnLst/>
            <a:rect r="r" b="b" t="t" l="l"/>
            <a:pathLst>
              <a:path h="14423727" w="7371966">
                <a:moveTo>
                  <a:pt x="0" y="0"/>
                </a:moveTo>
                <a:lnTo>
                  <a:pt x="7371966" y="0"/>
                </a:lnTo>
                <a:lnTo>
                  <a:pt x="7371966" y="14423727"/>
                </a:lnTo>
                <a:lnTo>
                  <a:pt x="0" y="1442372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8" id="8"/>
          <p:cNvSpPr/>
          <p:nvPr/>
        </p:nvSpPr>
        <p:spPr>
          <a:xfrm flipH="false" flipV="false" rot="0">
            <a:off x="435838" y="216358"/>
            <a:ext cx="1506527" cy="1624685"/>
          </a:xfrm>
          <a:custGeom>
            <a:avLst/>
            <a:gdLst/>
            <a:ahLst/>
            <a:cxnLst/>
            <a:rect r="r" b="b" t="t" l="l"/>
            <a:pathLst>
              <a:path h="1624685" w="1506527">
                <a:moveTo>
                  <a:pt x="0" y="0"/>
                </a:moveTo>
                <a:lnTo>
                  <a:pt x="1506527" y="0"/>
                </a:lnTo>
                <a:lnTo>
                  <a:pt x="1506527" y="1624685"/>
                </a:lnTo>
                <a:lnTo>
                  <a:pt x="0" y="1624685"/>
                </a:lnTo>
                <a:lnTo>
                  <a:pt x="0" y="0"/>
                </a:lnTo>
                <a:close/>
              </a:path>
            </a:pathLst>
          </a:custGeom>
          <a:blipFill>
            <a:blip r:embed="rId13"/>
            <a:stretch>
              <a:fillRect l="-62744" t="-9039" r="-62121" b="-8248"/>
            </a:stretch>
          </a:blipFill>
        </p:spPr>
      </p:sp>
      <p:sp>
        <p:nvSpPr>
          <p:cNvPr name="Freeform 9" id="9"/>
          <p:cNvSpPr/>
          <p:nvPr/>
        </p:nvSpPr>
        <p:spPr>
          <a:xfrm flipH="false" flipV="false" rot="0">
            <a:off x="7620000" y="9388462"/>
            <a:ext cx="2688569" cy="2615411"/>
          </a:xfrm>
          <a:custGeom>
            <a:avLst/>
            <a:gdLst/>
            <a:ahLst/>
            <a:cxnLst/>
            <a:rect r="r" b="b" t="t" l="l"/>
            <a:pathLst>
              <a:path h="2615411" w="2688569">
                <a:moveTo>
                  <a:pt x="0" y="0"/>
                </a:moveTo>
                <a:lnTo>
                  <a:pt x="2688569" y="0"/>
                </a:lnTo>
                <a:lnTo>
                  <a:pt x="2688569" y="2615411"/>
                </a:lnTo>
                <a:lnTo>
                  <a:pt x="0" y="2615411"/>
                </a:lnTo>
                <a:lnTo>
                  <a:pt x="0" y="0"/>
                </a:lnTo>
                <a:close/>
              </a:path>
            </a:pathLst>
          </a:custGeom>
          <a:blipFill>
            <a:blip r:embed="rId14"/>
            <a:stretch>
              <a:fillRect l="0" t="0" r="0" b="0"/>
            </a:stretch>
          </a:blipFill>
        </p:spPr>
      </p:sp>
      <p:grpSp>
        <p:nvGrpSpPr>
          <p:cNvPr name="Group 10" id="10"/>
          <p:cNvGrpSpPr/>
          <p:nvPr/>
        </p:nvGrpSpPr>
        <p:grpSpPr>
          <a:xfrm rot="0">
            <a:off x="3192037" y="4801129"/>
            <a:ext cx="11535278" cy="2475069"/>
            <a:chOff x="0" y="0"/>
            <a:chExt cx="812800" cy="174399"/>
          </a:xfrm>
        </p:grpSpPr>
        <p:sp>
          <p:nvSpPr>
            <p:cNvPr name="Freeform 11" id="11"/>
            <p:cNvSpPr/>
            <p:nvPr/>
          </p:nvSpPr>
          <p:spPr>
            <a:xfrm flipH="false" flipV="false" rot="0">
              <a:off x="0" y="0"/>
              <a:ext cx="812800" cy="174399"/>
            </a:xfrm>
            <a:custGeom>
              <a:avLst/>
              <a:gdLst/>
              <a:ahLst/>
              <a:cxnLst/>
              <a:rect r="r" b="b" t="t" l="l"/>
              <a:pathLst>
                <a:path h="174399" w="812800">
                  <a:moveTo>
                    <a:pt x="812800" y="0"/>
                  </a:moveTo>
                  <a:lnTo>
                    <a:pt x="0" y="0"/>
                  </a:lnTo>
                  <a:lnTo>
                    <a:pt x="101600" y="87199"/>
                  </a:lnTo>
                  <a:lnTo>
                    <a:pt x="0" y="174399"/>
                  </a:lnTo>
                  <a:lnTo>
                    <a:pt x="812800" y="174399"/>
                  </a:lnTo>
                  <a:lnTo>
                    <a:pt x="711200" y="87199"/>
                  </a:lnTo>
                  <a:lnTo>
                    <a:pt x="812800" y="0"/>
                  </a:lnTo>
                  <a:close/>
                </a:path>
              </a:pathLst>
            </a:custGeom>
            <a:solidFill>
              <a:srgbClr val="E6F6E1"/>
            </a:solidFill>
          </p:spPr>
        </p:sp>
        <p:sp>
          <p:nvSpPr>
            <p:cNvPr name="TextBox 12" id="12"/>
            <p:cNvSpPr txBox="true"/>
            <p:nvPr/>
          </p:nvSpPr>
          <p:spPr>
            <a:xfrm>
              <a:off x="88900" y="-38100"/>
              <a:ext cx="635000" cy="212499"/>
            </a:xfrm>
            <a:prstGeom prst="rect">
              <a:avLst/>
            </a:prstGeom>
          </p:spPr>
          <p:txBody>
            <a:bodyPr anchor="ctr" rtlCol="false" tIns="50800" lIns="50800" bIns="50800" rIns="50800"/>
            <a:lstStyle/>
            <a:p>
              <a:pPr algn="ctr">
                <a:lnSpc>
                  <a:spcPts val="2659"/>
                </a:lnSpc>
              </a:pPr>
            </a:p>
          </p:txBody>
        </p:sp>
      </p:grpSp>
      <p:sp>
        <p:nvSpPr>
          <p:cNvPr name="TextBox 13" id="13"/>
          <p:cNvSpPr txBox="true"/>
          <p:nvPr/>
        </p:nvSpPr>
        <p:spPr>
          <a:xfrm rot="0">
            <a:off x="4795152" y="5129916"/>
            <a:ext cx="8329048" cy="1722247"/>
          </a:xfrm>
          <a:prstGeom prst="rect">
            <a:avLst/>
          </a:prstGeom>
        </p:spPr>
        <p:txBody>
          <a:bodyPr anchor="t" rtlCol="false" tIns="0" lIns="0" bIns="0" rIns="0">
            <a:spAutoFit/>
          </a:bodyPr>
          <a:lstStyle/>
          <a:p>
            <a:pPr algn="just" marL="690880" indent="-345440" lvl="1">
              <a:lnSpc>
                <a:spcPts val="4529"/>
              </a:lnSpc>
              <a:buAutoNum type="arabicPeriod" startAt="1"/>
            </a:pPr>
            <a:r>
              <a:rPr lang="en-US" sz="3200">
                <a:solidFill>
                  <a:srgbClr val="000000"/>
                </a:solidFill>
                <a:latin typeface="Arimo Bold"/>
                <a:ea typeface="Arimo Bold"/>
                <a:cs typeface="Arimo Bold"/>
                <a:sym typeface="Arimo Bold"/>
              </a:rPr>
              <a:t>Elaborar un diagnóstico administrativo y financiero de las unidades productoras de cacao.</a:t>
            </a:r>
          </a:p>
        </p:txBody>
      </p:sp>
      <p:sp>
        <p:nvSpPr>
          <p:cNvPr name="TextBox 14" id="14"/>
          <p:cNvSpPr txBox="true"/>
          <p:nvPr/>
        </p:nvSpPr>
        <p:spPr>
          <a:xfrm rot="0">
            <a:off x="2340098" y="1841043"/>
            <a:ext cx="12725400" cy="1661993"/>
          </a:xfrm>
          <a:prstGeom prst="rect">
            <a:avLst/>
          </a:prstGeom>
        </p:spPr>
        <p:txBody>
          <a:bodyPr anchor="t" rtlCol="false" tIns="0" lIns="0" bIns="0" rIns="0">
            <a:spAutoFit/>
          </a:bodyPr>
          <a:lstStyle/>
          <a:p>
            <a:pPr algn="ctr">
              <a:lnSpc>
                <a:spcPts val="6480"/>
              </a:lnSpc>
            </a:pPr>
            <a:r>
              <a:rPr lang="en-US" sz="5400" spc="10">
                <a:solidFill>
                  <a:srgbClr val="000000"/>
                </a:solidFill>
                <a:latin typeface="Archivo Black"/>
                <a:ea typeface="Archivo Black"/>
                <a:cs typeface="Archivo Black"/>
                <a:sym typeface="Archivo Black"/>
              </a:rPr>
              <a:t>DESARROLLO DE LOS OBJETIVOS ESPECIFICOS</a:t>
            </a:r>
          </a:p>
        </p:txBody>
      </p:sp>
      <p:sp>
        <p:nvSpPr>
          <p:cNvPr name="TextBox 15" id="15"/>
          <p:cNvSpPr txBox="true"/>
          <p:nvPr/>
        </p:nvSpPr>
        <p:spPr>
          <a:xfrm rot="0">
            <a:off x="8702798" y="9525000"/>
            <a:ext cx="513755" cy="538607"/>
          </a:xfrm>
          <a:prstGeom prst="rect">
            <a:avLst/>
          </a:prstGeom>
        </p:spPr>
        <p:txBody>
          <a:bodyPr anchor="t" rtlCol="false" tIns="0" lIns="0" bIns="0" rIns="0">
            <a:spAutoFit/>
          </a:bodyPr>
          <a:lstStyle/>
          <a:p>
            <a:pPr algn="r">
              <a:lnSpc>
                <a:spcPts val="3919"/>
              </a:lnSpc>
            </a:pPr>
            <a:r>
              <a:rPr lang="en-US" sz="2799">
                <a:solidFill>
                  <a:srgbClr val="000000"/>
                </a:solidFill>
                <a:latin typeface="Arial Bold"/>
                <a:ea typeface="Arial Bold"/>
                <a:cs typeface="Arial Bold"/>
                <a:sym typeface="Arial Bold"/>
              </a:rPr>
              <a:t>08</a:t>
            </a:r>
          </a:p>
        </p:txBody>
      </p:sp>
    </p:spTree>
  </p:cSld>
  <p:clrMapOvr>
    <a:masterClrMapping/>
  </p:clrMapOvr>
  <p:transition spd="fast">
    <p:fade/>
  </p:transition>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058905" y="400959"/>
            <a:ext cx="3944651" cy="1255484"/>
          </a:xfrm>
          <a:custGeom>
            <a:avLst/>
            <a:gdLst/>
            <a:ahLst/>
            <a:cxnLst/>
            <a:rect r="r" b="b" t="t" l="l"/>
            <a:pathLst>
              <a:path h="1255484" w="3944651">
                <a:moveTo>
                  <a:pt x="0" y="0"/>
                </a:moveTo>
                <a:lnTo>
                  <a:pt x="3944651" y="0"/>
                </a:lnTo>
                <a:lnTo>
                  <a:pt x="3944651" y="1255484"/>
                </a:lnTo>
                <a:lnTo>
                  <a:pt x="0" y="1255484"/>
                </a:lnTo>
                <a:lnTo>
                  <a:pt x="0" y="0"/>
                </a:lnTo>
                <a:close/>
              </a:path>
            </a:pathLst>
          </a:custGeom>
          <a:blipFill>
            <a:blip r:embed="rId2"/>
            <a:stretch>
              <a:fillRect l="0" t="0" r="0" b="0"/>
            </a:stretch>
          </a:blipFill>
        </p:spPr>
      </p:sp>
      <p:sp>
        <p:nvSpPr>
          <p:cNvPr name="Freeform 3" id="3"/>
          <p:cNvSpPr/>
          <p:nvPr/>
        </p:nvSpPr>
        <p:spPr>
          <a:xfrm flipH="false" flipV="false" rot="0">
            <a:off x="13865445" y="-928370"/>
            <a:ext cx="2700338" cy="2459239"/>
          </a:xfrm>
          <a:custGeom>
            <a:avLst/>
            <a:gdLst/>
            <a:ahLst/>
            <a:cxnLst/>
            <a:rect r="r" b="b" t="t" l="l"/>
            <a:pathLst>
              <a:path h="2459239" w="2700338">
                <a:moveTo>
                  <a:pt x="0" y="0"/>
                </a:moveTo>
                <a:lnTo>
                  <a:pt x="2700338" y="0"/>
                </a:lnTo>
                <a:lnTo>
                  <a:pt x="2700338" y="2459239"/>
                </a:lnTo>
                <a:lnTo>
                  <a:pt x="0" y="245923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515495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765363" y="-1183162"/>
            <a:ext cx="3919647" cy="3569680"/>
          </a:xfrm>
          <a:custGeom>
            <a:avLst/>
            <a:gdLst/>
            <a:ahLst/>
            <a:cxnLst/>
            <a:rect r="r" b="b" t="t" l="l"/>
            <a:pathLst>
              <a:path h="3569680" w="3919647">
                <a:moveTo>
                  <a:pt x="0" y="0"/>
                </a:moveTo>
                <a:lnTo>
                  <a:pt x="3919647" y="0"/>
                </a:lnTo>
                <a:lnTo>
                  <a:pt x="3919647" y="3569680"/>
                </a:lnTo>
                <a:lnTo>
                  <a:pt x="0" y="35696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6036694" y="142193"/>
            <a:ext cx="8632532" cy="15713535"/>
          </a:xfrm>
          <a:custGeom>
            <a:avLst/>
            <a:gdLst/>
            <a:ahLst/>
            <a:cxnLst/>
            <a:rect r="r" b="b" t="t" l="l"/>
            <a:pathLst>
              <a:path h="15713535" w="8632532">
                <a:moveTo>
                  <a:pt x="0" y="0"/>
                </a:moveTo>
                <a:lnTo>
                  <a:pt x="8632532" y="0"/>
                </a:lnTo>
                <a:lnTo>
                  <a:pt x="8632532" y="15713535"/>
                </a:lnTo>
                <a:lnTo>
                  <a:pt x="0" y="1571353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1278807" y="755248"/>
            <a:ext cx="7371966" cy="14423727"/>
          </a:xfrm>
          <a:custGeom>
            <a:avLst/>
            <a:gdLst/>
            <a:ahLst/>
            <a:cxnLst/>
            <a:rect r="r" b="b" t="t" l="l"/>
            <a:pathLst>
              <a:path h="14423727" w="7371966">
                <a:moveTo>
                  <a:pt x="0" y="0"/>
                </a:moveTo>
                <a:lnTo>
                  <a:pt x="7371966" y="0"/>
                </a:lnTo>
                <a:lnTo>
                  <a:pt x="7371966" y="14423727"/>
                </a:lnTo>
                <a:lnTo>
                  <a:pt x="0" y="1442372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8" id="8"/>
          <p:cNvSpPr/>
          <p:nvPr/>
        </p:nvSpPr>
        <p:spPr>
          <a:xfrm flipH="false" flipV="false" rot="0">
            <a:off x="435838" y="216358"/>
            <a:ext cx="1506527" cy="1624685"/>
          </a:xfrm>
          <a:custGeom>
            <a:avLst/>
            <a:gdLst/>
            <a:ahLst/>
            <a:cxnLst/>
            <a:rect r="r" b="b" t="t" l="l"/>
            <a:pathLst>
              <a:path h="1624685" w="1506527">
                <a:moveTo>
                  <a:pt x="0" y="0"/>
                </a:moveTo>
                <a:lnTo>
                  <a:pt x="1506527" y="0"/>
                </a:lnTo>
                <a:lnTo>
                  <a:pt x="1506527" y="1624685"/>
                </a:lnTo>
                <a:lnTo>
                  <a:pt x="0" y="1624685"/>
                </a:lnTo>
                <a:lnTo>
                  <a:pt x="0" y="0"/>
                </a:lnTo>
                <a:close/>
              </a:path>
            </a:pathLst>
          </a:custGeom>
          <a:blipFill>
            <a:blip r:embed="rId13"/>
            <a:stretch>
              <a:fillRect l="-62744" t="-9039" r="-62121" b="-8248"/>
            </a:stretch>
          </a:blipFill>
        </p:spPr>
      </p:sp>
      <p:sp>
        <p:nvSpPr>
          <p:cNvPr name="Freeform 9" id="9"/>
          <p:cNvSpPr/>
          <p:nvPr/>
        </p:nvSpPr>
        <p:spPr>
          <a:xfrm flipH="false" flipV="false" rot="0">
            <a:off x="7620000" y="9388462"/>
            <a:ext cx="2688569" cy="2615411"/>
          </a:xfrm>
          <a:custGeom>
            <a:avLst/>
            <a:gdLst/>
            <a:ahLst/>
            <a:cxnLst/>
            <a:rect r="r" b="b" t="t" l="l"/>
            <a:pathLst>
              <a:path h="2615411" w="2688569">
                <a:moveTo>
                  <a:pt x="0" y="0"/>
                </a:moveTo>
                <a:lnTo>
                  <a:pt x="2688569" y="0"/>
                </a:lnTo>
                <a:lnTo>
                  <a:pt x="2688569" y="2615411"/>
                </a:lnTo>
                <a:lnTo>
                  <a:pt x="0" y="2615411"/>
                </a:lnTo>
                <a:lnTo>
                  <a:pt x="0" y="0"/>
                </a:lnTo>
                <a:close/>
              </a:path>
            </a:pathLst>
          </a:custGeom>
          <a:blipFill>
            <a:blip r:embed="rId14"/>
            <a:stretch>
              <a:fillRect l="0" t="0" r="0" b="0"/>
            </a:stretch>
          </a:blipFill>
        </p:spPr>
      </p:sp>
      <p:sp>
        <p:nvSpPr>
          <p:cNvPr name="Freeform 10" id="10"/>
          <p:cNvSpPr/>
          <p:nvPr/>
        </p:nvSpPr>
        <p:spPr>
          <a:xfrm flipH="false" flipV="false" rot="0">
            <a:off x="3686211" y="2386518"/>
            <a:ext cx="10915577" cy="7020592"/>
          </a:xfrm>
          <a:custGeom>
            <a:avLst/>
            <a:gdLst/>
            <a:ahLst/>
            <a:cxnLst/>
            <a:rect r="r" b="b" t="t" l="l"/>
            <a:pathLst>
              <a:path h="7020592" w="10915577">
                <a:moveTo>
                  <a:pt x="0" y="0"/>
                </a:moveTo>
                <a:lnTo>
                  <a:pt x="10915578" y="0"/>
                </a:lnTo>
                <a:lnTo>
                  <a:pt x="10915578" y="7020592"/>
                </a:lnTo>
                <a:lnTo>
                  <a:pt x="0" y="7020592"/>
                </a:lnTo>
                <a:lnTo>
                  <a:pt x="0" y="0"/>
                </a:lnTo>
                <a:close/>
              </a:path>
            </a:pathLst>
          </a:custGeom>
          <a:blipFill>
            <a:blip r:embed="rId15"/>
            <a:stretch>
              <a:fillRect l="-59717" t="-43880" r="-28433" b="-20591"/>
            </a:stretch>
          </a:blipFill>
        </p:spPr>
      </p:sp>
      <p:sp>
        <p:nvSpPr>
          <p:cNvPr name="TextBox 11" id="11"/>
          <p:cNvSpPr txBox="true"/>
          <p:nvPr/>
        </p:nvSpPr>
        <p:spPr>
          <a:xfrm rot="0">
            <a:off x="2407176" y="711719"/>
            <a:ext cx="12725400" cy="1638300"/>
          </a:xfrm>
          <a:prstGeom prst="rect">
            <a:avLst/>
          </a:prstGeom>
        </p:spPr>
        <p:txBody>
          <a:bodyPr anchor="t" rtlCol="false" tIns="0" lIns="0" bIns="0" rIns="0">
            <a:spAutoFit/>
          </a:bodyPr>
          <a:lstStyle/>
          <a:p>
            <a:pPr algn="ctr">
              <a:lnSpc>
                <a:spcPts val="6480"/>
              </a:lnSpc>
            </a:pPr>
            <a:r>
              <a:rPr lang="en-US" sz="5400" spc="10">
                <a:solidFill>
                  <a:srgbClr val="000000"/>
                </a:solidFill>
                <a:latin typeface="Archivo Black"/>
                <a:ea typeface="Archivo Black"/>
                <a:cs typeface="Archivo Black"/>
                <a:sym typeface="Archivo Black"/>
              </a:rPr>
              <a:t>DESARROLLO DE LOS OBJETIVOS ESPECIFICOS 1.</a:t>
            </a:r>
          </a:p>
        </p:txBody>
      </p:sp>
      <p:sp>
        <p:nvSpPr>
          <p:cNvPr name="TextBox 12" id="12"/>
          <p:cNvSpPr txBox="true"/>
          <p:nvPr/>
        </p:nvSpPr>
        <p:spPr>
          <a:xfrm rot="0">
            <a:off x="8702798" y="9525000"/>
            <a:ext cx="513755" cy="538607"/>
          </a:xfrm>
          <a:prstGeom prst="rect">
            <a:avLst/>
          </a:prstGeom>
        </p:spPr>
        <p:txBody>
          <a:bodyPr anchor="t" rtlCol="false" tIns="0" lIns="0" bIns="0" rIns="0">
            <a:spAutoFit/>
          </a:bodyPr>
          <a:lstStyle/>
          <a:p>
            <a:pPr algn="r">
              <a:lnSpc>
                <a:spcPts val="3919"/>
              </a:lnSpc>
            </a:pPr>
            <a:r>
              <a:rPr lang="en-US" sz="2799">
                <a:solidFill>
                  <a:srgbClr val="000000"/>
                </a:solidFill>
                <a:latin typeface="Arial Bold"/>
                <a:ea typeface="Arial Bold"/>
                <a:cs typeface="Arial Bold"/>
                <a:sym typeface="Arial Bold"/>
              </a:rPr>
              <a:t>10</a:t>
            </a:r>
          </a:p>
        </p:txBody>
      </p:sp>
      <p:sp>
        <p:nvSpPr>
          <p:cNvPr name="TextBox 13" id="13"/>
          <p:cNvSpPr txBox="true"/>
          <p:nvPr/>
        </p:nvSpPr>
        <p:spPr>
          <a:xfrm rot="0">
            <a:off x="4979476" y="4624484"/>
            <a:ext cx="8329048" cy="579247"/>
          </a:xfrm>
          <a:prstGeom prst="rect">
            <a:avLst/>
          </a:prstGeom>
        </p:spPr>
        <p:txBody>
          <a:bodyPr anchor="t" rtlCol="false" tIns="0" lIns="0" bIns="0" rIns="0">
            <a:spAutoFit/>
          </a:bodyPr>
          <a:lstStyle/>
          <a:p>
            <a:pPr algn="just">
              <a:lnSpc>
                <a:spcPts val="4529"/>
              </a:lnSpc>
            </a:pPr>
          </a:p>
        </p:txBody>
      </p:sp>
    </p:spTree>
  </p:cSld>
  <p:clrMapOvr>
    <a:masterClrMapping/>
  </p:clrMapOvr>
  <p:transition spd="fast">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DAGLmwuEc9k</dc:identifier>
  <dcterms:modified xsi:type="dcterms:W3CDTF">2011-08-01T06:04:30Z</dcterms:modified>
  <cp:revision>1</cp:revision>
  <dc:title>PLANTILLA SUSTENTACIÓN DE PROYECTO DE GRADO-2023.pptx</dc:title>
</cp:coreProperties>
</file>