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sldIdLst>
    <p:sldId id="256" r:id="rId2"/>
    <p:sldId id="257" r:id="rId3"/>
    <p:sldId id="262" r:id="rId4"/>
    <p:sldId id="258" r:id="rId5"/>
    <p:sldId id="266" r:id="rId6"/>
    <p:sldId id="267" r:id="rId7"/>
    <p:sldId id="268" r:id="rId8"/>
    <p:sldId id="259" r:id="rId9"/>
    <p:sldId id="261" r:id="rId10"/>
    <p:sldId id="265" r:id="rId11"/>
    <p:sldId id="263" r:id="rId12"/>
  </p:sldIdLst>
  <p:sldSz cx="18288000" cy="10287000"/>
  <p:notesSz cx="6858000" cy="9144000"/>
  <p:embeddedFontLst>
    <p:embeddedFont>
      <p:font typeface="Calibri" panose="020F0502020204030204" pitchFamily="34" charset="0"/>
      <p:regular r:id="rId14"/>
      <p:bold r:id="rId15"/>
      <p:italic r:id="rId16"/>
      <p:boldItalic r:id="rId17"/>
    </p:embeddedFont>
    <p:embeddedFont>
      <p:font typeface="Bernard MT Condensed" panose="02050806060905020404" pitchFamily="18" charset="0"/>
      <p:regular r:id="rId18"/>
    </p:embeddedFont>
    <p:embeddedFont>
      <p:font typeface="Malgun Gothic" panose="020B0503020000020004" pitchFamily="34" charset="-127"/>
      <p:regular r:id="rId19"/>
      <p:bold r:id="rId20"/>
    </p:embeddedFont>
    <p:embeddedFont>
      <p:font typeface="Playfair Display Bold" panose="020B0604020202020204" charset="0"/>
      <p:regular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A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3" d="100"/>
          <a:sy n="43" d="100"/>
        </p:scale>
        <p:origin x="93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AD76B-B866-49DF-9AA3-379377DEA9AF}" type="datetimeFigureOut">
              <a:rPr lang="en-US" smtClean="0"/>
              <a:t>5/28/2023</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D4733-72BB-4D3A-8F09-1BC3B6E4A8F9}" type="slidenum">
              <a:rPr lang="en-US" smtClean="0"/>
              <a:t>‹Nº›</a:t>
            </a:fld>
            <a:endParaRPr lang="en-US"/>
          </a:p>
        </p:txBody>
      </p:sp>
    </p:spTree>
    <p:extLst>
      <p:ext uri="{BB962C8B-B14F-4D97-AF65-F5344CB8AC3E}">
        <p14:creationId xmlns:p14="http://schemas.microsoft.com/office/powerpoint/2010/main" val="14636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COMENDACIONES">
    <p:spTree>
      <p:nvGrpSpPr>
        <p:cNvPr id="1" name=""/>
        <p:cNvGrpSpPr/>
        <p:nvPr/>
      </p:nvGrpSpPr>
      <p:grpSpPr>
        <a:xfrm>
          <a:off x="0" y="0"/>
          <a:ext cx="0" cy="0"/>
          <a:chOff x="0" y="0"/>
          <a:chExt cx="0" cy="0"/>
        </a:xfrm>
      </p:grpSpPr>
      <p:sp>
        <p:nvSpPr>
          <p:cNvPr id="8" name="Elipse 7"/>
          <p:cNvSpPr/>
          <p:nvPr userDrawn="1"/>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2"/>
          <p:cNvGrpSpPr/>
          <p:nvPr userDrawn="1"/>
        </p:nvGrpSpPr>
        <p:grpSpPr>
          <a:xfrm>
            <a:off x="-1726530" y="-229694"/>
            <a:ext cx="2755230" cy="6531045"/>
            <a:chOff x="0" y="0"/>
            <a:chExt cx="3673639" cy="8708060"/>
          </a:xfrm>
        </p:grpSpPr>
        <p:grpSp>
          <p:nvGrpSpPr>
            <p:cNvPr id="10" name="Group 3"/>
            <p:cNvGrpSpPr/>
            <p:nvPr/>
          </p:nvGrpSpPr>
          <p:grpSpPr>
            <a:xfrm rot="-5400000">
              <a:off x="-65231" y="4969189"/>
              <a:ext cx="3804101" cy="3673639"/>
              <a:chOff x="0" y="0"/>
              <a:chExt cx="5562879" cy="5372100"/>
            </a:xfrm>
          </p:grpSpPr>
          <p:sp>
            <p:nvSpPr>
              <p:cNvPr id="17" name="Freeform 4"/>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86C7ED"/>
              </a:solidFill>
            </p:spPr>
          </p:sp>
        </p:grpSp>
        <p:grpSp>
          <p:nvGrpSpPr>
            <p:cNvPr id="11" name="Group 5"/>
            <p:cNvGrpSpPr/>
            <p:nvPr/>
          </p:nvGrpSpPr>
          <p:grpSpPr>
            <a:xfrm rot="-5400000">
              <a:off x="-65231" y="4969189"/>
              <a:ext cx="3804101" cy="3673639"/>
              <a:chOff x="0" y="0"/>
              <a:chExt cx="5562879" cy="5372100"/>
            </a:xfrm>
          </p:grpSpPr>
          <p:sp>
            <p:nvSpPr>
              <p:cNvPr id="16" name="Freeform 6"/>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F6D824"/>
              </a:solidFill>
            </p:spPr>
          </p:sp>
        </p:grpSp>
        <p:grpSp>
          <p:nvGrpSpPr>
            <p:cNvPr id="12" name="Group 7"/>
            <p:cNvGrpSpPr/>
            <p:nvPr/>
          </p:nvGrpSpPr>
          <p:grpSpPr>
            <a:xfrm rot="-5400000">
              <a:off x="-65231" y="2553759"/>
              <a:ext cx="3804101" cy="3673639"/>
              <a:chOff x="0" y="0"/>
              <a:chExt cx="5562879" cy="5372100"/>
            </a:xfrm>
          </p:grpSpPr>
          <p:sp>
            <p:nvSpPr>
              <p:cNvPr id="15" name="Freeform 8"/>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30B12A"/>
              </a:solidFill>
            </p:spPr>
          </p:sp>
        </p:grpSp>
        <p:grpSp>
          <p:nvGrpSpPr>
            <p:cNvPr id="13" name="Group 9"/>
            <p:cNvGrpSpPr/>
            <p:nvPr/>
          </p:nvGrpSpPr>
          <p:grpSpPr>
            <a:xfrm rot="-5400000">
              <a:off x="-65231" y="65231"/>
              <a:ext cx="3804101" cy="3673639"/>
              <a:chOff x="0" y="0"/>
              <a:chExt cx="5562879" cy="5372100"/>
            </a:xfrm>
          </p:grpSpPr>
          <p:sp>
            <p:nvSpPr>
              <p:cNvPr id="14" name="Freeform 10"/>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157BEA"/>
              </a:solidFill>
            </p:spPr>
          </p:sp>
        </p:grpSp>
      </p:grpSp>
      <p:pic>
        <p:nvPicPr>
          <p:cNvPr id="18" name="Picture 12"/>
          <p:cNvPicPr>
            <a:picLocks noChangeAspect="1"/>
          </p:cNvPicPr>
          <p:nvPr userDrawn="1"/>
        </p:nvPicPr>
        <p:blipFill>
          <a:blip r:embed="rId2"/>
          <a:srcRect/>
          <a:stretch>
            <a:fillRect/>
          </a:stretch>
        </p:blipFill>
        <p:spPr>
          <a:xfrm>
            <a:off x="16242086" y="8559466"/>
            <a:ext cx="1397669" cy="1397669"/>
          </a:xfrm>
          <a:prstGeom prst="rect">
            <a:avLst/>
          </a:prstGeom>
        </p:spPr>
      </p:pic>
      <p:sp>
        <p:nvSpPr>
          <p:cNvPr id="20" name="TextBox 25"/>
          <p:cNvSpPr txBox="1"/>
          <p:nvPr userDrawn="1"/>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05</a:t>
            </a:r>
            <a:endParaRPr lang="en-US" sz="2800" b="1" dirty="0">
              <a:latin typeface="Arial" panose="020B0604020202020204" pitchFamily="34" charset="0"/>
              <a:cs typeface="Arial" panose="020B0604020202020204" pitchFamily="34" charset="0"/>
            </a:endParaRPr>
          </a:p>
        </p:txBody>
      </p:sp>
      <p:pic>
        <p:nvPicPr>
          <p:cNvPr id="21" name="Imagen 20"/>
          <p:cNvPicPr>
            <a:picLocks noChangeAspect="1"/>
          </p:cNvPicPr>
          <p:nvPr userDrawn="1"/>
        </p:nvPicPr>
        <p:blipFill rotWithShape="1">
          <a:blip r:embed="rId3">
            <a:extLst>
              <a:ext uri="{28A0092B-C50C-407E-A947-70E740481C1C}">
                <a14:useLocalDpi xmlns:a14="http://schemas.microsoft.com/office/drawing/2010/main" val="0"/>
              </a:ext>
            </a:extLst>
          </a:blip>
          <a:srcRect t="-1" r="66630" b="-9925"/>
          <a:stretch/>
        </p:blipFill>
        <p:spPr>
          <a:xfrm>
            <a:off x="609600" y="8559466"/>
            <a:ext cx="1371600" cy="1438023"/>
          </a:xfrm>
          <a:prstGeom prst="rect">
            <a:avLst/>
          </a:prstGeom>
        </p:spPr>
      </p:pic>
    </p:spTree>
    <p:extLst>
      <p:ext uri="{BB962C8B-B14F-4D97-AF65-F5344CB8AC3E}">
        <p14:creationId xmlns:p14="http://schemas.microsoft.com/office/powerpoint/2010/main" val="2059630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5/28/2023</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377"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914377"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svg"/><Relationship Id="rId7"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6.svg"/><Relationship Id="rId4" Type="http://schemas.openxmlformats.org/officeDocument/2006/relationships/image" Target="../media/image4.pn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7.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image" Target="../media/image16.sv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8.svg"/><Relationship Id="rId7" Type="http://schemas.openxmlformats.org/officeDocument/2006/relationships/image" Target="../media/image16.jp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5.jpg"/><Relationship Id="rId5" Type="http://schemas.openxmlformats.org/officeDocument/2006/relationships/image" Target="../media/image1.png"/><Relationship Id="rId4" Type="http://schemas.openxmlformats.org/officeDocument/2006/relationships/image" Target="../media/image7.png"/><Relationship Id="rId9"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79245" y="9410700"/>
            <a:ext cx="8994640" cy="534442"/>
          </a:xfrm>
          <a:prstGeom prst="rect">
            <a:avLst/>
          </a:prstGeom>
        </p:spPr>
        <p:txBody>
          <a:bodyPr lIns="0" tIns="0" rIns="0" bIns="0" rtlCol="0" anchor="t">
            <a:spAutoFit/>
          </a:bodyPr>
          <a:lstStyle/>
          <a:p>
            <a:pPr>
              <a:lnSpc>
                <a:spcPts val="4079"/>
              </a:lnSpc>
              <a:spcBef>
                <a:spcPct val="0"/>
              </a:spcBef>
            </a:pPr>
            <a:r>
              <a:rPr lang="en-US" sz="48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rPr>
              <a:t>PRAE</a:t>
            </a:r>
            <a:endParaRPr lang="en-US" sz="54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endParaRPr>
          </a:p>
        </p:txBody>
      </p:sp>
      <p:sp>
        <p:nvSpPr>
          <p:cNvPr id="3" name="TextBox 3"/>
          <p:cNvSpPr txBox="1"/>
          <p:nvPr/>
        </p:nvSpPr>
        <p:spPr>
          <a:xfrm>
            <a:off x="-18538" y="1975659"/>
            <a:ext cx="11613786" cy="1661993"/>
          </a:xfrm>
          <a:prstGeom prst="rect">
            <a:avLst/>
          </a:prstGeom>
        </p:spPr>
        <p:txBody>
          <a:bodyPr wrap="square" lIns="0" tIns="0" rIns="0" bIns="0" rtlCol="0" anchor="t">
            <a:spAutoFit/>
          </a:bodyPr>
          <a:lstStyle/>
          <a:p>
            <a:pPr algn="ctr">
              <a:spcBef>
                <a:spcPct val="0"/>
              </a:spcBef>
            </a:pPr>
            <a:r>
              <a:rPr lang="es-MX" sz="3600" spc="-120" dirty="0">
                <a:solidFill>
                  <a:srgbClr val="000000"/>
                </a:solidFill>
                <a:latin typeface="Arial" panose="020B0604020202020204" pitchFamily="34" charset="0"/>
                <a:cs typeface="Arial" panose="020B0604020202020204" pitchFamily="34" charset="0"/>
              </a:rPr>
              <a:t>PLAN DE MEJORAMIENTO COMERCIAL PARA LA EMPRESA </a:t>
            </a:r>
            <a:r>
              <a:rPr lang="es-MX" sz="3600" spc="-120" dirty="0" smtClean="0">
                <a:solidFill>
                  <a:srgbClr val="000000"/>
                </a:solidFill>
                <a:latin typeface="Arial" panose="020B0604020202020204" pitchFamily="34" charset="0"/>
                <a:cs typeface="Arial" panose="020B0604020202020204" pitchFamily="34" charset="0"/>
              </a:rPr>
              <a:t>THE </a:t>
            </a:r>
            <a:r>
              <a:rPr lang="es-MX" sz="3600" spc="-120" dirty="0">
                <a:solidFill>
                  <a:srgbClr val="000000"/>
                </a:solidFill>
                <a:latin typeface="Arial" panose="020B0604020202020204" pitchFamily="34" charset="0"/>
                <a:cs typeface="Arial" panose="020B0604020202020204" pitchFamily="34" charset="0"/>
              </a:rPr>
              <a:t>ROSE BOUTIQUE EN </a:t>
            </a:r>
            <a:r>
              <a:rPr lang="es-MX" sz="3600" spc="-120" dirty="0" smtClean="0">
                <a:solidFill>
                  <a:srgbClr val="000000"/>
                </a:solidFill>
                <a:latin typeface="Arial" panose="020B0604020202020204" pitchFamily="34" charset="0"/>
                <a:cs typeface="Arial" panose="020B0604020202020204" pitchFamily="34" charset="0"/>
              </a:rPr>
              <a:t>                       AGUACHICA</a:t>
            </a:r>
            <a:r>
              <a:rPr lang="es-MX" sz="3600" spc="-120" dirty="0">
                <a:solidFill>
                  <a:srgbClr val="000000"/>
                </a:solidFill>
                <a:latin typeface="Arial" panose="020B0604020202020204" pitchFamily="34" charset="0"/>
                <a:cs typeface="Arial" panose="020B0604020202020204" pitchFamily="34" charset="0"/>
              </a:rPr>
              <a:t>, CESAR</a:t>
            </a:r>
          </a:p>
        </p:txBody>
      </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l="160" t="21264" r="6608" b="71845"/>
          <a:stretch>
            <a:fillRect/>
          </a:stretch>
        </p:blipFill>
        <p:spPr>
          <a:xfrm>
            <a:off x="1028702" y="8389296"/>
            <a:ext cx="6087719" cy="449904"/>
          </a:xfrm>
          <a:prstGeom prst="rect">
            <a:avLst/>
          </a:prstGeom>
        </p:spPr>
      </p:pic>
      <p:grpSp>
        <p:nvGrpSpPr>
          <p:cNvPr id="5" name="Group 5"/>
          <p:cNvGrpSpPr/>
          <p:nvPr/>
        </p:nvGrpSpPr>
        <p:grpSpPr>
          <a:xfrm>
            <a:off x="13124850" y="0"/>
            <a:ext cx="5163151" cy="10287000"/>
            <a:chOff x="0" y="0"/>
            <a:chExt cx="6884199" cy="13716000"/>
          </a:xfrm>
        </p:grpSpPr>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t="415" r="34"/>
            <a:stretch>
              <a:fillRect/>
            </a:stretch>
          </p:blipFill>
          <p:spPr>
            <a:xfrm flipH="1">
              <a:off x="0" y="0"/>
              <a:ext cx="6884199" cy="685800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t="415" r="34"/>
            <a:stretch>
              <a:fillRect/>
            </a:stretch>
          </p:blipFill>
          <p:spPr>
            <a:xfrm flipH="1">
              <a:off x="0" y="6858000"/>
              <a:ext cx="6884199" cy="6858000"/>
            </a:xfrm>
            <a:prstGeom prst="rect">
              <a:avLst/>
            </a:prstGeom>
          </p:spPr>
        </p:pic>
      </p:grpSp>
      <p:grpSp>
        <p:nvGrpSpPr>
          <p:cNvPr id="8" name="Group 8"/>
          <p:cNvGrpSpPr/>
          <p:nvPr/>
        </p:nvGrpSpPr>
        <p:grpSpPr>
          <a:xfrm>
            <a:off x="10023340" y="0"/>
            <a:ext cx="10726128" cy="10652611"/>
            <a:chOff x="0" y="0"/>
            <a:chExt cx="14301503" cy="14203480"/>
          </a:xfrm>
        </p:grpSpPr>
        <p:pic>
          <p:nvPicPr>
            <p:cNvPr id="9" name="Picture 9"/>
            <p:cNvPicPr>
              <a:picLocks noChangeAspect="1"/>
            </p:cNvPicPr>
            <p:nvPr/>
          </p:nvPicPr>
          <p:blipFill>
            <a:blip r:embed="rId6">
              <a:alphaModFix amt="32999"/>
            </a:blip>
            <a:srcRect r="7310"/>
            <a:stretch>
              <a:fillRect/>
            </a:stretch>
          </p:blipFill>
          <p:spPr>
            <a:xfrm>
              <a:off x="2775700" y="0"/>
              <a:ext cx="11525803" cy="9326128"/>
            </a:xfrm>
            <a:prstGeom prst="rect">
              <a:avLst/>
            </a:prstGeom>
          </p:spPr>
        </p:pic>
        <p:grpSp>
          <p:nvGrpSpPr>
            <p:cNvPr id="10" name="Group 10"/>
            <p:cNvGrpSpPr>
              <a:grpSpLocks noChangeAspect="1"/>
            </p:cNvGrpSpPr>
            <p:nvPr/>
          </p:nvGrpSpPr>
          <p:grpSpPr>
            <a:xfrm>
              <a:off x="2775700" y="0"/>
              <a:ext cx="10859180" cy="9404050"/>
              <a:chOff x="0" y="0"/>
              <a:chExt cx="6350000" cy="5499100"/>
            </a:xfrm>
          </p:grpSpPr>
          <p:sp>
            <p:nvSpPr>
              <p:cNvPr id="11" name="Freeform 11"/>
              <p:cNvSpPr/>
              <p:nvPr/>
            </p:nvSpPr>
            <p:spPr>
              <a:xfrm>
                <a:off x="0" y="0"/>
                <a:ext cx="6350000" cy="5499100"/>
              </a:xfrm>
              <a:custGeom>
                <a:avLst/>
                <a:gdLst/>
                <a:ahLst/>
                <a:cxnLst/>
                <a:rect l="l" t="t" r="r" b="b"/>
                <a:pathLst>
                  <a:path w="6350000" h="5499100">
                    <a:moveTo>
                      <a:pt x="3175000" y="0"/>
                    </a:moveTo>
                    <a:lnTo>
                      <a:pt x="0" y="0"/>
                    </a:lnTo>
                    <a:lnTo>
                      <a:pt x="1587500" y="2749550"/>
                    </a:lnTo>
                    <a:lnTo>
                      <a:pt x="3175000" y="5499100"/>
                    </a:lnTo>
                    <a:lnTo>
                      <a:pt x="4762500" y="2749550"/>
                    </a:lnTo>
                    <a:lnTo>
                      <a:pt x="6350000" y="0"/>
                    </a:lnTo>
                    <a:close/>
                  </a:path>
                </a:pathLst>
              </a:custGeom>
              <a:blipFill>
                <a:blip r:embed="rId6"/>
                <a:stretch>
                  <a:fillRect r="-15466"/>
                </a:stretch>
              </a:blipFill>
            </p:spPr>
          </p:sp>
        </p:grpSp>
        <p:pic>
          <p:nvPicPr>
            <p:cNvPr id="12" name="Picture 12"/>
            <p:cNvPicPr>
              <a:picLocks noChangeAspect="1"/>
            </p:cNvPicPr>
            <p:nvPr/>
          </p:nvPicPr>
          <p:blipFill>
            <a:blip r:embed="rId7">
              <a:alphaModFix amt="38000"/>
            </a:blip>
            <a:srcRect l="18690" t="23271" r="14846"/>
            <a:stretch>
              <a:fillRect/>
            </a:stretch>
          </p:blipFill>
          <p:spPr>
            <a:xfrm>
              <a:off x="2775700" y="6718864"/>
              <a:ext cx="11525803" cy="7484616"/>
            </a:xfrm>
            <a:prstGeom prst="rect">
              <a:avLst/>
            </a:prstGeom>
          </p:spPr>
        </p:pic>
        <p:grpSp>
          <p:nvGrpSpPr>
            <p:cNvPr id="13" name="Group 13"/>
            <p:cNvGrpSpPr>
              <a:grpSpLocks noChangeAspect="1"/>
            </p:cNvGrpSpPr>
            <p:nvPr/>
          </p:nvGrpSpPr>
          <p:grpSpPr>
            <a:xfrm>
              <a:off x="0" y="5125689"/>
              <a:ext cx="10555570" cy="9077791"/>
              <a:chOff x="0" y="0"/>
              <a:chExt cx="6350000" cy="5461000"/>
            </a:xfrm>
          </p:grpSpPr>
          <p:sp>
            <p:nvSpPr>
              <p:cNvPr id="14" name="Freeform 14"/>
              <p:cNvSpPr/>
              <p:nvPr/>
            </p:nvSpPr>
            <p:spPr>
              <a:xfrm>
                <a:off x="59563" y="32385"/>
                <a:ext cx="6230874" cy="5396230"/>
              </a:xfrm>
              <a:custGeom>
                <a:avLst/>
                <a:gdLst/>
                <a:ahLst/>
                <a:cxnLst/>
                <a:rect l="l" t="t" r="r" b="b"/>
                <a:pathLst>
                  <a:path w="6230874" h="5396230">
                    <a:moveTo>
                      <a:pt x="3115437" y="0"/>
                    </a:moveTo>
                    <a:lnTo>
                      <a:pt x="0" y="5396230"/>
                    </a:lnTo>
                    <a:lnTo>
                      <a:pt x="6230874" y="5396230"/>
                    </a:lnTo>
                    <a:close/>
                  </a:path>
                </a:pathLst>
              </a:custGeom>
              <a:blipFill>
                <a:blip r:embed="rId7"/>
                <a:stretch>
                  <a:fillRect t="-1800" r="-59508" b="-1800"/>
                </a:stretch>
              </a:blipFill>
            </p:spPr>
          </p:sp>
        </p:grpSp>
      </p:grpSp>
      <p:grpSp>
        <p:nvGrpSpPr>
          <p:cNvPr id="15" name="Group 15"/>
          <p:cNvGrpSpPr/>
          <p:nvPr/>
        </p:nvGrpSpPr>
        <p:grpSpPr>
          <a:xfrm>
            <a:off x="579245" y="449995"/>
            <a:ext cx="3493315" cy="1157412"/>
            <a:chOff x="0" y="0"/>
            <a:chExt cx="4657753" cy="1543217"/>
          </a:xfrm>
        </p:grpSpPr>
        <p:pic>
          <p:nvPicPr>
            <p:cNvPr id="16" name="Picture 16"/>
            <p:cNvPicPr>
              <a:picLocks noChangeAspect="1"/>
            </p:cNvPicPr>
            <p:nvPr/>
          </p:nvPicPr>
          <p:blipFill>
            <a:blip r:embed="rId8"/>
            <a:srcRect/>
            <a:stretch>
              <a:fillRect/>
            </a:stretch>
          </p:blipFill>
          <p:spPr>
            <a:xfrm>
              <a:off x="0" y="0"/>
              <a:ext cx="1451358" cy="1543217"/>
            </a:xfrm>
            <a:prstGeom prst="rect">
              <a:avLst/>
            </a:prstGeom>
          </p:spPr>
        </p:pic>
        <p:sp>
          <p:nvSpPr>
            <p:cNvPr id="17" name="TextBox 17"/>
            <p:cNvSpPr txBox="1"/>
            <p:nvPr/>
          </p:nvSpPr>
          <p:spPr>
            <a:xfrm>
              <a:off x="1847567" y="12284"/>
              <a:ext cx="2285327" cy="495863"/>
            </a:xfrm>
            <a:prstGeom prst="rect">
              <a:avLst/>
            </a:prstGeom>
          </p:spPr>
          <p:txBody>
            <a:bodyPr lIns="0" tIns="0" rIns="0" bIns="0" rtlCol="0" anchor="t">
              <a:spAutoFit/>
            </a:bodyPr>
            <a:lstStyle/>
            <a:p>
              <a:pPr algn="ctr">
                <a:lnSpc>
                  <a:spcPts val="2895"/>
                </a:lnSpc>
              </a:pPr>
              <a:r>
                <a:rPr lang="en-US" sz="2443" spc="-24">
                  <a:solidFill>
                    <a:srgbClr val="35B729"/>
                  </a:solidFill>
                  <a:latin typeface="Playfair Display Bold"/>
                </a:rPr>
                <a:t>Universidad </a:t>
              </a:r>
            </a:p>
          </p:txBody>
        </p:sp>
        <p:sp>
          <p:nvSpPr>
            <p:cNvPr id="18" name="TextBox 18"/>
            <p:cNvSpPr txBox="1"/>
            <p:nvPr/>
          </p:nvSpPr>
          <p:spPr>
            <a:xfrm>
              <a:off x="1322707" y="533904"/>
              <a:ext cx="3335046" cy="427468"/>
            </a:xfrm>
            <a:prstGeom prst="rect">
              <a:avLst/>
            </a:prstGeom>
          </p:spPr>
          <p:txBody>
            <a:bodyPr lIns="0" tIns="0" rIns="0" bIns="0" rtlCol="0" anchor="t">
              <a:spAutoFit/>
            </a:bodyPr>
            <a:lstStyle/>
            <a:p>
              <a:pPr algn="ctr">
                <a:lnSpc>
                  <a:spcPts val="2477"/>
                </a:lnSpc>
              </a:pPr>
              <a:r>
                <a:rPr lang="en-US" sz="2091" spc="-20" dirty="0">
                  <a:solidFill>
                    <a:srgbClr val="1F7317"/>
                  </a:solidFill>
                  <a:latin typeface="Playfair Display Bold"/>
                </a:rPr>
                <a:t>Popular del Cesar</a:t>
              </a:r>
            </a:p>
          </p:txBody>
        </p:sp>
        <p:sp>
          <p:nvSpPr>
            <p:cNvPr id="19" name="TextBox 19"/>
            <p:cNvSpPr txBox="1"/>
            <p:nvPr/>
          </p:nvSpPr>
          <p:spPr>
            <a:xfrm>
              <a:off x="1847567" y="1031754"/>
              <a:ext cx="2084133" cy="256480"/>
            </a:xfrm>
            <a:prstGeom prst="rect">
              <a:avLst/>
            </a:prstGeom>
          </p:spPr>
          <p:txBody>
            <a:bodyPr lIns="0" tIns="0" rIns="0" bIns="0" rtlCol="0" anchor="t">
              <a:spAutoFit/>
            </a:bodyPr>
            <a:lstStyle/>
            <a:p>
              <a:pPr algn="ctr">
                <a:lnSpc>
                  <a:spcPts val="1467"/>
                </a:lnSpc>
              </a:pPr>
              <a:r>
                <a:rPr lang="en-US" sz="1237" spc="-12">
                  <a:solidFill>
                    <a:srgbClr val="000000"/>
                  </a:solidFill>
                  <a:latin typeface="Playfair Display Bold"/>
                </a:rPr>
                <a:t>Seccional Aguachica </a:t>
              </a:r>
            </a:p>
          </p:txBody>
        </p:sp>
      </p:grpSp>
      <p:pic>
        <p:nvPicPr>
          <p:cNvPr id="20" name="Picture 20"/>
          <p:cNvPicPr>
            <a:picLocks noChangeAspect="1"/>
          </p:cNvPicPr>
          <p:nvPr/>
        </p:nvPicPr>
        <p:blipFill>
          <a:blip r:embed="rId9"/>
          <a:srcRect l="27903" t="7707" r="27626" b="7032"/>
          <a:stretch>
            <a:fillRect/>
          </a:stretch>
        </p:blipFill>
        <p:spPr>
          <a:xfrm>
            <a:off x="10023341" y="298188"/>
            <a:ext cx="1506527" cy="1624685"/>
          </a:xfrm>
          <a:prstGeom prst="rect">
            <a:avLst/>
          </a:prstGeom>
        </p:spPr>
      </p:pic>
      <p:sp>
        <p:nvSpPr>
          <p:cNvPr id="27" name="Rectángulo 26"/>
          <p:cNvSpPr/>
          <p:nvPr/>
        </p:nvSpPr>
        <p:spPr>
          <a:xfrm>
            <a:off x="879340" y="8330451"/>
            <a:ext cx="10284009" cy="1754326"/>
          </a:xfrm>
          <a:prstGeom prst="rect">
            <a:avLst/>
          </a:prstGeom>
        </p:spPr>
        <p:txBody>
          <a:bodyPr wrap="square">
            <a:spAutoFit/>
          </a:bodyPr>
          <a:lstStyle/>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UNIVERSIDAD POPULAR DEL CESAR SECCIONAL AGUACHICA</a:t>
            </a:r>
          </a:p>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PROGRAMA ADMINISTRACION DE MEPRESAS</a:t>
            </a:r>
          </a:p>
          <a:p>
            <a:pPr algn="ctr">
              <a:lnSpc>
                <a:spcPct val="150000"/>
              </a:lnSpc>
              <a:spcBef>
                <a:spcPct val="0"/>
              </a:spcBef>
              <a:buFontTx/>
              <a:buNone/>
            </a:pPr>
            <a:r>
              <a:rPr lang="es-MX" altLang="en-US" sz="2400" dirty="0" smtClean="0">
                <a:latin typeface="Arial" panose="020B0604020202020204" pitchFamily="34" charset="0"/>
                <a:cs typeface="Arial" panose="020B0604020202020204" pitchFamily="34" charset="0"/>
              </a:rPr>
              <a:t>2023-1</a:t>
            </a:r>
            <a:endParaRPr lang="es-MX" altLang="en-US" sz="2400" dirty="0">
              <a:latin typeface="Arial" panose="020B0604020202020204" pitchFamily="34" charset="0"/>
              <a:cs typeface="Arial" panose="020B0604020202020204" pitchFamily="34" charset="0"/>
            </a:endParaRPr>
          </a:p>
        </p:txBody>
      </p:sp>
      <p:sp>
        <p:nvSpPr>
          <p:cNvPr id="28" name="Rectángulo 27"/>
          <p:cNvSpPr/>
          <p:nvPr/>
        </p:nvSpPr>
        <p:spPr>
          <a:xfrm>
            <a:off x="4499898" y="6791406"/>
            <a:ext cx="3751603" cy="830997"/>
          </a:xfrm>
          <a:prstGeom prst="rect">
            <a:avLst/>
          </a:prstGeom>
        </p:spPr>
        <p:txBody>
          <a:bodyPr wrap="none">
            <a:spAutoFit/>
          </a:bodyPr>
          <a:lstStyle/>
          <a:p>
            <a:pPr algn="ctr">
              <a:spcBef>
                <a:spcPct val="0"/>
              </a:spcBef>
              <a:buFontTx/>
              <a:buNone/>
            </a:pPr>
            <a:r>
              <a:rPr lang="es-MX" altLang="en-US" sz="2400" dirty="0" smtClean="0">
                <a:latin typeface="Arial" panose="020B0604020202020204" pitchFamily="34" charset="0"/>
                <a:cs typeface="Arial" panose="020B0604020202020204" pitchFamily="34" charset="0"/>
              </a:rPr>
              <a:t>LUIS ALFONSO VARGAS</a:t>
            </a:r>
          </a:p>
          <a:p>
            <a:pPr algn="ctr">
              <a:spcBef>
                <a:spcPct val="0"/>
              </a:spcBef>
              <a:buFontTx/>
              <a:buNone/>
            </a:pPr>
            <a:r>
              <a:rPr lang="es-MX" altLang="en-US" sz="2400" dirty="0" smtClean="0">
                <a:latin typeface="Arial" panose="020B0604020202020204" pitchFamily="34" charset="0"/>
                <a:cs typeface="Arial" panose="020B0604020202020204" pitchFamily="34" charset="0"/>
              </a:rPr>
              <a:t>(ASESOR)</a:t>
            </a:r>
            <a:endParaRPr lang="es-MX" altLang="en-US" sz="2400" dirty="0">
              <a:latin typeface="Arial" panose="020B0604020202020204" pitchFamily="34" charset="0"/>
              <a:cs typeface="Arial" panose="020B0604020202020204" pitchFamily="34" charset="0"/>
            </a:endParaRPr>
          </a:p>
        </p:txBody>
      </p:sp>
      <p:sp>
        <p:nvSpPr>
          <p:cNvPr id="29" name="Rectángulo 28"/>
          <p:cNvSpPr/>
          <p:nvPr/>
        </p:nvSpPr>
        <p:spPr>
          <a:xfrm>
            <a:off x="3426744" y="5388909"/>
            <a:ext cx="5897448" cy="830997"/>
          </a:xfrm>
          <a:prstGeom prst="rect">
            <a:avLst/>
          </a:prstGeom>
        </p:spPr>
        <p:txBody>
          <a:bodyPr wrap="none">
            <a:spAutoFit/>
          </a:bodyPr>
          <a:lstStyle/>
          <a:p>
            <a:pPr algn="ctr">
              <a:spcBef>
                <a:spcPct val="0"/>
              </a:spcBef>
              <a:buFontTx/>
              <a:buNone/>
            </a:pPr>
            <a:r>
              <a:rPr lang="es-MX" altLang="en-US" sz="2400" dirty="0" smtClean="0">
                <a:latin typeface="Arial" panose="020B0604020202020204" pitchFamily="34" charset="0"/>
                <a:cs typeface="Arial" panose="020B0604020202020204" pitchFamily="34" charset="0"/>
              </a:rPr>
              <a:t>DARLING ANDREA RAMIREZ ESTRADA</a:t>
            </a:r>
          </a:p>
          <a:p>
            <a:pPr algn="ctr">
              <a:spcBef>
                <a:spcPct val="0"/>
              </a:spcBef>
              <a:buFontTx/>
              <a:buNone/>
            </a:pPr>
            <a:r>
              <a:rPr lang="es-MX" altLang="en-US" sz="2400" dirty="0" smtClean="0">
                <a:latin typeface="Arial" panose="020B0604020202020204" pitchFamily="34" charset="0"/>
                <a:cs typeface="Arial" panose="020B0604020202020204" pitchFamily="34" charset="0"/>
              </a:rPr>
              <a:t>(ESTUDIANTE)</a:t>
            </a:r>
            <a:endParaRPr lang="es-MX" altLang="en-US" sz="2400" dirty="0">
              <a:latin typeface="Arial" panose="020B0604020202020204" pitchFamily="34" charset="0"/>
              <a:cs typeface="Arial" panose="020B0604020202020204" pitchFamily="34" charset="0"/>
            </a:endParaRPr>
          </a:p>
        </p:txBody>
      </p:sp>
      <p:sp>
        <p:nvSpPr>
          <p:cNvPr id="30" name="Rectángulo 29"/>
          <p:cNvSpPr/>
          <p:nvPr/>
        </p:nvSpPr>
        <p:spPr>
          <a:xfrm>
            <a:off x="4143927" y="4282448"/>
            <a:ext cx="4463081" cy="461665"/>
          </a:xfrm>
          <a:prstGeom prst="rect">
            <a:avLst/>
          </a:prstGeom>
        </p:spPr>
        <p:txBody>
          <a:bodyPr wrap="none">
            <a:spAutoFit/>
          </a:bodyPr>
          <a:lstStyle/>
          <a:p>
            <a:pPr algn="ctr">
              <a:spcBef>
                <a:spcPct val="0"/>
              </a:spcBef>
              <a:buFontTx/>
              <a:buNone/>
            </a:pPr>
            <a:r>
              <a:rPr lang="es-MX" altLang="en-US" sz="2400" dirty="0">
                <a:latin typeface="Arial" panose="020B0604020202020204" pitchFamily="34" charset="0"/>
                <a:cs typeface="Arial" panose="020B0604020202020204" pitchFamily="34" charset="0"/>
              </a:rPr>
              <a:t>PRACTICAS CURRICULARES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lipse 13"/>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5" y="713358"/>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990600" y="4845576"/>
            <a:ext cx="5912581" cy="1200329"/>
          </a:xfrm>
          <a:prstGeom prst="rect">
            <a:avLst/>
          </a:prstGeom>
        </p:spPr>
        <p:txBody>
          <a:bodyPr wrap="none">
            <a:spAutoFit/>
            <a:scene3d>
              <a:camera prst="orthographicFront"/>
              <a:lightRig rig="threePt" dir="t"/>
            </a:scene3d>
            <a:sp3d extrusionH="57150">
              <a:bevelT w="38100" h="38100"/>
            </a:sp3d>
          </a:bodyPr>
          <a:lstStyle/>
          <a:p>
            <a:pPr lvl="0" algn="ctr" fontAlgn="base">
              <a:spcBef>
                <a:spcPct val="50000"/>
              </a:spcBef>
              <a:spcAft>
                <a:spcPct val="0"/>
              </a:spcAft>
            </a:pPr>
            <a:r>
              <a:rPr kumimoji="1" lang="es-CO" altLang="es-CO" sz="7200" b="1" dirty="0">
                <a:solidFill>
                  <a:srgbClr val="000000"/>
                </a:solidFill>
                <a:effectLst>
                  <a:reflection blurRad="6350" stA="55000" endA="300" endPos="45500" dir="5400000" sy="-100000" algn="bl" rotWithShape="0"/>
                </a:effectLst>
                <a:latin typeface="Arial" panose="020B0604020202020204" pitchFamily="34" charset="0"/>
                <a:cs typeface="Arial" panose="020B0604020202020204" pitchFamily="34" charset="0"/>
              </a:rPr>
              <a:t>PREGUNTAS</a:t>
            </a:r>
          </a:p>
        </p:txBody>
      </p:sp>
      <p:pic>
        <p:nvPicPr>
          <p:cNvPr id="8" name="Picture 9"/>
          <p:cNvPicPr>
            <a:picLocks noChangeAspect="1"/>
          </p:cNvPicPr>
          <p:nvPr/>
        </p:nvPicPr>
        <p:blipFill>
          <a:blip r:embed="rId6"/>
          <a:srcRect/>
          <a:stretch>
            <a:fillRect/>
          </a:stretch>
        </p:blipFill>
        <p:spPr>
          <a:xfrm>
            <a:off x="7147290" y="1876184"/>
            <a:ext cx="5867400" cy="6271098"/>
          </a:xfrm>
          <a:prstGeom prst="rect">
            <a:avLst/>
          </a:prstGeom>
        </p:spPr>
      </p:pic>
      <p:sp>
        <p:nvSpPr>
          <p:cNvPr id="13"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Tree>
    <p:extLst>
      <p:ext uri="{BB962C8B-B14F-4D97-AF65-F5344CB8AC3E}">
        <p14:creationId xmlns:p14="http://schemas.microsoft.com/office/powerpoint/2010/main" val="325011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2314816" y="-2086793"/>
            <a:ext cx="6208021" cy="4173585"/>
            <a:chOff x="0" y="0"/>
            <a:chExt cx="7990758" cy="5372100"/>
          </a:xfrm>
        </p:grpSpPr>
        <p:sp>
          <p:nvSpPr>
            <p:cNvPr id="3" name="Freeform 3"/>
            <p:cNvSpPr/>
            <p:nvPr/>
          </p:nvSpPr>
          <p:spPr>
            <a:xfrm>
              <a:off x="0" y="0"/>
              <a:ext cx="7990758" cy="5372100"/>
            </a:xfrm>
            <a:custGeom>
              <a:avLst/>
              <a:gdLst/>
              <a:ahLst/>
              <a:cxnLst/>
              <a:rect l="l" t="t" r="r" b="b"/>
              <a:pathLst>
                <a:path w="7990758" h="5372100">
                  <a:moveTo>
                    <a:pt x="6440088" y="0"/>
                  </a:moveTo>
                  <a:lnTo>
                    <a:pt x="1550670" y="0"/>
                  </a:lnTo>
                  <a:lnTo>
                    <a:pt x="0" y="2686050"/>
                  </a:lnTo>
                  <a:lnTo>
                    <a:pt x="1550670" y="5372100"/>
                  </a:lnTo>
                  <a:lnTo>
                    <a:pt x="6440088" y="5372100"/>
                  </a:lnTo>
                  <a:lnTo>
                    <a:pt x="7990758" y="2686050"/>
                  </a:lnTo>
                  <a:lnTo>
                    <a:pt x="6440088" y="0"/>
                  </a:lnTo>
                  <a:close/>
                </a:path>
              </a:pathLst>
            </a:custGeom>
            <a:solidFill>
              <a:srgbClr val="30B12A"/>
            </a:solidFill>
          </p:spPr>
        </p:sp>
      </p:grpSp>
      <p:pic>
        <p:nvPicPr>
          <p:cNvPr id="4" name="Picture 4"/>
          <p:cNvPicPr>
            <a:picLocks noChangeAspect="1"/>
          </p:cNvPicPr>
          <p:nvPr/>
        </p:nvPicPr>
        <p:blipFill>
          <a:blip r:embed="rId2"/>
          <a:srcRect l="26651" t="7823" r="27057" b="8190"/>
          <a:stretch>
            <a:fillRect/>
          </a:stretch>
        </p:blipFill>
        <p:spPr>
          <a:xfrm>
            <a:off x="838200" y="2086793"/>
            <a:ext cx="5710696" cy="5828039"/>
          </a:xfrm>
          <a:prstGeom prst="rect">
            <a:avLst/>
          </a:prstGeom>
        </p:spPr>
      </p:pic>
      <p:grpSp>
        <p:nvGrpSpPr>
          <p:cNvPr id="5" name="Group 5"/>
          <p:cNvGrpSpPr/>
          <p:nvPr/>
        </p:nvGrpSpPr>
        <p:grpSpPr>
          <a:xfrm rot="-10800000">
            <a:off x="-1093063" y="7283541"/>
            <a:ext cx="2963586" cy="3459503"/>
            <a:chOff x="0" y="0"/>
            <a:chExt cx="4602013" cy="5372100"/>
          </a:xfrm>
        </p:grpSpPr>
        <p:sp>
          <p:nvSpPr>
            <p:cNvPr id="6" name="Freeform 6"/>
            <p:cNvSpPr/>
            <p:nvPr/>
          </p:nvSpPr>
          <p:spPr>
            <a:xfrm>
              <a:off x="0" y="0"/>
              <a:ext cx="4602013" cy="5372100"/>
            </a:xfrm>
            <a:custGeom>
              <a:avLst/>
              <a:gdLst/>
              <a:ahLst/>
              <a:cxnLst/>
              <a:rect l="l" t="t" r="r" b="b"/>
              <a:pathLst>
                <a:path w="4602013" h="5372100">
                  <a:moveTo>
                    <a:pt x="3051343" y="0"/>
                  </a:moveTo>
                  <a:lnTo>
                    <a:pt x="1550670" y="0"/>
                  </a:lnTo>
                  <a:lnTo>
                    <a:pt x="0" y="2686050"/>
                  </a:lnTo>
                  <a:lnTo>
                    <a:pt x="1550670" y="5372100"/>
                  </a:lnTo>
                  <a:lnTo>
                    <a:pt x="3051343" y="5372100"/>
                  </a:lnTo>
                  <a:lnTo>
                    <a:pt x="4602013" y="2686050"/>
                  </a:lnTo>
                  <a:lnTo>
                    <a:pt x="3051343" y="0"/>
                  </a:lnTo>
                  <a:close/>
                </a:path>
              </a:pathLst>
            </a:custGeom>
            <a:solidFill>
              <a:srgbClr val="F6D824"/>
            </a:solidFill>
          </p:spPr>
        </p:sp>
      </p:grpSp>
      <p:sp>
        <p:nvSpPr>
          <p:cNvPr id="7" name="TextBox 7"/>
          <p:cNvSpPr txBox="1"/>
          <p:nvPr/>
        </p:nvSpPr>
        <p:spPr>
          <a:xfrm>
            <a:off x="8283485" y="4315647"/>
            <a:ext cx="8115300" cy="1519775"/>
          </a:xfrm>
          <a:prstGeom prst="rect">
            <a:avLst/>
          </a:prstGeom>
        </p:spPr>
        <p:txBody>
          <a:bodyPr lIns="0" tIns="0" rIns="0" bIns="0" rtlCol="0" anchor="t">
            <a:spAutoFit/>
          </a:bodyPr>
          <a:lstStyle/>
          <a:p>
            <a:pPr algn="ctr">
              <a:lnSpc>
                <a:spcPts val="11440"/>
              </a:lnSpc>
              <a:spcBef>
                <a:spcPct val="0"/>
              </a:spcBef>
            </a:pPr>
            <a:r>
              <a:rPr lang="en-US" sz="15000" dirty="0">
                <a:solidFill>
                  <a:srgbClr val="000000"/>
                </a:solidFill>
                <a:latin typeface="Bernard MT Condensed" panose="02050806060905020404" pitchFamily="18" charset="0"/>
              </a:rPr>
              <a:t>¡GRACIAS!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6" y="8559466"/>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7162800" y="1383119"/>
            <a:ext cx="4971234" cy="830997"/>
          </a:xfrm>
          <a:prstGeom prst="rect">
            <a:avLst/>
          </a:prstGeom>
        </p:spPr>
        <p:txBody>
          <a:bodyPr wrap="none">
            <a:spAutoFit/>
          </a:bodyPr>
          <a:lstStyle/>
          <a:p>
            <a:pPr lvl="0" algn="ctr" fontAlgn="base">
              <a:spcBef>
                <a:spcPct val="50000"/>
              </a:spcBef>
              <a:spcAft>
                <a:spcPct val="0"/>
              </a:spcAft>
            </a:pPr>
            <a:r>
              <a:rPr kumimoji="1" lang="es-CO" altLang="es-CO" sz="4800" b="1" dirty="0">
                <a:solidFill>
                  <a:srgbClr val="000000"/>
                </a:solidFill>
                <a:latin typeface="Arial" panose="020B0604020202020204" pitchFamily="34" charset="0"/>
                <a:cs typeface="Arial" panose="020B0604020202020204" pitchFamily="34" charset="0"/>
              </a:rPr>
              <a:t>INTRODUCCIÓN</a:t>
            </a:r>
          </a:p>
        </p:txBody>
      </p:sp>
      <p:sp>
        <p:nvSpPr>
          <p:cNvPr id="11" name="Rectángulo 10"/>
          <p:cNvSpPr/>
          <p:nvPr/>
        </p:nvSpPr>
        <p:spPr>
          <a:xfrm>
            <a:off x="1600200" y="3252014"/>
            <a:ext cx="15126073" cy="4616648"/>
          </a:xfrm>
          <a:prstGeom prst="rect">
            <a:avLst/>
          </a:prstGeom>
        </p:spPr>
        <p:txBody>
          <a:bodyPr wrap="square">
            <a:spAutoFit/>
          </a:bodyPr>
          <a:lstStyle/>
          <a:p>
            <a:pPr algn="just">
              <a:lnSpc>
                <a:spcPct val="150000"/>
              </a:lnSpc>
            </a:pPr>
            <a:r>
              <a:rPr lang="es-MX" sz="2800" dirty="0" smtClean="0">
                <a:latin typeface="Arial" panose="020B0604020202020204" pitchFamily="34" charset="0"/>
                <a:cs typeface="Arial" panose="020B0604020202020204" pitchFamily="34" charset="0"/>
              </a:rPr>
              <a:t>La finalidad del siguiente informe es realizar la </a:t>
            </a:r>
            <a:r>
              <a:rPr lang="es-MX" sz="2800" dirty="0">
                <a:latin typeface="Arial" panose="020B0604020202020204" pitchFamily="34" charset="0"/>
                <a:cs typeface="Arial" panose="020B0604020202020204" pitchFamily="34" charset="0"/>
              </a:rPr>
              <a:t>investigación pertinente en los procesos que se llevan a cabo en la empresa THE ROSE BOUTIQUE, </a:t>
            </a:r>
            <a:r>
              <a:rPr lang="es-MX" sz="2800" dirty="0" smtClean="0">
                <a:latin typeface="Arial" panose="020B0604020202020204" pitchFamily="34" charset="0"/>
                <a:cs typeface="Arial" panose="020B0604020202020204" pitchFamily="34" charset="0"/>
              </a:rPr>
              <a:t>en área administrativa; </a:t>
            </a:r>
            <a:r>
              <a:rPr lang="es-MX" sz="2800" dirty="0">
                <a:latin typeface="Arial" panose="020B0604020202020204" pitchFamily="34" charset="0"/>
                <a:cs typeface="Arial" panose="020B0604020202020204" pitchFamily="34" charset="0"/>
              </a:rPr>
              <a:t>en la cual se </a:t>
            </a:r>
            <a:r>
              <a:rPr lang="es-MX" sz="2800" dirty="0" smtClean="0">
                <a:latin typeface="Arial" panose="020B0604020202020204" pitchFamily="34" charset="0"/>
                <a:cs typeface="Arial" panose="020B0604020202020204" pitchFamily="34" charset="0"/>
              </a:rPr>
              <a:t>genera una </a:t>
            </a:r>
            <a:r>
              <a:rPr lang="es-MX" sz="2800" dirty="0">
                <a:latin typeface="Arial" panose="020B0604020202020204" pitchFamily="34" charset="0"/>
                <a:cs typeface="Arial" panose="020B0604020202020204" pitchFamily="34" charset="0"/>
              </a:rPr>
              <a:t>propuesta de mejoramiento para lograr mayor participación en el mercado y cumplir con los objetivos percibos por la misma. En la cual se busca ser más reconocida como lo estable en su visión, y por ello su finalidad </a:t>
            </a:r>
            <a:r>
              <a:rPr lang="es-MX" sz="2800" dirty="0" smtClean="0">
                <a:latin typeface="Arial" panose="020B0604020202020204" pitchFamily="34" charset="0"/>
                <a:cs typeface="Arial" panose="020B0604020202020204" pitchFamily="34" charset="0"/>
              </a:rPr>
              <a:t>es el </a:t>
            </a:r>
            <a:r>
              <a:rPr lang="es-MX" sz="2800" dirty="0">
                <a:latin typeface="Arial" panose="020B0604020202020204" pitchFamily="34" charset="0"/>
                <a:cs typeface="Arial" panose="020B0604020202020204" pitchFamily="34" charset="0"/>
              </a:rPr>
              <a:t>flujo </a:t>
            </a:r>
            <a:r>
              <a:rPr lang="es-MX" sz="2800" dirty="0" smtClean="0">
                <a:latin typeface="Arial" panose="020B0604020202020204" pitchFamily="34" charset="0"/>
                <a:cs typeface="Arial" panose="020B0604020202020204" pitchFamily="34" charset="0"/>
              </a:rPr>
              <a:t>constante </a:t>
            </a:r>
            <a:r>
              <a:rPr lang="es-MX" sz="2800" dirty="0">
                <a:latin typeface="Arial" panose="020B0604020202020204" pitchFamily="34" charset="0"/>
                <a:cs typeface="Arial" panose="020B0604020202020204" pitchFamily="34" charset="0"/>
              </a:rPr>
              <a:t>de información para la toma de decisiones efectivas para cada proceso y poder salvaguardar los bienes e interese de la empresa.</a:t>
            </a:r>
            <a:endParaRPr lang="es-CO" sz="2800" dirty="0">
              <a:latin typeface="Arial" panose="020B0604020202020204" pitchFamily="34" charset="0"/>
              <a:cs typeface="Arial" panose="020B0604020202020204" pitchFamily="34" charset="0"/>
            </a:endParaRPr>
          </a:p>
        </p:txBody>
      </p:sp>
      <p:sp>
        <p:nvSpPr>
          <p:cNvPr id="17" name="Elipse 16"/>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3937303" y="-3778684"/>
            <a:ext cx="13505732" cy="6226137"/>
            <a:chOff x="0" y="0"/>
            <a:chExt cx="11653156" cy="5372100"/>
          </a:xfrm>
        </p:grpSpPr>
        <p:sp>
          <p:nvSpPr>
            <p:cNvPr id="3" name="Freeform 3"/>
            <p:cNvSpPr/>
            <p:nvPr/>
          </p:nvSpPr>
          <p:spPr>
            <a:xfrm>
              <a:off x="0" y="0"/>
              <a:ext cx="11653155" cy="5372100"/>
            </a:xfrm>
            <a:custGeom>
              <a:avLst/>
              <a:gdLst/>
              <a:ahLst/>
              <a:cxnLst/>
              <a:rect l="l" t="t" r="r" b="b"/>
              <a:pathLst>
                <a:path w="11653155" h="5372100">
                  <a:moveTo>
                    <a:pt x="10102486" y="0"/>
                  </a:moveTo>
                  <a:lnTo>
                    <a:pt x="1550670" y="0"/>
                  </a:lnTo>
                  <a:lnTo>
                    <a:pt x="0" y="2686050"/>
                  </a:lnTo>
                  <a:lnTo>
                    <a:pt x="1550670" y="5372100"/>
                  </a:lnTo>
                  <a:lnTo>
                    <a:pt x="10102486" y="5372100"/>
                  </a:lnTo>
                  <a:lnTo>
                    <a:pt x="11653155" y="2686050"/>
                  </a:lnTo>
                  <a:lnTo>
                    <a:pt x="10102486" y="0"/>
                  </a:lnTo>
                  <a:close/>
                </a:path>
              </a:pathLst>
            </a:custGeom>
            <a:solidFill>
              <a:srgbClr val="EFEAF4"/>
            </a:solidFill>
          </p:spPr>
        </p:sp>
      </p:grpSp>
      <p:pic>
        <p:nvPicPr>
          <p:cNvPr id="4" name="Picture 4"/>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a:off x="1028702" y="381753"/>
            <a:ext cx="2121399" cy="1211249"/>
          </a:xfrm>
          <a:prstGeom prst="rect">
            <a:avLst/>
          </a:prstGeom>
        </p:spPr>
      </p:pic>
      <p:pic>
        <p:nvPicPr>
          <p:cNvPr id="5" name="Picture 5"/>
          <p:cNvPicPr>
            <a:picLocks noChangeAspect="1"/>
          </p:cNvPicPr>
          <p:nvPr/>
        </p:nvPicPr>
        <p:blipFill>
          <a:blip r:embed="rId4"/>
          <a:srcRect/>
          <a:stretch>
            <a:fillRect/>
          </a:stretch>
        </p:blipFill>
        <p:spPr>
          <a:xfrm>
            <a:off x="15784169" y="381754"/>
            <a:ext cx="1475132" cy="1568495"/>
          </a:xfrm>
          <a:prstGeom prst="rect">
            <a:avLst/>
          </a:prstGeom>
        </p:spPr>
      </p:pic>
      <p:pic>
        <p:nvPicPr>
          <p:cNvPr id="6" name="Picture 6"/>
          <p:cNvPicPr>
            <a:picLocks noChangeAspect="1"/>
          </p:cNvPicPr>
          <p:nvPr/>
        </p:nvPicPr>
        <p:blipFill>
          <a:blip r:embed="rId5"/>
          <a:srcRect/>
          <a:stretch>
            <a:fillRect/>
          </a:stretch>
        </p:blipFill>
        <p:spPr>
          <a:xfrm>
            <a:off x="15866629" y="8559466"/>
            <a:ext cx="1397669" cy="1397669"/>
          </a:xfrm>
          <a:prstGeom prst="rect">
            <a:avLst/>
          </a:prstGeom>
        </p:spPr>
      </p:pic>
      <p:sp>
        <p:nvSpPr>
          <p:cNvPr id="7" name="1 CuadroTexto"/>
          <p:cNvSpPr txBox="1"/>
          <p:nvPr/>
        </p:nvSpPr>
        <p:spPr>
          <a:xfrm>
            <a:off x="9601200" y="1488286"/>
            <a:ext cx="5257800" cy="830997"/>
          </a:xfrm>
          <a:prstGeom prst="rect">
            <a:avLst/>
          </a:prstGeom>
          <a:noFill/>
        </p:spPr>
        <p:txBody>
          <a:bodyPr wrap="square">
            <a:spAutoFit/>
          </a:bodyPr>
          <a:lstStyle/>
          <a:p>
            <a:pPr algn="ctr">
              <a:defRPr/>
            </a:pPr>
            <a:r>
              <a:rPr lang="es-ES" sz="4800" b="1" dirty="0">
                <a:latin typeface="Arial" pitchFamily="34" charset="0"/>
              </a:rPr>
              <a:t>DIAGNÓSTICO</a:t>
            </a:r>
            <a:r>
              <a:rPr lang="es-ES" sz="4800" dirty="0">
                <a:effectLst>
                  <a:outerShdw blurRad="38100" dist="38100" dir="2700000" algn="tl">
                    <a:srgbClr val="000000">
                      <a:alpha val="43137"/>
                    </a:srgbClr>
                  </a:outerShdw>
                </a:effectLst>
                <a:latin typeface="Arial" pitchFamily="34" charset="0"/>
              </a:rPr>
              <a:t>  </a:t>
            </a:r>
            <a:endParaRPr lang="es-CO" sz="4800" dirty="0">
              <a:effectLst>
                <a:outerShdw blurRad="38100" dist="38100" dir="2700000" algn="tl">
                  <a:srgbClr val="000000">
                    <a:alpha val="43137"/>
                  </a:srgbClr>
                </a:outerShdw>
              </a:effectLst>
              <a:latin typeface="Arial" pitchFamily="34" charset="0"/>
            </a:endParaRPr>
          </a:p>
        </p:txBody>
      </p:sp>
      <p:pic>
        <p:nvPicPr>
          <p:cNvPr id="13" name="Imagen 12"/>
          <p:cNvPicPr>
            <a:picLocks noChangeAspect="1"/>
          </p:cNvPicPr>
          <p:nvPr/>
        </p:nvPicPr>
        <p:blipFill>
          <a:blip r:embed="rId6"/>
          <a:stretch>
            <a:fillRect/>
          </a:stretch>
        </p:blipFill>
        <p:spPr>
          <a:xfrm>
            <a:off x="7174172" y="9258300"/>
            <a:ext cx="2688569" cy="2615411"/>
          </a:xfrm>
          <a:prstGeom prst="rect">
            <a:avLst/>
          </a:prstGeom>
        </p:spPr>
      </p:pic>
      <p:sp>
        <p:nvSpPr>
          <p:cNvPr id="14" name="TextBox 25"/>
          <p:cNvSpPr txBox="1"/>
          <p:nvPr/>
        </p:nvSpPr>
        <p:spPr>
          <a:xfrm>
            <a:off x="8264327" y="9728707"/>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graphicFrame>
        <p:nvGraphicFramePr>
          <p:cNvPr id="9" name="Tabla 8"/>
          <p:cNvGraphicFramePr>
            <a:graphicFrameLocks noGrp="1"/>
          </p:cNvGraphicFramePr>
          <p:nvPr>
            <p:extLst>
              <p:ext uri="{D42A27DB-BD31-4B8C-83A1-F6EECF244321}">
                <p14:modId xmlns:p14="http://schemas.microsoft.com/office/powerpoint/2010/main" val="1169841721"/>
              </p:ext>
            </p:extLst>
          </p:nvPr>
        </p:nvGraphicFramePr>
        <p:xfrm>
          <a:off x="1700143" y="2494982"/>
          <a:ext cx="13636626" cy="7049045"/>
        </p:xfrm>
        <a:graphic>
          <a:graphicData uri="http://schemas.openxmlformats.org/drawingml/2006/table">
            <a:tbl>
              <a:tblPr firstRow="1" firstCol="1" bandRow="1">
                <a:tableStyleId>{93296810-A885-4BE3-A3E7-6D5BEEA58F35}</a:tableStyleId>
              </a:tblPr>
              <a:tblGrid>
                <a:gridCol w="3507603">
                  <a:extLst>
                    <a:ext uri="{9D8B030D-6E8A-4147-A177-3AD203B41FA5}">
                      <a16:colId xmlns:a16="http://schemas.microsoft.com/office/drawing/2014/main" val="3867311683"/>
                    </a:ext>
                  </a:extLst>
                </a:gridCol>
                <a:gridCol w="5168792">
                  <a:extLst>
                    <a:ext uri="{9D8B030D-6E8A-4147-A177-3AD203B41FA5}">
                      <a16:colId xmlns:a16="http://schemas.microsoft.com/office/drawing/2014/main" val="2765527345"/>
                    </a:ext>
                  </a:extLst>
                </a:gridCol>
                <a:gridCol w="4960231">
                  <a:extLst>
                    <a:ext uri="{9D8B030D-6E8A-4147-A177-3AD203B41FA5}">
                      <a16:colId xmlns:a16="http://schemas.microsoft.com/office/drawing/2014/main" val="2543121491"/>
                    </a:ext>
                  </a:extLst>
                </a:gridCol>
              </a:tblGrid>
              <a:tr h="1400645">
                <a:tc>
                  <a:txBody>
                    <a:bodyPr/>
                    <a:lstStyle/>
                    <a:p>
                      <a:pPr algn="ctr">
                        <a:lnSpc>
                          <a:spcPct val="107000"/>
                        </a:lnSpc>
                        <a:spcAft>
                          <a:spcPts val="0"/>
                        </a:spcAft>
                      </a:pPr>
                      <a:r>
                        <a:rPr lang="es-CO" sz="2400">
                          <a:solidFill>
                            <a:schemeClr val="tx1"/>
                          </a:solidFill>
                          <a:effectLst/>
                          <a:latin typeface="Arial" panose="020B0604020202020204" pitchFamily="34" charset="0"/>
                          <a:cs typeface="Arial" panose="020B0604020202020204" pitchFamily="34" charset="0"/>
                        </a:rPr>
                        <a:t>ANÁLISIS</a:t>
                      </a:r>
                      <a:endParaRPr lang="es-CO" sz="2000">
                        <a:solidFill>
                          <a:schemeClr val="tx1"/>
                        </a:solidFill>
                        <a:effectLst/>
                        <a:latin typeface="Arial" panose="020B0604020202020204" pitchFamily="34" charset="0"/>
                        <a:cs typeface="Arial" panose="020B0604020202020204" pitchFamily="34" charset="0"/>
                      </a:endParaRPr>
                    </a:p>
                    <a:p>
                      <a:pPr algn="ctr">
                        <a:lnSpc>
                          <a:spcPct val="107000"/>
                        </a:lnSpc>
                        <a:spcAft>
                          <a:spcPts val="0"/>
                        </a:spcAft>
                      </a:pPr>
                      <a:r>
                        <a:rPr lang="es-CO" sz="2400">
                          <a:solidFill>
                            <a:schemeClr val="tx1"/>
                          </a:solidFill>
                          <a:effectLst/>
                          <a:latin typeface="Arial" panose="020B0604020202020204" pitchFamily="34" charset="0"/>
                          <a:cs typeface="Arial" panose="020B0604020202020204" pitchFamily="34" charset="0"/>
                        </a:rPr>
                        <a:t>DOFA</a:t>
                      </a:r>
                      <a:endParaRPr lang="es-CO" sz="2000">
                        <a:solidFill>
                          <a:schemeClr val="tx1"/>
                        </a:solidFill>
                        <a:effectLst/>
                        <a:latin typeface="Arial" panose="020B0604020202020204" pitchFamily="34" charset="0"/>
                        <a:ea typeface="Malgun Gothic" panose="020B0503020000020004" pitchFamily="34" charset="-127"/>
                        <a:cs typeface="Arial" panose="020B0604020202020204" pitchFamily="34" charset="0"/>
                      </a:endParaRPr>
                    </a:p>
                  </a:txBody>
                  <a:tcPr marL="68580" marR="68580" marT="0" marB="0" anchor="ctr"/>
                </a:tc>
                <a:tc>
                  <a:txBody>
                    <a:bodyPr/>
                    <a:lstStyle/>
                    <a:p>
                      <a:pPr algn="ctr">
                        <a:lnSpc>
                          <a:spcPct val="107000"/>
                        </a:lnSpc>
                        <a:spcAft>
                          <a:spcPts val="0"/>
                        </a:spcAft>
                      </a:pPr>
                      <a:r>
                        <a:rPr lang="es-CO" sz="2400">
                          <a:solidFill>
                            <a:schemeClr val="tx1"/>
                          </a:solidFill>
                          <a:effectLst/>
                          <a:latin typeface="Arial" panose="020B0604020202020204" pitchFamily="34" charset="0"/>
                          <a:cs typeface="Arial" panose="020B0604020202020204" pitchFamily="34" charset="0"/>
                        </a:rPr>
                        <a:t>Positivo</a:t>
                      </a:r>
                      <a:endParaRPr lang="es-CO" sz="2000">
                        <a:solidFill>
                          <a:schemeClr val="tx1"/>
                        </a:solidFill>
                        <a:effectLst/>
                        <a:latin typeface="Arial" panose="020B0604020202020204" pitchFamily="34" charset="0"/>
                        <a:ea typeface="Malgun Gothic" panose="020B0503020000020004" pitchFamily="34" charset="-127"/>
                        <a:cs typeface="Arial" panose="020B0604020202020204" pitchFamily="34" charset="0"/>
                      </a:endParaRPr>
                    </a:p>
                  </a:txBody>
                  <a:tcPr marL="68580" marR="68580" marT="0" marB="0" anchor="ctr"/>
                </a:tc>
                <a:tc>
                  <a:txBody>
                    <a:bodyPr/>
                    <a:lstStyle/>
                    <a:p>
                      <a:pPr algn="ctr">
                        <a:lnSpc>
                          <a:spcPct val="107000"/>
                        </a:lnSpc>
                        <a:spcAft>
                          <a:spcPts val="0"/>
                        </a:spcAft>
                      </a:pPr>
                      <a:r>
                        <a:rPr lang="es-CO" sz="2400">
                          <a:solidFill>
                            <a:schemeClr val="tx1"/>
                          </a:solidFill>
                          <a:effectLst/>
                          <a:latin typeface="Arial" panose="020B0604020202020204" pitchFamily="34" charset="0"/>
                          <a:cs typeface="Arial" panose="020B0604020202020204" pitchFamily="34" charset="0"/>
                        </a:rPr>
                        <a:t>Negativo</a:t>
                      </a:r>
                      <a:endParaRPr lang="es-CO" sz="2000">
                        <a:solidFill>
                          <a:schemeClr val="tx1"/>
                        </a:solidFill>
                        <a:effectLst/>
                        <a:latin typeface="Arial" panose="020B0604020202020204" pitchFamily="34" charset="0"/>
                        <a:ea typeface="Malgun Gothic" panose="020B0503020000020004" pitchFamily="34" charset="-127"/>
                        <a:cs typeface="Arial" panose="020B0604020202020204" pitchFamily="34" charset="0"/>
                      </a:endParaRPr>
                    </a:p>
                  </a:txBody>
                  <a:tcPr marL="68580" marR="68580" marT="0" marB="0" anchor="ctr"/>
                </a:tc>
                <a:extLst>
                  <a:ext uri="{0D108BD9-81ED-4DB2-BD59-A6C34878D82A}">
                    <a16:rowId xmlns:a16="http://schemas.microsoft.com/office/drawing/2014/main" val="1705717090"/>
                  </a:ext>
                </a:extLst>
              </a:tr>
              <a:tr h="3152873">
                <a:tc>
                  <a:txBody>
                    <a:bodyPr/>
                    <a:lstStyle/>
                    <a:p>
                      <a:pPr algn="ctr">
                        <a:lnSpc>
                          <a:spcPct val="107000"/>
                        </a:lnSpc>
                        <a:spcAft>
                          <a:spcPts val="0"/>
                        </a:spcAft>
                      </a:pPr>
                      <a:r>
                        <a:rPr lang="es-CO" sz="2400">
                          <a:solidFill>
                            <a:schemeClr val="tx1"/>
                          </a:solidFill>
                          <a:effectLst/>
                          <a:latin typeface="Arial" panose="020B0604020202020204" pitchFamily="34" charset="0"/>
                          <a:cs typeface="Arial" panose="020B0604020202020204" pitchFamily="34" charset="0"/>
                        </a:rPr>
                        <a:t>Interno</a:t>
                      </a:r>
                      <a:endParaRPr lang="es-CO" sz="2000">
                        <a:solidFill>
                          <a:schemeClr val="tx1"/>
                        </a:solidFill>
                        <a:effectLst/>
                        <a:latin typeface="Arial" panose="020B0604020202020204" pitchFamily="34" charset="0"/>
                        <a:cs typeface="Arial" panose="020B0604020202020204" pitchFamily="34" charset="0"/>
                      </a:endParaRPr>
                    </a:p>
                    <a:p>
                      <a:pPr algn="ctr">
                        <a:lnSpc>
                          <a:spcPct val="107000"/>
                        </a:lnSpc>
                        <a:spcAft>
                          <a:spcPts val="0"/>
                        </a:spcAft>
                      </a:pPr>
                      <a:r>
                        <a:rPr lang="es-CO" sz="2400">
                          <a:solidFill>
                            <a:schemeClr val="tx1"/>
                          </a:solidFill>
                          <a:effectLst/>
                          <a:latin typeface="Arial" panose="020B0604020202020204" pitchFamily="34" charset="0"/>
                          <a:cs typeface="Arial" panose="020B0604020202020204" pitchFamily="34" charset="0"/>
                        </a:rPr>
                        <a:t>(Factores de la empresa)</a:t>
                      </a:r>
                      <a:endParaRPr lang="es-CO" sz="2000">
                        <a:solidFill>
                          <a:schemeClr val="tx1"/>
                        </a:solidFill>
                        <a:effectLst/>
                        <a:latin typeface="Arial" panose="020B0604020202020204" pitchFamily="34" charset="0"/>
                        <a:ea typeface="Malgun Gothic" panose="020B0503020000020004" pitchFamily="34" charset="-127"/>
                        <a:cs typeface="Arial" panose="020B0604020202020204" pitchFamily="34" charset="0"/>
                      </a:endParaRPr>
                    </a:p>
                  </a:txBody>
                  <a:tcPr marL="68580" marR="68580" marT="0" marB="0" anchor="ctr"/>
                </a:tc>
                <a:tc>
                  <a:txBody>
                    <a:bodyPr/>
                    <a:lstStyle/>
                    <a:p>
                      <a:pPr algn="just">
                        <a:lnSpc>
                          <a:spcPct val="107000"/>
                        </a:lnSpc>
                        <a:spcAft>
                          <a:spcPts val="0"/>
                        </a:spcAft>
                      </a:pPr>
                      <a:r>
                        <a:rPr lang="es-CO" sz="2400" i="1" dirty="0">
                          <a:solidFill>
                            <a:schemeClr val="tx1"/>
                          </a:solidFill>
                          <a:effectLst/>
                          <a:latin typeface="Arial" panose="020B0604020202020204" pitchFamily="34" charset="0"/>
                          <a:cs typeface="Arial" panose="020B0604020202020204" pitchFamily="34" charset="0"/>
                        </a:rPr>
                        <a:t>Fortalezas</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Excelente imagen de la boutique.</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Relación con los clientes. </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Ubicación privilegiada. </a:t>
                      </a:r>
                      <a:endParaRPr lang="es-CO" sz="2400" dirty="0">
                        <a:solidFill>
                          <a:schemeClr val="tx1"/>
                        </a:solidFill>
                        <a:effectLst/>
                        <a:latin typeface="Arial" panose="020B0604020202020204" pitchFamily="34" charset="0"/>
                        <a:ea typeface="Malgun Gothic" panose="020B0503020000020004" pitchFamily="34" charset="-127"/>
                        <a:cs typeface="Arial" panose="020B0604020202020204" pitchFamily="34" charset="0"/>
                      </a:endParaRPr>
                    </a:p>
                  </a:txBody>
                  <a:tcPr marL="68580" marR="68580" marT="0" marB="0"/>
                </a:tc>
                <a:tc>
                  <a:txBody>
                    <a:bodyPr/>
                    <a:lstStyle/>
                    <a:p>
                      <a:pPr algn="just">
                        <a:lnSpc>
                          <a:spcPct val="107000"/>
                        </a:lnSpc>
                        <a:spcAft>
                          <a:spcPts val="0"/>
                        </a:spcAft>
                      </a:pPr>
                      <a:r>
                        <a:rPr lang="es-CO" sz="2400" i="1" dirty="0">
                          <a:solidFill>
                            <a:schemeClr val="tx1"/>
                          </a:solidFill>
                          <a:effectLst/>
                          <a:latin typeface="Arial" panose="020B0604020202020204" pitchFamily="34" charset="0"/>
                          <a:cs typeface="Arial" panose="020B0604020202020204" pitchFamily="34" charset="0"/>
                        </a:rPr>
                        <a:t>Debilidades</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Falta de publicidad </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Poca actualización en sus redes sociales.</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Planeación a largo plazo.</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No cuenta con una herramienta de satisfacción al cliente.</a:t>
                      </a:r>
                      <a:endParaRPr lang="es-CO" sz="2400" dirty="0">
                        <a:solidFill>
                          <a:schemeClr val="tx1"/>
                        </a:solidFill>
                        <a:effectLst/>
                        <a:latin typeface="Arial" panose="020B0604020202020204" pitchFamily="34" charset="0"/>
                        <a:ea typeface="Malgun Gothic" panose="020B0503020000020004" pitchFamily="34" charset="-127"/>
                        <a:cs typeface="Arial" panose="020B0604020202020204" pitchFamily="34" charset="0"/>
                      </a:endParaRPr>
                    </a:p>
                  </a:txBody>
                  <a:tcPr marL="68580" marR="68580" marT="0" marB="0"/>
                </a:tc>
                <a:extLst>
                  <a:ext uri="{0D108BD9-81ED-4DB2-BD59-A6C34878D82A}">
                    <a16:rowId xmlns:a16="http://schemas.microsoft.com/office/drawing/2014/main" val="2979867245"/>
                  </a:ext>
                </a:extLst>
              </a:tr>
              <a:tr h="2495527">
                <a:tc>
                  <a:txBody>
                    <a:bodyPr/>
                    <a:lstStyle/>
                    <a:p>
                      <a:pPr algn="ctr">
                        <a:lnSpc>
                          <a:spcPct val="107000"/>
                        </a:lnSpc>
                        <a:spcAft>
                          <a:spcPts val="0"/>
                        </a:spcAft>
                      </a:pPr>
                      <a:r>
                        <a:rPr lang="es-CO" sz="2400">
                          <a:solidFill>
                            <a:schemeClr val="tx1"/>
                          </a:solidFill>
                          <a:effectLst/>
                          <a:latin typeface="Arial" panose="020B0604020202020204" pitchFamily="34" charset="0"/>
                          <a:cs typeface="Arial" panose="020B0604020202020204" pitchFamily="34" charset="0"/>
                        </a:rPr>
                        <a:t>Externo</a:t>
                      </a:r>
                      <a:endParaRPr lang="es-CO" sz="2000">
                        <a:solidFill>
                          <a:schemeClr val="tx1"/>
                        </a:solidFill>
                        <a:effectLst/>
                        <a:latin typeface="Arial" panose="020B0604020202020204" pitchFamily="34" charset="0"/>
                        <a:cs typeface="Arial" panose="020B0604020202020204" pitchFamily="34" charset="0"/>
                      </a:endParaRPr>
                    </a:p>
                    <a:p>
                      <a:pPr algn="ctr">
                        <a:lnSpc>
                          <a:spcPct val="107000"/>
                        </a:lnSpc>
                        <a:spcAft>
                          <a:spcPts val="0"/>
                        </a:spcAft>
                      </a:pPr>
                      <a:r>
                        <a:rPr lang="es-CO" sz="2400">
                          <a:solidFill>
                            <a:schemeClr val="tx1"/>
                          </a:solidFill>
                          <a:effectLst/>
                          <a:latin typeface="Arial" panose="020B0604020202020204" pitchFamily="34" charset="0"/>
                          <a:cs typeface="Arial" panose="020B0604020202020204" pitchFamily="34" charset="0"/>
                        </a:rPr>
                        <a:t>(Factores del ambiente)</a:t>
                      </a:r>
                      <a:endParaRPr lang="es-CO" sz="2000">
                        <a:solidFill>
                          <a:schemeClr val="tx1"/>
                        </a:solidFill>
                        <a:effectLst/>
                        <a:latin typeface="Arial" panose="020B0604020202020204" pitchFamily="34" charset="0"/>
                        <a:ea typeface="Malgun Gothic" panose="020B0503020000020004" pitchFamily="34" charset="-127"/>
                        <a:cs typeface="Arial" panose="020B0604020202020204" pitchFamily="34" charset="0"/>
                      </a:endParaRPr>
                    </a:p>
                  </a:txBody>
                  <a:tcPr marL="68580" marR="68580" marT="0" marB="0" anchor="ctr"/>
                </a:tc>
                <a:tc>
                  <a:txBody>
                    <a:bodyPr/>
                    <a:lstStyle/>
                    <a:p>
                      <a:pPr algn="just">
                        <a:lnSpc>
                          <a:spcPct val="107000"/>
                        </a:lnSpc>
                        <a:spcAft>
                          <a:spcPts val="0"/>
                        </a:spcAft>
                      </a:pPr>
                      <a:r>
                        <a:rPr lang="es-CO" sz="2400" i="1" dirty="0">
                          <a:solidFill>
                            <a:schemeClr val="tx1"/>
                          </a:solidFill>
                          <a:effectLst/>
                          <a:latin typeface="Arial" panose="020B0604020202020204" pitchFamily="34" charset="0"/>
                          <a:cs typeface="Arial" panose="020B0604020202020204" pitchFamily="34" charset="0"/>
                        </a:rPr>
                        <a:t>Oportunidades</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Gran influencia de clientes en el sector para captar nuevos clientes.</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Mejoras en variedad de proveedores.</a:t>
                      </a:r>
                      <a:endParaRPr lang="es-CO" sz="2400" dirty="0">
                        <a:solidFill>
                          <a:schemeClr val="tx1"/>
                        </a:solidFill>
                        <a:effectLst/>
                        <a:latin typeface="Arial" panose="020B0604020202020204" pitchFamily="34" charset="0"/>
                        <a:ea typeface="Malgun Gothic" panose="020B0503020000020004" pitchFamily="34" charset="-127"/>
                        <a:cs typeface="Arial" panose="020B0604020202020204" pitchFamily="34" charset="0"/>
                      </a:endParaRPr>
                    </a:p>
                  </a:txBody>
                  <a:tcPr marL="68580" marR="68580" marT="0" marB="0"/>
                </a:tc>
                <a:tc>
                  <a:txBody>
                    <a:bodyPr/>
                    <a:lstStyle/>
                    <a:p>
                      <a:pPr algn="just">
                        <a:lnSpc>
                          <a:spcPct val="107000"/>
                        </a:lnSpc>
                        <a:spcAft>
                          <a:spcPts val="0"/>
                        </a:spcAft>
                      </a:pPr>
                      <a:r>
                        <a:rPr lang="es-CO" sz="2400" i="1" dirty="0">
                          <a:solidFill>
                            <a:schemeClr val="tx1"/>
                          </a:solidFill>
                          <a:effectLst/>
                          <a:latin typeface="Arial" panose="020B0604020202020204" pitchFamily="34" charset="0"/>
                          <a:cs typeface="Arial" panose="020B0604020202020204" pitchFamily="34" charset="0"/>
                        </a:rPr>
                        <a:t>Amenazas</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Seguridad en el sector.</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Entrada de nuevos competidores.</a:t>
                      </a:r>
                    </a:p>
                    <a:p>
                      <a:pPr marL="342900" lvl="0" indent="-342900" algn="just">
                        <a:lnSpc>
                          <a:spcPct val="107000"/>
                        </a:lnSpc>
                        <a:spcAft>
                          <a:spcPts val="0"/>
                        </a:spcAft>
                        <a:buFont typeface="+mj-lt"/>
                        <a:buAutoNum type="arabicPeriod"/>
                      </a:pPr>
                      <a:r>
                        <a:rPr lang="es-CO" sz="2400" dirty="0">
                          <a:solidFill>
                            <a:schemeClr val="tx1"/>
                          </a:solidFill>
                          <a:effectLst/>
                          <a:latin typeface="Arial" panose="020B0604020202020204" pitchFamily="34" charset="0"/>
                          <a:cs typeface="Arial" panose="020B0604020202020204" pitchFamily="34" charset="0"/>
                        </a:rPr>
                        <a:t>Bajo costos de competidores. </a:t>
                      </a:r>
                      <a:endParaRPr lang="es-CO" sz="2400" dirty="0">
                        <a:solidFill>
                          <a:schemeClr val="tx1"/>
                        </a:solidFill>
                        <a:effectLst/>
                        <a:latin typeface="Arial" panose="020B0604020202020204" pitchFamily="34" charset="0"/>
                        <a:ea typeface="Malgun Gothic" panose="020B0503020000020004" pitchFamily="34" charset="-127"/>
                        <a:cs typeface="Arial" panose="020B0604020202020204" pitchFamily="34" charset="0"/>
                      </a:endParaRPr>
                    </a:p>
                  </a:txBody>
                  <a:tcPr marL="68580" marR="68580" marT="0" marB="0"/>
                </a:tc>
                <a:extLst>
                  <a:ext uri="{0D108BD9-81ED-4DB2-BD59-A6C34878D82A}">
                    <a16:rowId xmlns:a16="http://schemas.microsoft.com/office/drawing/2014/main" val="1468546410"/>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n 24"/>
          <p:cNvPicPr>
            <a:picLocks noChangeAspect="1"/>
          </p:cNvPicPr>
          <p:nvPr/>
        </p:nvPicPr>
        <p:blipFill>
          <a:blip r:embed="rId2"/>
          <a:stretch>
            <a:fillRect/>
          </a:stretch>
        </p:blipFill>
        <p:spPr>
          <a:xfrm>
            <a:off x="7174172" y="9258300"/>
            <a:ext cx="2688569" cy="2615411"/>
          </a:xfrm>
          <a:prstGeom prst="rect">
            <a:avLst/>
          </a:prstGeom>
        </p:spPr>
      </p:pic>
      <p:grpSp>
        <p:nvGrpSpPr>
          <p:cNvPr id="2" name="Group 2"/>
          <p:cNvGrpSpPr/>
          <p:nvPr/>
        </p:nvGrpSpPr>
        <p:grpSpPr>
          <a:xfrm>
            <a:off x="13741038" y="-1217563"/>
            <a:ext cx="9852713" cy="11676275"/>
            <a:chOff x="0" y="0"/>
            <a:chExt cx="13136951" cy="15568366"/>
          </a:xfrm>
        </p:grpSpPr>
        <p:pic>
          <p:nvPicPr>
            <p:cNvPr id="3" name="Picture 3"/>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t="34026"/>
            <a:stretch>
              <a:fillRect/>
            </a:stretch>
          </p:blipFill>
          <p:spPr>
            <a:xfrm flipV="1">
              <a:off x="0" y="0"/>
              <a:ext cx="10199044" cy="5823319"/>
            </a:xfrm>
            <a:prstGeom prst="rect">
              <a:avLst/>
            </a:prstGeom>
          </p:spPr>
        </p:pic>
        <p:grpSp>
          <p:nvGrpSpPr>
            <p:cNvPr id="4" name="Group 4"/>
            <p:cNvGrpSpPr/>
            <p:nvPr/>
          </p:nvGrpSpPr>
          <p:grpSpPr>
            <a:xfrm rot="-10800000">
              <a:off x="2115666" y="3513875"/>
              <a:ext cx="11021285" cy="12054491"/>
              <a:chOff x="0" y="0"/>
              <a:chExt cx="4911651" cy="5372100"/>
            </a:xfrm>
          </p:grpSpPr>
          <p:sp>
            <p:nvSpPr>
              <p:cNvPr id="5" name="Freeform 5"/>
              <p:cNvSpPr/>
              <p:nvPr/>
            </p:nvSpPr>
            <p:spPr>
              <a:xfrm>
                <a:off x="0" y="0"/>
                <a:ext cx="4911651" cy="5372100"/>
              </a:xfrm>
              <a:custGeom>
                <a:avLst/>
                <a:gdLst/>
                <a:ahLst/>
                <a:cxnLst/>
                <a:rect l="l" t="t" r="r" b="b"/>
                <a:pathLst>
                  <a:path w="4911651" h="5372100">
                    <a:moveTo>
                      <a:pt x="3360981" y="0"/>
                    </a:moveTo>
                    <a:lnTo>
                      <a:pt x="1550670" y="0"/>
                    </a:lnTo>
                    <a:lnTo>
                      <a:pt x="0" y="2686050"/>
                    </a:lnTo>
                    <a:lnTo>
                      <a:pt x="1550670" y="5372100"/>
                    </a:lnTo>
                    <a:lnTo>
                      <a:pt x="3360981" y="5372100"/>
                    </a:lnTo>
                    <a:lnTo>
                      <a:pt x="4911651" y="2686050"/>
                    </a:lnTo>
                    <a:lnTo>
                      <a:pt x="3360981" y="0"/>
                    </a:lnTo>
                    <a:close/>
                  </a:path>
                </a:pathLst>
              </a:custGeom>
              <a:solidFill>
                <a:srgbClr val="16B012"/>
              </a:solidFill>
            </p:spPr>
          </p:sp>
        </p:grpSp>
      </p:grpSp>
      <p:grpSp>
        <p:nvGrpSpPr>
          <p:cNvPr id="7" name="Group 7"/>
          <p:cNvGrpSpPr/>
          <p:nvPr/>
        </p:nvGrpSpPr>
        <p:grpSpPr>
          <a:xfrm>
            <a:off x="10839913" y="950515"/>
            <a:ext cx="6419388" cy="3410435"/>
            <a:chOff x="0" y="0"/>
            <a:chExt cx="3509512" cy="1871998"/>
          </a:xfrm>
        </p:grpSpPr>
        <p:sp>
          <p:nvSpPr>
            <p:cNvPr id="8" name="Freeform 8"/>
            <p:cNvSpPr/>
            <p:nvPr/>
          </p:nvSpPr>
          <p:spPr>
            <a:xfrm>
              <a:off x="0" y="0"/>
              <a:ext cx="3509512" cy="1871998"/>
            </a:xfrm>
            <a:custGeom>
              <a:avLst/>
              <a:gdLst/>
              <a:ahLst/>
              <a:cxnLst/>
              <a:rect l="l" t="t" r="r" b="b"/>
              <a:pathLst>
                <a:path w="3509512" h="1871998">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p:spPr>
        </p:sp>
      </p:grpSp>
      <p:pic>
        <p:nvPicPr>
          <p:cNvPr id="13" name="Picture 13"/>
          <p:cNvPicPr>
            <a:picLocks noChangeAspect="1"/>
          </p:cNvPicPr>
          <p:nvPr/>
        </p:nvPicPr>
        <p:blipFill>
          <a:blip r:embed="rId5"/>
          <a:srcRect/>
          <a:stretch>
            <a:fillRect/>
          </a:stretch>
        </p:blipFill>
        <p:spPr>
          <a:xfrm>
            <a:off x="1028701" y="384486"/>
            <a:ext cx="1475132" cy="1568495"/>
          </a:xfrm>
          <a:prstGeom prst="rect">
            <a:avLst/>
          </a:prstGeom>
        </p:spPr>
      </p:pic>
      <p:pic>
        <p:nvPicPr>
          <p:cNvPr id="14" name="Picture 14"/>
          <p:cNvPicPr>
            <a:picLocks noChangeAspect="1"/>
          </p:cNvPicPr>
          <p:nvPr/>
        </p:nvPicPr>
        <p:blipFill>
          <a:blip r:embed="rId6"/>
          <a:srcRect/>
          <a:stretch>
            <a:fillRect/>
          </a:stretch>
        </p:blipFill>
        <p:spPr>
          <a:xfrm>
            <a:off x="1028700" y="8446044"/>
            <a:ext cx="1397669" cy="1397669"/>
          </a:xfrm>
          <a:prstGeom prst="rect">
            <a:avLst/>
          </a:prstGeom>
        </p:spPr>
      </p:pic>
      <p:sp>
        <p:nvSpPr>
          <p:cNvPr id="15" name="1 CuadroTexto"/>
          <p:cNvSpPr txBox="1"/>
          <p:nvPr/>
        </p:nvSpPr>
        <p:spPr>
          <a:xfrm>
            <a:off x="11515123" y="2240233"/>
            <a:ext cx="4818063" cy="830997"/>
          </a:xfrm>
          <a:prstGeom prst="rect">
            <a:avLst/>
          </a:prstGeom>
          <a:noFill/>
        </p:spPr>
        <p:txBody>
          <a:bodyPr>
            <a:spAutoFit/>
          </a:bodyPr>
          <a:lstStyle/>
          <a:p>
            <a:pPr algn="ctr">
              <a:defRPr/>
            </a:pPr>
            <a:r>
              <a:rPr lang="es-CO" sz="4800" b="1" dirty="0">
                <a:latin typeface="Arial" pitchFamily="34" charset="0"/>
              </a:rPr>
              <a:t>OBJETIVOS</a:t>
            </a:r>
          </a:p>
        </p:txBody>
      </p:sp>
      <p:sp>
        <p:nvSpPr>
          <p:cNvPr id="16" name="Rectángulo 12"/>
          <p:cNvSpPr>
            <a:spLocks noChangeArrowheads="1"/>
          </p:cNvSpPr>
          <p:nvPr/>
        </p:nvSpPr>
        <p:spPr bwMode="auto">
          <a:xfrm>
            <a:off x="1070339" y="2229503"/>
            <a:ext cx="71183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GENERAL</a:t>
            </a:r>
          </a:p>
          <a:p>
            <a:pPr algn="just">
              <a:spcBef>
                <a:spcPct val="0"/>
              </a:spcBef>
              <a:buFontTx/>
              <a:buNone/>
            </a:pPr>
            <a:endParaRPr lang="es-ES" altLang="en-US" b="1" dirty="0"/>
          </a:p>
          <a:p>
            <a:pPr algn="just">
              <a:spcBef>
                <a:spcPct val="0"/>
              </a:spcBef>
              <a:buFontTx/>
              <a:buNone/>
            </a:pPr>
            <a:endParaRPr lang="es-ES" altLang="en-US" b="1" dirty="0"/>
          </a:p>
        </p:txBody>
      </p:sp>
      <p:sp>
        <p:nvSpPr>
          <p:cNvPr id="19" name="Rectángulo 12"/>
          <p:cNvSpPr>
            <a:spLocks noChangeArrowheads="1"/>
          </p:cNvSpPr>
          <p:nvPr/>
        </p:nvSpPr>
        <p:spPr bwMode="auto">
          <a:xfrm>
            <a:off x="1070339" y="5372100"/>
            <a:ext cx="71183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ESPECIFICOS</a:t>
            </a:r>
          </a:p>
          <a:p>
            <a:pPr algn="just">
              <a:spcBef>
                <a:spcPct val="0"/>
              </a:spcBef>
              <a:buFontTx/>
              <a:buNone/>
            </a:pPr>
            <a:endParaRPr lang="es-ES" altLang="en-US" b="1" dirty="0"/>
          </a:p>
          <a:p>
            <a:pPr algn="just">
              <a:spcBef>
                <a:spcPct val="0"/>
              </a:spcBef>
              <a:buFontTx/>
              <a:buNone/>
            </a:pPr>
            <a:endParaRPr lang="es-ES" altLang="en-US" b="1" dirty="0"/>
          </a:p>
        </p:txBody>
      </p:sp>
      <p:sp>
        <p:nvSpPr>
          <p:cNvPr id="23" name="TextBox 25"/>
          <p:cNvSpPr txBox="1"/>
          <p:nvPr/>
        </p:nvSpPr>
        <p:spPr>
          <a:xfrm>
            <a:off x="8261578" y="9615285"/>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sp>
        <p:nvSpPr>
          <p:cNvPr id="6" name="Rectángulo 5"/>
          <p:cNvSpPr/>
          <p:nvPr/>
        </p:nvSpPr>
        <p:spPr>
          <a:xfrm>
            <a:off x="1070339" y="3074188"/>
            <a:ext cx="13331333" cy="1754326"/>
          </a:xfrm>
          <a:prstGeom prst="rect">
            <a:avLst/>
          </a:prstGeom>
        </p:spPr>
        <p:txBody>
          <a:bodyPr wrap="square">
            <a:spAutoFit/>
          </a:bodyPr>
          <a:lstStyle/>
          <a:p>
            <a:pPr>
              <a:lnSpc>
                <a:spcPct val="150000"/>
              </a:lnSpc>
            </a:pPr>
            <a:r>
              <a:rPr lang="es-MX" sz="3600" dirty="0" smtClean="0">
                <a:latin typeface="Arial" panose="020B0604020202020204" pitchFamily="34" charset="0"/>
                <a:cs typeface="Arial" panose="020B0604020202020204" pitchFamily="34" charset="0"/>
              </a:rPr>
              <a:t>Proponer un plan de mejoramiento comercial para la empresa THE ROSE BOUTIQUE en Aguachica, Cesar.</a:t>
            </a:r>
            <a:endParaRPr lang="es-CO" sz="3600" dirty="0">
              <a:latin typeface="Arial" panose="020B0604020202020204" pitchFamily="34" charset="0"/>
              <a:cs typeface="Arial" panose="020B0604020202020204" pitchFamily="34" charset="0"/>
            </a:endParaRPr>
          </a:p>
        </p:txBody>
      </p:sp>
      <p:sp>
        <p:nvSpPr>
          <p:cNvPr id="9" name="Rectángulo 8"/>
          <p:cNvSpPr/>
          <p:nvPr/>
        </p:nvSpPr>
        <p:spPr>
          <a:xfrm>
            <a:off x="2527994" y="6224874"/>
            <a:ext cx="12954223" cy="3323987"/>
          </a:xfrm>
          <a:prstGeom prst="rect">
            <a:avLst/>
          </a:prstGeom>
        </p:spPr>
        <p:txBody>
          <a:bodyPr wrap="square">
            <a:spAutoFit/>
          </a:bodyPr>
          <a:lstStyle/>
          <a:p>
            <a:pPr marL="457200" indent="-457200" algn="just">
              <a:lnSpc>
                <a:spcPct val="150000"/>
              </a:lnSpc>
              <a:buFont typeface="Arial" panose="020B0604020202020204" pitchFamily="34" charset="0"/>
              <a:buChar char="•"/>
            </a:pPr>
            <a:r>
              <a:rPr lang="es-MX" sz="2800" dirty="0" smtClean="0">
                <a:latin typeface="Arial" panose="020B0604020202020204" pitchFamily="34" charset="0"/>
                <a:cs typeface="Arial" panose="020B0604020202020204" pitchFamily="34" charset="0"/>
              </a:rPr>
              <a:t>Diagnosticar </a:t>
            </a:r>
            <a:r>
              <a:rPr lang="es-MX" sz="2800" dirty="0">
                <a:latin typeface="Arial" panose="020B0604020202020204" pitchFamily="34" charset="0"/>
                <a:cs typeface="Arial" panose="020B0604020202020204" pitchFamily="34" charset="0"/>
              </a:rPr>
              <a:t>la situación de la empresa THE ROSE BOUTIQUE.</a:t>
            </a:r>
          </a:p>
          <a:p>
            <a:pPr marL="457200" indent="-457200">
              <a:lnSpc>
                <a:spcPct val="150000"/>
              </a:lnSpc>
              <a:buFont typeface="Arial" panose="020B0604020202020204" pitchFamily="34" charset="0"/>
              <a:buChar char="•"/>
            </a:pPr>
            <a:r>
              <a:rPr lang="es-MX" sz="2800" dirty="0" smtClean="0">
                <a:latin typeface="Arial" panose="020B0604020202020204" pitchFamily="34" charset="0"/>
                <a:cs typeface="Arial" panose="020B0604020202020204" pitchFamily="34" charset="0"/>
              </a:rPr>
              <a:t>Identificar </a:t>
            </a:r>
            <a:r>
              <a:rPr lang="es-MX" sz="2800" dirty="0">
                <a:latin typeface="Arial" panose="020B0604020202020204" pitchFamily="34" charset="0"/>
                <a:cs typeface="Arial" panose="020B0604020202020204" pitchFamily="34" charset="0"/>
              </a:rPr>
              <a:t>las debilidades, causas y </a:t>
            </a:r>
            <a:r>
              <a:rPr lang="es-MX" sz="2800" dirty="0" smtClean="0">
                <a:latin typeface="Arial" panose="020B0604020202020204" pitchFamily="34" charset="0"/>
                <a:cs typeface="Arial" panose="020B0604020202020204" pitchFamily="34" charset="0"/>
              </a:rPr>
              <a:t>consecuencias </a:t>
            </a:r>
            <a:r>
              <a:rPr lang="es-MX" sz="2800" dirty="0">
                <a:latin typeface="Arial" panose="020B0604020202020204" pitchFamily="34" charset="0"/>
                <a:cs typeface="Arial" panose="020B0604020202020204" pitchFamily="34" charset="0"/>
              </a:rPr>
              <a:t>que posee el área comercial THE ROSE BOUTIQUE. </a:t>
            </a:r>
          </a:p>
          <a:p>
            <a:pPr marL="457200" indent="-457200">
              <a:lnSpc>
                <a:spcPct val="150000"/>
              </a:lnSpc>
              <a:buFont typeface="Arial" panose="020B0604020202020204" pitchFamily="34" charset="0"/>
              <a:buChar char="•"/>
            </a:pPr>
            <a:r>
              <a:rPr lang="es-MX" sz="2800" dirty="0" smtClean="0">
                <a:latin typeface="Arial" panose="020B0604020202020204" pitchFamily="34" charset="0"/>
                <a:cs typeface="Arial" panose="020B0604020202020204" pitchFamily="34" charset="0"/>
              </a:rPr>
              <a:t>Presentar </a:t>
            </a:r>
            <a:r>
              <a:rPr lang="es-MX" sz="2800" dirty="0">
                <a:latin typeface="Arial" panose="020B0604020202020204" pitchFamily="34" charset="0"/>
                <a:cs typeface="Arial" panose="020B0604020202020204" pitchFamily="34" charset="0"/>
              </a:rPr>
              <a:t>el plan de mejoramiento comercial para la empresa The ROSE BOUTIQUE.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3"/>
          <p:cNvGrpSpPr/>
          <p:nvPr/>
        </p:nvGrpSpPr>
        <p:grpSpPr>
          <a:xfrm>
            <a:off x="1028700" y="2781300"/>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8" name="Picture 18"/>
          <p:cNvPicPr>
            <a:picLocks noChangeAspect="1"/>
          </p:cNvPicPr>
          <p:nvPr/>
        </p:nvPicPr>
        <p:blipFill>
          <a:blip r:embed="rId2"/>
          <a:srcRect/>
          <a:stretch>
            <a:fillRect/>
          </a:stretch>
        </p:blipFill>
        <p:spPr>
          <a:xfrm>
            <a:off x="1028700" y="8446044"/>
            <a:ext cx="1397669" cy="1397669"/>
          </a:xfrm>
          <a:prstGeom prst="rect">
            <a:avLst/>
          </a:prstGeom>
        </p:spPr>
      </p:pic>
      <p:sp>
        <p:nvSpPr>
          <p:cNvPr id="19" name="Rectángulo 18"/>
          <p:cNvSpPr/>
          <p:nvPr/>
        </p:nvSpPr>
        <p:spPr>
          <a:xfrm>
            <a:off x="2680978" y="862333"/>
            <a:ext cx="14982937" cy="830997"/>
          </a:xfrm>
          <a:prstGeom prst="rect">
            <a:avLst/>
          </a:prstGeom>
        </p:spPr>
        <p:txBody>
          <a:bodyPr wrap="square">
            <a:spAutoFit/>
          </a:bodyPr>
          <a:lstStyle/>
          <a:p>
            <a:pPr algn="ctr">
              <a:defRPr/>
            </a:pPr>
            <a:r>
              <a:rPr lang="es-CO" sz="4800" b="1" dirty="0">
                <a:latin typeface="Arial" panose="020B0604020202020204" pitchFamily="34" charset="0"/>
              </a:rPr>
              <a:t>DESARROLLO DE LOS OBJETIVOS ESPECIFICOS</a:t>
            </a:r>
          </a:p>
        </p:txBody>
      </p:sp>
      <p:sp>
        <p:nvSpPr>
          <p:cNvPr id="21" name="Rectángulo 20"/>
          <p:cNvSpPr/>
          <p:nvPr/>
        </p:nvSpPr>
        <p:spPr>
          <a:xfrm>
            <a:off x="1590167" y="3314700"/>
            <a:ext cx="619633" cy="707886"/>
          </a:xfrm>
          <a:prstGeom prst="rect">
            <a:avLst/>
          </a:prstGeom>
        </p:spPr>
        <p:txBody>
          <a:bodyPr wrap="square">
            <a:spAutoFit/>
          </a:bodyPr>
          <a:lstStyle/>
          <a:p>
            <a:r>
              <a:rPr lang="es-ES" sz="4000" b="1" kern="0" dirty="0" smtClean="0">
                <a:latin typeface="Arial" panose="020B0604020202020204" pitchFamily="34" charset="0"/>
                <a:cs typeface="Arial" panose="020B0604020202020204" pitchFamily="34" charset="0"/>
              </a:rPr>
              <a:t>1</a:t>
            </a:r>
            <a:endParaRPr lang="en-US" sz="4000" b="1"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04</a:t>
            </a:r>
            <a:endParaRPr lang="en-US" sz="2800" b="1" dirty="0">
              <a:latin typeface="Arial" panose="020B0604020202020204" pitchFamily="34" charset="0"/>
              <a:cs typeface="Arial" panose="020B0604020202020204" pitchFamily="34" charset="0"/>
            </a:endParaRPr>
          </a:p>
        </p:txBody>
      </p:sp>
      <p:pic>
        <p:nvPicPr>
          <p:cNvPr id="24" name="Imagen 23"/>
          <p:cNvPicPr>
            <a:picLocks noChangeAspect="1"/>
          </p:cNvPicPr>
          <p:nvPr/>
        </p:nvPicPr>
        <p:blipFill rotWithShape="1">
          <a:blip r:embed="rId3">
            <a:extLst>
              <a:ext uri="{28A0092B-C50C-407E-A947-70E740481C1C}">
                <a14:useLocalDpi xmlns:a14="http://schemas.microsoft.com/office/drawing/2010/main" val="0"/>
              </a:ext>
            </a:extLst>
          </a:blip>
          <a:srcRect t="-1" r="66630" b="-9925"/>
          <a:stretch/>
        </p:blipFill>
        <p:spPr>
          <a:xfrm>
            <a:off x="1044776" y="558821"/>
            <a:ext cx="1371600" cy="1438023"/>
          </a:xfrm>
          <a:prstGeom prst="rect">
            <a:avLst/>
          </a:prstGeom>
        </p:spPr>
      </p:pic>
      <p:sp>
        <p:nvSpPr>
          <p:cNvPr id="2" name="Rectángulo 1"/>
          <p:cNvSpPr/>
          <p:nvPr/>
        </p:nvSpPr>
        <p:spPr>
          <a:xfrm>
            <a:off x="2769071" y="3188800"/>
            <a:ext cx="14030077" cy="1478418"/>
          </a:xfrm>
          <a:prstGeom prst="rect">
            <a:avLst/>
          </a:prstGeom>
        </p:spPr>
        <p:txBody>
          <a:bodyPr wrap="square">
            <a:spAutoFit/>
          </a:bodyPr>
          <a:lstStyle/>
          <a:p>
            <a:pPr>
              <a:lnSpc>
                <a:spcPct val="150000"/>
              </a:lnSpc>
            </a:pPr>
            <a:r>
              <a:rPr lang="es-MX" sz="3200" dirty="0">
                <a:latin typeface="Arial" panose="020B0604020202020204" pitchFamily="34" charset="0"/>
                <a:cs typeface="Arial" panose="020B0604020202020204" pitchFamily="34" charset="0"/>
              </a:rPr>
              <a:t>Diagnosticar la situación de la empresa THE ROSE BOUTIQUE.</a:t>
            </a:r>
          </a:p>
          <a:p>
            <a:pPr>
              <a:lnSpc>
                <a:spcPct val="150000"/>
              </a:lnSpc>
            </a:pPr>
            <a:endParaRPr lang="es-CO" sz="3200" dirty="0">
              <a:latin typeface="Arial" panose="020B0604020202020204" pitchFamily="34" charset="0"/>
              <a:cs typeface="Arial" panose="020B0604020202020204" pitchFamily="34" charset="0"/>
            </a:endParaRPr>
          </a:p>
        </p:txBody>
      </p:sp>
      <p:sp>
        <p:nvSpPr>
          <p:cNvPr id="6" name="Rectángulo 5"/>
          <p:cNvSpPr/>
          <p:nvPr/>
        </p:nvSpPr>
        <p:spPr>
          <a:xfrm>
            <a:off x="2769071" y="4795351"/>
            <a:ext cx="13698481" cy="4524315"/>
          </a:xfrm>
          <a:prstGeom prst="rect">
            <a:avLst/>
          </a:prstGeom>
        </p:spPr>
        <p:txBody>
          <a:bodyPr wrap="square">
            <a:spAutoFit/>
          </a:bodyPr>
          <a:lstStyle/>
          <a:p>
            <a:pPr algn="just">
              <a:lnSpc>
                <a:spcPct val="150000"/>
              </a:lnSpc>
            </a:pPr>
            <a:r>
              <a:rPr lang="es-MX" sz="3200" dirty="0" smtClean="0">
                <a:latin typeface="Arial" panose="020B0604020202020204" pitchFamily="34" charset="0"/>
                <a:cs typeface="Arial" panose="020B0604020202020204" pitchFamily="34" charset="0"/>
              </a:rPr>
              <a:t>Estudio </a:t>
            </a:r>
            <a:r>
              <a:rPr lang="es-MX" sz="3200" dirty="0">
                <a:latin typeface="Arial" panose="020B0604020202020204" pitchFamily="34" charset="0"/>
                <a:cs typeface="Arial" panose="020B0604020202020204" pitchFamily="34" charset="0"/>
              </a:rPr>
              <a:t>exhaustivo de los procesos pertinentes que se llevan internamente </a:t>
            </a:r>
            <a:r>
              <a:rPr lang="es-MX" sz="3200" dirty="0" smtClean="0">
                <a:latin typeface="Arial" panose="020B0604020202020204" pitchFamily="34" charset="0"/>
                <a:cs typeface="Arial" panose="020B0604020202020204" pitchFamily="34" charset="0"/>
              </a:rPr>
              <a:t>en la empresa con la </a:t>
            </a:r>
            <a:r>
              <a:rPr lang="es-MX" sz="3200" dirty="0">
                <a:latin typeface="Arial" panose="020B0604020202020204" pitchFamily="34" charset="0"/>
                <a:cs typeface="Arial" panose="020B0604020202020204" pitchFamily="34" charset="0"/>
              </a:rPr>
              <a:t>finalidad de determinar la situación actual en la que se encuentra la boutique, en este caso en el área comercial, se realiza un diagnóstico para determinar el plan de mejora comercial para la empresa, esto con la finalidad de lograr un mejor posicionamiento </a:t>
            </a:r>
            <a:r>
              <a:rPr lang="es-MX" sz="3200" dirty="0" smtClean="0">
                <a:latin typeface="Arial" panose="020B0604020202020204" pitchFamily="34" charset="0"/>
                <a:cs typeface="Arial" panose="020B0604020202020204" pitchFamily="34" charset="0"/>
              </a:rPr>
              <a:t>y </a:t>
            </a:r>
            <a:r>
              <a:rPr lang="es-MX" sz="3200" dirty="0">
                <a:latin typeface="Arial" panose="020B0604020202020204" pitchFamily="34" charset="0"/>
                <a:cs typeface="Arial" panose="020B0604020202020204" pitchFamily="34" charset="0"/>
              </a:rPr>
              <a:t>los objetivos percibidos por la misma.  </a:t>
            </a:r>
            <a:endParaRPr lang="es-CO"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7159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a:xfrm>
            <a:off x="1974800" y="1359967"/>
            <a:ext cx="1620058" cy="1694431"/>
            <a:chOff x="-1" y="0"/>
            <a:chExt cx="4187625" cy="4379869"/>
          </a:xfrm>
        </p:grpSpPr>
        <p:sp>
          <p:nvSpPr>
            <p:cNvPr id="3"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4"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sp>
        <p:nvSpPr>
          <p:cNvPr id="5" name="Rectángulo 4"/>
          <p:cNvSpPr/>
          <p:nvPr/>
        </p:nvSpPr>
        <p:spPr>
          <a:xfrm>
            <a:off x="2549829" y="1895493"/>
            <a:ext cx="470000" cy="707886"/>
          </a:xfrm>
          <a:prstGeom prst="rect">
            <a:avLst/>
          </a:prstGeom>
        </p:spPr>
        <p:txBody>
          <a:bodyPr wrap="none">
            <a:spAutoFit/>
          </a:bodyPr>
          <a:lstStyle/>
          <a:p>
            <a:r>
              <a:rPr lang="es-ES" sz="4000" b="1" kern="0" dirty="0" smtClean="0">
                <a:latin typeface="Arial" panose="020B0604020202020204" pitchFamily="34" charset="0"/>
                <a:cs typeface="Arial" panose="020B0604020202020204" pitchFamily="34" charset="0"/>
              </a:rPr>
              <a:t>2</a:t>
            </a:r>
            <a:endParaRPr lang="en-US" sz="4000" b="1" dirty="0">
              <a:latin typeface="Arial" panose="020B0604020202020204" pitchFamily="34" charset="0"/>
              <a:cs typeface="Arial" panose="020B0604020202020204" pitchFamily="34" charset="0"/>
            </a:endParaRPr>
          </a:p>
        </p:txBody>
      </p:sp>
      <p:sp>
        <p:nvSpPr>
          <p:cNvPr id="6" name="Rectángulo 5"/>
          <p:cNvSpPr/>
          <p:nvPr/>
        </p:nvSpPr>
        <p:spPr>
          <a:xfrm>
            <a:off x="3817277" y="1464043"/>
            <a:ext cx="12444428" cy="1478418"/>
          </a:xfrm>
          <a:prstGeom prst="rect">
            <a:avLst/>
          </a:prstGeom>
        </p:spPr>
        <p:txBody>
          <a:bodyPr wrap="square">
            <a:spAutoFit/>
          </a:bodyPr>
          <a:lstStyle/>
          <a:p>
            <a:pPr algn="just">
              <a:lnSpc>
                <a:spcPct val="150000"/>
              </a:lnSpc>
            </a:pPr>
            <a:r>
              <a:rPr lang="es-MX" sz="3200" dirty="0">
                <a:latin typeface="Arial" panose="020B0604020202020204" pitchFamily="34" charset="0"/>
                <a:cs typeface="Arial" panose="020B0604020202020204" pitchFamily="34" charset="0"/>
              </a:rPr>
              <a:t>Identificar las debilidades, causas y consecuencias del que posee el área comercial THE ROSE BOUTIQUE. </a:t>
            </a:r>
          </a:p>
        </p:txBody>
      </p:sp>
      <p:sp>
        <p:nvSpPr>
          <p:cNvPr id="7" name="Rectángulo 6"/>
          <p:cNvSpPr/>
          <p:nvPr/>
        </p:nvSpPr>
        <p:spPr>
          <a:xfrm>
            <a:off x="1295400" y="3277625"/>
            <a:ext cx="15262060" cy="4433073"/>
          </a:xfrm>
          <a:prstGeom prst="rect">
            <a:avLst/>
          </a:prstGeom>
        </p:spPr>
        <p:txBody>
          <a:bodyPr wrap="square">
            <a:spAutoFit/>
          </a:bodyPr>
          <a:lstStyle/>
          <a:p>
            <a:pPr algn="just">
              <a:lnSpc>
                <a:spcPct val="150000"/>
              </a:lnSpc>
            </a:pPr>
            <a:r>
              <a:rPr lang="es-MX" sz="3200" dirty="0">
                <a:latin typeface="Arial" panose="020B0604020202020204" pitchFamily="34" charset="0"/>
                <a:cs typeface="Arial" panose="020B0604020202020204" pitchFamily="34" charset="0"/>
              </a:rPr>
              <a:t>El determinar las debilidades que afectan diferentes aspectos de las operaciones de THE ROSE BOUTIQUE, resultan del diagnóstico llevado a cabo donde se reflejan diferentes puntos que </a:t>
            </a:r>
            <a:r>
              <a:rPr lang="es-MX" sz="3200" dirty="0" smtClean="0">
                <a:latin typeface="Arial" panose="020B0604020202020204" pitchFamily="34" charset="0"/>
                <a:cs typeface="Arial" panose="020B0604020202020204" pitchFamily="34" charset="0"/>
              </a:rPr>
              <a:t>no están </a:t>
            </a:r>
            <a:r>
              <a:rPr lang="es-MX" sz="3200" dirty="0">
                <a:latin typeface="Arial" panose="020B0604020202020204" pitchFamily="34" charset="0"/>
                <a:cs typeface="Arial" panose="020B0604020202020204" pitchFamily="34" charset="0"/>
              </a:rPr>
              <a:t>en equilibrio, </a:t>
            </a:r>
            <a:r>
              <a:rPr lang="es-MX" sz="3200" dirty="0" smtClean="0">
                <a:latin typeface="Arial" panose="020B0604020202020204" pitchFamily="34" charset="0"/>
                <a:cs typeface="Arial" panose="020B0604020202020204" pitchFamily="34" charset="0"/>
              </a:rPr>
              <a:t>en </a:t>
            </a:r>
            <a:r>
              <a:rPr lang="es-MX" sz="3200" dirty="0">
                <a:latin typeface="Arial" panose="020B0604020202020204" pitchFamily="34" charset="0"/>
                <a:cs typeface="Arial" panose="020B0604020202020204" pitchFamily="34" charset="0"/>
              </a:rPr>
              <a:t>tiempo, costos y alcance afectando directamente a la misma, en este análisis se reflejan cada uno de los elementos que </a:t>
            </a:r>
            <a:r>
              <a:rPr lang="es-MX" sz="3200" dirty="0" smtClean="0">
                <a:latin typeface="Arial" panose="020B0604020202020204" pitchFamily="34" charset="0"/>
                <a:cs typeface="Arial" panose="020B0604020202020204" pitchFamily="34" charset="0"/>
              </a:rPr>
              <a:t>hacen parte de la observación para </a:t>
            </a:r>
            <a:r>
              <a:rPr lang="es-MX" sz="3200" dirty="0">
                <a:latin typeface="Arial" panose="020B0604020202020204" pitchFamily="34" charset="0"/>
                <a:cs typeface="Arial" panose="020B0604020202020204" pitchFamily="34" charset="0"/>
              </a:rPr>
              <a:t>poder </a:t>
            </a:r>
            <a:r>
              <a:rPr lang="es-MX" sz="3200" dirty="0" smtClean="0">
                <a:latin typeface="Arial" panose="020B0604020202020204" pitchFamily="34" charset="0"/>
                <a:cs typeface="Arial" panose="020B0604020202020204" pitchFamily="34" charset="0"/>
              </a:rPr>
              <a:t>determinar las afectaciones que </a:t>
            </a:r>
            <a:r>
              <a:rPr lang="es-MX" sz="3200" dirty="0">
                <a:latin typeface="Arial" panose="020B0604020202020204" pitchFamily="34" charset="0"/>
                <a:cs typeface="Arial" panose="020B0604020202020204" pitchFamily="34" charset="0"/>
              </a:rPr>
              <a:t>se han estado generando </a:t>
            </a:r>
            <a:r>
              <a:rPr lang="es-MX" sz="3200" dirty="0" smtClean="0">
                <a:latin typeface="Arial" panose="020B0604020202020204" pitchFamily="34" charset="0"/>
                <a:cs typeface="Arial" panose="020B0604020202020204" pitchFamily="34" charset="0"/>
              </a:rPr>
              <a:t>en </a:t>
            </a:r>
            <a:r>
              <a:rPr lang="es-MX" sz="3200" dirty="0">
                <a:latin typeface="Arial" panose="020B0604020202020204" pitchFamily="34" charset="0"/>
                <a:cs typeface="Arial" panose="020B0604020202020204" pitchFamily="34" charset="0"/>
              </a:rPr>
              <a:t>el área </a:t>
            </a:r>
            <a:r>
              <a:rPr lang="es-MX" sz="3200" dirty="0" smtClean="0">
                <a:latin typeface="Arial" panose="020B0604020202020204" pitchFamily="34" charset="0"/>
                <a:cs typeface="Arial" panose="020B0604020202020204" pitchFamily="34" charset="0"/>
              </a:rPr>
              <a:t>comercial. </a:t>
            </a:r>
            <a:endParaRPr lang="es-MX" sz="3200" dirty="0">
              <a:latin typeface="Arial" panose="020B0604020202020204" pitchFamily="34" charset="0"/>
              <a:cs typeface="Arial" panose="020B0604020202020204" pitchFamily="34" charset="0"/>
            </a:endParaRPr>
          </a:p>
        </p:txBody>
      </p:sp>
      <p:sp>
        <p:nvSpPr>
          <p:cNvPr id="8" name="Rectángulo 7"/>
          <p:cNvSpPr/>
          <p:nvPr/>
        </p:nvSpPr>
        <p:spPr>
          <a:xfrm>
            <a:off x="2549829" y="7821989"/>
            <a:ext cx="11979382" cy="2308324"/>
          </a:xfrm>
          <a:prstGeom prst="rect">
            <a:avLst/>
          </a:prstGeom>
        </p:spPr>
        <p:txBody>
          <a:bodyPr wrap="square">
            <a:spAutoFit/>
          </a:bodyPr>
          <a:lstStyle/>
          <a:p>
            <a:pPr marL="457200" indent="-457200">
              <a:lnSpc>
                <a:spcPct val="150000"/>
              </a:lnSpc>
              <a:buFont typeface="Arial" panose="020B0604020202020204" pitchFamily="34" charset="0"/>
              <a:buChar char="•"/>
            </a:pPr>
            <a:r>
              <a:rPr lang="es-CO" sz="3200" dirty="0" smtClean="0">
                <a:latin typeface="Arial" panose="020B0604020202020204" pitchFamily="34" charset="0"/>
                <a:cs typeface="Arial" panose="020B0604020202020204" pitchFamily="34" charset="0"/>
              </a:rPr>
              <a:t>Debilidades </a:t>
            </a:r>
            <a:r>
              <a:rPr lang="es-CO" sz="3200" dirty="0">
                <a:latin typeface="Arial" panose="020B0604020202020204" pitchFamily="34" charset="0"/>
                <a:cs typeface="Arial" panose="020B0604020202020204" pitchFamily="34" charset="0"/>
              </a:rPr>
              <a:t>del área </a:t>
            </a:r>
            <a:r>
              <a:rPr lang="es-CO" sz="3200" dirty="0" smtClean="0">
                <a:latin typeface="Arial" panose="020B0604020202020204" pitchFamily="34" charset="0"/>
                <a:cs typeface="Arial" panose="020B0604020202020204" pitchFamily="34" charset="0"/>
              </a:rPr>
              <a:t>comercial</a:t>
            </a:r>
          </a:p>
          <a:p>
            <a:pPr marL="457200" indent="-457200">
              <a:lnSpc>
                <a:spcPct val="150000"/>
              </a:lnSpc>
              <a:buFont typeface="Arial" panose="020B0604020202020204" pitchFamily="34" charset="0"/>
              <a:buChar char="•"/>
            </a:pPr>
            <a:r>
              <a:rPr lang="es-MX" sz="3200" dirty="0" smtClean="0">
                <a:latin typeface="Arial" panose="020B0604020202020204" pitchFamily="34" charset="0"/>
                <a:cs typeface="Arial" panose="020B0604020202020204" pitchFamily="34" charset="0"/>
              </a:rPr>
              <a:t>Causas </a:t>
            </a:r>
            <a:r>
              <a:rPr lang="es-MX" sz="3200" dirty="0">
                <a:latin typeface="Arial" panose="020B0604020202020204" pitchFamily="34" charset="0"/>
                <a:cs typeface="Arial" panose="020B0604020202020204" pitchFamily="34" charset="0"/>
              </a:rPr>
              <a:t>de las </a:t>
            </a:r>
            <a:r>
              <a:rPr lang="es-MX" sz="3200" dirty="0" smtClean="0">
                <a:latin typeface="Arial" panose="020B0604020202020204" pitchFamily="34" charset="0"/>
                <a:cs typeface="Arial" panose="020B0604020202020204" pitchFamily="34" charset="0"/>
              </a:rPr>
              <a:t>debilidades</a:t>
            </a:r>
          </a:p>
          <a:p>
            <a:pPr marL="457200" indent="-457200">
              <a:lnSpc>
                <a:spcPct val="150000"/>
              </a:lnSpc>
              <a:buFont typeface="Arial" panose="020B0604020202020204" pitchFamily="34" charset="0"/>
              <a:buChar char="•"/>
            </a:pPr>
            <a:r>
              <a:rPr lang="es-MX" sz="3200" dirty="0">
                <a:latin typeface="Arial" panose="020B0604020202020204" pitchFamily="34" charset="0"/>
                <a:cs typeface="Arial" panose="020B0604020202020204" pitchFamily="34" charset="0"/>
              </a:rPr>
              <a:t>Consecuencias de las debilidades</a:t>
            </a:r>
          </a:p>
        </p:txBody>
      </p:sp>
    </p:spTree>
    <p:extLst>
      <p:ext uri="{BB962C8B-B14F-4D97-AF65-F5344CB8AC3E}">
        <p14:creationId xmlns:p14="http://schemas.microsoft.com/office/powerpoint/2010/main" val="29193873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1974554" y="876300"/>
            <a:ext cx="1620549" cy="1694431"/>
            <a:chOff x="0" y="0"/>
            <a:chExt cx="4188895" cy="4379869"/>
          </a:xfrm>
        </p:grpSpPr>
        <p:sp>
          <p:nvSpPr>
            <p:cNvPr id="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sp>
        <p:nvSpPr>
          <p:cNvPr id="2" name="Rectángulo 1"/>
          <p:cNvSpPr/>
          <p:nvPr/>
        </p:nvSpPr>
        <p:spPr>
          <a:xfrm>
            <a:off x="2549583" y="1411826"/>
            <a:ext cx="470000" cy="707886"/>
          </a:xfrm>
          <a:prstGeom prst="rect">
            <a:avLst/>
          </a:prstGeom>
        </p:spPr>
        <p:txBody>
          <a:bodyPr wrap="none">
            <a:spAutoFit/>
          </a:bodyPr>
          <a:lstStyle/>
          <a:p>
            <a:r>
              <a:rPr lang="es-ES" sz="4000" b="1" kern="0" dirty="0">
                <a:latin typeface="Arial" panose="020B0604020202020204" pitchFamily="34" charset="0"/>
                <a:cs typeface="Arial" panose="020B0604020202020204" pitchFamily="34" charset="0"/>
              </a:rPr>
              <a:t>3</a:t>
            </a:r>
            <a:endParaRPr lang="en-US" sz="3600" b="1" dirty="0">
              <a:latin typeface="Arial" panose="020B0604020202020204" pitchFamily="34" charset="0"/>
              <a:cs typeface="Arial" panose="020B0604020202020204" pitchFamily="34" charset="0"/>
            </a:endParaRPr>
          </a:p>
        </p:txBody>
      </p:sp>
      <p:sp>
        <p:nvSpPr>
          <p:cNvPr id="6" name="Rectángulo 5"/>
          <p:cNvSpPr/>
          <p:nvPr/>
        </p:nvSpPr>
        <p:spPr>
          <a:xfrm>
            <a:off x="3969596" y="966250"/>
            <a:ext cx="12761667" cy="1478418"/>
          </a:xfrm>
          <a:prstGeom prst="rect">
            <a:avLst/>
          </a:prstGeom>
        </p:spPr>
        <p:txBody>
          <a:bodyPr wrap="square">
            <a:spAutoFit/>
          </a:bodyPr>
          <a:lstStyle/>
          <a:p>
            <a:pPr algn="just">
              <a:lnSpc>
                <a:spcPct val="150000"/>
              </a:lnSpc>
            </a:pPr>
            <a:r>
              <a:rPr lang="es-MX" sz="3200" dirty="0" smtClean="0">
                <a:latin typeface="Arial" panose="020B0604020202020204" pitchFamily="34" charset="0"/>
                <a:cs typeface="Arial" panose="020B0604020202020204" pitchFamily="34" charset="0"/>
              </a:rPr>
              <a:t>Presentar </a:t>
            </a:r>
            <a:r>
              <a:rPr lang="es-MX" sz="3200" dirty="0">
                <a:latin typeface="Arial" panose="020B0604020202020204" pitchFamily="34" charset="0"/>
                <a:cs typeface="Arial" panose="020B0604020202020204" pitchFamily="34" charset="0"/>
              </a:rPr>
              <a:t>el plan de mejoramiento comercial para la empresa The ROSE BOUTIQUE.</a:t>
            </a:r>
            <a:endParaRPr lang="es-CO" sz="3200" dirty="0">
              <a:latin typeface="Arial" panose="020B0604020202020204" pitchFamily="34" charset="0"/>
              <a:cs typeface="Arial" panose="020B0604020202020204" pitchFamily="34" charset="0"/>
            </a:endParaRPr>
          </a:p>
        </p:txBody>
      </p:sp>
      <p:pic>
        <p:nvPicPr>
          <p:cNvPr id="10" name="Imagen 9"/>
          <p:cNvPicPr>
            <a:picLocks noChangeAspect="1"/>
          </p:cNvPicPr>
          <p:nvPr/>
        </p:nvPicPr>
        <p:blipFill rotWithShape="1">
          <a:blip r:embed="rId2"/>
          <a:srcRect l="16617" t="22917" r="18375" b="31250"/>
          <a:stretch/>
        </p:blipFill>
        <p:spPr>
          <a:xfrm>
            <a:off x="1600199" y="2705100"/>
            <a:ext cx="15131063" cy="6629400"/>
          </a:xfrm>
          <a:prstGeom prst="rect">
            <a:avLst/>
          </a:prstGeom>
        </p:spPr>
      </p:pic>
    </p:spTree>
    <p:extLst>
      <p:ext uri="{BB962C8B-B14F-4D97-AF65-F5344CB8AC3E}">
        <p14:creationId xmlns:p14="http://schemas.microsoft.com/office/powerpoint/2010/main" val="237500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lipse 1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1726530" y="-229694"/>
            <a:ext cx="2755230" cy="6531045"/>
            <a:chOff x="0" y="0"/>
            <a:chExt cx="3673639" cy="8708060"/>
          </a:xfrm>
        </p:grpSpPr>
        <p:grpSp>
          <p:nvGrpSpPr>
            <p:cNvPr id="3" name="Group 3"/>
            <p:cNvGrpSpPr/>
            <p:nvPr/>
          </p:nvGrpSpPr>
          <p:grpSpPr>
            <a:xfrm rot="-5400000">
              <a:off x="-65231" y="4969189"/>
              <a:ext cx="3804101" cy="3673639"/>
              <a:chOff x="0" y="0"/>
              <a:chExt cx="5562879" cy="5372100"/>
            </a:xfrm>
          </p:grpSpPr>
          <p:sp>
            <p:nvSpPr>
              <p:cNvPr id="4" name="Freeform 4"/>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86C7ED"/>
              </a:solidFill>
            </p:spPr>
          </p:sp>
        </p:grpSp>
        <p:grpSp>
          <p:nvGrpSpPr>
            <p:cNvPr id="5" name="Group 5"/>
            <p:cNvGrpSpPr/>
            <p:nvPr/>
          </p:nvGrpSpPr>
          <p:grpSpPr>
            <a:xfrm rot="-5400000">
              <a:off x="-65231" y="4969189"/>
              <a:ext cx="3804101" cy="3673639"/>
              <a:chOff x="0" y="0"/>
              <a:chExt cx="5562879" cy="5372100"/>
            </a:xfrm>
          </p:grpSpPr>
          <p:sp>
            <p:nvSpPr>
              <p:cNvPr id="6" name="Freeform 6"/>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F6D824"/>
              </a:solidFill>
            </p:spPr>
          </p:sp>
        </p:grpSp>
        <p:grpSp>
          <p:nvGrpSpPr>
            <p:cNvPr id="7" name="Group 7"/>
            <p:cNvGrpSpPr/>
            <p:nvPr/>
          </p:nvGrpSpPr>
          <p:grpSpPr>
            <a:xfrm rot="-5400000">
              <a:off x="-65231" y="2553759"/>
              <a:ext cx="3804101" cy="3673639"/>
              <a:chOff x="0" y="0"/>
              <a:chExt cx="5562879" cy="5372100"/>
            </a:xfrm>
          </p:grpSpPr>
          <p:sp>
            <p:nvSpPr>
              <p:cNvPr id="8" name="Freeform 8"/>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30B12A"/>
              </a:solidFill>
            </p:spPr>
          </p:sp>
        </p:grpSp>
        <p:grpSp>
          <p:nvGrpSpPr>
            <p:cNvPr id="9" name="Group 9"/>
            <p:cNvGrpSpPr/>
            <p:nvPr/>
          </p:nvGrpSpPr>
          <p:grpSpPr>
            <a:xfrm rot="-5400000">
              <a:off x="-65231" y="65231"/>
              <a:ext cx="3804101" cy="3673639"/>
              <a:chOff x="0" y="0"/>
              <a:chExt cx="5562879" cy="5372100"/>
            </a:xfrm>
          </p:grpSpPr>
          <p:sp>
            <p:nvSpPr>
              <p:cNvPr id="10" name="Freeform 10"/>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157BEA"/>
              </a:solidFill>
            </p:spPr>
          </p:sp>
        </p:grpSp>
      </p:grpSp>
      <p:pic>
        <p:nvPicPr>
          <p:cNvPr id="11" name="Picture 11"/>
          <p:cNvPicPr>
            <a:picLocks noChangeAspect="1"/>
          </p:cNvPicPr>
          <p:nvPr/>
        </p:nvPicPr>
        <p:blipFill>
          <a:blip r:embed="rId2"/>
          <a:srcRect/>
          <a:stretch>
            <a:fillRect/>
          </a:stretch>
        </p:blipFill>
        <p:spPr>
          <a:xfrm>
            <a:off x="624034" y="8147282"/>
            <a:ext cx="1475132" cy="1568495"/>
          </a:xfrm>
          <a:prstGeom prst="rect">
            <a:avLst/>
          </a:prstGeom>
        </p:spPr>
      </p:pic>
      <p:pic>
        <p:nvPicPr>
          <p:cNvPr id="12" name="Picture 12"/>
          <p:cNvPicPr>
            <a:picLocks noChangeAspect="1"/>
          </p:cNvPicPr>
          <p:nvPr/>
        </p:nvPicPr>
        <p:blipFill>
          <a:blip r:embed="rId3"/>
          <a:srcRect/>
          <a:stretch>
            <a:fillRect/>
          </a:stretch>
        </p:blipFill>
        <p:spPr>
          <a:xfrm>
            <a:off x="16242086" y="8559466"/>
            <a:ext cx="1397669" cy="1397669"/>
          </a:xfrm>
          <a:prstGeom prst="rect">
            <a:avLst/>
          </a:prstGeom>
        </p:spPr>
      </p:pic>
      <p:sp>
        <p:nvSpPr>
          <p:cNvPr id="13" name="1 CuadroTexto"/>
          <p:cNvSpPr txBox="1"/>
          <p:nvPr/>
        </p:nvSpPr>
        <p:spPr>
          <a:xfrm>
            <a:off x="1028700" y="1104900"/>
            <a:ext cx="8810625" cy="830997"/>
          </a:xfrm>
          <a:prstGeom prst="rect">
            <a:avLst/>
          </a:prstGeom>
          <a:noFill/>
        </p:spPr>
        <p:txBody>
          <a:bodyPr wrap="square">
            <a:spAutoFit/>
          </a:bodyPr>
          <a:lstStyle/>
          <a:p>
            <a:pPr algn="ctr">
              <a:defRPr/>
            </a:pPr>
            <a:r>
              <a:rPr lang="es-CO" sz="4800" b="1" dirty="0">
                <a:latin typeface="Arial" panose="020B0604020202020204" pitchFamily="34" charset="0"/>
              </a:rPr>
              <a:t>RECOMENDACIONES</a:t>
            </a:r>
            <a:endParaRPr lang="es-CO" sz="4800" b="1" dirty="0">
              <a:solidFill>
                <a:schemeClr val="bg1">
                  <a:lumMod val="75000"/>
                </a:schemeClr>
              </a:solidFill>
              <a:latin typeface="Arial" panose="020B0604020202020204" pitchFamily="34" charset="0"/>
            </a:endParaRPr>
          </a:p>
        </p:txBody>
      </p:sp>
      <p:sp>
        <p:nvSpPr>
          <p:cNvPr id="1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05</a:t>
            </a:r>
          </a:p>
        </p:txBody>
      </p:sp>
      <p:sp>
        <p:nvSpPr>
          <p:cNvPr id="14" name="Rectángulo 13"/>
          <p:cNvSpPr/>
          <p:nvPr/>
        </p:nvSpPr>
        <p:spPr>
          <a:xfrm>
            <a:off x="2099166" y="2333327"/>
            <a:ext cx="14023982" cy="6555641"/>
          </a:xfrm>
          <a:prstGeom prst="rect">
            <a:avLst/>
          </a:prstGeom>
        </p:spPr>
        <p:txBody>
          <a:bodyPr wrap="square">
            <a:spAutoFit/>
          </a:bodyPr>
          <a:lstStyle/>
          <a:p>
            <a:pPr marL="457200" indent="-457200" algn="just">
              <a:lnSpc>
                <a:spcPct val="150000"/>
              </a:lnSpc>
              <a:buFont typeface="Arial" panose="020B0604020202020204" pitchFamily="34" charset="0"/>
              <a:buChar char="•"/>
            </a:pPr>
            <a:r>
              <a:rPr lang="es-MX" sz="2800" dirty="0">
                <a:latin typeface="Arial" panose="020B0604020202020204" pitchFamily="34" charset="0"/>
                <a:cs typeface="Arial" panose="020B0604020202020204" pitchFamily="34" charset="0"/>
              </a:rPr>
              <a:t>Se le recomienda </a:t>
            </a:r>
            <a:r>
              <a:rPr lang="es-MX" sz="2800" dirty="0" smtClean="0">
                <a:latin typeface="Arial" panose="020B0604020202020204" pitchFamily="34" charset="0"/>
                <a:cs typeface="Arial" panose="020B0604020202020204" pitchFamily="34" charset="0"/>
              </a:rPr>
              <a:t>a la empresa </a:t>
            </a:r>
            <a:r>
              <a:rPr lang="es-MX" sz="2800" dirty="0">
                <a:latin typeface="Arial" panose="020B0604020202020204" pitchFamily="34" charset="0"/>
                <a:cs typeface="Arial" panose="020B0604020202020204" pitchFamily="34" charset="0"/>
              </a:rPr>
              <a:t>THE ROSE BOUTIQUE la implementación de un modelo diferentes de servicio al cliente, esa se puede dar por medio de capacitaciones online como se propone en la estrategia comercial, dando a su vez una gestión del almacén, con nuevas funciones y nuevos conocimientos referentes a la teoría y la práctica, generado las buenas prácticas para la prestación de un buen servicio. </a:t>
            </a:r>
            <a:endParaRPr lang="es-MX" sz="2800" dirty="0" smtClean="0">
              <a:latin typeface="Arial" panose="020B0604020202020204" pitchFamily="34" charset="0"/>
              <a:cs typeface="Arial" panose="020B0604020202020204" pitchFamily="34" charset="0"/>
            </a:endParaRPr>
          </a:p>
          <a:p>
            <a:pPr marL="457200" indent="-457200" algn="just">
              <a:lnSpc>
                <a:spcPct val="150000"/>
              </a:lnSpc>
              <a:buFont typeface="Arial" panose="020B0604020202020204" pitchFamily="34" charset="0"/>
              <a:buChar char="•"/>
            </a:pPr>
            <a:r>
              <a:rPr lang="es-MX" sz="2800" dirty="0">
                <a:latin typeface="Arial" panose="020B0604020202020204" pitchFamily="34" charset="0"/>
                <a:cs typeface="Arial" panose="020B0604020202020204" pitchFamily="34" charset="0"/>
              </a:rPr>
              <a:t>Es vital que la empresa implemente mercadeo y publicidad </a:t>
            </a:r>
            <a:r>
              <a:rPr lang="es-MX" sz="2800" dirty="0" smtClean="0">
                <a:latin typeface="Arial" panose="020B0604020202020204" pitchFamily="34" charset="0"/>
                <a:cs typeface="Arial" panose="020B0604020202020204" pitchFamily="34" charset="0"/>
              </a:rPr>
              <a:t>con la finalidad de atraer nuevos clientes </a:t>
            </a:r>
            <a:r>
              <a:rPr lang="es-MX" sz="2800" dirty="0">
                <a:latin typeface="Arial" panose="020B0604020202020204" pitchFamily="34" charset="0"/>
                <a:cs typeface="Arial" panose="020B0604020202020204" pitchFamily="34" charset="0"/>
              </a:rPr>
              <a:t>y promocionar las ventas a través del uso de redes sociales y canales de información que den a conocer la boutique, también recomendar la gestión humana para planear y efectuar formación de trabajo en equipo.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lipse 15"/>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0" y="9305926"/>
            <a:ext cx="19280880" cy="1312977"/>
            <a:chOff x="0" y="0"/>
            <a:chExt cx="25707840" cy="1750636"/>
          </a:xfrm>
        </p:grpSpPr>
        <p:grpSp>
          <p:nvGrpSpPr>
            <p:cNvPr id="3" name="Group 3"/>
            <p:cNvGrpSpPr/>
            <p:nvPr/>
          </p:nvGrpSpPr>
          <p:grpSpPr>
            <a:xfrm rot="5400000">
              <a:off x="13125860" y="-10831345"/>
              <a:ext cx="1750636" cy="23413325"/>
              <a:chOff x="0" y="0"/>
              <a:chExt cx="3130550" cy="41868551"/>
            </a:xfrm>
          </p:grpSpPr>
          <p:sp>
            <p:nvSpPr>
              <p:cNvPr id="4" name="Freeform 4"/>
              <p:cNvSpPr/>
              <p:nvPr/>
            </p:nvSpPr>
            <p:spPr>
              <a:xfrm>
                <a:off x="0" y="0"/>
                <a:ext cx="3130550" cy="41868551"/>
              </a:xfrm>
              <a:custGeom>
                <a:avLst/>
                <a:gdLst/>
                <a:ahLst/>
                <a:cxnLst/>
                <a:rect l="l" t="t" r="r" b="b"/>
                <a:pathLst>
                  <a:path w="3130550" h="41868551">
                    <a:moveTo>
                      <a:pt x="0" y="1123950"/>
                    </a:moveTo>
                    <a:lnTo>
                      <a:pt x="0" y="41868551"/>
                    </a:lnTo>
                    <a:lnTo>
                      <a:pt x="3130550" y="41868551"/>
                    </a:lnTo>
                    <a:lnTo>
                      <a:pt x="3130550" y="0"/>
                    </a:lnTo>
                    <a:close/>
                  </a:path>
                </a:pathLst>
              </a:custGeom>
              <a:solidFill>
                <a:srgbClr val="EFEAF4"/>
              </a:solidFill>
            </p:spPr>
          </p:sp>
        </p:grpSp>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4026"/>
            <a:stretch>
              <a:fillRect/>
            </a:stretch>
          </p:blipFill>
          <p:spPr>
            <a:xfrm>
              <a:off x="0" y="0"/>
              <a:ext cx="3066088" cy="1750636"/>
            </a:xfrm>
            <a:prstGeom prst="rect">
              <a:avLst/>
            </a:prstGeom>
          </p:spPr>
        </p:pic>
      </p:grpSp>
      <p:pic>
        <p:nvPicPr>
          <p:cNvPr id="6" name="Picture 6"/>
          <p:cNvPicPr>
            <a:picLocks noChangeAspect="1"/>
          </p:cNvPicPr>
          <p:nvPr/>
        </p:nvPicPr>
        <p:blipFill>
          <a:blip r:embed="rId4"/>
          <a:srcRect/>
          <a:stretch>
            <a:fillRect/>
          </a:stretch>
        </p:blipFill>
        <p:spPr>
          <a:xfrm>
            <a:off x="741377" y="519982"/>
            <a:ext cx="1475132" cy="1568495"/>
          </a:xfrm>
          <a:prstGeom prst="rect">
            <a:avLst/>
          </a:prstGeom>
        </p:spPr>
      </p:pic>
      <p:pic>
        <p:nvPicPr>
          <p:cNvPr id="7" name="Picture 7"/>
          <p:cNvPicPr>
            <a:picLocks noChangeAspect="1"/>
          </p:cNvPicPr>
          <p:nvPr/>
        </p:nvPicPr>
        <p:blipFill>
          <a:blip r:embed="rId5"/>
          <a:srcRect/>
          <a:stretch>
            <a:fillRect/>
          </a:stretch>
        </p:blipFill>
        <p:spPr>
          <a:xfrm>
            <a:off x="15861632" y="605394"/>
            <a:ext cx="1397669" cy="1397669"/>
          </a:xfrm>
          <a:prstGeom prst="rect">
            <a:avLst/>
          </a:prstGeom>
        </p:spPr>
      </p:pic>
      <p:sp>
        <p:nvSpPr>
          <p:cNvPr id="9" name="Rectángulo 8"/>
          <p:cNvSpPr/>
          <p:nvPr/>
        </p:nvSpPr>
        <p:spPr>
          <a:xfrm>
            <a:off x="7315200" y="1304228"/>
            <a:ext cx="2783134" cy="830997"/>
          </a:xfrm>
          <a:prstGeom prst="rect">
            <a:avLst/>
          </a:prstGeom>
        </p:spPr>
        <p:txBody>
          <a:bodyPr wrap="none">
            <a:spAutoFit/>
          </a:bodyPr>
          <a:lstStyle/>
          <a:p>
            <a:pPr algn="ctr">
              <a:defRPr/>
            </a:pPr>
            <a:r>
              <a:rPr lang="es-CO" sz="4800" b="1" dirty="0">
                <a:latin typeface="Arial" panose="020B0604020202020204" pitchFamily="34" charset="0"/>
              </a:rPr>
              <a:t>ANEXOS</a:t>
            </a:r>
          </a:p>
        </p:txBody>
      </p:sp>
      <p:sp>
        <p:nvSpPr>
          <p:cNvPr id="15"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pic>
        <p:nvPicPr>
          <p:cNvPr id="12" name="Imagen 11"/>
          <p:cNvPicPr/>
          <p:nvPr/>
        </p:nvPicPr>
        <p:blipFill>
          <a:blip r:embed="rId6" cstate="print">
            <a:extLst>
              <a:ext uri="{28A0092B-C50C-407E-A947-70E740481C1C}">
                <a14:useLocalDpi xmlns:a14="http://schemas.microsoft.com/office/drawing/2010/main" val="0"/>
              </a:ext>
            </a:extLst>
          </a:blip>
          <a:stretch>
            <a:fillRect/>
          </a:stretch>
        </p:blipFill>
        <p:spPr>
          <a:xfrm>
            <a:off x="13487400" y="2776755"/>
            <a:ext cx="3538661" cy="6019800"/>
          </a:xfrm>
          <a:prstGeom prst="rect">
            <a:avLst/>
          </a:prstGeom>
        </p:spPr>
      </p:pic>
      <p:pic>
        <p:nvPicPr>
          <p:cNvPr id="13" name="Imagen 12"/>
          <p:cNvPicPr/>
          <p:nvPr/>
        </p:nvPicPr>
        <p:blipFill>
          <a:blip r:embed="rId7">
            <a:extLst>
              <a:ext uri="{28A0092B-C50C-407E-A947-70E740481C1C}">
                <a14:useLocalDpi xmlns:a14="http://schemas.microsoft.com/office/drawing/2010/main" val="0"/>
              </a:ext>
            </a:extLst>
          </a:blip>
          <a:stretch>
            <a:fillRect/>
          </a:stretch>
        </p:blipFill>
        <p:spPr>
          <a:xfrm>
            <a:off x="381001" y="2757652"/>
            <a:ext cx="4267199" cy="6019801"/>
          </a:xfrm>
          <a:prstGeom prst="rect">
            <a:avLst/>
          </a:prstGeom>
        </p:spPr>
      </p:pic>
      <p:pic>
        <p:nvPicPr>
          <p:cNvPr id="8" name="Imagen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86903" y="2752209"/>
            <a:ext cx="4116286" cy="5887639"/>
          </a:xfrm>
          <a:prstGeom prst="rect">
            <a:avLst/>
          </a:prstGeom>
        </p:spPr>
      </p:pic>
      <p:pic>
        <p:nvPicPr>
          <p:cNvPr id="10" name="Imagen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71940" y="2696559"/>
            <a:ext cx="3930752" cy="6048031"/>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TotalTime>
  <Words>649</Words>
  <Application>Microsoft Office PowerPoint</Application>
  <PresentationFormat>Personalizado</PresentationFormat>
  <Paragraphs>72</Paragraphs>
  <Slides>11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11</vt:i4>
      </vt:variant>
    </vt:vector>
  </HeadingPairs>
  <TitlesOfParts>
    <vt:vector size="17" baseType="lpstr">
      <vt:lpstr>Calibri</vt:lpstr>
      <vt:lpstr>Bernard MT Condensed</vt:lpstr>
      <vt:lpstr>Malgun Gothic</vt:lpstr>
      <vt:lpstr>Arial</vt:lpstr>
      <vt:lpstr>Playfair Display Bold</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PRACTICAS</dc:title>
  <dc:creator>ADMIN</dc:creator>
  <cp:lastModifiedBy>BRAYAN</cp:lastModifiedBy>
  <cp:revision>29</cp:revision>
  <dcterms:created xsi:type="dcterms:W3CDTF">2006-08-16T00:00:00Z</dcterms:created>
  <dcterms:modified xsi:type="dcterms:W3CDTF">2023-05-28T15:19:15Z</dcterms:modified>
  <dc:identifier>DAFC3K2AzKU</dc:identifier>
</cp:coreProperties>
</file>