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2" r:id="rId4"/>
    <p:sldId id="258" r:id="rId5"/>
    <p:sldId id="260" r:id="rId6"/>
    <p:sldId id="267" r:id="rId7"/>
    <p:sldId id="268" r:id="rId8"/>
    <p:sldId id="259" r:id="rId9"/>
    <p:sldId id="261" r:id="rId10"/>
    <p:sldId id="263" r:id="rId11"/>
  </p:sldIdLst>
  <p:sldSz cx="18288000" cy="10287000"/>
  <p:notesSz cx="6858000" cy="9144000"/>
  <p:embeddedFontLst>
    <p:embeddedFont>
      <p:font typeface="Bernard MT Condensed" panose="02050806060905020404" pitchFamily="18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mbria" panose="02040503050406030204" pitchFamily="18" charset="0"/>
      <p:regular r:id="rId18"/>
      <p:bold r:id="rId19"/>
      <p:italic r:id="rId20"/>
      <p:boldItalic r:id="rId21"/>
    </p:embeddedFont>
    <p:embeddedFont>
      <p:font typeface="Palatino Linotype" panose="02040502050505030304" pitchFamily="18" charset="0"/>
      <p:regular r:id="rId22"/>
      <p:bold r:id="rId23"/>
      <p:italic r:id="rId24"/>
      <p:boldItalic r:id="rId25"/>
    </p:embeddedFont>
    <p:embeddedFont>
      <p:font typeface="Playfair Display Bold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7EE"/>
    <a:srgbClr val="FCFA96"/>
    <a:srgbClr val="CCFFCC"/>
    <a:srgbClr val="44A742"/>
    <a:srgbClr val="F9F549"/>
    <a:srgbClr val="73D44C"/>
    <a:srgbClr val="C9FBBB"/>
    <a:srgbClr val="FDFBB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22" autoAdjust="0"/>
  </p:normalViewPr>
  <p:slideViewPr>
    <p:cSldViewPr>
      <p:cViewPr varScale="1">
        <p:scale>
          <a:sx n="46" d="100"/>
          <a:sy n="46" d="100"/>
        </p:scale>
        <p:origin x="75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52CDC9-A21B-47AE-B87E-3B248D2F2287}" type="doc">
      <dgm:prSet loTypeId="urn:microsoft.com/office/officeart/2005/8/layout/vList3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2B32E569-7DB2-4139-ABB0-5D180045F664}">
      <dgm:prSet phldrT="[Texto]" custT="1"/>
      <dgm:spPr/>
      <dgm:t>
        <a:bodyPr/>
        <a:lstStyle/>
        <a:p>
          <a:pPr algn="just"/>
          <a:r>
            <a:rPr lang="es-E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verificaron cuales normas regulan el sistema de gestión de la calidad, confirmando que la principal norma es la Norma técnica de calidad en la gestión pública 1000:2009 complementada con el decreto 1011 de 2006.</a:t>
          </a:r>
          <a:endParaRPr lang="es-CO" sz="2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9EE3F1-1200-40F3-9F94-A9E7C26857A0}" type="parTrans" cxnId="{BEA69D99-8AF2-4EE0-95E1-C6F01313203D}">
      <dgm:prSet/>
      <dgm:spPr/>
      <dgm:t>
        <a:bodyPr/>
        <a:lstStyle/>
        <a:p>
          <a:endParaRPr lang="es-CO"/>
        </a:p>
      </dgm:t>
    </dgm:pt>
    <dgm:pt modelId="{B63EAEB2-F20F-44A7-A88B-D406A35DE871}" type="sibTrans" cxnId="{BEA69D99-8AF2-4EE0-95E1-C6F01313203D}">
      <dgm:prSet/>
      <dgm:spPr/>
      <dgm:t>
        <a:bodyPr/>
        <a:lstStyle/>
        <a:p>
          <a:endParaRPr lang="es-CO"/>
        </a:p>
      </dgm:t>
    </dgm:pt>
    <dgm:pt modelId="{D13908FE-A8BC-4A4D-B8C2-73F42A5E7E6A}" type="pres">
      <dgm:prSet presAssocID="{1252CDC9-A21B-47AE-B87E-3B248D2F2287}" presName="linearFlow" presStyleCnt="0">
        <dgm:presLayoutVars>
          <dgm:dir/>
          <dgm:resizeHandles val="exact"/>
        </dgm:presLayoutVars>
      </dgm:prSet>
      <dgm:spPr/>
    </dgm:pt>
    <dgm:pt modelId="{20A8B497-0760-4368-AB71-D04F1C1E9926}" type="pres">
      <dgm:prSet presAssocID="{2B32E569-7DB2-4139-ABB0-5D180045F664}" presName="composite" presStyleCnt="0"/>
      <dgm:spPr/>
    </dgm:pt>
    <dgm:pt modelId="{B9327D6E-5DA3-48BC-86BC-7DA70537AFCA}" type="pres">
      <dgm:prSet presAssocID="{2B32E569-7DB2-4139-ABB0-5D180045F664}" presName="imgShp" presStyleLbl="fgImgPlace1" presStyleIdx="0" presStyleCnt="1" custLinFactNeighborX="-4689" custLinFactNeighborY="1333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solidFill>
            <a:schemeClr val="accent3"/>
          </a:solidFill>
        </a:ln>
      </dgm:spPr>
    </dgm:pt>
    <dgm:pt modelId="{55B89F21-ED98-4D4B-9801-587DB11636C8}" type="pres">
      <dgm:prSet presAssocID="{2B32E569-7DB2-4139-ABB0-5D180045F664}" presName="txShp" presStyleLbl="node1" presStyleIdx="0" presStyleCnt="1" custScaleX="102846" custLinFactNeighborX="658" custLinFactNeighborY="15700">
        <dgm:presLayoutVars>
          <dgm:bulletEnabled val="1"/>
        </dgm:presLayoutVars>
      </dgm:prSet>
      <dgm:spPr/>
    </dgm:pt>
  </dgm:ptLst>
  <dgm:cxnLst>
    <dgm:cxn modelId="{73FAA40A-A473-446F-A9AE-B4D39A28DF39}" type="presOf" srcId="{2B32E569-7DB2-4139-ABB0-5D180045F664}" destId="{55B89F21-ED98-4D4B-9801-587DB11636C8}" srcOrd="0" destOrd="0" presId="urn:microsoft.com/office/officeart/2005/8/layout/vList3"/>
    <dgm:cxn modelId="{BEA69D99-8AF2-4EE0-95E1-C6F01313203D}" srcId="{1252CDC9-A21B-47AE-B87E-3B248D2F2287}" destId="{2B32E569-7DB2-4139-ABB0-5D180045F664}" srcOrd="0" destOrd="0" parTransId="{6E9EE3F1-1200-40F3-9F94-A9E7C26857A0}" sibTransId="{B63EAEB2-F20F-44A7-A88B-D406A35DE871}"/>
    <dgm:cxn modelId="{94D043A6-F4AD-4657-B49C-A665BC9D3AF0}" type="presOf" srcId="{1252CDC9-A21B-47AE-B87E-3B248D2F2287}" destId="{D13908FE-A8BC-4A4D-B8C2-73F42A5E7E6A}" srcOrd="0" destOrd="0" presId="urn:microsoft.com/office/officeart/2005/8/layout/vList3"/>
    <dgm:cxn modelId="{19F1E32A-D67E-44DB-B4B7-52CF7CE8E2DB}" type="presParOf" srcId="{D13908FE-A8BC-4A4D-B8C2-73F42A5E7E6A}" destId="{20A8B497-0760-4368-AB71-D04F1C1E9926}" srcOrd="0" destOrd="0" presId="urn:microsoft.com/office/officeart/2005/8/layout/vList3"/>
    <dgm:cxn modelId="{D8B1FB4D-D388-4D8B-A64B-25E839434908}" type="presParOf" srcId="{20A8B497-0760-4368-AB71-D04F1C1E9926}" destId="{B9327D6E-5DA3-48BC-86BC-7DA70537AFCA}" srcOrd="0" destOrd="0" presId="urn:microsoft.com/office/officeart/2005/8/layout/vList3"/>
    <dgm:cxn modelId="{88ADD95D-AC28-4E54-8F60-4A0DD9CD2331}" type="presParOf" srcId="{20A8B497-0760-4368-AB71-D04F1C1E9926}" destId="{55B89F21-ED98-4D4B-9801-587DB11636C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B2AEBA-B3E1-41E7-91A9-25718A74343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9E4F6D76-D980-4889-9D7E-74DDAE7F8D8B}">
      <dgm:prSet phldrT="[Texto]" custT="1"/>
      <dgm:spPr>
        <a:solidFill>
          <a:srgbClr val="F9F549"/>
        </a:solidFill>
      </dgm:spPr>
      <dgm:t>
        <a:bodyPr/>
        <a:lstStyle/>
        <a:p>
          <a:pPr algn="just">
            <a:buNone/>
          </a:pPr>
          <a:r>
            <a:rPr lang="es-E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Los archivos físicos se clasificaron para lograr un orden específico de todos los procedimientos que se deben realizar a la hora de organizar los documentos del sistema integrado de gestión en la oficina de calidad.</a:t>
          </a:r>
          <a:endParaRPr lang="es-CO" sz="2800" dirty="0"/>
        </a:p>
      </dgm:t>
    </dgm:pt>
    <dgm:pt modelId="{2FFCED7F-E249-493E-A821-60D8990FF69C}" type="parTrans" cxnId="{63DAAAB7-54CD-44DA-8B24-4245DECBB9FF}">
      <dgm:prSet/>
      <dgm:spPr/>
      <dgm:t>
        <a:bodyPr/>
        <a:lstStyle/>
        <a:p>
          <a:endParaRPr lang="es-CO"/>
        </a:p>
      </dgm:t>
    </dgm:pt>
    <dgm:pt modelId="{5FFAC8E9-6B0A-4A9C-B30E-1D5E436B1FF8}" type="sibTrans" cxnId="{63DAAAB7-54CD-44DA-8B24-4245DECBB9FF}">
      <dgm:prSet/>
      <dgm:spPr/>
      <dgm:t>
        <a:bodyPr/>
        <a:lstStyle/>
        <a:p>
          <a:endParaRPr lang="es-CO"/>
        </a:p>
      </dgm:t>
    </dgm:pt>
    <dgm:pt modelId="{81970948-1ADE-4277-A62C-0644830DAFFB}" type="pres">
      <dgm:prSet presAssocID="{A3B2AEBA-B3E1-41E7-91A9-25718A743431}" presName="linearFlow" presStyleCnt="0">
        <dgm:presLayoutVars>
          <dgm:dir/>
          <dgm:resizeHandles val="exact"/>
        </dgm:presLayoutVars>
      </dgm:prSet>
      <dgm:spPr/>
    </dgm:pt>
    <dgm:pt modelId="{81A88EBC-6D93-45EA-8640-26881C67B2EB}" type="pres">
      <dgm:prSet presAssocID="{9E4F6D76-D980-4889-9D7E-74DDAE7F8D8B}" presName="composite" presStyleCnt="0"/>
      <dgm:spPr/>
    </dgm:pt>
    <dgm:pt modelId="{1BB8C973-45D4-4C1E-ACFD-03B17956E5BC}" type="pres">
      <dgm:prSet presAssocID="{9E4F6D76-D980-4889-9D7E-74DDAE7F8D8B}" presName="imgShp" presStyleLbl="fgImgPlace1" presStyleIdx="0" presStyleCnt="1" custLinFactNeighborX="-3361" custLinFactNeighborY="989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solidFill>
            <a:srgbClr val="FFFF00"/>
          </a:solidFill>
        </a:ln>
      </dgm:spPr>
    </dgm:pt>
    <dgm:pt modelId="{244CB3DB-EFBB-42DE-825E-0C46F08A24A5}" type="pres">
      <dgm:prSet presAssocID="{9E4F6D76-D980-4889-9D7E-74DDAE7F8D8B}" presName="txShp" presStyleLbl="node1" presStyleIdx="0" presStyleCnt="1" custScaleX="108622" custLinFactNeighborX="160" custLinFactNeighborY="9893">
        <dgm:presLayoutVars>
          <dgm:bulletEnabled val="1"/>
        </dgm:presLayoutVars>
      </dgm:prSet>
      <dgm:spPr/>
    </dgm:pt>
  </dgm:ptLst>
  <dgm:cxnLst>
    <dgm:cxn modelId="{690BB160-2A92-474B-AA08-A09149C091F3}" type="presOf" srcId="{9E4F6D76-D980-4889-9D7E-74DDAE7F8D8B}" destId="{244CB3DB-EFBB-42DE-825E-0C46F08A24A5}" srcOrd="0" destOrd="0" presId="urn:microsoft.com/office/officeart/2005/8/layout/vList3"/>
    <dgm:cxn modelId="{63DAAAB7-54CD-44DA-8B24-4245DECBB9FF}" srcId="{A3B2AEBA-B3E1-41E7-91A9-25718A743431}" destId="{9E4F6D76-D980-4889-9D7E-74DDAE7F8D8B}" srcOrd="0" destOrd="0" parTransId="{2FFCED7F-E249-493E-A821-60D8990FF69C}" sibTransId="{5FFAC8E9-6B0A-4A9C-B30E-1D5E436B1FF8}"/>
    <dgm:cxn modelId="{B6058DF6-37C1-434B-B4E4-FFB62A37FA47}" type="presOf" srcId="{A3B2AEBA-B3E1-41E7-91A9-25718A743431}" destId="{81970948-1ADE-4277-A62C-0644830DAFFB}" srcOrd="0" destOrd="0" presId="urn:microsoft.com/office/officeart/2005/8/layout/vList3"/>
    <dgm:cxn modelId="{67246841-AA93-46F5-8BEB-104257D0A6D0}" type="presParOf" srcId="{81970948-1ADE-4277-A62C-0644830DAFFB}" destId="{81A88EBC-6D93-45EA-8640-26881C67B2EB}" srcOrd="0" destOrd="0" presId="urn:microsoft.com/office/officeart/2005/8/layout/vList3"/>
    <dgm:cxn modelId="{EF41562C-D0E2-40BA-AB4C-D4EE613E04FA}" type="presParOf" srcId="{81A88EBC-6D93-45EA-8640-26881C67B2EB}" destId="{1BB8C973-45D4-4C1E-ACFD-03B17956E5BC}" srcOrd="0" destOrd="0" presId="urn:microsoft.com/office/officeart/2005/8/layout/vList3"/>
    <dgm:cxn modelId="{BC306539-D9DF-4DA9-B300-45F083883D67}" type="presParOf" srcId="{81A88EBC-6D93-45EA-8640-26881C67B2EB}" destId="{244CB3DB-EFBB-42DE-825E-0C46F08A24A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16D27F-ADCC-47CB-8969-D2D19F74003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31012054-453B-4046-97EA-70DCEC93850B}">
      <dgm:prSet phldrT="[Texto]" custT="1"/>
      <dgm:spPr>
        <a:solidFill>
          <a:srgbClr val="00B0F0"/>
        </a:solidFill>
      </dgm:spPr>
      <dgm:t>
        <a:bodyPr/>
        <a:lstStyle/>
        <a:p>
          <a:pPr algn="just">
            <a:buNone/>
          </a:pPr>
          <a:r>
            <a:rPr lang="es-E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garantizó que los procesos y procedimientos se actualizarán de forma correcta utilizando como apoyo el software dinámica gerencial; teniendo en cuenta que permite identificar el registro de todas las actividades que se realizan a diario en el hospital Regional de </a:t>
          </a:r>
          <a:r>
            <a:rPr lang="es-C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Aguachica.</a:t>
          </a:r>
          <a:endParaRPr lang="es-CO" sz="2800" dirty="0">
            <a:solidFill>
              <a:schemeClr val="tx1"/>
            </a:solidFill>
          </a:endParaRPr>
        </a:p>
      </dgm:t>
    </dgm:pt>
    <dgm:pt modelId="{B1311E7B-0958-4531-98C0-2A4BE2B2320D}" type="parTrans" cxnId="{FA4A0F77-F2A4-41C6-9AD5-893DBDFDAB07}">
      <dgm:prSet/>
      <dgm:spPr/>
      <dgm:t>
        <a:bodyPr/>
        <a:lstStyle/>
        <a:p>
          <a:endParaRPr lang="es-CO"/>
        </a:p>
      </dgm:t>
    </dgm:pt>
    <dgm:pt modelId="{E1AF6AD7-C484-4139-B10D-B5C58F30DED6}" type="sibTrans" cxnId="{FA4A0F77-F2A4-41C6-9AD5-893DBDFDAB07}">
      <dgm:prSet/>
      <dgm:spPr/>
      <dgm:t>
        <a:bodyPr/>
        <a:lstStyle/>
        <a:p>
          <a:endParaRPr lang="es-CO"/>
        </a:p>
      </dgm:t>
    </dgm:pt>
    <dgm:pt modelId="{6695FA19-CDED-40F3-A0B4-248E4976DAD0}" type="pres">
      <dgm:prSet presAssocID="{2F16D27F-ADCC-47CB-8969-D2D19F740036}" presName="linearFlow" presStyleCnt="0">
        <dgm:presLayoutVars>
          <dgm:dir/>
          <dgm:resizeHandles val="exact"/>
        </dgm:presLayoutVars>
      </dgm:prSet>
      <dgm:spPr/>
    </dgm:pt>
    <dgm:pt modelId="{BB444752-4F20-4F7C-BF17-B2F063E7F09F}" type="pres">
      <dgm:prSet presAssocID="{31012054-453B-4046-97EA-70DCEC93850B}" presName="composite" presStyleCnt="0"/>
      <dgm:spPr/>
    </dgm:pt>
    <dgm:pt modelId="{7C49BA23-AEBE-46CE-A99F-42AED2B726DF}" type="pres">
      <dgm:prSet presAssocID="{31012054-453B-4046-97EA-70DCEC93850B}" presName="imgShp" presStyleLbl="fgImgPlace1" presStyleIdx="0" presStyleCnt="1" custLinFactNeighborX="-3730" custLinFactNeighborY="1164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solidFill>
            <a:srgbClr val="00B0F0"/>
          </a:solidFill>
        </a:ln>
      </dgm:spPr>
    </dgm:pt>
    <dgm:pt modelId="{13BED9E1-1F91-48D6-BCF5-C820A6CED9F4}" type="pres">
      <dgm:prSet presAssocID="{31012054-453B-4046-97EA-70DCEC93850B}" presName="txShp" presStyleLbl="node1" presStyleIdx="0" presStyleCnt="1" custScaleX="108290" custLinFactNeighborX="270" custLinFactNeighborY="13237">
        <dgm:presLayoutVars>
          <dgm:bulletEnabled val="1"/>
        </dgm:presLayoutVars>
      </dgm:prSet>
      <dgm:spPr/>
    </dgm:pt>
  </dgm:ptLst>
  <dgm:cxnLst>
    <dgm:cxn modelId="{C0E6DA24-1DD9-4972-A4D9-9BB09F630071}" type="presOf" srcId="{31012054-453B-4046-97EA-70DCEC93850B}" destId="{13BED9E1-1F91-48D6-BCF5-C820A6CED9F4}" srcOrd="0" destOrd="0" presId="urn:microsoft.com/office/officeart/2005/8/layout/vList3"/>
    <dgm:cxn modelId="{FA4A0F77-F2A4-41C6-9AD5-893DBDFDAB07}" srcId="{2F16D27F-ADCC-47CB-8969-D2D19F740036}" destId="{31012054-453B-4046-97EA-70DCEC93850B}" srcOrd="0" destOrd="0" parTransId="{B1311E7B-0958-4531-98C0-2A4BE2B2320D}" sibTransId="{E1AF6AD7-C484-4139-B10D-B5C58F30DED6}"/>
    <dgm:cxn modelId="{72C230AC-CBA0-4AA2-B095-7FDCB5F2401E}" type="presOf" srcId="{2F16D27F-ADCC-47CB-8969-D2D19F740036}" destId="{6695FA19-CDED-40F3-A0B4-248E4976DAD0}" srcOrd="0" destOrd="0" presId="urn:microsoft.com/office/officeart/2005/8/layout/vList3"/>
    <dgm:cxn modelId="{C9987F34-A11E-4825-A5E2-0A0DA65CBD3A}" type="presParOf" srcId="{6695FA19-CDED-40F3-A0B4-248E4976DAD0}" destId="{BB444752-4F20-4F7C-BF17-B2F063E7F09F}" srcOrd="0" destOrd="0" presId="urn:microsoft.com/office/officeart/2005/8/layout/vList3"/>
    <dgm:cxn modelId="{452D8A8C-1D8F-4394-B31C-7A8AC78B56B2}" type="presParOf" srcId="{BB444752-4F20-4F7C-BF17-B2F063E7F09F}" destId="{7C49BA23-AEBE-46CE-A99F-42AED2B726DF}" srcOrd="0" destOrd="0" presId="urn:microsoft.com/office/officeart/2005/8/layout/vList3"/>
    <dgm:cxn modelId="{EC97CC30-4150-4D4F-BA5A-6B3C4F9E2C68}" type="presParOf" srcId="{BB444752-4F20-4F7C-BF17-B2F063E7F09F}" destId="{13BED9E1-1F91-48D6-BCF5-C820A6CED9F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89F21-ED98-4D4B-9801-587DB11636C8}">
      <dsp:nvSpPr>
        <dsp:cNvPr id="0" name=""/>
        <dsp:cNvSpPr/>
      </dsp:nvSpPr>
      <dsp:spPr>
        <a:xfrm rot="10800000">
          <a:off x="3201753" y="1205471"/>
          <a:ext cx="9069920" cy="4442620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907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verificaron cuales normas regulan el sistema de gestión de la calidad, confirmando que la principal norma es la Norma técnica de calidad en la gestión pública 1000:2009 complementada con el decreto 1011 de 2006.</a:t>
          </a:r>
          <a:endParaRPr lang="es-CO" sz="2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312408" y="1205471"/>
        <a:ext cx="7959265" cy="4442620"/>
      </dsp:txXfrm>
    </dsp:sp>
    <dsp:sp modelId="{B9327D6E-5DA3-48BC-86BC-7DA70537AFCA}">
      <dsp:nvSpPr>
        <dsp:cNvPr id="0" name=""/>
        <dsp:cNvSpPr/>
      </dsp:nvSpPr>
      <dsp:spPr>
        <a:xfrm>
          <a:off x="839593" y="1195070"/>
          <a:ext cx="4442620" cy="444262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4CB3DB-EFBB-42DE-825E-0C46F08A24A5}">
      <dsp:nvSpPr>
        <dsp:cNvPr id="0" name=""/>
        <dsp:cNvSpPr/>
      </dsp:nvSpPr>
      <dsp:spPr>
        <a:xfrm rot="10800000">
          <a:off x="2743433" y="1210773"/>
          <a:ext cx="9467608" cy="4390820"/>
        </a:xfrm>
        <a:prstGeom prst="homePlate">
          <a:avLst/>
        </a:prstGeom>
        <a:solidFill>
          <a:srgbClr val="F9F5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6230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Los archivos físicos se clasificaron para lograr un orden específico de todos los procedimientos que se deben realizar a la hora de organizar los documentos del sistema integrado de gestión en la oficina de calidad.</a:t>
          </a:r>
          <a:endParaRPr lang="es-CO" sz="2800" kern="1200" dirty="0"/>
        </a:p>
      </dsp:txBody>
      <dsp:txXfrm rot="10800000">
        <a:off x="3841138" y="1210773"/>
        <a:ext cx="8369903" cy="4390820"/>
      </dsp:txXfrm>
    </dsp:sp>
    <dsp:sp modelId="{1BB8C973-45D4-4C1E-ACFD-03B17956E5BC}">
      <dsp:nvSpPr>
        <dsp:cNvPr id="0" name=""/>
        <dsp:cNvSpPr/>
      </dsp:nvSpPr>
      <dsp:spPr>
        <a:xfrm>
          <a:off x="762253" y="1210773"/>
          <a:ext cx="4390820" cy="439082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ED9E1-1F91-48D6-BCF5-C820A6CED9F4}">
      <dsp:nvSpPr>
        <dsp:cNvPr id="0" name=""/>
        <dsp:cNvSpPr/>
      </dsp:nvSpPr>
      <dsp:spPr>
        <a:xfrm rot="10800000">
          <a:off x="2725167" y="1755339"/>
          <a:ext cx="9270093" cy="4312399"/>
        </a:xfrm>
        <a:prstGeom prst="homePlat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1648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garantizó que los procesos y procedimientos se actualizarán de forma correcta utilizando como apoyo el software dinámica gerencial; teniendo en cuenta que permite identificar el registro de todas las actividades que se realizan a diario en el hospital Regional de </a:t>
          </a:r>
          <a:r>
            <a:rPr lang="es-CO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Aguachica.</a:t>
          </a:r>
          <a:endParaRPr lang="es-CO" sz="2800" kern="1200" dirty="0">
            <a:solidFill>
              <a:schemeClr val="tx1"/>
            </a:solidFill>
          </a:endParaRPr>
        </a:p>
      </dsp:txBody>
      <dsp:txXfrm rot="10800000">
        <a:off x="3803267" y="1755339"/>
        <a:ext cx="8191993" cy="4312399"/>
      </dsp:txXfrm>
    </dsp:sp>
    <dsp:sp modelId="{7C49BA23-AEBE-46CE-A99F-42AED2B726DF}">
      <dsp:nvSpPr>
        <dsp:cNvPr id="0" name=""/>
        <dsp:cNvSpPr/>
      </dsp:nvSpPr>
      <dsp:spPr>
        <a:xfrm>
          <a:off x="739832" y="1686513"/>
          <a:ext cx="4312399" cy="431239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AD76B-B866-49DF-9AA3-379377DEA9AF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D4733-72BB-4D3A-8F09-1BC3B6E4A8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sv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79245" y="9410700"/>
            <a:ext cx="8994640" cy="5344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79"/>
              </a:lnSpc>
              <a:spcBef>
                <a:spcPct val="0"/>
              </a:spcBef>
            </a:pPr>
            <a:r>
              <a:rPr lang="en-US" sz="4800" dirty="0">
                <a:solidFill>
                  <a:srgbClr val="44A742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PRAE</a:t>
            </a:r>
            <a:endParaRPr lang="en-US" sz="5400" dirty="0">
              <a:solidFill>
                <a:srgbClr val="44A742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60007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06232" y="1708880"/>
            <a:ext cx="10284009" cy="13644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200000"/>
              </a:lnSpc>
              <a:tabLst>
                <a:tab pos="180340" algn="l"/>
              </a:tabLst>
            </a:pPr>
            <a:r>
              <a:rPr lang="es-E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ACTUALIZACIÓN DEL SISTEMA INTEGRADO DE GESTIÓN EN EL ÁREA DE CALIDAD DEL HOSPITAL REGIONAL DE AGUACHICA, CESAR</a:t>
            </a:r>
            <a:endParaRPr lang="es-CO" sz="2400" dirty="0">
              <a:effectLst/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60" t="21264" r="6608" b="71845"/>
          <a:stretch>
            <a:fillRect/>
          </a:stretch>
        </p:blipFill>
        <p:spPr>
          <a:xfrm>
            <a:off x="1028702" y="8389296"/>
            <a:ext cx="6087719" cy="44990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3124850" y="0"/>
            <a:ext cx="5163151" cy="10287000"/>
            <a:chOff x="0" y="0"/>
            <a:chExt cx="6884199" cy="13716000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0"/>
              <a:ext cx="6884199" cy="6858000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6858000"/>
              <a:ext cx="6884199" cy="6858000"/>
            </a:xfrm>
            <a:prstGeom prst="rect">
              <a:avLst/>
            </a:prstGeom>
          </p:spPr>
        </p:pic>
      </p:grpSp>
      <p:grpSp>
        <p:nvGrpSpPr>
          <p:cNvPr id="8" name="Group 8"/>
          <p:cNvGrpSpPr/>
          <p:nvPr/>
        </p:nvGrpSpPr>
        <p:grpSpPr>
          <a:xfrm>
            <a:off x="10023340" y="0"/>
            <a:ext cx="10726128" cy="10652611"/>
            <a:chOff x="0" y="0"/>
            <a:chExt cx="14301503" cy="14203480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6">
              <a:alphaModFix amt="32999"/>
            </a:blip>
            <a:srcRect r="7310"/>
            <a:stretch>
              <a:fillRect/>
            </a:stretch>
          </p:blipFill>
          <p:spPr>
            <a:xfrm>
              <a:off x="2775700" y="0"/>
              <a:ext cx="11525803" cy="9326128"/>
            </a:xfrm>
            <a:prstGeom prst="rect">
              <a:avLst/>
            </a:prstGeom>
          </p:spPr>
        </p:pic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>
              <a:off x="2775700" y="0"/>
              <a:ext cx="10859180" cy="9404050"/>
              <a:chOff x="0" y="0"/>
              <a:chExt cx="6350000" cy="54991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54991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5499100">
                    <a:moveTo>
                      <a:pt x="3175000" y="0"/>
                    </a:moveTo>
                    <a:lnTo>
                      <a:pt x="0" y="0"/>
                    </a:lnTo>
                    <a:lnTo>
                      <a:pt x="1587500" y="2749550"/>
                    </a:lnTo>
                    <a:lnTo>
                      <a:pt x="3175000" y="5499100"/>
                    </a:lnTo>
                    <a:lnTo>
                      <a:pt x="4762500" y="2749550"/>
                    </a:lnTo>
                    <a:lnTo>
                      <a:pt x="635000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r="-15466"/>
                </a:stretch>
              </a:blipFill>
            </p:spPr>
          </p:sp>
        </p:grpSp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7">
              <a:alphaModFix amt="38000"/>
            </a:blip>
            <a:srcRect l="18690" t="23271" r="14846"/>
            <a:stretch>
              <a:fillRect/>
            </a:stretch>
          </p:blipFill>
          <p:spPr>
            <a:xfrm>
              <a:off x="2775700" y="6718864"/>
              <a:ext cx="11525803" cy="7484616"/>
            </a:xfrm>
            <a:prstGeom prst="rect">
              <a:avLst/>
            </a:prstGeom>
          </p:spPr>
        </p:pic>
        <p:grpSp>
          <p:nvGrpSpPr>
            <p:cNvPr id="13" name="Group 13"/>
            <p:cNvGrpSpPr>
              <a:grpSpLocks noChangeAspect="1"/>
            </p:cNvGrpSpPr>
            <p:nvPr/>
          </p:nvGrpSpPr>
          <p:grpSpPr>
            <a:xfrm>
              <a:off x="0" y="5125689"/>
              <a:ext cx="10555570" cy="9077791"/>
              <a:chOff x="0" y="0"/>
              <a:chExt cx="6350000" cy="5461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59563" y="32385"/>
                <a:ext cx="6230874" cy="5396230"/>
              </a:xfrm>
              <a:custGeom>
                <a:avLst/>
                <a:gdLst/>
                <a:ahLst/>
                <a:cxnLst/>
                <a:rect l="l" t="t" r="r" b="b"/>
                <a:pathLst>
                  <a:path w="6230874" h="5396230">
                    <a:moveTo>
                      <a:pt x="3115437" y="0"/>
                    </a:moveTo>
                    <a:lnTo>
                      <a:pt x="0" y="5396230"/>
                    </a:lnTo>
                    <a:lnTo>
                      <a:pt x="6230874" y="5396230"/>
                    </a:lnTo>
                    <a:close/>
                  </a:path>
                </a:pathLst>
              </a:custGeom>
              <a:blipFill>
                <a:blip r:embed="rId7"/>
                <a:stretch>
                  <a:fillRect t="-1800" r="-59508" b="-1800"/>
                </a:stretch>
              </a:blipFill>
            </p:spPr>
          </p:sp>
        </p:grpSp>
      </p:grpSp>
      <p:grpSp>
        <p:nvGrpSpPr>
          <p:cNvPr id="15" name="Group 15"/>
          <p:cNvGrpSpPr/>
          <p:nvPr/>
        </p:nvGrpSpPr>
        <p:grpSpPr>
          <a:xfrm>
            <a:off x="579245" y="449995"/>
            <a:ext cx="3493315" cy="1157412"/>
            <a:chOff x="0" y="0"/>
            <a:chExt cx="4657753" cy="1543217"/>
          </a:xfrm>
        </p:grpSpPr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0" y="0"/>
              <a:ext cx="1451358" cy="1543217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1847567" y="12284"/>
              <a:ext cx="2285327" cy="4958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895"/>
                </a:lnSpc>
              </a:pPr>
              <a:r>
                <a:rPr lang="en-US" sz="2443" spc="-24">
                  <a:solidFill>
                    <a:srgbClr val="35B729"/>
                  </a:solidFill>
                  <a:latin typeface="Playfair Display Bold"/>
                </a:rPr>
                <a:t>Universidad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322707" y="533904"/>
              <a:ext cx="3335046" cy="427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7"/>
                </a:lnSpc>
              </a:pPr>
              <a:r>
                <a:rPr lang="en-US" sz="2091" spc="-20" dirty="0">
                  <a:solidFill>
                    <a:srgbClr val="1F7317"/>
                  </a:solidFill>
                  <a:latin typeface="Playfair Display Bold"/>
                </a:rPr>
                <a:t>Popular del Cesar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847567" y="1031754"/>
              <a:ext cx="2084133" cy="256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67"/>
                </a:lnSpc>
              </a:pPr>
              <a:r>
                <a:rPr lang="en-US" sz="1237" spc="-12">
                  <a:solidFill>
                    <a:srgbClr val="000000"/>
                  </a:solidFill>
                  <a:latin typeface="Playfair Display Bold"/>
                </a:rPr>
                <a:t>Seccional Aguachica </a:t>
              </a:r>
            </a:p>
          </p:txBody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9"/>
          <a:srcRect l="27903" t="7707" r="27626" b="7032"/>
          <a:stretch>
            <a:fillRect/>
          </a:stretch>
        </p:blipFill>
        <p:spPr>
          <a:xfrm>
            <a:off x="10023341" y="298188"/>
            <a:ext cx="1506527" cy="1624685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879340" y="8330451"/>
            <a:ext cx="10284009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UNIVERSIDAD POPULAR DEL CESAR SECCIONAL AGUACHICA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PROGRAMA ADMINISTRACION DE MEPRESAS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2022-1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3407004" y="6614647"/>
            <a:ext cx="5468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CARLOS</a:t>
            </a: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ARTURO YAZO GALLARDO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3629304" y="5309940"/>
            <a:ext cx="4837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DANNA LORENA REYES REYES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3787322" y="3884642"/>
            <a:ext cx="4463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PRACTICAS</a:t>
            </a: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altLang="en-US" sz="2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CURRICULARES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2314816" y="-2086793"/>
            <a:ext cx="6208021" cy="4173585"/>
            <a:chOff x="0" y="0"/>
            <a:chExt cx="7990758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990758" cy="5372100"/>
            </a:xfrm>
            <a:custGeom>
              <a:avLst/>
              <a:gdLst/>
              <a:ahLst/>
              <a:cxnLst/>
              <a:rect l="l" t="t" r="r" b="b"/>
              <a:pathLst>
                <a:path w="7990758" h="5372100">
                  <a:moveTo>
                    <a:pt x="6440088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440088" y="5372100"/>
                  </a:lnTo>
                  <a:lnTo>
                    <a:pt x="7990758" y="2686050"/>
                  </a:lnTo>
                  <a:lnTo>
                    <a:pt x="6440088" y="0"/>
                  </a:lnTo>
                  <a:close/>
                </a:path>
              </a:pathLst>
            </a:custGeom>
            <a:solidFill>
              <a:srgbClr val="30B12A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l="26651" t="7823" r="27057" b="8190"/>
          <a:stretch>
            <a:fillRect/>
          </a:stretch>
        </p:blipFill>
        <p:spPr>
          <a:xfrm>
            <a:off x="838200" y="2086793"/>
            <a:ext cx="5710696" cy="5828039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 rot="-10800000">
            <a:off x="-1093063" y="7283541"/>
            <a:ext cx="2963586" cy="3459503"/>
            <a:chOff x="0" y="0"/>
            <a:chExt cx="4602013" cy="5372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02013" cy="5372100"/>
            </a:xfrm>
            <a:custGeom>
              <a:avLst/>
              <a:gdLst/>
              <a:ahLst/>
              <a:cxnLst/>
              <a:rect l="l" t="t" r="r" b="b"/>
              <a:pathLst>
                <a:path w="4602013" h="5372100">
                  <a:moveTo>
                    <a:pt x="3051343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3051343" y="5372100"/>
                  </a:lnTo>
                  <a:lnTo>
                    <a:pt x="4602013" y="2686050"/>
                  </a:lnTo>
                  <a:lnTo>
                    <a:pt x="3051343" y="0"/>
                  </a:lnTo>
                  <a:close/>
                </a:path>
              </a:pathLst>
            </a:custGeom>
            <a:solidFill>
              <a:srgbClr val="F6D824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8283485" y="4315647"/>
            <a:ext cx="8115300" cy="1519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40"/>
              </a:lnSpc>
              <a:spcBef>
                <a:spcPct val="0"/>
              </a:spcBef>
            </a:pPr>
            <a:r>
              <a:rPr lang="en-US" sz="15000" dirty="0">
                <a:solidFill>
                  <a:srgbClr val="000000"/>
                </a:solidFill>
                <a:latin typeface="Bernard MT Condensed" panose="02050806060905020404" pitchFamily="18" charset="0"/>
              </a:rPr>
              <a:t>¡GRACIAS!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4790417" y="-446410"/>
            <a:ext cx="13497585" cy="791631"/>
          </a:xfrm>
          <a:prstGeom prst="rect">
            <a:avLst/>
          </a:prstGeom>
          <a:solidFill>
            <a:srgbClr val="EFEAF4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4026"/>
          <a:stretch>
            <a:fillRect/>
          </a:stretch>
        </p:blipFill>
        <p:spPr>
          <a:xfrm flipH="1" flipV="1">
            <a:off x="0" y="-1169840"/>
            <a:ext cx="5660104" cy="32317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6658381" y="919613"/>
            <a:ext cx="49712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es-CO" altLang="es-CO" sz="4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sp>
        <p:nvSpPr>
          <p:cNvPr id="17" name="Elipse 16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23CBF8DC-8F63-89E6-5592-2A1C65DF336E}"/>
              </a:ext>
            </a:extLst>
          </p:cNvPr>
          <p:cNvSpPr/>
          <p:nvPr/>
        </p:nvSpPr>
        <p:spPr>
          <a:xfrm>
            <a:off x="6264273" y="3872237"/>
            <a:ext cx="5759450" cy="4233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SISTEMA</a:t>
            </a:r>
            <a:r>
              <a:rPr lang="es-ES" sz="4800" b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INTEGRADO DE GESTIÓN </a:t>
            </a:r>
            <a:endParaRPr lang="es-CO" sz="4800" b="1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4F133595-42C6-CCF9-F3FD-4AF8F3C7E253}"/>
              </a:ext>
            </a:extLst>
          </p:cNvPr>
          <p:cNvSpPr/>
          <p:nvPr/>
        </p:nvSpPr>
        <p:spPr>
          <a:xfrm>
            <a:off x="7536189" y="2466848"/>
            <a:ext cx="3215618" cy="1403319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MEJORAR </a:t>
            </a:r>
            <a:endParaRPr lang="es-CO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721C6CA9-B603-BD1C-974E-0503C612D8D3}"/>
              </a:ext>
            </a:extLst>
          </p:cNvPr>
          <p:cNvSpPr/>
          <p:nvPr/>
        </p:nvSpPr>
        <p:spPr>
          <a:xfrm>
            <a:off x="12034609" y="4967015"/>
            <a:ext cx="4207477" cy="1901174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PROCESOS</a:t>
            </a:r>
            <a:r>
              <a:rPr lang="es-ES" sz="3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Y PROCEDIMIENTOS </a:t>
            </a:r>
            <a:endParaRPr lang="es-CO" sz="3200" b="1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Flecha: doblada 14">
            <a:extLst>
              <a:ext uri="{FF2B5EF4-FFF2-40B4-BE49-F238E27FC236}">
                <a16:creationId xmlns:a16="http://schemas.microsoft.com/office/drawing/2014/main" id="{DAF56091-B535-4C4D-E3B5-DF510AACEA15}"/>
              </a:ext>
            </a:extLst>
          </p:cNvPr>
          <p:cNvSpPr/>
          <p:nvPr/>
        </p:nvSpPr>
        <p:spPr>
          <a:xfrm rot="5400000">
            <a:off x="12529479" y="2685121"/>
            <a:ext cx="2141707" cy="1632311"/>
          </a:xfrm>
          <a:prstGeom prst="ben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28F3F848-594B-2B9D-2439-2543711E4CB3}"/>
              </a:ext>
            </a:extLst>
          </p:cNvPr>
          <p:cNvSpPr/>
          <p:nvPr/>
        </p:nvSpPr>
        <p:spPr>
          <a:xfrm>
            <a:off x="7146768" y="8134628"/>
            <a:ext cx="4000500" cy="1397669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DEPARTAMENTO DE CALIDAD</a:t>
            </a:r>
            <a:endParaRPr lang="es-CO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Flecha: doblada 18">
            <a:extLst>
              <a:ext uri="{FF2B5EF4-FFF2-40B4-BE49-F238E27FC236}">
                <a16:creationId xmlns:a16="http://schemas.microsoft.com/office/drawing/2014/main" id="{9848B88F-F378-4C4D-2EAA-A20C36B09EE3}"/>
              </a:ext>
            </a:extLst>
          </p:cNvPr>
          <p:cNvSpPr/>
          <p:nvPr/>
        </p:nvSpPr>
        <p:spPr>
          <a:xfrm rot="10800000">
            <a:off x="12332146" y="7401354"/>
            <a:ext cx="2536371" cy="1792570"/>
          </a:xfrm>
          <a:prstGeom prst="ben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682AD7A6-86BB-9FBC-E258-4DC7F6E97462}"/>
              </a:ext>
            </a:extLst>
          </p:cNvPr>
          <p:cNvSpPr/>
          <p:nvPr/>
        </p:nvSpPr>
        <p:spPr>
          <a:xfrm>
            <a:off x="2779493" y="4937763"/>
            <a:ext cx="3473894" cy="1959679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ACTUALIZAR</a:t>
            </a:r>
            <a:endParaRPr lang="es-CO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Flecha: doblada 21">
            <a:extLst>
              <a:ext uri="{FF2B5EF4-FFF2-40B4-BE49-F238E27FC236}">
                <a16:creationId xmlns:a16="http://schemas.microsoft.com/office/drawing/2014/main" id="{9BE6139E-6918-9E9C-5744-F15682074F86}"/>
              </a:ext>
            </a:extLst>
          </p:cNvPr>
          <p:cNvSpPr/>
          <p:nvPr/>
        </p:nvSpPr>
        <p:spPr>
          <a:xfrm rot="16200000">
            <a:off x="3850996" y="7310084"/>
            <a:ext cx="2065460" cy="1838983"/>
          </a:xfrm>
          <a:prstGeom prst="ben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23" name="Flecha: doblada 22">
            <a:extLst>
              <a:ext uri="{FF2B5EF4-FFF2-40B4-BE49-F238E27FC236}">
                <a16:creationId xmlns:a16="http://schemas.microsoft.com/office/drawing/2014/main" id="{E0B2365E-AC93-5D96-071B-01C46F753372}"/>
              </a:ext>
            </a:extLst>
          </p:cNvPr>
          <p:cNvSpPr/>
          <p:nvPr/>
        </p:nvSpPr>
        <p:spPr>
          <a:xfrm>
            <a:off x="3810000" y="2636286"/>
            <a:ext cx="2908239" cy="1830423"/>
          </a:xfrm>
          <a:prstGeom prst="ben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3602767" y="-3778684"/>
            <a:ext cx="13505732" cy="6226137"/>
            <a:chOff x="0" y="0"/>
            <a:chExt cx="11653156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653155" cy="5372100"/>
            </a:xfrm>
            <a:custGeom>
              <a:avLst/>
              <a:gdLst/>
              <a:ahLst/>
              <a:cxnLst/>
              <a:rect l="l" t="t" r="r" b="b"/>
              <a:pathLst>
                <a:path w="11653155" h="5372100">
                  <a:moveTo>
                    <a:pt x="10102486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10102486" y="5372100"/>
                  </a:lnTo>
                  <a:lnTo>
                    <a:pt x="11653155" y="2686050"/>
                  </a:lnTo>
                  <a:lnTo>
                    <a:pt x="10102486" y="0"/>
                  </a:lnTo>
                  <a:close/>
                </a:path>
              </a:pathLst>
            </a:custGeom>
            <a:solidFill>
              <a:srgbClr val="EFEAF4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4026"/>
          <a:stretch>
            <a:fillRect/>
          </a:stretch>
        </p:blipFill>
        <p:spPr>
          <a:xfrm>
            <a:off x="1028702" y="381753"/>
            <a:ext cx="2121399" cy="121124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784169" y="381754"/>
            <a:ext cx="1475132" cy="156849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6629" y="8559466"/>
            <a:ext cx="1397669" cy="1397669"/>
          </a:xfrm>
          <a:prstGeom prst="rect">
            <a:avLst/>
          </a:prstGeom>
        </p:spPr>
      </p:pic>
      <p:sp>
        <p:nvSpPr>
          <p:cNvPr id="7" name="1 CuadroTexto"/>
          <p:cNvSpPr txBox="1"/>
          <p:nvPr/>
        </p:nvSpPr>
        <p:spPr>
          <a:xfrm>
            <a:off x="10228522" y="1447045"/>
            <a:ext cx="5257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4800" b="1" dirty="0">
                <a:latin typeface="Arial" pitchFamily="34" charset="0"/>
              </a:rPr>
              <a:t>DIAGNÓSTICO</a:t>
            </a:r>
            <a:r>
              <a:rPr lang="es-E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lang="es-C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sp>
        <p:nvSpPr>
          <p:cNvPr id="14" name="TextBox 25"/>
          <p:cNvSpPr txBox="1"/>
          <p:nvPr/>
        </p:nvSpPr>
        <p:spPr>
          <a:xfrm>
            <a:off x="8264327" y="9728707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5838AA5-151C-62AC-42A7-474B4B49D5FB}"/>
              </a:ext>
            </a:extLst>
          </p:cNvPr>
          <p:cNvSpPr txBox="1"/>
          <p:nvPr/>
        </p:nvSpPr>
        <p:spPr>
          <a:xfrm>
            <a:off x="9601200" y="3436831"/>
            <a:ext cx="765810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La oficina está integrada por 3 personas. Luxana Royero Meza, jefe y asesora de calidad; María Torrado, auditora de calidad; Danna Reyes, Practicante de la Universidad popular de cesar “Seccional Aguachica”, encargadas de dar cumplimiento a los requisitos que exige el ministerio de salud para cumplir con los estándares establecidos por el hospital y de esa manera lograr el buen funcionamiento y mejora en todos los aspectos requeridos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CO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A5BBB31-816E-A18B-D2D9-A2A80C03E23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0" t="21034" r="1455" b="24132"/>
          <a:stretch/>
        </p:blipFill>
        <p:spPr bwMode="auto">
          <a:xfrm>
            <a:off x="419916" y="3009900"/>
            <a:ext cx="7844412" cy="6248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grpSp>
        <p:nvGrpSpPr>
          <p:cNvPr id="2" name="Group 2"/>
          <p:cNvGrpSpPr/>
          <p:nvPr/>
        </p:nvGrpSpPr>
        <p:grpSpPr>
          <a:xfrm>
            <a:off x="13741038" y="-1217563"/>
            <a:ext cx="9852713" cy="11676275"/>
            <a:chOff x="0" y="0"/>
            <a:chExt cx="13136951" cy="15568366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34026"/>
            <a:stretch>
              <a:fillRect/>
            </a:stretch>
          </p:blipFill>
          <p:spPr>
            <a:xfrm flipV="1">
              <a:off x="0" y="0"/>
              <a:ext cx="10199044" cy="5823319"/>
            </a:xfrm>
            <a:prstGeom prst="rect">
              <a:avLst/>
            </a:prstGeom>
          </p:spPr>
        </p:pic>
        <p:grpSp>
          <p:nvGrpSpPr>
            <p:cNvPr id="4" name="Group 4"/>
            <p:cNvGrpSpPr/>
            <p:nvPr/>
          </p:nvGrpSpPr>
          <p:grpSpPr>
            <a:xfrm rot="-10800000">
              <a:off x="2115666" y="3513875"/>
              <a:ext cx="11021285" cy="12054491"/>
              <a:chOff x="0" y="0"/>
              <a:chExt cx="4911651" cy="53721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911651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4911651" h="5372100">
                    <a:moveTo>
                      <a:pt x="3360981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3360981" y="5372100"/>
                    </a:lnTo>
                    <a:lnTo>
                      <a:pt x="4911651" y="2686050"/>
                    </a:lnTo>
                    <a:lnTo>
                      <a:pt x="3360981" y="0"/>
                    </a:lnTo>
                    <a:close/>
                  </a:path>
                </a:pathLst>
              </a:custGeom>
              <a:solidFill>
                <a:srgbClr val="16B012"/>
              </a:solidFill>
            </p:spPr>
          </p:sp>
        </p:grpSp>
      </p:grpSp>
      <p:grpSp>
        <p:nvGrpSpPr>
          <p:cNvPr id="7" name="Group 7"/>
          <p:cNvGrpSpPr/>
          <p:nvPr/>
        </p:nvGrpSpPr>
        <p:grpSpPr>
          <a:xfrm>
            <a:off x="12032306" y="1547931"/>
            <a:ext cx="6240443" cy="2897156"/>
            <a:chOff x="0" y="0"/>
            <a:chExt cx="3509512" cy="18719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28701" y="384486"/>
            <a:ext cx="1475132" cy="156849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5" name="1 CuadroTexto"/>
          <p:cNvSpPr txBox="1"/>
          <p:nvPr/>
        </p:nvSpPr>
        <p:spPr>
          <a:xfrm>
            <a:off x="12680943" y="2544953"/>
            <a:ext cx="48180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itchFamily="34" charset="0"/>
              </a:rPr>
              <a:t>OBJETIVOS</a:t>
            </a:r>
          </a:p>
        </p:txBody>
      </p:sp>
      <p:sp>
        <p:nvSpPr>
          <p:cNvPr id="16" name="Rectángulo 12"/>
          <p:cNvSpPr>
            <a:spLocks noChangeArrowheads="1"/>
          </p:cNvSpPr>
          <p:nvPr/>
        </p:nvSpPr>
        <p:spPr bwMode="auto">
          <a:xfrm>
            <a:off x="2383327" y="1168733"/>
            <a:ext cx="736112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n-US" sz="2000" dirty="0"/>
              <a:t> </a:t>
            </a:r>
            <a:r>
              <a:rPr lang="es-ES" altLang="en-US" b="1" dirty="0"/>
              <a:t>OBJETIVO GENERAL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</p:txBody>
      </p:sp>
      <p:sp>
        <p:nvSpPr>
          <p:cNvPr id="19" name="Rectángulo 12"/>
          <p:cNvSpPr>
            <a:spLocks noChangeArrowheads="1"/>
          </p:cNvSpPr>
          <p:nvPr/>
        </p:nvSpPr>
        <p:spPr bwMode="auto">
          <a:xfrm>
            <a:off x="2350767" y="3750007"/>
            <a:ext cx="11528075" cy="779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/>
              <a:t> </a:t>
            </a:r>
            <a:r>
              <a:rPr lang="es-ES" altLang="en-US" b="1" dirty="0"/>
              <a:t>OBJETIVO ESPECIFICOS</a:t>
            </a:r>
          </a:p>
          <a:p>
            <a:pPr marL="342900" lvl="0" indent="-342900" algn="just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CO" sz="28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Programar la actividad de actualización de los procesos y procedimientos en el área de calidad.</a:t>
            </a:r>
            <a:endParaRPr lang="es-CO" sz="2800" dirty="0"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CO" sz="28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Organizar el archivo físico de los reportes de la actualización del SIG año 2022 en el área de calidad.</a:t>
            </a:r>
            <a:endParaRPr lang="es-CO" sz="28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s-CO" sz="28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Actualizar por digitación los procesos y procedimientos del sistema integrado de calidad.</a:t>
            </a:r>
            <a:endParaRPr lang="es-CO" sz="2800" dirty="0">
              <a:effectLst/>
              <a:ea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</p:txBody>
      </p:sp>
      <p:sp>
        <p:nvSpPr>
          <p:cNvPr id="23" name="TextBox 25"/>
          <p:cNvSpPr txBox="1"/>
          <p:nvPr/>
        </p:nvSpPr>
        <p:spPr>
          <a:xfrm>
            <a:off x="8261578" y="9615285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41908C7-0330-F7FD-F29D-711EBC64C54D}"/>
              </a:ext>
            </a:extLst>
          </p:cNvPr>
          <p:cNvSpPr txBox="1"/>
          <p:nvPr/>
        </p:nvSpPr>
        <p:spPr>
          <a:xfrm>
            <a:off x="1727534" y="2205163"/>
            <a:ext cx="929724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CO" sz="3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Actualizar el sistema integrado de gestión en el área de calidad del hospital regional de Aguachica, Cesar.</a:t>
            </a:r>
            <a:endParaRPr lang="es-CO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3"/>
          <p:cNvGrpSpPr/>
          <p:nvPr/>
        </p:nvGrpSpPr>
        <p:grpSpPr>
          <a:xfrm>
            <a:off x="15790293" y="457013"/>
            <a:ext cx="1620549" cy="1694431"/>
            <a:chOff x="0" y="0"/>
            <a:chExt cx="4188895" cy="4379869"/>
          </a:xfrm>
        </p:grpSpPr>
        <p:sp>
          <p:nvSpPr>
            <p:cNvPr id="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2260416" y="921468"/>
            <a:ext cx="134817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DESARROLLO DEL OBJETIVO ESPECIFICO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6379749" y="1023316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AF667914-0541-5FF5-1DEB-AC9643BC83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4204014"/>
              </p:ext>
            </p:extLst>
          </p:nvPr>
        </p:nvGraphicFramePr>
        <p:xfrm>
          <a:off x="2513223" y="3166491"/>
          <a:ext cx="13261554" cy="5648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4AE8C24F-D7C9-0F2B-0CFC-BAF36BBEA5B1}"/>
              </a:ext>
            </a:extLst>
          </p:cNvPr>
          <p:cNvSpPr txBox="1"/>
          <p:nvPr/>
        </p:nvSpPr>
        <p:spPr>
          <a:xfrm>
            <a:off x="2997108" y="2933700"/>
            <a:ext cx="12293784" cy="12618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solidFill>
                  <a:schemeClr val="tx1"/>
                </a:solidFill>
                <a:effectLst/>
                <a:highlight>
                  <a:srgbClr val="CCFFCC"/>
                </a:highlight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Programar la actividad de actualización de los procesos y procedimientos en el área de calidad</a:t>
            </a:r>
            <a:endParaRPr lang="es-CO" sz="2800" b="1" dirty="0">
              <a:solidFill>
                <a:schemeClr val="tx1"/>
              </a:solidFill>
              <a:highlight>
                <a:srgbClr val="CCFFCC"/>
              </a:highlight>
              <a:latin typeface="Palatino Linotype" panose="020405020505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O" sz="2000" dirty="0">
              <a:solidFill>
                <a:schemeClr val="accent3">
                  <a:lumMod val="50000"/>
                </a:schemeClr>
              </a:solidFill>
              <a:highlight>
                <a:srgbClr val="CCFFCC"/>
              </a:highlight>
              <a:latin typeface="Palatino Linotype" panose="0204050205050503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>
            <a:extLst>
              <a:ext uri="{FF2B5EF4-FFF2-40B4-BE49-F238E27FC236}">
                <a16:creationId xmlns:a16="http://schemas.microsoft.com/office/drawing/2014/main" id="{DE75CDC5-20A7-1B65-4BFC-54D880E84B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grpSp>
        <p:nvGrpSpPr>
          <p:cNvPr id="3" name="Group 8">
            <a:extLst>
              <a:ext uri="{FF2B5EF4-FFF2-40B4-BE49-F238E27FC236}">
                <a16:creationId xmlns:a16="http://schemas.microsoft.com/office/drawing/2014/main" id="{AAD2C533-086B-EB37-3F63-EAB12AF199E1}"/>
              </a:ext>
            </a:extLst>
          </p:cNvPr>
          <p:cNvGrpSpPr/>
          <p:nvPr/>
        </p:nvGrpSpPr>
        <p:grpSpPr>
          <a:xfrm>
            <a:off x="15762819" y="362873"/>
            <a:ext cx="1620058" cy="1694431"/>
            <a:chOff x="-1" y="0"/>
            <a:chExt cx="4187625" cy="4379869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537D4FA0-A582-A57E-F9AD-F03B027746C2}"/>
                </a:ext>
              </a:extLst>
            </p:cNvPr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941B2EB4-F891-3DEA-1B92-FC83A80803D1}"/>
                </a:ext>
              </a:extLst>
            </p:cNvPr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sp>
        <p:nvSpPr>
          <p:cNvPr id="6" name="Rectángulo 5">
            <a:extLst>
              <a:ext uri="{FF2B5EF4-FFF2-40B4-BE49-F238E27FC236}">
                <a16:creationId xmlns:a16="http://schemas.microsoft.com/office/drawing/2014/main" id="{0AD812AF-9F93-203F-778F-5447BB5A65C5}"/>
              </a:ext>
            </a:extLst>
          </p:cNvPr>
          <p:cNvSpPr/>
          <p:nvPr/>
        </p:nvSpPr>
        <p:spPr>
          <a:xfrm>
            <a:off x="16266048" y="929176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BBFEEE7-6B56-9DC6-5EB1-F4D65229BEEA}"/>
              </a:ext>
            </a:extLst>
          </p:cNvPr>
          <p:cNvSpPr/>
          <p:nvPr/>
        </p:nvSpPr>
        <p:spPr>
          <a:xfrm>
            <a:off x="2403148" y="975648"/>
            <a:ext cx="134817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DESARROLLO DEL OBJETIVO ESPECIFICO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AACF2F0C-F3F1-A638-CAC6-A66D31ED079B}"/>
              </a:ext>
            </a:extLst>
          </p:cNvPr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216F516F-F4A4-CD9D-4671-D111F034B03D}"/>
              </a:ext>
            </a:extLst>
          </p:cNvPr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pic>
        <p:nvPicPr>
          <p:cNvPr id="15" name="Picture 18">
            <a:extLst>
              <a:ext uri="{FF2B5EF4-FFF2-40B4-BE49-F238E27FC236}">
                <a16:creationId xmlns:a16="http://schemas.microsoft.com/office/drawing/2014/main" id="{A0D30C8C-5ABD-7804-F33E-073273D867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graphicFrame>
        <p:nvGraphicFramePr>
          <p:cNvPr id="17" name="Diagrama 16">
            <a:extLst>
              <a:ext uri="{FF2B5EF4-FFF2-40B4-BE49-F238E27FC236}">
                <a16:creationId xmlns:a16="http://schemas.microsoft.com/office/drawing/2014/main" id="{F210BF42-E481-F6B5-5EB7-0693ED2C91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2108948"/>
              </p:ext>
            </p:extLst>
          </p:nvPr>
        </p:nvGraphicFramePr>
        <p:xfrm>
          <a:off x="2590537" y="3543300"/>
          <a:ext cx="13106926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044198DC-75EF-78B9-10A1-954C3A653553}"/>
              </a:ext>
            </a:extLst>
          </p:cNvPr>
          <p:cNvSpPr txBox="1"/>
          <p:nvPr/>
        </p:nvSpPr>
        <p:spPr>
          <a:xfrm>
            <a:off x="2819268" y="2897049"/>
            <a:ext cx="12649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effectLst/>
                <a:highlight>
                  <a:srgbClr val="FCFA96"/>
                </a:highlight>
                <a:latin typeface="Palatino Linotype" panose="02040502050505030304" pitchFamily="18" charset="0"/>
                <a:ea typeface="Calibri" panose="020F0502020204030204" pitchFamily="34" charset="0"/>
              </a:rPr>
              <a:t>Organizar el archivo físico de los reportes de la actualización del SIG año 2022 en el área de calidad</a:t>
            </a:r>
          </a:p>
          <a:p>
            <a:pPr algn="ctr"/>
            <a:endParaRPr lang="es-CO" sz="4000" dirty="0">
              <a:highlight>
                <a:srgbClr val="FCFA96"/>
              </a:highligh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160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>
            <a:extLst>
              <a:ext uri="{FF2B5EF4-FFF2-40B4-BE49-F238E27FC236}">
                <a16:creationId xmlns:a16="http://schemas.microsoft.com/office/drawing/2014/main" id="{7960115F-CDD9-ED73-50BE-59149AB1F9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478419"/>
            <a:ext cx="1475132" cy="1568495"/>
          </a:xfrm>
          <a:prstGeom prst="rect">
            <a:avLst/>
          </a:prstGeom>
        </p:spPr>
      </p:pic>
      <p:grpSp>
        <p:nvGrpSpPr>
          <p:cNvPr id="3" name="Group 3">
            <a:extLst>
              <a:ext uri="{FF2B5EF4-FFF2-40B4-BE49-F238E27FC236}">
                <a16:creationId xmlns:a16="http://schemas.microsoft.com/office/drawing/2014/main" id="{5CC0553C-1D8C-F170-C96A-29257B6818C7}"/>
              </a:ext>
            </a:extLst>
          </p:cNvPr>
          <p:cNvGrpSpPr/>
          <p:nvPr/>
        </p:nvGrpSpPr>
        <p:grpSpPr>
          <a:xfrm>
            <a:off x="16019205" y="453162"/>
            <a:ext cx="1620549" cy="1694431"/>
            <a:chOff x="0" y="0"/>
            <a:chExt cx="4188895" cy="4379869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639E47D0-2CAA-D842-9FAA-CC81FBD1E620}"/>
                </a:ext>
              </a:extLst>
            </p:cNvPr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AF7CD83-CC69-5D81-DE27-CB0AFF4A7453}"/>
                </a:ext>
              </a:extLst>
            </p:cNvPr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sp>
        <p:nvSpPr>
          <p:cNvPr id="6" name="Rectángulo 5">
            <a:extLst>
              <a:ext uri="{FF2B5EF4-FFF2-40B4-BE49-F238E27FC236}">
                <a16:creationId xmlns:a16="http://schemas.microsoft.com/office/drawing/2014/main" id="{3A1DBCCD-538E-FBBD-277D-EE1D78FE183B}"/>
              </a:ext>
            </a:extLst>
          </p:cNvPr>
          <p:cNvSpPr/>
          <p:nvPr/>
        </p:nvSpPr>
        <p:spPr>
          <a:xfrm>
            <a:off x="16608661" y="1019465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18">
            <a:extLst>
              <a:ext uri="{FF2B5EF4-FFF2-40B4-BE49-F238E27FC236}">
                <a16:creationId xmlns:a16="http://schemas.microsoft.com/office/drawing/2014/main" id="{FF82251D-DE54-17CF-CEF8-CA86B40222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E9ACBF60-C118-C877-2CCC-4FF99206F4FE}"/>
              </a:ext>
            </a:extLst>
          </p:cNvPr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25">
            <a:extLst>
              <a:ext uri="{FF2B5EF4-FFF2-40B4-BE49-F238E27FC236}">
                <a16:creationId xmlns:a16="http://schemas.microsoft.com/office/drawing/2014/main" id="{F10C0D16-9710-1E5A-D736-3DE7AA21F769}"/>
              </a:ext>
            </a:extLst>
          </p:cNvPr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99A61C4-7A97-876A-AEDB-7E8EA26BEB1A}"/>
              </a:ext>
            </a:extLst>
          </p:cNvPr>
          <p:cNvSpPr/>
          <p:nvPr/>
        </p:nvSpPr>
        <p:spPr>
          <a:xfrm>
            <a:off x="2556739" y="927131"/>
            <a:ext cx="134817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DESARROLLO DEL OBJETIVO ESPECIFICO</a:t>
            </a:r>
          </a:p>
        </p:txBody>
      </p:sp>
      <p:graphicFrame>
        <p:nvGraphicFramePr>
          <p:cNvPr id="16" name="Diagrama 15">
            <a:extLst>
              <a:ext uri="{FF2B5EF4-FFF2-40B4-BE49-F238E27FC236}">
                <a16:creationId xmlns:a16="http://schemas.microsoft.com/office/drawing/2014/main" id="{804132D2-29CF-C0D5-DF5E-C046C71E23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8108509"/>
              </p:ext>
            </p:extLst>
          </p:nvPr>
        </p:nvGraphicFramePr>
        <p:xfrm>
          <a:off x="3146372" y="3145971"/>
          <a:ext cx="12872833" cy="6681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44C1C311-DD1B-901C-C8A0-7402E7021D92}"/>
              </a:ext>
            </a:extLst>
          </p:cNvPr>
          <p:cNvSpPr txBox="1"/>
          <p:nvPr/>
        </p:nvSpPr>
        <p:spPr>
          <a:xfrm>
            <a:off x="3763381" y="2756506"/>
            <a:ext cx="11638813" cy="1696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200000"/>
              </a:lnSpc>
              <a:spcAft>
                <a:spcPts val="800"/>
              </a:spcAft>
            </a:pPr>
            <a:r>
              <a:rPr lang="es-CO" sz="2800" b="1" dirty="0">
                <a:solidFill>
                  <a:srgbClr val="000000"/>
                </a:solidFill>
                <a:effectLst/>
                <a:highlight>
                  <a:srgbClr val="D6E7EE"/>
                </a:highlight>
                <a:latin typeface="Palatino Linotype" panose="02040502050505030304" pitchFamily="18" charset="0"/>
                <a:ea typeface="Calibri" panose="020F0502020204030204" pitchFamily="34" charset="0"/>
              </a:rPr>
              <a:t>Actualizar por digitación los procesos y procedimientos del sistema integrado de calidad</a:t>
            </a:r>
            <a:endParaRPr lang="es-CO" sz="2800" b="1" dirty="0">
              <a:effectLst/>
              <a:highlight>
                <a:srgbClr val="D6E7EE"/>
              </a:highlight>
              <a:latin typeface="Palatino Linotype" panose="0204050205050503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544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ipse 1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-1726530" y="-229694"/>
            <a:ext cx="2755230" cy="6531045"/>
            <a:chOff x="0" y="0"/>
            <a:chExt cx="3673639" cy="8708060"/>
          </a:xfrm>
        </p:grpSpPr>
        <p:grpSp>
          <p:nvGrpSpPr>
            <p:cNvPr id="3" name="Group 3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86C7ED"/>
              </a:solidFill>
            </p:spPr>
          </p:sp>
        </p:grpSp>
        <p:grpSp>
          <p:nvGrpSpPr>
            <p:cNvPr id="5" name="Group 5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F6D824"/>
              </a:solidFill>
            </p:spPr>
          </p:sp>
        </p:grpSp>
        <p:grpSp>
          <p:nvGrpSpPr>
            <p:cNvPr id="7" name="Group 7"/>
            <p:cNvGrpSpPr/>
            <p:nvPr/>
          </p:nvGrpSpPr>
          <p:grpSpPr>
            <a:xfrm rot="-5400000">
              <a:off x="-65231" y="2553759"/>
              <a:ext cx="3804101" cy="3673639"/>
              <a:chOff x="0" y="0"/>
              <a:chExt cx="5562879" cy="53721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30B12A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 rot="-5400000">
              <a:off x="-65231" y="65231"/>
              <a:ext cx="3804101" cy="3673639"/>
              <a:chOff x="0" y="0"/>
              <a:chExt cx="5562879" cy="53721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157BEA"/>
              </a:solidFill>
            </p:spPr>
          </p:sp>
        </p:grp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sp>
        <p:nvSpPr>
          <p:cNvPr id="13" name="1 CuadroTexto"/>
          <p:cNvSpPr txBox="1"/>
          <p:nvPr/>
        </p:nvSpPr>
        <p:spPr>
          <a:xfrm>
            <a:off x="1042441" y="1028700"/>
            <a:ext cx="88106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RECOMENDACIONES</a:t>
            </a:r>
            <a:endParaRPr lang="es-CO" sz="48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0F8F09A-0254-2116-3469-DD20618F0A7D}"/>
              </a:ext>
            </a:extLst>
          </p:cNvPr>
          <p:cNvSpPr txBox="1"/>
          <p:nvPr/>
        </p:nvSpPr>
        <p:spPr>
          <a:xfrm>
            <a:off x="2895600" y="2898340"/>
            <a:ext cx="13034143" cy="5262979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rtlCol="0">
            <a:spAutoFit/>
          </a:bodyPr>
          <a:lstStyle/>
          <a:p>
            <a:pPr marL="514350" indent="-514350" algn="just">
              <a:buFont typeface="Wingdings" panose="05000000000000000000" pitchFamily="2" charset="2"/>
              <a:buChar char="§"/>
            </a:pPr>
            <a:r>
              <a:rPr lang="es-ES" sz="2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Crear mecanismos en el área de calidad para facilitar la distribución de las actividades a realizar y lograr un control de todos los procesos que se ejecutan a diario</a:t>
            </a:r>
            <a:r>
              <a:rPr lang="es-CO" sz="2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CO" sz="28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§"/>
            </a:pPr>
            <a:r>
              <a:rPr lang="es-ES" sz="2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Analizar y evaluar todos los procedimientos (manuales, formatos, documentos, archivos físicos, etc.) que se reflejen constantemente en la oficina de calidad.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s-ES" sz="28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§"/>
            </a:pPr>
            <a:r>
              <a:rPr lang="es-ES" sz="2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Contratar al personal idóneo para desarrollar las actividades de manera permanente.</a:t>
            </a:r>
            <a:endParaRPr lang="es-ES" sz="28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§"/>
            </a:pPr>
            <a:endParaRPr lang="es-ES" sz="28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es-E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15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0" y="9305926"/>
            <a:ext cx="19280880" cy="1312977"/>
            <a:chOff x="0" y="0"/>
            <a:chExt cx="25707840" cy="1750636"/>
          </a:xfrm>
        </p:grpSpPr>
        <p:grpSp>
          <p:nvGrpSpPr>
            <p:cNvPr id="3" name="Group 3"/>
            <p:cNvGrpSpPr/>
            <p:nvPr/>
          </p:nvGrpSpPr>
          <p:grpSpPr>
            <a:xfrm rot="5400000">
              <a:off x="13125860" y="-10831345"/>
              <a:ext cx="1750636" cy="23413325"/>
              <a:chOff x="0" y="0"/>
              <a:chExt cx="3130550" cy="4186855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30550" cy="41868551"/>
              </a:xfrm>
              <a:custGeom>
                <a:avLst/>
                <a:gdLst/>
                <a:ahLst/>
                <a:cxnLst/>
                <a:rect l="l" t="t" r="r" b="b"/>
                <a:pathLst>
                  <a:path w="3130550" h="41868551">
                    <a:moveTo>
                      <a:pt x="0" y="1123950"/>
                    </a:moveTo>
                    <a:lnTo>
                      <a:pt x="0" y="41868551"/>
                    </a:lnTo>
                    <a:lnTo>
                      <a:pt x="3130550" y="41868551"/>
                    </a:lnTo>
                    <a:lnTo>
                      <a:pt x="3130550" y="0"/>
                    </a:lnTo>
                    <a:close/>
                  </a:path>
                </a:pathLst>
              </a:custGeom>
              <a:solidFill>
                <a:srgbClr val="EFEAF4"/>
              </a:solidFill>
            </p:spPr>
          </p:sp>
        </p:grpSp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34026"/>
            <a:stretch>
              <a:fillRect/>
            </a:stretch>
          </p:blipFill>
          <p:spPr>
            <a:xfrm>
              <a:off x="0" y="0"/>
              <a:ext cx="3066088" cy="1750636"/>
            </a:xfrm>
            <a:prstGeom prst="rect">
              <a:avLst/>
            </a:prstGeom>
          </p:spPr>
        </p:pic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1632" y="605394"/>
            <a:ext cx="1397669" cy="139766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315200" y="643294"/>
            <a:ext cx="2783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ANEXOS</a:t>
            </a:r>
          </a:p>
        </p:txBody>
      </p:sp>
      <p:sp>
        <p:nvSpPr>
          <p:cNvPr id="15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EC45B38-E47E-AB12-BAA2-74D4B288EB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637" y="2061192"/>
            <a:ext cx="5612130" cy="29724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57F4DD5-988D-2ACF-DE60-D87446BB372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948"/>
          <a:stretch/>
        </p:blipFill>
        <p:spPr bwMode="auto">
          <a:xfrm>
            <a:off x="9144000" y="2061192"/>
            <a:ext cx="5181600" cy="2962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E68E7A8-8B72-69D4-A17D-D033F3F9AC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94637" y="5479216"/>
            <a:ext cx="5612130" cy="3156585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33FF70D5-C44B-D469-0522-C4E704C311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44000" y="5533681"/>
            <a:ext cx="5181600" cy="31021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473</Words>
  <Application>Microsoft Office PowerPoint</Application>
  <PresentationFormat>Personalizado</PresentationFormat>
  <Paragraphs>57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9" baseType="lpstr">
      <vt:lpstr>Playfair Display Bold</vt:lpstr>
      <vt:lpstr>Palatino Linotype</vt:lpstr>
      <vt:lpstr>Calibri</vt:lpstr>
      <vt:lpstr>Times New Roman</vt:lpstr>
      <vt:lpstr>Bernard MT Condensed</vt:lpstr>
      <vt:lpstr>Arial</vt:lpstr>
      <vt:lpstr>Wingdings</vt:lpstr>
      <vt:lpstr>Cambria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PRACTICAS</dc:title>
  <dc:creator>ADMIN</dc:creator>
  <cp:lastModifiedBy>WINDOWS-10</cp:lastModifiedBy>
  <cp:revision>22</cp:revision>
  <dcterms:created xsi:type="dcterms:W3CDTF">2006-08-16T00:00:00Z</dcterms:created>
  <dcterms:modified xsi:type="dcterms:W3CDTF">2022-06-27T20:14:35Z</dcterms:modified>
  <dc:identifier>DAFC3K2AzKU</dc:identifier>
</cp:coreProperties>
</file>