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73" r:id="rId8"/>
    <p:sldId id="262" r:id="rId9"/>
    <p:sldId id="263" r:id="rId10"/>
    <p:sldId id="264" r:id="rId11"/>
    <p:sldId id="268" r:id="rId12"/>
    <p:sldId id="270" r:id="rId13"/>
    <p:sldId id="271" r:id="rId14"/>
    <p:sldId id="272" r:id="rId15"/>
  </p:sldIdLst>
  <p:sldSz cx="18288000" cy="10287000"/>
  <p:notesSz cx="6858000" cy="9144000"/>
  <p:embeddedFontLst>
    <p:embeddedFont>
      <p:font typeface="Archivo Black" panose="020B0604020202020204" charset="0"/>
      <p:regular r:id="rId17"/>
    </p:embeddedFont>
    <p:embeddedFont>
      <p:font typeface="Canva Sans Bold" panose="020B0604020202020204" charset="0"/>
      <p:regular r:id="rId18"/>
    </p:embeddedFont>
    <p:embeddedFont>
      <p:font typeface="Wingdings 3" panose="05040102010807070707" pitchFamily="18" charset="2"/>
      <p:regular r:id="rId19"/>
    </p:embeddedFont>
    <p:embeddedFont>
      <p:font typeface="Poppins Bold" panose="020B0604020202020204" charset="0"/>
      <p:regular r:id="rId20"/>
    </p:embeddedFont>
    <p:embeddedFont>
      <p:font typeface="Trebuchet MS" panose="020B0603020202020204" pitchFamily="34" charset="0"/>
      <p:regular r:id="rId21"/>
      <p:bold r:id="rId22"/>
      <p:italic r:id="rId23"/>
      <p:boldItalic r:id="rId24"/>
    </p:embeddedFont>
    <p:embeddedFont>
      <p:font typeface="Calibri" panose="020F0502020204030204" pitchFamily="34" charset="0"/>
      <p:regular r:id="rId25"/>
      <p:bold r:id="rId26"/>
      <p:italic r:id="rId27"/>
      <p:boldItalic r:id="rId28"/>
    </p:embeddedFont>
    <p:embeddedFont>
      <p:font typeface="Arimo" panose="020B0604020202020204" charset="0"/>
      <p:regular r:id="rId29"/>
    </p:embeddedFont>
    <p:embeddedFont>
      <p:font typeface="Canva Sans" panose="020B0604020202020204" charset="0"/>
      <p:regular r:id="rId30"/>
    </p:embeddedFont>
    <p:embeddedFont>
      <p:font typeface="Times New Roman" panose="02020603050405020304" pitchFamily="18" charset="0"/>
      <p:regular r:id="rId31"/>
    </p:embeddedFont>
    <p:embeddedFont>
      <p:font typeface="Open Sans" panose="020B0604020202020204" charset="0"/>
      <p:regular r:id="rId32"/>
      <p:bold r:id="rId33"/>
      <p:italic r:id="rId34"/>
      <p:boldItalic r:id="rId35"/>
    </p:embeddedFont>
    <p:embeddedFont>
      <p:font typeface="Nunito Sans Bold" panose="020B0604020202020204" charset="0"/>
      <p:regular r:id="rId36"/>
    </p:embeddedFont>
    <p:embeddedFont>
      <p:font typeface="Arial Bold" panose="020B0604020202020204" charset="0"/>
      <p:regular r:id="rId37"/>
    </p:embeddedFont>
    <p:embeddedFont>
      <p:font typeface="Arimo Bold" panose="020B0604020202020204" charset="0"/>
      <p:regular r:id="rId38"/>
    </p:embeddedFont>
    <p:embeddedFont>
      <p:font typeface="Arial" panose="020B0604020202020204" pitchFamily="34" charset="0"/>
      <p:regular r:id="rId39"/>
    </p:embeddedFont>
    <p:embeddedFont>
      <p:font typeface="Raleway Heavy" panose="020B0604020202020204" charset="0"/>
      <p:regular r:id="rId40"/>
    </p:embeddedFont>
    <p:embeddedFont>
      <p:font typeface="Nunito Light" panose="020B0604020202020204" charset="0"/>
      <p:regular r:id="rId41"/>
      <p:italic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DBEC"/>
    <a:srgbClr val="E6BCE2"/>
    <a:srgbClr val="B6C4EC"/>
    <a:srgbClr val="A9C7F7"/>
    <a:srgbClr val="DBF2F3"/>
    <a:srgbClr val="43D6DD"/>
    <a:srgbClr val="3039F0"/>
    <a:srgbClr val="77E7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0" autoAdjust="0"/>
    <p:restoredTop sz="94291" autoAdjust="0"/>
  </p:normalViewPr>
  <p:slideViewPr>
    <p:cSldViewPr>
      <p:cViewPr varScale="1">
        <p:scale>
          <a:sx n="48" d="100"/>
          <a:sy n="48" d="100"/>
        </p:scale>
        <p:origin x="1338"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9" Type="http://schemas.openxmlformats.org/officeDocument/2006/relationships/font" Target="fonts/font23.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font" Target="fonts/font18.fntdata"/><Relationship Id="rId42" Type="http://schemas.openxmlformats.org/officeDocument/2006/relationships/font" Target="fonts/font2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font" Target="fonts/font17.fntdata"/><Relationship Id="rId38" Type="http://schemas.openxmlformats.org/officeDocument/2006/relationships/font" Target="fonts/font22.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41" Type="http://schemas.openxmlformats.org/officeDocument/2006/relationships/font" Target="fonts/font2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font" Target="fonts/font16.fntdata"/><Relationship Id="rId37" Type="http://schemas.openxmlformats.org/officeDocument/2006/relationships/font" Target="fonts/font21.fntdata"/><Relationship Id="rId40" Type="http://schemas.openxmlformats.org/officeDocument/2006/relationships/font" Target="fonts/font24.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font" Target="fonts/font20.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font" Target="fonts/font19.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528C39-81A5-4970-93F6-7A1F1D615087}" type="datetimeFigureOut">
              <a:rPr lang="es-CO" smtClean="0"/>
              <a:t>21/07/2024</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A22C5E-551E-4995-87C5-3FBB0E2B75C2}" type="slidenum">
              <a:rPr lang="es-CO" smtClean="0"/>
              <a:t>‹Nº›</a:t>
            </a:fld>
            <a:endParaRPr lang="es-CO"/>
          </a:p>
        </p:txBody>
      </p:sp>
    </p:spTree>
    <p:extLst>
      <p:ext uri="{BB962C8B-B14F-4D97-AF65-F5344CB8AC3E}">
        <p14:creationId xmlns:p14="http://schemas.microsoft.com/office/powerpoint/2010/main" val="3089995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1A22C5E-551E-4995-87C5-3FBB0E2B75C2}" type="slidenum">
              <a:rPr lang="es-CO" smtClean="0"/>
              <a:t>1</a:t>
            </a:fld>
            <a:endParaRPr lang="es-CO"/>
          </a:p>
        </p:txBody>
      </p:sp>
    </p:spTree>
    <p:extLst>
      <p:ext uri="{BB962C8B-B14F-4D97-AF65-F5344CB8AC3E}">
        <p14:creationId xmlns:p14="http://schemas.microsoft.com/office/powerpoint/2010/main" val="2458252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11" Type="http://schemas.openxmlformats.org/officeDocument/2006/relationships/image" Target="../media/image6.jpe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2.png"/><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6.jpeg"/><Relationship Id="rId3" Type="http://schemas.openxmlformats.org/officeDocument/2006/relationships/image" Target="../media/image13.png"/><Relationship Id="rId7" Type="http://schemas.openxmlformats.org/officeDocument/2006/relationships/image" Target="../media/image5.png"/><Relationship Id="rId12" Type="http://schemas.openxmlformats.org/officeDocument/2006/relationships/image" Target="../media/image24.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6.svg"/><Relationship Id="rId11" Type="http://schemas.openxmlformats.org/officeDocument/2006/relationships/image" Target="../media/image15.png"/><Relationship Id="rId5" Type="http://schemas.openxmlformats.org/officeDocument/2006/relationships/image" Target="../media/image4.png"/><Relationship Id="rId10" Type="http://schemas.openxmlformats.org/officeDocument/2006/relationships/image" Target="../media/image22.svg"/><Relationship Id="rId4" Type="http://schemas.openxmlformats.org/officeDocument/2006/relationships/image" Target="../media/image20.svg"/><Relationship Id="rId9" Type="http://schemas.openxmlformats.org/officeDocument/2006/relationships/image" Target="../media/image14.png"/><Relationship Id="rId14" Type="http://schemas.openxmlformats.org/officeDocument/2006/relationships/image" Target="../media/image35.png"/></Relationships>
</file>

<file path=ppt/slides/_rels/slide1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3.svg"/><Relationship Id="rId11" Type="http://schemas.openxmlformats.org/officeDocument/2006/relationships/image" Target="../media/image36.png"/><Relationship Id="rId5" Type="http://schemas.openxmlformats.org/officeDocument/2006/relationships/image" Target="../media/image8.png"/><Relationship Id="rId10" Type="http://schemas.openxmlformats.org/officeDocument/2006/relationships/image" Target="../media/image10.png"/><Relationship Id="rId4" Type="http://schemas.openxmlformats.org/officeDocument/2006/relationships/image" Target="../media/image11.svg"/><Relationship Id="rId9" Type="http://schemas.openxmlformats.org/officeDocument/2006/relationships/image" Target="../media/image6.jpeg"/></Relationships>
</file>

<file path=ppt/slides/_rels/slide12.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6.jpeg"/><Relationship Id="rId18" Type="http://schemas.openxmlformats.org/officeDocument/2006/relationships/image" Target="../media/image40.png"/><Relationship Id="rId3" Type="http://schemas.openxmlformats.org/officeDocument/2006/relationships/image" Target="../media/image13.png"/><Relationship Id="rId7" Type="http://schemas.openxmlformats.org/officeDocument/2006/relationships/image" Target="../media/image5.png"/><Relationship Id="rId12" Type="http://schemas.openxmlformats.org/officeDocument/2006/relationships/image" Target="../media/image24.svg"/><Relationship Id="rId17" Type="http://schemas.openxmlformats.org/officeDocument/2006/relationships/image" Target="../media/image39.png"/><Relationship Id="rId2" Type="http://schemas.openxmlformats.org/officeDocument/2006/relationships/image" Target="../media/image1.png"/><Relationship Id="rId16"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6.svg"/><Relationship Id="rId11" Type="http://schemas.openxmlformats.org/officeDocument/2006/relationships/image" Target="../media/image15.png"/><Relationship Id="rId5" Type="http://schemas.openxmlformats.org/officeDocument/2006/relationships/image" Target="../media/image4.png"/><Relationship Id="rId15" Type="http://schemas.openxmlformats.org/officeDocument/2006/relationships/image" Target="../media/image37.png"/><Relationship Id="rId10" Type="http://schemas.openxmlformats.org/officeDocument/2006/relationships/image" Target="../media/image22.svg"/><Relationship Id="rId4" Type="http://schemas.openxmlformats.org/officeDocument/2006/relationships/image" Target="../media/image20.svg"/><Relationship Id="rId9" Type="http://schemas.openxmlformats.org/officeDocument/2006/relationships/image" Target="../media/image14.png"/><Relationship Id="rId14"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3.svg"/><Relationship Id="rId5" Type="http://schemas.openxmlformats.org/officeDocument/2006/relationships/image" Target="../media/image8.png"/><Relationship Id="rId10" Type="http://schemas.openxmlformats.org/officeDocument/2006/relationships/image" Target="../media/image10.png"/><Relationship Id="rId4" Type="http://schemas.openxmlformats.org/officeDocument/2006/relationships/image" Target="../media/image11.svg"/><Relationship Id="rId9" Type="http://schemas.openxmlformats.org/officeDocument/2006/relationships/image" Target="../media/image6.jpeg"/></Relationships>
</file>

<file path=ppt/slides/_rels/slide14.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3.svg"/><Relationship Id="rId11" Type="http://schemas.openxmlformats.org/officeDocument/2006/relationships/image" Target="../media/image55.svg"/><Relationship Id="rId5" Type="http://schemas.openxmlformats.org/officeDocument/2006/relationships/image" Target="../media/image8.png"/><Relationship Id="rId10" Type="http://schemas.openxmlformats.org/officeDocument/2006/relationships/image" Target="../media/image41.png"/><Relationship Id="rId4" Type="http://schemas.openxmlformats.org/officeDocument/2006/relationships/image" Target="../media/image11.svg"/><Relationship Id="rId9" Type="http://schemas.openxmlformats.org/officeDocument/2006/relationships/image" Target="../media/image6.jpeg"/></Relationships>
</file>

<file path=ppt/slides/_rels/slide2.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12.jpg"/><Relationship Id="rId3" Type="http://schemas.openxmlformats.org/officeDocument/2006/relationships/image" Target="../media/image7.png"/><Relationship Id="rId7" Type="http://schemas.openxmlformats.org/officeDocument/2006/relationships/image" Target="../media/image9.png"/><Relationship Id="rId12"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3.svg"/><Relationship Id="rId11" Type="http://schemas.openxmlformats.org/officeDocument/2006/relationships/image" Target="../media/image11.png"/><Relationship Id="rId5" Type="http://schemas.openxmlformats.org/officeDocument/2006/relationships/image" Target="../media/image8.png"/><Relationship Id="rId10" Type="http://schemas.openxmlformats.org/officeDocument/2006/relationships/image" Target="../media/image10.png"/><Relationship Id="rId4" Type="http://schemas.openxmlformats.org/officeDocument/2006/relationships/image" Target="../media/image11.svg"/><Relationship Id="rId9" Type="http://schemas.openxmlformats.org/officeDocument/2006/relationships/image" Target="../media/image6.jpeg"/><Relationship Id="rId14" Type="http://schemas.openxmlformats.org/officeDocument/2006/relationships/hyperlink" Target="http://www.somospacientes.com/noticias/asociaciones/una-de-cada-tres-mujeres-con-cancer-de-mama-tiene-problemas-para-mantener-su-puesto-de-trabajo/"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6.jpeg"/><Relationship Id="rId3" Type="http://schemas.openxmlformats.org/officeDocument/2006/relationships/image" Target="../media/image13.png"/><Relationship Id="rId7" Type="http://schemas.openxmlformats.org/officeDocument/2006/relationships/image" Target="../media/image5.png"/><Relationship Id="rId12" Type="http://schemas.openxmlformats.org/officeDocument/2006/relationships/image" Target="../media/image24.svg"/><Relationship Id="rId2" Type="http://schemas.openxmlformats.org/officeDocument/2006/relationships/image" Target="../media/image1.png"/><Relationship Id="rId16" Type="http://schemas.openxmlformats.org/officeDocument/2006/relationships/hyperlink" Target="https://pixabay.com/en/woman-face-bullying-stress-shame-2775273/" TargetMode="External"/><Relationship Id="rId1" Type="http://schemas.openxmlformats.org/officeDocument/2006/relationships/slideLayout" Target="../slideLayouts/slideLayout7.xml"/><Relationship Id="rId6" Type="http://schemas.openxmlformats.org/officeDocument/2006/relationships/image" Target="../media/image6.svg"/><Relationship Id="rId11" Type="http://schemas.openxmlformats.org/officeDocument/2006/relationships/image" Target="../media/image15.png"/><Relationship Id="rId5" Type="http://schemas.openxmlformats.org/officeDocument/2006/relationships/image" Target="../media/image4.png"/><Relationship Id="rId15" Type="http://schemas.openxmlformats.org/officeDocument/2006/relationships/image" Target="../media/image16.jpg"/><Relationship Id="rId10" Type="http://schemas.openxmlformats.org/officeDocument/2006/relationships/image" Target="../media/image22.svg"/><Relationship Id="rId4" Type="http://schemas.openxmlformats.org/officeDocument/2006/relationships/image" Target="../media/image20.svg"/><Relationship Id="rId9" Type="http://schemas.openxmlformats.org/officeDocument/2006/relationships/image" Target="../media/image14.png"/><Relationship Id="rId1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19.jpeg"/><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image" Target="../media/image18.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3.svg"/><Relationship Id="rId11" Type="http://schemas.openxmlformats.org/officeDocument/2006/relationships/image" Target="../media/image17.png"/><Relationship Id="rId5" Type="http://schemas.openxmlformats.org/officeDocument/2006/relationships/image" Target="../media/image8.png"/><Relationship Id="rId10" Type="http://schemas.openxmlformats.org/officeDocument/2006/relationships/image" Target="../media/image10.png"/><Relationship Id="rId4" Type="http://schemas.openxmlformats.org/officeDocument/2006/relationships/image" Target="../media/image11.svg"/><Relationship Id="rId9" Type="http://schemas.openxmlformats.org/officeDocument/2006/relationships/image" Target="../media/image6.jpeg"/></Relationships>
</file>

<file path=ppt/slides/_rels/slide5.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6.jpeg"/><Relationship Id="rId18" Type="http://schemas.openxmlformats.org/officeDocument/2006/relationships/hyperlink" Target="http://medicioneconomica.blogspot.com/2013/11/medicion-en-economia.html" TargetMode="External"/><Relationship Id="rId3" Type="http://schemas.openxmlformats.org/officeDocument/2006/relationships/image" Target="../media/image13.png"/><Relationship Id="rId7" Type="http://schemas.openxmlformats.org/officeDocument/2006/relationships/image" Target="../media/image5.png"/><Relationship Id="rId12" Type="http://schemas.openxmlformats.org/officeDocument/2006/relationships/image" Target="../media/image24.svg"/><Relationship Id="rId17" Type="http://schemas.openxmlformats.org/officeDocument/2006/relationships/image" Target="../media/image21.jpg"/><Relationship Id="rId2" Type="http://schemas.openxmlformats.org/officeDocument/2006/relationships/image" Target="../media/image1.png"/><Relationship Id="rId16" Type="http://schemas.openxmlformats.org/officeDocument/2006/relationships/image" Target="../media/image30.svg"/><Relationship Id="rId1" Type="http://schemas.openxmlformats.org/officeDocument/2006/relationships/slideLayout" Target="../slideLayouts/slideLayout7.xml"/><Relationship Id="rId6" Type="http://schemas.openxmlformats.org/officeDocument/2006/relationships/image" Target="../media/image6.svg"/><Relationship Id="rId11" Type="http://schemas.openxmlformats.org/officeDocument/2006/relationships/image" Target="../media/image15.png"/><Relationship Id="rId5" Type="http://schemas.openxmlformats.org/officeDocument/2006/relationships/image" Target="../media/image4.png"/><Relationship Id="rId15" Type="http://schemas.openxmlformats.org/officeDocument/2006/relationships/image" Target="../media/image20.png"/><Relationship Id="rId10" Type="http://schemas.openxmlformats.org/officeDocument/2006/relationships/image" Target="../media/image22.svg"/><Relationship Id="rId4" Type="http://schemas.openxmlformats.org/officeDocument/2006/relationships/image" Target="../media/image20.svg"/><Relationship Id="rId9" Type="http://schemas.openxmlformats.org/officeDocument/2006/relationships/image" Target="../media/image14.png"/><Relationship Id="rId1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3.png"/><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image" Target="../media/image33.svg"/><Relationship Id="rId2" Type="http://schemas.openxmlformats.org/officeDocument/2006/relationships/image" Target="../media/image1.png"/><Relationship Id="rId16" Type="http://schemas.openxmlformats.org/officeDocument/2006/relationships/image" Target="../media/image37.svg"/><Relationship Id="rId1" Type="http://schemas.openxmlformats.org/officeDocument/2006/relationships/slideLayout" Target="../slideLayouts/slideLayout7.xml"/><Relationship Id="rId6" Type="http://schemas.openxmlformats.org/officeDocument/2006/relationships/image" Target="../media/image13.svg"/><Relationship Id="rId11" Type="http://schemas.openxmlformats.org/officeDocument/2006/relationships/image" Target="../media/image22.png"/><Relationship Id="rId5" Type="http://schemas.openxmlformats.org/officeDocument/2006/relationships/image" Target="../media/image8.png"/><Relationship Id="rId15" Type="http://schemas.openxmlformats.org/officeDocument/2006/relationships/image" Target="../media/image24.png"/><Relationship Id="rId10" Type="http://schemas.openxmlformats.org/officeDocument/2006/relationships/image" Target="../media/image10.png"/><Relationship Id="rId4" Type="http://schemas.openxmlformats.org/officeDocument/2006/relationships/image" Target="../media/image11.svg"/><Relationship Id="rId9" Type="http://schemas.openxmlformats.org/officeDocument/2006/relationships/image" Target="../media/image6.jpeg"/><Relationship Id="rId14" Type="http://schemas.openxmlformats.org/officeDocument/2006/relationships/image" Target="../media/image35.svg"/></Relationships>
</file>

<file path=ppt/slides/_rels/slide7.xml.rels><?xml version="1.0" encoding="UTF-8" standalone="yes"?>
<Relationships xmlns="http://schemas.openxmlformats.org/package/2006/relationships"><Relationship Id="rId8" Type="http://schemas.openxmlformats.org/officeDocument/2006/relationships/image" Target="../media/image15.svg"/><Relationship Id="rId7" Type="http://schemas.openxmlformats.org/officeDocument/2006/relationships/image" Target="../media/image9.png"/><Relationship Id="rId2" Type="http://schemas.openxmlformats.org/officeDocument/2006/relationships/image" Target="../media/image8.png"/><Relationship Id="rId16" Type="http://schemas.openxmlformats.org/officeDocument/2006/relationships/image" Target="../media/image47.svg"/><Relationship Id="rId1" Type="http://schemas.openxmlformats.org/officeDocument/2006/relationships/slideLayout" Target="../slideLayouts/slideLayout7.xml"/><Relationship Id="rId6" Type="http://schemas.openxmlformats.org/officeDocument/2006/relationships/image" Target="../media/image13.svg"/><Relationship Id="rId11" Type="http://schemas.openxmlformats.org/officeDocument/2006/relationships/image" Target="../media/image25.png"/><Relationship Id="rId10" Type="http://schemas.openxmlformats.org/officeDocument/2006/relationships/image" Target="../media/image1.png"/><Relationship Id="rId9" Type="http://schemas.openxmlformats.org/officeDocument/2006/relationships/image" Target="../media/image7.png"/><Relationship Id="rId4" Type="http://schemas.openxmlformats.org/officeDocument/2006/relationships/image" Target="../media/image11.svg"/></Relationships>
</file>

<file path=ppt/slides/_rels/slide8.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6.jpeg"/><Relationship Id="rId18" Type="http://schemas.openxmlformats.org/officeDocument/2006/relationships/image" Target="../media/image29.jpeg"/><Relationship Id="rId3" Type="http://schemas.openxmlformats.org/officeDocument/2006/relationships/image" Target="../media/image13.png"/><Relationship Id="rId21" Type="http://schemas.openxmlformats.org/officeDocument/2006/relationships/image" Target="../media/image32.jpeg"/><Relationship Id="rId7" Type="http://schemas.openxmlformats.org/officeDocument/2006/relationships/image" Target="../media/image5.png"/><Relationship Id="rId12" Type="http://schemas.openxmlformats.org/officeDocument/2006/relationships/image" Target="../media/image24.svg"/><Relationship Id="rId17" Type="http://schemas.openxmlformats.org/officeDocument/2006/relationships/image" Target="../media/image28.jpeg"/><Relationship Id="rId2" Type="http://schemas.openxmlformats.org/officeDocument/2006/relationships/image" Target="../media/image1.png"/><Relationship Id="rId16" Type="http://schemas.openxmlformats.org/officeDocument/2006/relationships/image" Target="../media/image27.jpeg"/><Relationship Id="rId20"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6.svg"/><Relationship Id="rId11" Type="http://schemas.openxmlformats.org/officeDocument/2006/relationships/image" Target="../media/image15.png"/><Relationship Id="rId5" Type="http://schemas.openxmlformats.org/officeDocument/2006/relationships/image" Target="../media/image4.png"/><Relationship Id="rId15" Type="http://schemas.openxmlformats.org/officeDocument/2006/relationships/image" Target="../media/image26.jpeg"/><Relationship Id="rId10" Type="http://schemas.openxmlformats.org/officeDocument/2006/relationships/image" Target="../media/image22.svg"/><Relationship Id="rId19" Type="http://schemas.openxmlformats.org/officeDocument/2006/relationships/image" Target="../media/image30.jpeg"/><Relationship Id="rId4" Type="http://schemas.openxmlformats.org/officeDocument/2006/relationships/image" Target="../media/image20.svg"/><Relationship Id="rId9" Type="http://schemas.openxmlformats.org/officeDocument/2006/relationships/image" Target="../media/image14.png"/><Relationship Id="rId14" Type="http://schemas.openxmlformats.org/officeDocument/2006/relationships/image" Target="../media/image10.png"/><Relationship Id="rId22" Type="http://schemas.openxmlformats.org/officeDocument/2006/relationships/image" Target="../media/image33.jpeg"/></Relationships>
</file>

<file path=ppt/slides/_rels/slide9.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6.jpeg"/><Relationship Id="rId3" Type="http://schemas.openxmlformats.org/officeDocument/2006/relationships/image" Target="../media/image13.png"/><Relationship Id="rId7" Type="http://schemas.openxmlformats.org/officeDocument/2006/relationships/image" Target="../media/image5.png"/><Relationship Id="rId12" Type="http://schemas.openxmlformats.org/officeDocument/2006/relationships/image" Target="../media/image24.svg"/><Relationship Id="rId17" Type="http://schemas.openxmlformats.org/officeDocument/2006/relationships/image" Target="../media/image34.jpeg"/><Relationship Id="rId2" Type="http://schemas.openxmlformats.org/officeDocument/2006/relationships/image" Target="../media/image1.png"/><Relationship Id="rId16" Type="http://schemas.openxmlformats.org/officeDocument/2006/relationships/image" Target="../media/image47.svg"/><Relationship Id="rId1" Type="http://schemas.openxmlformats.org/officeDocument/2006/relationships/slideLayout" Target="../slideLayouts/slideLayout7.xml"/><Relationship Id="rId6" Type="http://schemas.openxmlformats.org/officeDocument/2006/relationships/image" Target="../media/image6.svg"/><Relationship Id="rId11" Type="http://schemas.openxmlformats.org/officeDocument/2006/relationships/image" Target="../media/image15.png"/><Relationship Id="rId5" Type="http://schemas.openxmlformats.org/officeDocument/2006/relationships/image" Target="../media/image4.png"/><Relationship Id="rId15" Type="http://schemas.openxmlformats.org/officeDocument/2006/relationships/image" Target="../media/image25.png"/><Relationship Id="rId10" Type="http://schemas.openxmlformats.org/officeDocument/2006/relationships/image" Target="../media/image22.svg"/><Relationship Id="rId4" Type="http://schemas.openxmlformats.org/officeDocument/2006/relationships/image" Target="../media/image20.svg"/><Relationship Id="rId9" Type="http://schemas.openxmlformats.org/officeDocument/2006/relationships/image" Target="../media/image14.png"/><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1113" y="328583"/>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3"/>
            <a:stretch>
              <a:fillRect/>
            </a:stretch>
          </a:blipFill>
        </p:spPr>
      </p:sp>
      <p:sp>
        <p:nvSpPr>
          <p:cNvPr id="3" name="Freeform 3"/>
          <p:cNvSpPr/>
          <p:nvPr/>
        </p:nvSpPr>
        <p:spPr>
          <a:xfrm>
            <a:off x="10575022" y="-83640"/>
            <a:ext cx="10539663" cy="10287000"/>
          </a:xfrm>
          <a:custGeom>
            <a:avLst/>
            <a:gdLst/>
            <a:ahLst/>
            <a:cxnLst/>
            <a:rect l="l" t="t" r="r" b="b"/>
            <a:pathLst>
              <a:path w="10539663" h="10287000">
                <a:moveTo>
                  <a:pt x="0" y="0"/>
                </a:moveTo>
                <a:lnTo>
                  <a:pt x="10539663" y="0"/>
                </a:lnTo>
                <a:lnTo>
                  <a:pt x="10539663" y="10287000"/>
                </a:lnTo>
                <a:lnTo>
                  <a:pt x="0" y="10287000"/>
                </a:lnTo>
                <a:lnTo>
                  <a:pt x="0" y="0"/>
                </a:lnTo>
                <a:close/>
              </a:path>
            </a:pathLst>
          </a:custGeom>
          <a:blipFill>
            <a:blip r:embed="rId4"/>
            <a:stretch>
              <a:fillRect l="-17235" r="-56280"/>
            </a:stretch>
          </a:blipFill>
        </p:spPr>
      </p:sp>
      <p:sp>
        <p:nvSpPr>
          <p:cNvPr id="4" name="Freeform 4"/>
          <p:cNvSpPr/>
          <p:nvPr/>
        </p:nvSpPr>
        <p:spPr>
          <a:xfrm>
            <a:off x="-2405949" y="-901035"/>
            <a:ext cx="4393461" cy="2459239"/>
          </a:xfrm>
          <a:custGeom>
            <a:avLst/>
            <a:gdLst/>
            <a:ahLst/>
            <a:cxnLst/>
            <a:rect l="l" t="t" r="r" b="b"/>
            <a:pathLst>
              <a:path w="4393461" h="2459239">
                <a:moveTo>
                  <a:pt x="0" y="0"/>
                </a:moveTo>
                <a:lnTo>
                  <a:pt x="4393461" y="0"/>
                </a:lnTo>
                <a:lnTo>
                  <a:pt x="4393461" y="2459239"/>
                </a:lnTo>
                <a:lnTo>
                  <a:pt x="0" y="2459239"/>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111231" y="-1155826"/>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txBody>
          <a:bodyPr/>
          <a:lstStyle/>
          <a:p>
            <a:endParaRPr lang="es-CO"/>
          </a:p>
        </p:txBody>
      </p:sp>
      <p:sp>
        <p:nvSpPr>
          <p:cNvPr id="6" name="Freeform 6"/>
          <p:cNvSpPr/>
          <p:nvPr/>
        </p:nvSpPr>
        <p:spPr>
          <a:xfrm>
            <a:off x="2721641" y="-1155826"/>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sp>
        <p:nvSpPr>
          <p:cNvPr id="7" name="Freeform 7"/>
          <p:cNvSpPr/>
          <p:nvPr/>
        </p:nvSpPr>
        <p:spPr>
          <a:xfrm>
            <a:off x="10914963" y="237422"/>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11"/>
            <a:stretch>
              <a:fillRect l="-62744" t="-9039" r="-62121" b="-8248"/>
            </a:stretch>
          </a:blipFill>
        </p:spPr>
      </p:sp>
      <p:sp>
        <p:nvSpPr>
          <p:cNvPr id="8" name="TextBox 8"/>
          <p:cNvSpPr txBox="1"/>
          <p:nvPr/>
        </p:nvSpPr>
        <p:spPr>
          <a:xfrm>
            <a:off x="1987512" y="1520104"/>
            <a:ext cx="8826143" cy="8648393"/>
          </a:xfrm>
          <a:prstGeom prst="rect">
            <a:avLst/>
          </a:prstGeom>
        </p:spPr>
        <p:txBody>
          <a:bodyPr lIns="0" tIns="0" rIns="0" bIns="0" rtlCol="0" anchor="t">
            <a:spAutoFit/>
          </a:bodyPr>
          <a:lstStyle/>
          <a:p>
            <a:pPr algn="ctr">
              <a:lnSpc>
                <a:spcPts val="2689"/>
              </a:lnSpc>
            </a:pPr>
            <a:r>
              <a:rPr lang="en-US" sz="2241" dirty="0">
                <a:solidFill>
                  <a:srgbClr val="000000"/>
                </a:solidFill>
                <a:latin typeface="Arial Bold"/>
              </a:rPr>
              <a:t> BARRERAS DEL CRECIMIENTO PROFESIONAL DE LAS MUJERES TRABAJADORAS DE 22 A 45 AÑOS EN LA ECONOMIA  DEL MUNICIPIO DE AGUACHICA, CESAR.</a:t>
            </a:r>
          </a:p>
          <a:p>
            <a:pPr algn="ctr">
              <a:lnSpc>
                <a:spcPts val="2689"/>
              </a:lnSpc>
            </a:pPr>
            <a:endParaRPr lang="en-US" sz="2241" dirty="0">
              <a:solidFill>
                <a:srgbClr val="000000"/>
              </a:solidFill>
              <a:latin typeface="Arial Bold"/>
            </a:endParaRPr>
          </a:p>
          <a:p>
            <a:pPr algn="ctr">
              <a:lnSpc>
                <a:spcPts val="2689"/>
              </a:lnSpc>
            </a:pPr>
            <a:endParaRPr lang="en-US" sz="2241" dirty="0">
              <a:solidFill>
                <a:srgbClr val="000000"/>
              </a:solidFill>
              <a:latin typeface="Arial Bold"/>
            </a:endParaRPr>
          </a:p>
          <a:p>
            <a:pPr algn="ctr">
              <a:lnSpc>
                <a:spcPts val="2689"/>
              </a:lnSpc>
            </a:pPr>
            <a:endParaRPr lang="en-US" sz="2241" dirty="0">
              <a:solidFill>
                <a:srgbClr val="000000"/>
              </a:solidFill>
              <a:latin typeface="Arial Bold"/>
            </a:endParaRPr>
          </a:p>
          <a:p>
            <a:pPr algn="ctr">
              <a:lnSpc>
                <a:spcPts val="2689"/>
              </a:lnSpc>
            </a:pPr>
            <a:endParaRPr lang="en-US" sz="2241" dirty="0">
              <a:solidFill>
                <a:srgbClr val="000000"/>
              </a:solidFill>
              <a:latin typeface="Arial Bold"/>
            </a:endParaRPr>
          </a:p>
          <a:p>
            <a:pPr algn="ctr">
              <a:lnSpc>
                <a:spcPts val="2689"/>
              </a:lnSpc>
            </a:pPr>
            <a:r>
              <a:rPr lang="en-US" sz="2241" dirty="0">
                <a:solidFill>
                  <a:srgbClr val="000000"/>
                </a:solidFill>
                <a:latin typeface="Arial Bold"/>
              </a:rPr>
              <a:t>PROYECTO DE GRADO</a:t>
            </a:r>
          </a:p>
          <a:p>
            <a:pPr algn="ctr">
              <a:lnSpc>
                <a:spcPts val="2689"/>
              </a:lnSpc>
            </a:pPr>
            <a:endParaRPr lang="en-US" sz="2241" dirty="0">
              <a:solidFill>
                <a:srgbClr val="000000"/>
              </a:solidFill>
              <a:latin typeface="Arial Bold"/>
            </a:endParaRPr>
          </a:p>
          <a:p>
            <a:pPr algn="ctr">
              <a:lnSpc>
                <a:spcPts val="2689"/>
              </a:lnSpc>
            </a:pPr>
            <a:endParaRPr lang="en-US" sz="2241" dirty="0">
              <a:solidFill>
                <a:srgbClr val="000000"/>
              </a:solidFill>
              <a:latin typeface="Arial Bold"/>
            </a:endParaRPr>
          </a:p>
          <a:p>
            <a:pPr algn="ctr">
              <a:lnSpc>
                <a:spcPts val="2689"/>
              </a:lnSpc>
            </a:pPr>
            <a:endParaRPr lang="en-US" sz="2241" dirty="0">
              <a:solidFill>
                <a:srgbClr val="000000"/>
              </a:solidFill>
              <a:latin typeface="Arial Bold"/>
            </a:endParaRPr>
          </a:p>
          <a:p>
            <a:pPr algn="ctr">
              <a:lnSpc>
                <a:spcPts val="2689"/>
              </a:lnSpc>
            </a:pPr>
            <a:r>
              <a:rPr lang="en-US" sz="2241" dirty="0">
                <a:solidFill>
                  <a:srgbClr val="000000"/>
                </a:solidFill>
                <a:latin typeface="Arial Bold"/>
              </a:rPr>
              <a:t>ESTUDIANTES</a:t>
            </a:r>
          </a:p>
          <a:p>
            <a:pPr algn="ctr">
              <a:lnSpc>
                <a:spcPts val="2689"/>
              </a:lnSpc>
            </a:pPr>
            <a:r>
              <a:rPr lang="en-US" sz="2241" dirty="0">
                <a:solidFill>
                  <a:srgbClr val="000000"/>
                </a:solidFill>
                <a:latin typeface="Arial Bold"/>
              </a:rPr>
              <a:t>INGRID VIVIANA OVALLOS NIZ</a:t>
            </a:r>
          </a:p>
          <a:p>
            <a:pPr algn="ctr">
              <a:lnSpc>
                <a:spcPts val="2689"/>
              </a:lnSpc>
            </a:pPr>
            <a:r>
              <a:rPr lang="en-US" sz="2241" dirty="0">
                <a:solidFill>
                  <a:srgbClr val="000000"/>
                </a:solidFill>
                <a:latin typeface="Arial Bold"/>
              </a:rPr>
              <a:t>MORELIA UMAÑA GOMEZ</a:t>
            </a:r>
          </a:p>
          <a:p>
            <a:pPr algn="ctr">
              <a:lnSpc>
                <a:spcPts val="2689"/>
              </a:lnSpc>
            </a:pPr>
            <a:endParaRPr lang="en-US" sz="2241" dirty="0">
              <a:solidFill>
                <a:srgbClr val="000000"/>
              </a:solidFill>
              <a:latin typeface="Arial Bold"/>
            </a:endParaRPr>
          </a:p>
          <a:p>
            <a:pPr algn="ctr">
              <a:lnSpc>
                <a:spcPts val="2689"/>
              </a:lnSpc>
            </a:pPr>
            <a:endParaRPr lang="en-US" sz="2241" dirty="0">
              <a:solidFill>
                <a:srgbClr val="000000"/>
              </a:solidFill>
              <a:latin typeface="Arial Bold"/>
            </a:endParaRPr>
          </a:p>
          <a:p>
            <a:pPr algn="ctr">
              <a:lnSpc>
                <a:spcPts val="2689"/>
              </a:lnSpc>
            </a:pPr>
            <a:r>
              <a:rPr lang="en-US" sz="2241" dirty="0">
                <a:solidFill>
                  <a:srgbClr val="000000"/>
                </a:solidFill>
                <a:latin typeface="Arial Bold"/>
              </a:rPr>
              <a:t>DIRECTOR DE PROYECTO</a:t>
            </a:r>
          </a:p>
          <a:p>
            <a:pPr algn="ctr">
              <a:lnSpc>
                <a:spcPts val="2689"/>
              </a:lnSpc>
            </a:pPr>
            <a:r>
              <a:rPr lang="en-US" sz="2241" dirty="0">
                <a:solidFill>
                  <a:srgbClr val="000000"/>
                </a:solidFill>
                <a:latin typeface="Arial Bold"/>
              </a:rPr>
              <a:t>KENNIA LORENA ESCOBAR RUIZ</a:t>
            </a:r>
          </a:p>
          <a:p>
            <a:pPr algn="ctr">
              <a:lnSpc>
                <a:spcPts val="2689"/>
              </a:lnSpc>
            </a:pPr>
            <a:endParaRPr lang="en-US" sz="2241" dirty="0">
              <a:solidFill>
                <a:srgbClr val="000000"/>
              </a:solidFill>
              <a:latin typeface="Arial Bold"/>
            </a:endParaRPr>
          </a:p>
          <a:p>
            <a:pPr algn="ctr">
              <a:lnSpc>
                <a:spcPts val="2689"/>
              </a:lnSpc>
            </a:pPr>
            <a:endParaRPr lang="en-US" sz="2241" dirty="0">
              <a:solidFill>
                <a:srgbClr val="000000"/>
              </a:solidFill>
              <a:latin typeface="Arial Bold"/>
            </a:endParaRPr>
          </a:p>
          <a:p>
            <a:pPr algn="ctr">
              <a:lnSpc>
                <a:spcPts val="2689"/>
              </a:lnSpc>
            </a:pPr>
            <a:r>
              <a:rPr lang="en-US" sz="2241" dirty="0">
                <a:solidFill>
                  <a:srgbClr val="000000"/>
                </a:solidFill>
                <a:latin typeface="Arial Bold"/>
              </a:rPr>
              <a:t>UNIVERSIDAD POPULAR DEL CESAR SECCIONAL AGUACHICA</a:t>
            </a:r>
          </a:p>
          <a:p>
            <a:pPr algn="ctr">
              <a:lnSpc>
                <a:spcPts val="2689"/>
              </a:lnSpc>
            </a:pPr>
            <a:r>
              <a:rPr lang="en-US" sz="2241" dirty="0">
                <a:solidFill>
                  <a:srgbClr val="000000"/>
                </a:solidFill>
                <a:latin typeface="Arial Bold"/>
              </a:rPr>
              <a:t>CIENCIAS ADMINISTRATIVAS, CONTABLES Y ECONÓMICAS</a:t>
            </a:r>
          </a:p>
          <a:p>
            <a:pPr algn="ctr">
              <a:lnSpc>
                <a:spcPts val="2689"/>
              </a:lnSpc>
            </a:pPr>
            <a:r>
              <a:rPr lang="en-US" sz="2241" dirty="0">
                <a:solidFill>
                  <a:srgbClr val="000000"/>
                </a:solidFill>
                <a:latin typeface="Arial Bold"/>
              </a:rPr>
              <a:t>ADMINISTRACIÓN DE EMPRESAS</a:t>
            </a:r>
          </a:p>
          <a:p>
            <a:pPr algn="ctr">
              <a:lnSpc>
                <a:spcPts val="2689"/>
              </a:lnSpc>
            </a:pPr>
            <a:r>
              <a:rPr lang="en-US" sz="2241" dirty="0">
                <a:solidFill>
                  <a:srgbClr val="000000"/>
                </a:solidFill>
                <a:latin typeface="Arial Bold"/>
              </a:rPr>
              <a:t>AGUACHICA</a:t>
            </a:r>
          </a:p>
          <a:p>
            <a:pPr algn="ctr">
              <a:lnSpc>
                <a:spcPts val="2689"/>
              </a:lnSpc>
            </a:pPr>
            <a:r>
              <a:rPr lang="en-US" sz="2241" dirty="0">
                <a:solidFill>
                  <a:srgbClr val="000000"/>
                </a:solidFill>
                <a:latin typeface="Arial Bold"/>
              </a:rPr>
              <a:t>2024 - 1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4058905"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13865445" y="-928370"/>
            <a:ext cx="2700338" cy="2459239"/>
          </a:xfrm>
          <a:custGeom>
            <a:avLst/>
            <a:gdLst/>
            <a:ahLst/>
            <a:cxnLst/>
            <a:rect l="l" t="t" r="r" b="b"/>
            <a:pathLst>
              <a:path w="2700338" h="2459239">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515495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676536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6" name="Freeform 6"/>
          <p:cNvSpPr/>
          <p:nvPr/>
        </p:nvSpPr>
        <p:spPr>
          <a:xfrm>
            <a:off x="-6036694" y="142193"/>
            <a:ext cx="8632532" cy="15713535"/>
          </a:xfrm>
          <a:custGeom>
            <a:avLst/>
            <a:gdLst/>
            <a:ahLst/>
            <a:cxnLst/>
            <a:rect l="l" t="t" r="r" b="b"/>
            <a:pathLst>
              <a:path w="8632532" h="15713535">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sp>
        <p:nvSpPr>
          <p:cNvPr id="7" name="Freeform 7"/>
          <p:cNvSpPr/>
          <p:nvPr/>
        </p:nvSpPr>
        <p:spPr>
          <a:xfrm>
            <a:off x="-685800" y="3155806"/>
            <a:ext cx="7371966" cy="14423727"/>
          </a:xfrm>
          <a:custGeom>
            <a:avLst/>
            <a:gdLst/>
            <a:ahLst/>
            <a:cxnLst/>
            <a:rect l="l" t="t" r="r" b="b"/>
            <a:pathLst>
              <a:path w="7371966" h="14423727">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xmlns="" r:embed="rId12"/>
                </a:ext>
              </a:extLst>
            </a:blip>
            <a:stretch>
              <a:fillRect/>
            </a:stretch>
          </a:blipFill>
        </p:spPr>
      </p:sp>
      <p:sp>
        <p:nvSpPr>
          <p:cNvPr id="8" name="Freeform 8"/>
          <p:cNvSpPr/>
          <p:nvPr/>
        </p:nvSpPr>
        <p:spPr>
          <a:xfrm>
            <a:off x="118019" y="85255"/>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id="10" name="TextBox 10"/>
          <p:cNvSpPr txBox="1"/>
          <p:nvPr/>
        </p:nvSpPr>
        <p:spPr>
          <a:xfrm>
            <a:off x="2269300" y="690293"/>
            <a:ext cx="9789960" cy="862095"/>
          </a:xfrm>
          <a:prstGeom prst="rect">
            <a:avLst/>
          </a:prstGeom>
        </p:spPr>
        <p:txBody>
          <a:bodyPr lIns="0" tIns="0" rIns="0" bIns="0" rtlCol="0" anchor="t">
            <a:spAutoFit/>
          </a:bodyPr>
          <a:lstStyle/>
          <a:p>
            <a:pPr>
              <a:lnSpc>
                <a:spcPts val="7698"/>
              </a:lnSpc>
            </a:pPr>
            <a:r>
              <a:rPr lang="en-US" sz="4000" b="1" dirty="0">
                <a:solidFill>
                  <a:srgbClr val="545454"/>
                </a:solidFill>
                <a:latin typeface="Archivo Black Bold"/>
                <a:cs typeface="Times New Roman" panose="02020603050405020304" pitchFamily="18" charset="0"/>
              </a:rPr>
              <a:t>OBJETIVO ESPECIFICO 3</a:t>
            </a:r>
            <a:r>
              <a:rPr lang="en-US" sz="4000" b="1" dirty="0">
                <a:solidFill>
                  <a:srgbClr val="545454"/>
                </a:solidFill>
                <a:latin typeface="Raleway Heavy"/>
              </a:rPr>
              <a:t>.</a:t>
            </a:r>
          </a:p>
        </p:txBody>
      </p:sp>
      <p:sp>
        <p:nvSpPr>
          <p:cNvPr id="11" name="AutoShape 11"/>
          <p:cNvSpPr/>
          <p:nvPr/>
        </p:nvSpPr>
        <p:spPr>
          <a:xfrm>
            <a:off x="2281332" y="1505329"/>
            <a:ext cx="6469219" cy="25540"/>
          </a:xfrm>
          <a:prstGeom prst="line">
            <a:avLst/>
          </a:prstGeom>
          <a:ln w="66675" cap="flat">
            <a:solidFill>
              <a:srgbClr val="168246"/>
            </a:solidFill>
            <a:prstDash val="solid"/>
            <a:headEnd type="none" w="sm" len="sm"/>
            <a:tailEnd type="none" w="sm" len="sm"/>
          </a:ln>
        </p:spPr>
      </p:sp>
      <p:sp>
        <p:nvSpPr>
          <p:cNvPr id="13" name="TextBox 13"/>
          <p:cNvSpPr txBox="1"/>
          <p:nvPr/>
        </p:nvSpPr>
        <p:spPr>
          <a:xfrm>
            <a:off x="998576" y="1709940"/>
            <a:ext cx="16853586" cy="1056251"/>
          </a:xfrm>
          <a:prstGeom prst="rect">
            <a:avLst/>
          </a:prstGeom>
        </p:spPr>
        <p:txBody>
          <a:bodyPr lIns="0" tIns="0" rIns="0" bIns="0" rtlCol="0" anchor="t">
            <a:spAutoFit/>
          </a:bodyPr>
          <a:lstStyle/>
          <a:p>
            <a:pPr>
              <a:lnSpc>
                <a:spcPts val="4251"/>
              </a:lnSpc>
            </a:pPr>
            <a:r>
              <a:rPr lang="en-US" sz="3200" dirty="0">
                <a:ln>
                  <a:solidFill>
                    <a:schemeClr val="tx1">
                      <a:lumMod val="50000"/>
                      <a:lumOff val="50000"/>
                    </a:schemeClr>
                  </a:solidFill>
                </a:ln>
                <a:solidFill>
                  <a:srgbClr val="000000"/>
                </a:solidFill>
                <a:latin typeface="Times New Roman" panose="02020603050405020304" pitchFamily="18" charset="0"/>
                <a:cs typeface="Times New Roman" panose="02020603050405020304" pitchFamily="18" charset="0"/>
              </a:rPr>
              <a:t>Estrategias para facilitar la conciliación de responsabilidades profesionales y familiares de las mujeres trabajadoras de 22 a 45 años en el contexto económico y cultural de Aguachica, Cesar.</a:t>
            </a:r>
          </a:p>
        </p:txBody>
      </p:sp>
      <p:sp>
        <p:nvSpPr>
          <p:cNvPr id="70" name="TextBox 70"/>
          <p:cNvSpPr txBox="1"/>
          <p:nvPr/>
        </p:nvSpPr>
        <p:spPr>
          <a:xfrm>
            <a:off x="1286303" y="216358"/>
            <a:ext cx="12725400" cy="753476"/>
          </a:xfrm>
          <a:prstGeom prst="rect">
            <a:avLst/>
          </a:prstGeom>
        </p:spPr>
        <p:txBody>
          <a:bodyPr lIns="0" tIns="0" rIns="0" bIns="0" rtlCol="0" anchor="t">
            <a:spAutoFit/>
          </a:bodyPr>
          <a:lstStyle/>
          <a:p>
            <a:pPr algn="ctr">
              <a:lnSpc>
                <a:spcPts val="6480"/>
              </a:lnSpc>
            </a:pPr>
            <a:r>
              <a:rPr lang="en-US" sz="3600" dirty="0" smtClean="0">
                <a:ln w="0"/>
                <a:effectLst>
                  <a:outerShdw blurRad="38100" dist="19050" dir="2700000" algn="tl" rotWithShape="0">
                    <a:schemeClr val="dk1">
                      <a:alpha val="40000"/>
                    </a:schemeClr>
                  </a:outerShdw>
                </a:effectLst>
                <a:latin typeface="Archivo Black Bold"/>
                <a:cs typeface="Times New Roman" panose="02020603050405020304" pitchFamily="18" charset="0"/>
              </a:rPr>
              <a:t> </a:t>
            </a:r>
            <a:endParaRPr lang="en-US" sz="3600" dirty="0">
              <a:ln w="0"/>
              <a:effectLst>
                <a:outerShdw blurRad="38100" dist="19050" dir="2700000" algn="tl" rotWithShape="0">
                  <a:schemeClr val="dk1">
                    <a:alpha val="40000"/>
                  </a:schemeClr>
                </a:outerShdw>
              </a:effectLst>
              <a:latin typeface="Archivo Black Bold"/>
              <a:cs typeface="Times New Roman" panose="02020603050405020304" pitchFamily="18" charset="0"/>
            </a:endParaRPr>
          </a:p>
        </p:txBody>
      </p:sp>
      <p:pic>
        <p:nvPicPr>
          <p:cNvPr id="73" name="Imagen 72">
            <a:extLst>
              <a:ext uri="{FF2B5EF4-FFF2-40B4-BE49-F238E27FC236}">
                <a16:creationId xmlns:a16="http://schemas.microsoft.com/office/drawing/2014/main" id="{14FF8760-73AF-4310-70DD-23224796742B}"/>
              </a:ext>
            </a:extLst>
          </p:cNvPr>
          <p:cNvPicPr>
            <a:picLocks noChangeAspect="1"/>
          </p:cNvPicPr>
          <p:nvPr/>
        </p:nvPicPr>
        <p:blipFill>
          <a:blip r:embed="rId14"/>
          <a:stretch>
            <a:fillRect/>
          </a:stretch>
        </p:blipFill>
        <p:spPr>
          <a:xfrm>
            <a:off x="1306181" y="3025394"/>
            <a:ext cx="19702233" cy="702208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1113"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2405949" y="-1155827"/>
            <a:ext cx="9047231" cy="3569680"/>
          </a:xfrm>
          <a:custGeom>
            <a:avLst/>
            <a:gdLst/>
            <a:ahLst/>
            <a:cxnLst/>
            <a:rect l="l" t="t" r="r" b="b"/>
            <a:pathLst>
              <a:path w="9047231" h="3569680">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6505899" y="-1426514"/>
            <a:ext cx="7281560" cy="15561614"/>
          </a:xfrm>
          <a:custGeom>
            <a:avLst/>
            <a:gdLst/>
            <a:ahLst/>
            <a:cxnLst/>
            <a:rect l="l" t="t" r="r" b="b"/>
            <a:pathLst>
              <a:path w="7281560" h="15561614">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6346681" y="427027"/>
            <a:ext cx="3717356" cy="15323596"/>
          </a:xfrm>
          <a:custGeom>
            <a:avLst/>
            <a:gdLst/>
            <a:ahLst/>
            <a:cxnLst/>
            <a:rect l="l" t="t" r="r" b="b"/>
            <a:pathLst>
              <a:path w="3717356" h="1532359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txBody>
          <a:bodyPr/>
          <a:lstStyle/>
          <a:p>
            <a:endParaRPr lang="es-CO" dirty="0"/>
          </a:p>
        </p:txBody>
      </p:sp>
      <p:sp>
        <p:nvSpPr>
          <p:cNvPr id="6" name="Freeform 6"/>
          <p:cNvSpPr/>
          <p:nvPr/>
        </p:nvSpPr>
        <p:spPr>
          <a:xfrm>
            <a:off x="16054369" y="90474"/>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id="7" name="Freeform 7"/>
          <p:cNvSpPr/>
          <p:nvPr/>
        </p:nvSpPr>
        <p:spPr>
          <a:xfrm>
            <a:off x="7620000" y="9388462"/>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0"/>
            <a:stretch>
              <a:fillRect/>
            </a:stretch>
          </a:blipFill>
        </p:spPr>
      </p:sp>
      <p:sp>
        <p:nvSpPr>
          <p:cNvPr id="8" name="TextBox 8"/>
          <p:cNvSpPr txBox="1"/>
          <p:nvPr/>
        </p:nvSpPr>
        <p:spPr>
          <a:xfrm>
            <a:off x="8702798" y="9525000"/>
            <a:ext cx="513755" cy="538607"/>
          </a:xfrm>
          <a:prstGeom prst="rect">
            <a:avLst/>
          </a:prstGeom>
        </p:spPr>
        <p:txBody>
          <a:bodyPr lIns="0" tIns="0" rIns="0" bIns="0" rtlCol="0" anchor="t">
            <a:spAutoFit/>
          </a:bodyPr>
          <a:lstStyle/>
          <a:p>
            <a:pPr algn="r">
              <a:lnSpc>
                <a:spcPts val="3919"/>
              </a:lnSpc>
            </a:pPr>
            <a:r>
              <a:rPr lang="en-US" sz="2799">
                <a:solidFill>
                  <a:srgbClr val="000000"/>
                </a:solidFill>
                <a:latin typeface="Arial Bold"/>
              </a:rPr>
              <a:t>13</a:t>
            </a:r>
          </a:p>
        </p:txBody>
      </p:sp>
      <p:sp>
        <p:nvSpPr>
          <p:cNvPr id="13" name="TextBox 13"/>
          <p:cNvSpPr txBox="1"/>
          <p:nvPr/>
        </p:nvSpPr>
        <p:spPr>
          <a:xfrm>
            <a:off x="1131119" y="3452801"/>
            <a:ext cx="724623" cy="741216"/>
          </a:xfrm>
          <a:prstGeom prst="rect">
            <a:avLst/>
          </a:prstGeom>
        </p:spPr>
        <p:txBody>
          <a:bodyPr lIns="0" tIns="0" rIns="0" bIns="0" rtlCol="0" anchor="ctr"/>
          <a:lstStyle/>
          <a:p>
            <a:pPr marL="0" lvl="0" indent="0" algn="ctr">
              <a:lnSpc>
                <a:spcPts val="3161"/>
              </a:lnSpc>
              <a:spcBef>
                <a:spcPct val="0"/>
              </a:spcBef>
            </a:pPr>
            <a:r>
              <a:rPr lang="en-US" sz="2274" u="none" strike="noStrike" dirty="0">
                <a:solidFill>
                  <a:srgbClr val="FFFEF7"/>
                </a:solidFill>
                <a:latin typeface="Canva Sans Bold"/>
              </a:rPr>
              <a:t>.</a:t>
            </a:r>
          </a:p>
        </p:txBody>
      </p:sp>
      <p:sp>
        <p:nvSpPr>
          <p:cNvPr id="22" name="TextBox 22"/>
          <p:cNvSpPr txBox="1"/>
          <p:nvPr/>
        </p:nvSpPr>
        <p:spPr>
          <a:xfrm>
            <a:off x="11271894" y="6064042"/>
            <a:ext cx="5648398" cy="472117"/>
          </a:xfrm>
          <a:prstGeom prst="rect">
            <a:avLst/>
          </a:prstGeom>
        </p:spPr>
        <p:txBody>
          <a:bodyPr lIns="0" tIns="0" rIns="0" bIns="0" rtlCol="0" anchor="t">
            <a:spAutoFit/>
          </a:bodyPr>
          <a:lstStyle/>
          <a:p>
            <a:pPr marL="0" lvl="1" indent="0" algn="l">
              <a:lnSpc>
                <a:spcPts val="4039"/>
              </a:lnSpc>
              <a:spcBef>
                <a:spcPct val="0"/>
              </a:spcBef>
            </a:pPr>
            <a:endParaRPr lang="en-US" sz="2640" dirty="0">
              <a:solidFill>
                <a:srgbClr val="171A59"/>
              </a:solidFill>
              <a:latin typeface="Canva Sans"/>
            </a:endParaRPr>
          </a:p>
        </p:txBody>
      </p:sp>
      <p:sp>
        <p:nvSpPr>
          <p:cNvPr id="25" name="TextBox 25"/>
          <p:cNvSpPr txBox="1"/>
          <p:nvPr/>
        </p:nvSpPr>
        <p:spPr>
          <a:xfrm>
            <a:off x="11381416" y="6335052"/>
            <a:ext cx="724623" cy="782024"/>
          </a:xfrm>
          <a:prstGeom prst="rect">
            <a:avLst/>
          </a:prstGeom>
        </p:spPr>
        <p:txBody>
          <a:bodyPr lIns="0" tIns="0" rIns="0" bIns="0" rtlCol="0" anchor="ctr"/>
          <a:lstStyle/>
          <a:p>
            <a:pPr marL="0" lvl="0" indent="0" algn="ctr">
              <a:lnSpc>
                <a:spcPts val="3161"/>
              </a:lnSpc>
              <a:spcBef>
                <a:spcPct val="0"/>
              </a:spcBef>
            </a:pPr>
            <a:r>
              <a:rPr lang="en-US" sz="2274" u="none" strike="noStrike" dirty="0">
                <a:solidFill>
                  <a:srgbClr val="FFFEF7"/>
                </a:solidFill>
                <a:latin typeface="Canva Sans Bold"/>
              </a:rPr>
              <a:t>02.</a:t>
            </a:r>
          </a:p>
        </p:txBody>
      </p:sp>
      <p:sp>
        <p:nvSpPr>
          <p:cNvPr id="26" name="Signo menos 25">
            <a:extLst>
              <a:ext uri="{FF2B5EF4-FFF2-40B4-BE49-F238E27FC236}">
                <a16:creationId xmlns:a16="http://schemas.microsoft.com/office/drawing/2014/main" id="{8EAE635D-3E8B-3A12-75E1-BB0E98D3D49C}"/>
              </a:ext>
            </a:extLst>
          </p:cNvPr>
          <p:cNvSpPr/>
          <p:nvPr/>
        </p:nvSpPr>
        <p:spPr>
          <a:xfrm>
            <a:off x="0" y="-154877"/>
            <a:ext cx="9359726" cy="6140315"/>
          </a:xfrm>
          <a:prstGeom prst="mathMinus">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4000" b="1"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CONCLUSIONES</a:t>
            </a:r>
            <a:r>
              <a:rPr lang="es-CO" sz="2400" dirty="0">
                <a:latin typeface="Times New Roman" panose="02020603050405020304" pitchFamily="18" charset="0"/>
                <a:cs typeface="Times New Roman" panose="02020603050405020304" pitchFamily="18" charset="0"/>
              </a:rPr>
              <a:t> </a:t>
            </a:r>
          </a:p>
        </p:txBody>
      </p:sp>
      <p:sp>
        <p:nvSpPr>
          <p:cNvPr id="30" name="Signo menos 29">
            <a:extLst>
              <a:ext uri="{FF2B5EF4-FFF2-40B4-BE49-F238E27FC236}">
                <a16:creationId xmlns:a16="http://schemas.microsoft.com/office/drawing/2014/main" id="{E27D65AE-B4DE-07A1-D70B-F33205B87D38}"/>
              </a:ext>
            </a:extLst>
          </p:cNvPr>
          <p:cNvSpPr/>
          <p:nvPr/>
        </p:nvSpPr>
        <p:spPr>
          <a:xfrm>
            <a:off x="8726789" y="-217466"/>
            <a:ext cx="9181172" cy="6140315"/>
          </a:xfrm>
          <a:prstGeom prst="mathMinus">
            <a:avLst/>
          </a:prstGeom>
          <a:solidFill>
            <a:srgbClr val="DBF2F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4000" b="1"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RECOMENDACIONES</a:t>
            </a:r>
            <a:r>
              <a:rPr lang="es-CO" sz="2400" b="1"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p>
        </p:txBody>
      </p:sp>
      <p:sp>
        <p:nvSpPr>
          <p:cNvPr id="32" name="Signo menos 31">
            <a:extLst>
              <a:ext uri="{FF2B5EF4-FFF2-40B4-BE49-F238E27FC236}">
                <a16:creationId xmlns:a16="http://schemas.microsoft.com/office/drawing/2014/main" id="{A2C5CE8F-D917-F6B3-CCDC-47CEF44ADD5F}"/>
              </a:ext>
            </a:extLst>
          </p:cNvPr>
          <p:cNvSpPr/>
          <p:nvPr/>
        </p:nvSpPr>
        <p:spPr>
          <a:xfrm>
            <a:off x="82641" y="1479664"/>
            <a:ext cx="9286780" cy="6936406"/>
          </a:xfrm>
          <a:prstGeom prst="mathMinus">
            <a:avLst/>
          </a:prstGeom>
          <a:solidFill>
            <a:srgbClr val="E6BC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2000" i="0" u="none" strike="noStrike" kern="1200" normalizeH="0" baseline="0" noProof="0" dirty="0">
                <a:solidFill>
                  <a:prstClr val="black"/>
                </a:solidFill>
                <a:uLnTx/>
                <a:uFillTx/>
                <a:latin typeface="Times New Roman" panose="02020603050405020304" pitchFamily="18" charset="0"/>
                <a:ea typeface="Calibri" panose="020F0502020204030204" pitchFamily="34" charset="0"/>
                <a:cs typeface="+mn-cs"/>
              </a:rPr>
              <a:t>La falta de información sobre programas disponibles, las restricciones de tiempo debido a responsabilidades familiares y la discriminación de género al acceder a oportunidades de formación son algunas de las barreras predominantes.</a:t>
            </a:r>
            <a:endParaRPr kumimoji="0" lang="es-CO" sz="2000" i="0" u="none" strike="noStrike" kern="1200" normalizeH="0" baseline="0" noProof="0" dirty="0">
              <a:solidFill>
                <a:prstClr val="black"/>
              </a:solidFill>
              <a:uLnTx/>
              <a:uFillTx/>
              <a:latin typeface="Calibri"/>
              <a:ea typeface="+mn-ea"/>
              <a:cs typeface="+mn-cs"/>
            </a:endParaRPr>
          </a:p>
        </p:txBody>
      </p:sp>
      <p:sp>
        <p:nvSpPr>
          <p:cNvPr id="33" name="Signo menos 32">
            <a:extLst>
              <a:ext uri="{FF2B5EF4-FFF2-40B4-BE49-F238E27FC236}">
                <a16:creationId xmlns:a16="http://schemas.microsoft.com/office/drawing/2014/main" id="{033F6962-F597-BFFE-0A72-0683A8D88CA1}"/>
              </a:ext>
            </a:extLst>
          </p:cNvPr>
          <p:cNvSpPr/>
          <p:nvPr/>
        </p:nvSpPr>
        <p:spPr>
          <a:xfrm>
            <a:off x="82198" y="3735187"/>
            <a:ext cx="9289382" cy="6351484"/>
          </a:xfrm>
          <a:prstGeom prst="mathMinus">
            <a:avLst/>
          </a:prstGeom>
          <a:solidFill>
            <a:srgbClr val="F3DBE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2000" noProof="0" dirty="0" smtClean="0">
                <a:solidFill>
                  <a:prstClr val="black"/>
                </a:solidFill>
                <a:latin typeface="Times New Roman" panose="02020603050405020304" pitchFamily="18" charset="0"/>
                <a:cs typeface="Times New Roman" panose="02020603050405020304" pitchFamily="18" charset="0"/>
              </a:rPr>
              <a:t>Ev</a:t>
            </a:r>
            <a:r>
              <a:rPr kumimoji="0" lang="es-ES" sz="2000" i="0" u="none" strike="noStrike" kern="1200" normalizeH="0" baseline="0" noProof="0" dirty="0" smtClean="0">
                <a:solidFill>
                  <a:prstClr val="black"/>
                </a:solidFill>
                <a:uLnTx/>
                <a:uFillTx/>
                <a:latin typeface="Times New Roman" panose="02020603050405020304" pitchFamily="18" charset="0"/>
                <a:ea typeface="+mn-ea"/>
                <a:cs typeface="Times New Roman" panose="02020603050405020304" pitchFamily="18" charset="0"/>
              </a:rPr>
              <a:t>idenciando </a:t>
            </a:r>
            <a:r>
              <a:rPr kumimoji="0" lang="es-ES" sz="2000" i="0" u="none" strike="noStrike" kern="1200" normalizeH="0" baseline="0" noProof="0" dirty="0">
                <a:solidFill>
                  <a:prstClr val="black"/>
                </a:solidFill>
                <a:uLnTx/>
                <a:uFillTx/>
                <a:latin typeface="Times New Roman" panose="02020603050405020304" pitchFamily="18" charset="0"/>
                <a:ea typeface="+mn-ea"/>
                <a:cs typeface="Times New Roman" panose="02020603050405020304" pitchFamily="18" charset="0"/>
              </a:rPr>
              <a:t>la necesidad de políticas inclusivas y estrategias focalizadas en el fortalecimiento de su participación en programas de capacitación y en la eliminación de prejuicios de género arraigados en el entorno laboral.</a:t>
            </a:r>
            <a:endParaRPr kumimoji="0" lang="es-CO" sz="2000" i="0" u="none" strike="noStrike" kern="1200" normalizeH="0" baseline="0" noProof="0" dirty="0">
              <a:solidFill>
                <a:prstClr val="black"/>
              </a:solidFill>
              <a:uLnTx/>
              <a:uFillTx/>
              <a:latin typeface="Times New Roman" panose="02020603050405020304" pitchFamily="18" charset="0"/>
              <a:ea typeface="+mn-ea"/>
              <a:cs typeface="Times New Roman" panose="02020603050405020304" pitchFamily="18" charset="0"/>
            </a:endParaRPr>
          </a:p>
        </p:txBody>
      </p:sp>
      <p:sp>
        <p:nvSpPr>
          <p:cNvPr id="34" name="Signo menos 33">
            <a:extLst>
              <a:ext uri="{FF2B5EF4-FFF2-40B4-BE49-F238E27FC236}">
                <a16:creationId xmlns:a16="http://schemas.microsoft.com/office/drawing/2014/main" id="{F191454A-3E6E-F0F4-37E5-C9060DE61F7F}"/>
              </a:ext>
            </a:extLst>
          </p:cNvPr>
          <p:cNvSpPr/>
          <p:nvPr/>
        </p:nvSpPr>
        <p:spPr>
          <a:xfrm>
            <a:off x="8726789" y="1174851"/>
            <a:ext cx="9204909" cy="7227036"/>
          </a:xfrm>
          <a:prstGeom prst="mathMinus">
            <a:avLst/>
          </a:prstGeom>
          <a:solidFill>
            <a:srgbClr val="A9C7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35" name="Imagen 34">
            <a:extLst>
              <a:ext uri="{FF2B5EF4-FFF2-40B4-BE49-F238E27FC236}">
                <a16:creationId xmlns:a16="http://schemas.microsoft.com/office/drawing/2014/main" id="{233CF46A-3E0F-40FC-F5FB-65EF112288D6}"/>
              </a:ext>
            </a:extLst>
          </p:cNvPr>
          <p:cNvPicPr>
            <a:picLocks noChangeAspect="1"/>
          </p:cNvPicPr>
          <p:nvPr/>
        </p:nvPicPr>
        <p:blipFill>
          <a:blip r:embed="rId11"/>
          <a:stretch>
            <a:fillRect/>
          </a:stretch>
        </p:blipFill>
        <p:spPr>
          <a:xfrm>
            <a:off x="10115794" y="3941581"/>
            <a:ext cx="4676037" cy="1755800"/>
          </a:xfrm>
          <a:prstGeom prst="rect">
            <a:avLst/>
          </a:prstGeom>
        </p:spPr>
      </p:pic>
      <p:sp>
        <p:nvSpPr>
          <p:cNvPr id="36" name="Signo menos 35">
            <a:extLst>
              <a:ext uri="{FF2B5EF4-FFF2-40B4-BE49-F238E27FC236}">
                <a16:creationId xmlns:a16="http://schemas.microsoft.com/office/drawing/2014/main" id="{E35A3BD3-4735-D414-69E2-E65E84ED04DD}"/>
              </a:ext>
            </a:extLst>
          </p:cNvPr>
          <p:cNvSpPr/>
          <p:nvPr/>
        </p:nvSpPr>
        <p:spPr>
          <a:xfrm>
            <a:off x="8738448" y="3626113"/>
            <a:ext cx="9181381" cy="6437494"/>
          </a:xfrm>
          <a:prstGeom prst="mathMinus">
            <a:avLst/>
          </a:prstGeom>
          <a:solidFill>
            <a:srgbClr val="B6C4E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2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Una vez que se definan e implementen las estrategias propuestas, es esencial realizar un seguimiento y una evaluación periódica de su efectividad.</a:t>
            </a:r>
            <a:endParaRPr kumimoji="0" lang="es-CO"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41" name="Signo menos 40">
            <a:extLst>
              <a:ext uri="{FF2B5EF4-FFF2-40B4-BE49-F238E27FC236}">
                <a16:creationId xmlns:a16="http://schemas.microsoft.com/office/drawing/2014/main" id="{241A431B-A942-0967-01B4-8F2C6C3F15E2}"/>
              </a:ext>
            </a:extLst>
          </p:cNvPr>
          <p:cNvSpPr/>
          <p:nvPr/>
        </p:nvSpPr>
        <p:spPr>
          <a:xfrm flipH="1">
            <a:off x="275919" y="-2088953"/>
            <a:ext cx="299454" cy="1614878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3" name="Signo menos 42">
            <a:extLst>
              <a:ext uri="{FF2B5EF4-FFF2-40B4-BE49-F238E27FC236}">
                <a16:creationId xmlns:a16="http://schemas.microsoft.com/office/drawing/2014/main" id="{9FFECD3A-0015-A439-AD1F-6DD25E2AB7B9}"/>
              </a:ext>
            </a:extLst>
          </p:cNvPr>
          <p:cNvSpPr/>
          <p:nvPr/>
        </p:nvSpPr>
        <p:spPr>
          <a:xfrm>
            <a:off x="471113" y="4802552"/>
            <a:ext cx="724623" cy="430413"/>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4" name="Signo menos 43">
            <a:extLst>
              <a:ext uri="{FF2B5EF4-FFF2-40B4-BE49-F238E27FC236}">
                <a16:creationId xmlns:a16="http://schemas.microsoft.com/office/drawing/2014/main" id="{D6F9DCB2-BC97-7BD2-615E-C31034510156}"/>
              </a:ext>
            </a:extLst>
          </p:cNvPr>
          <p:cNvSpPr/>
          <p:nvPr/>
        </p:nvSpPr>
        <p:spPr>
          <a:xfrm>
            <a:off x="471113" y="6910929"/>
            <a:ext cx="724623" cy="395843"/>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5" name="Signo menos 44">
            <a:extLst>
              <a:ext uri="{FF2B5EF4-FFF2-40B4-BE49-F238E27FC236}">
                <a16:creationId xmlns:a16="http://schemas.microsoft.com/office/drawing/2014/main" id="{85278C99-D50D-0B76-059C-C2572DCCCB80}"/>
              </a:ext>
            </a:extLst>
          </p:cNvPr>
          <p:cNvSpPr/>
          <p:nvPr/>
        </p:nvSpPr>
        <p:spPr>
          <a:xfrm flipH="1">
            <a:off x="17477906" y="-1575716"/>
            <a:ext cx="242208" cy="14796415"/>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6" name="Signo menos 45">
            <a:extLst>
              <a:ext uri="{FF2B5EF4-FFF2-40B4-BE49-F238E27FC236}">
                <a16:creationId xmlns:a16="http://schemas.microsoft.com/office/drawing/2014/main" id="{D1179FFC-D544-4682-A895-DC6E901E838C}"/>
              </a:ext>
            </a:extLst>
          </p:cNvPr>
          <p:cNvSpPr/>
          <p:nvPr/>
        </p:nvSpPr>
        <p:spPr>
          <a:xfrm>
            <a:off x="16968009" y="4381500"/>
            <a:ext cx="620363" cy="51795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7" name="Signo menos 46">
            <a:extLst>
              <a:ext uri="{FF2B5EF4-FFF2-40B4-BE49-F238E27FC236}">
                <a16:creationId xmlns:a16="http://schemas.microsoft.com/office/drawing/2014/main" id="{2229B612-9D12-7E06-70C5-26274C17E0F0}"/>
              </a:ext>
            </a:extLst>
          </p:cNvPr>
          <p:cNvSpPr/>
          <p:nvPr/>
        </p:nvSpPr>
        <p:spPr>
          <a:xfrm>
            <a:off x="16900474" y="6438085"/>
            <a:ext cx="660422" cy="56914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4058905"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13865445" y="-928370"/>
            <a:ext cx="2700338" cy="2459239"/>
          </a:xfrm>
          <a:custGeom>
            <a:avLst/>
            <a:gdLst/>
            <a:ahLst/>
            <a:cxnLst/>
            <a:rect l="l" t="t" r="r" b="b"/>
            <a:pathLst>
              <a:path w="2700338" h="2459239">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515495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676536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6" name="Freeform 6"/>
          <p:cNvSpPr/>
          <p:nvPr/>
        </p:nvSpPr>
        <p:spPr>
          <a:xfrm>
            <a:off x="-6036694" y="142193"/>
            <a:ext cx="8632532" cy="15713535"/>
          </a:xfrm>
          <a:custGeom>
            <a:avLst/>
            <a:gdLst/>
            <a:ahLst/>
            <a:cxnLst/>
            <a:rect l="l" t="t" r="r" b="b"/>
            <a:pathLst>
              <a:path w="8632532" h="15713535">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sp>
        <p:nvSpPr>
          <p:cNvPr id="7" name="Freeform 7"/>
          <p:cNvSpPr/>
          <p:nvPr/>
        </p:nvSpPr>
        <p:spPr>
          <a:xfrm>
            <a:off x="-1278807" y="755248"/>
            <a:ext cx="7371966" cy="14423727"/>
          </a:xfrm>
          <a:custGeom>
            <a:avLst/>
            <a:gdLst/>
            <a:ahLst/>
            <a:cxnLst/>
            <a:rect l="l" t="t" r="r" b="b"/>
            <a:pathLst>
              <a:path w="7371966" h="14423727">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xmlns="" r:embed="rId12"/>
                </a:ext>
              </a:extLst>
            </a:blip>
            <a:stretch>
              <a:fillRect/>
            </a:stretch>
          </a:blipFill>
        </p:spPr>
      </p:sp>
      <p:sp>
        <p:nvSpPr>
          <p:cNvPr id="8" name="Freeform 8"/>
          <p:cNvSpPr/>
          <p:nvPr/>
        </p:nvSpPr>
        <p:spPr>
          <a:xfrm>
            <a:off x="435838" y="216358"/>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id="9" name="Freeform 9"/>
          <p:cNvSpPr/>
          <p:nvPr/>
        </p:nvSpPr>
        <p:spPr>
          <a:xfrm>
            <a:off x="7620000" y="9388462"/>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4"/>
            <a:stretch>
              <a:fillRect/>
            </a:stretch>
          </a:blipFill>
        </p:spPr>
      </p:sp>
      <p:sp>
        <p:nvSpPr>
          <p:cNvPr id="12" name="TextBox 12"/>
          <p:cNvSpPr txBox="1"/>
          <p:nvPr/>
        </p:nvSpPr>
        <p:spPr>
          <a:xfrm>
            <a:off x="2667000" y="1562100"/>
            <a:ext cx="12725400" cy="830997"/>
          </a:xfrm>
          <a:prstGeom prst="rect">
            <a:avLst/>
          </a:prstGeom>
        </p:spPr>
        <p:txBody>
          <a:bodyPr lIns="0" tIns="0" rIns="0" bIns="0" rtlCol="0" anchor="t">
            <a:spAutoFit/>
          </a:bodyPr>
          <a:lstStyle/>
          <a:p>
            <a:pPr algn="ctr">
              <a:lnSpc>
                <a:spcPts val="6480"/>
              </a:lnSpc>
            </a:pPr>
            <a:r>
              <a:rPr lang="en-US" sz="5400" spc="10">
                <a:solidFill>
                  <a:srgbClr val="000000"/>
                </a:solidFill>
                <a:latin typeface="Archivo Black Bold"/>
              </a:rPr>
              <a:t>APÉNDICES</a:t>
            </a:r>
          </a:p>
        </p:txBody>
      </p:sp>
      <p:sp>
        <p:nvSpPr>
          <p:cNvPr id="13" name="TextBox 13"/>
          <p:cNvSpPr txBox="1"/>
          <p:nvPr/>
        </p:nvSpPr>
        <p:spPr>
          <a:xfrm>
            <a:off x="8702798" y="9525000"/>
            <a:ext cx="513755" cy="538607"/>
          </a:xfrm>
          <a:prstGeom prst="rect">
            <a:avLst/>
          </a:prstGeom>
        </p:spPr>
        <p:txBody>
          <a:bodyPr lIns="0" tIns="0" rIns="0" bIns="0" rtlCol="0" anchor="t">
            <a:spAutoFit/>
          </a:bodyPr>
          <a:lstStyle/>
          <a:p>
            <a:pPr algn="r">
              <a:lnSpc>
                <a:spcPts val="3919"/>
              </a:lnSpc>
            </a:pPr>
            <a:r>
              <a:rPr lang="en-US" sz="2799">
                <a:solidFill>
                  <a:srgbClr val="000000"/>
                </a:solidFill>
                <a:latin typeface="Arial Bold"/>
              </a:rPr>
              <a:t>15</a:t>
            </a:r>
          </a:p>
        </p:txBody>
      </p:sp>
      <p:pic>
        <p:nvPicPr>
          <p:cNvPr id="15" name="Imagen 14">
            <a:extLst>
              <a:ext uri="{FF2B5EF4-FFF2-40B4-BE49-F238E27FC236}">
                <a16:creationId xmlns:a16="http://schemas.microsoft.com/office/drawing/2014/main" id="{2C9E7C92-5172-1B3B-932B-19D63723057F}"/>
              </a:ext>
            </a:extLst>
          </p:cNvPr>
          <p:cNvPicPr>
            <a:picLocks noChangeAspect="1"/>
          </p:cNvPicPr>
          <p:nvPr/>
        </p:nvPicPr>
        <p:blipFill>
          <a:blip r:embed="rId15"/>
          <a:stretch>
            <a:fillRect/>
          </a:stretch>
        </p:blipFill>
        <p:spPr>
          <a:xfrm>
            <a:off x="562889" y="2478161"/>
            <a:ext cx="3906427" cy="5948927"/>
          </a:xfrm>
          <a:prstGeom prst="rect">
            <a:avLst/>
          </a:prstGeom>
        </p:spPr>
      </p:pic>
      <p:pic>
        <p:nvPicPr>
          <p:cNvPr id="17" name="Imagen 16">
            <a:extLst>
              <a:ext uri="{FF2B5EF4-FFF2-40B4-BE49-F238E27FC236}">
                <a16:creationId xmlns:a16="http://schemas.microsoft.com/office/drawing/2014/main" id="{199F8AE9-02E3-C999-5A63-FF34B18E3C4E}"/>
              </a:ext>
            </a:extLst>
          </p:cNvPr>
          <p:cNvPicPr>
            <a:picLocks noChangeAspect="1"/>
          </p:cNvPicPr>
          <p:nvPr/>
        </p:nvPicPr>
        <p:blipFill>
          <a:blip r:embed="rId16"/>
          <a:stretch>
            <a:fillRect/>
          </a:stretch>
        </p:blipFill>
        <p:spPr>
          <a:xfrm>
            <a:off x="4487051" y="2460113"/>
            <a:ext cx="4615288" cy="5948927"/>
          </a:xfrm>
          <a:prstGeom prst="rect">
            <a:avLst/>
          </a:prstGeom>
        </p:spPr>
      </p:pic>
      <p:pic>
        <p:nvPicPr>
          <p:cNvPr id="19" name="Imagen 18">
            <a:extLst>
              <a:ext uri="{FF2B5EF4-FFF2-40B4-BE49-F238E27FC236}">
                <a16:creationId xmlns:a16="http://schemas.microsoft.com/office/drawing/2014/main" id="{6EFF38DE-8286-8029-C6AD-4853F45E7536}"/>
              </a:ext>
            </a:extLst>
          </p:cNvPr>
          <p:cNvPicPr>
            <a:picLocks noChangeAspect="1"/>
          </p:cNvPicPr>
          <p:nvPr/>
        </p:nvPicPr>
        <p:blipFill>
          <a:blip r:embed="rId17"/>
          <a:stretch>
            <a:fillRect/>
          </a:stretch>
        </p:blipFill>
        <p:spPr>
          <a:xfrm>
            <a:off x="8916259" y="2460113"/>
            <a:ext cx="4706768" cy="6045323"/>
          </a:xfrm>
          <a:prstGeom prst="rect">
            <a:avLst/>
          </a:prstGeom>
        </p:spPr>
      </p:pic>
      <p:pic>
        <p:nvPicPr>
          <p:cNvPr id="21" name="Imagen 20">
            <a:extLst>
              <a:ext uri="{FF2B5EF4-FFF2-40B4-BE49-F238E27FC236}">
                <a16:creationId xmlns:a16="http://schemas.microsoft.com/office/drawing/2014/main" id="{DADF7E86-62A4-CDB8-400D-BF47582FC6FC}"/>
              </a:ext>
            </a:extLst>
          </p:cNvPr>
          <p:cNvPicPr>
            <a:picLocks noChangeAspect="1"/>
          </p:cNvPicPr>
          <p:nvPr/>
        </p:nvPicPr>
        <p:blipFill>
          <a:blip r:embed="rId18"/>
          <a:stretch>
            <a:fillRect/>
          </a:stretch>
        </p:blipFill>
        <p:spPr>
          <a:xfrm>
            <a:off x="13389071" y="2550138"/>
            <a:ext cx="4654590" cy="597830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1113"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2405949" y="-1155827"/>
            <a:ext cx="9047231" cy="3569680"/>
          </a:xfrm>
          <a:custGeom>
            <a:avLst/>
            <a:gdLst/>
            <a:ahLst/>
            <a:cxnLst/>
            <a:rect l="l" t="t" r="r" b="b"/>
            <a:pathLst>
              <a:path w="9047231" h="3569680">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6505899" y="-756375"/>
            <a:ext cx="7281560" cy="15561614"/>
          </a:xfrm>
          <a:custGeom>
            <a:avLst/>
            <a:gdLst/>
            <a:ahLst/>
            <a:cxnLst/>
            <a:rect l="l" t="t" r="r" b="b"/>
            <a:pathLst>
              <a:path w="7281560" h="15561614">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6153748" y="-1173874"/>
            <a:ext cx="3717356" cy="15323596"/>
          </a:xfrm>
          <a:custGeom>
            <a:avLst/>
            <a:gdLst/>
            <a:ahLst/>
            <a:cxnLst/>
            <a:rect l="l" t="t" r="r" b="b"/>
            <a:pathLst>
              <a:path w="3717356" h="1532359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6" name="Freeform 6"/>
          <p:cNvSpPr/>
          <p:nvPr/>
        </p:nvSpPr>
        <p:spPr>
          <a:xfrm>
            <a:off x="16054369" y="90474"/>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id="7" name="Freeform 7"/>
          <p:cNvSpPr/>
          <p:nvPr/>
        </p:nvSpPr>
        <p:spPr>
          <a:xfrm>
            <a:off x="7620000" y="9388462"/>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0"/>
            <a:stretch>
              <a:fillRect/>
            </a:stretch>
          </a:blipFill>
        </p:spPr>
      </p:sp>
      <p:sp>
        <p:nvSpPr>
          <p:cNvPr id="8" name="TextBox 8"/>
          <p:cNvSpPr txBox="1"/>
          <p:nvPr/>
        </p:nvSpPr>
        <p:spPr>
          <a:xfrm>
            <a:off x="8702798" y="9525000"/>
            <a:ext cx="513755" cy="538607"/>
          </a:xfrm>
          <a:prstGeom prst="rect">
            <a:avLst/>
          </a:prstGeom>
        </p:spPr>
        <p:txBody>
          <a:bodyPr lIns="0" tIns="0" rIns="0" bIns="0" rtlCol="0" anchor="t">
            <a:spAutoFit/>
          </a:bodyPr>
          <a:lstStyle/>
          <a:p>
            <a:pPr algn="r">
              <a:lnSpc>
                <a:spcPts val="3919"/>
              </a:lnSpc>
            </a:pPr>
            <a:r>
              <a:rPr lang="en-US" sz="2799">
                <a:solidFill>
                  <a:srgbClr val="000000"/>
                </a:solidFill>
                <a:latin typeface="Arial Bold"/>
              </a:rPr>
              <a:t>16</a:t>
            </a:r>
          </a:p>
        </p:txBody>
      </p:sp>
      <p:sp>
        <p:nvSpPr>
          <p:cNvPr id="9" name="TextBox 9"/>
          <p:cNvSpPr txBox="1"/>
          <p:nvPr/>
        </p:nvSpPr>
        <p:spPr>
          <a:xfrm>
            <a:off x="2057400" y="1790700"/>
            <a:ext cx="15238300" cy="830997"/>
          </a:xfrm>
          <a:prstGeom prst="rect">
            <a:avLst/>
          </a:prstGeom>
        </p:spPr>
        <p:txBody>
          <a:bodyPr lIns="0" tIns="0" rIns="0" bIns="0" rtlCol="0" anchor="t">
            <a:spAutoFit/>
          </a:bodyPr>
          <a:lstStyle/>
          <a:p>
            <a:pPr algn="ctr">
              <a:lnSpc>
                <a:spcPts val="6480"/>
              </a:lnSpc>
            </a:pPr>
            <a:r>
              <a:rPr lang="en-US" sz="5400" spc="10">
                <a:solidFill>
                  <a:srgbClr val="000000"/>
                </a:solidFill>
                <a:latin typeface="Archivo Black Bold"/>
              </a:rPr>
              <a:t>BIBLIOGRAFIA</a:t>
            </a:r>
          </a:p>
        </p:txBody>
      </p:sp>
      <p:sp>
        <p:nvSpPr>
          <p:cNvPr id="10" name="TextBox 10"/>
          <p:cNvSpPr txBox="1"/>
          <p:nvPr/>
        </p:nvSpPr>
        <p:spPr>
          <a:xfrm>
            <a:off x="471113" y="2775875"/>
            <a:ext cx="17435888" cy="7274107"/>
          </a:xfrm>
          <a:prstGeom prst="rect">
            <a:avLst/>
          </a:prstGeom>
        </p:spPr>
        <p:txBody>
          <a:bodyPr wrap="square" lIns="0" tIns="0" rIns="0" bIns="0" rtlCol="0" anchor="t">
            <a:spAutoFit/>
          </a:bodyPr>
          <a:lstStyle/>
          <a:p>
            <a:pPr marL="457200" indent="-457200" algn="just">
              <a:lnSpc>
                <a:spcPct val="200000"/>
              </a:lnSpc>
              <a:buFont typeface="Arial" panose="020B0604020202020204" pitchFamily="34" charset="0"/>
              <a:buChar char="•"/>
            </a:pPr>
            <a:r>
              <a:rPr lang="es-MX" sz="2400" dirty="0">
                <a:effectLst/>
                <a:latin typeface="Times New Roman" panose="02020603050405020304" pitchFamily="18" charset="0"/>
                <a:ea typeface="Calibri" panose="020F0502020204030204" pitchFamily="34" charset="0"/>
              </a:rPr>
              <a:t>Alcaraz, A., &amp; Vázquez, J. (2020). Las barreras del desarrollo laboral de las mujeres. Una aproximación latinoamericana. </a:t>
            </a:r>
            <a:r>
              <a:rPr lang="es-MX" sz="2400" i="1" dirty="0">
                <a:effectLst/>
                <a:latin typeface="Times New Roman" panose="02020603050405020304" pitchFamily="18" charset="0"/>
                <a:ea typeface="Calibri" panose="020F0502020204030204" pitchFamily="34" charset="0"/>
              </a:rPr>
              <a:t>América Crítica ISSN: 2532-6724</a:t>
            </a:r>
            <a:r>
              <a:rPr lang="es-MX" sz="2400" dirty="0">
                <a:effectLst/>
                <a:latin typeface="Times New Roman" panose="02020603050405020304" pitchFamily="18" charset="0"/>
                <a:ea typeface="Calibri" panose="020F0502020204030204" pitchFamily="34" charset="0"/>
              </a:rPr>
              <a:t>, 59-65.</a:t>
            </a:r>
          </a:p>
          <a:p>
            <a:pPr marL="457200" indent="-457200" algn="just">
              <a:lnSpc>
                <a:spcPct val="200000"/>
              </a:lnSpc>
              <a:buFont typeface="Arial" panose="020B0604020202020204" pitchFamily="34" charset="0"/>
              <a:buChar char="•"/>
            </a:pPr>
            <a:r>
              <a:rPr lang="es-MX" sz="2400" dirty="0">
                <a:effectLst/>
                <a:latin typeface="Times New Roman" panose="02020603050405020304" pitchFamily="18" charset="0"/>
                <a:ea typeface="Calibri" panose="020F0502020204030204" pitchFamily="34" charset="0"/>
              </a:rPr>
              <a:t>Avolio, B., &amp; Di Laura, G. (2017). </a:t>
            </a:r>
            <a:r>
              <a:rPr lang="es-MX" sz="2400" i="1" dirty="0">
                <a:effectLst/>
                <a:latin typeface="Times New Roman" panose="02020603050405020304" pitchFamily="18" charset="0"/>
                <a:ea typeface="Calibri" panose="020F0502020204030204" pitchFamily="34" charset="0"/>
              </a:rPr>
              <a:t>Progreso y evolución de la inserción de la mujer en actividades productivas y empresariales en América del Sur</a:t>
            </a:r>
            <a:r>
              <a:rPr lang="es-MX" sz="2400" dirty="0">
                <a:effectLst/>
                <a:latin typeface="Times New Roman" panose="02020603050405020304" pitchFamily="18" charset="0"/>
                <a:ea typeface="Calibri" panose="020F0502020204030204" pitchFamily="34" charset="0"/>
              </a:rPr>
              <a:t>. Obtenido de https://www.cepal.org/sites/default/files/publication/files/42031/RVE122_Avolio.pdf</a:t>
            </a:r>
            <a:endParaRPr lang="es-CO" sz="2400" dirty="0">
              <a:effectLst/>
              <a:latin typeface="Times New Roman" panose="02020603050405020304" pitchFamily="18" charset="0"/>
              <a:ea typeface="Calibri" panose="020F0502020204030204" pitchFamily="34" charset="0"/>
            </a:endParaRPr>
          </a:p>
          <a:p>
            <a:pPr marL="457200" indent="-457200" algn="just">
              <a:lnSpc>
                <a:spcPct val="200000"/>
              </a:lnSpc>
              <a:buFont typeface="Arial" panose="020B0604020202020204" pitchFamily="34" charset="0"/>
              <a:buChar char="•"/>
            </a:pPr>
            <a:r>
              <a:rPr lang="es-MX" sz="2400" dirty="0">
                <a:effectLst/>
                <a:latin typeface="Times New Roman" panose="02020603050405020304" pitchFamily="18" charset="0"/>
                <a:ea typeface="Calibri" panose="020F0502020204030204" pitchFamily="34" charset="0"/>
              </a:rPr>
              <a:t>Banco Mundial. (2022). </a:t>
            </a:r>
            <a:r>
              <a:rPr lang="es-MX" sz="2400" i="1" dirty="0">
                <a:effectLst/>
                <a:latin typeface="Times New Roman" panose="02020603050405020304" pitchFamily="18" charset="0"/>
                <a:ea typeface="Calibri" panose="020F0502020204030204" pitchFamily="34" charset="0"/>
              </a:rPr>
              <a:t>Aproximadamente 2400 millones de mujeres en el mundo no tienen los mismos derechos económicos que los hombres</a:t>
            </a:r>
            <a:r>
              <a:rPr lang="es-MX" sz="2400" dirty="0">
                <a:effectLst/>
                <a:latin typeface="Times New Roman" panose="02020603050405020304" pitchFamily="18" charset="0"/>
                <a:ea typeface="Calibri" panose="020F0502020204030204" pitchFamily="34" charset="0"/>
              </a:rPr>
              <a:t>. Obtenido de https://www.bancomundial.org/es/news/press-release/2022/03/01/nearly-2-4-billion-women-globally-don-t-have-same-economic-rights-as-men</a:t>
            </a:r>
            <a:endParaRPr lang="es-CO" sz="2400" dirty="0">
              <a:effectLst/>
              <a:latin typeface="Times New Roman" panose="02020603050405020304" pitchFamily="18" charset="0"/>
              <a:ea typeface="Calibri" panose="020F0502020204030204" pitchFamily="34" charset="0"/>
            </a:endParaRPr>
          </a:p>
          <a:p>
            <a:pPr marL="457200" indent="-457200" algn="just">
              <a:lnSpc>
                <a:spcPct val="200000"/>
              </a:lnSpc>
              <a:buFont typeface="Arial" panose="020B0604020202020204" pitchFamily="34" charset="0"/>
              <a:buChar char="•"/>
            </a:pPr>
            <a:r>
              <a:rPr lang="es-MX" sz="2400" dirty="0">
                <a:effectLst/>
                <a:latin typeface="Times New Roman" panose="02020603050405020304" pitchFamily="18" charset="0"/>
                <a:ea typeface="Calibri" panose="020F0502020204030204" pitchFamily="34" charset="0"/>
              </a:rPr>
              <a:t>Barrientos, J., &amp; Rojas, L. (2023). </a:t>
            </a:r>
            <a:r>
              <a:rPr lang="es-MX" sz="2400" i="1" dirty="0">
                <a:effectLst/>
                <a:latin typeface="Times New Roman" panose="02020603050405020304" pitchFamily="18" charset="0"/>
                <a:ea typeface="Calibri" panose="020F0502020204030204" pitchFamily="34" charset="0"/>
              </a:rPr>
              <a:t>Barreras del crecimiento profesional en las mujeres trabajadoras de 20 a 45 años en la ciudad de Lima Metropolitana, que ocupan puestos gerenciales y de mandos medios .</a:t>
            </a:r>
            <a:r>
              <a:rPr lang="es-MX" sz="2400" dirty="0">
                <a:effectLst/>
                <a:latin typeface="Times New Roman" panose="02020603050405020304" pitchFamily="18" charset="0"/>
                <a:ea typeface="Calibri" panose="020F0502020204030204" pitchFamily="34" charset="0"/>
              </a:rPr>
              <a:t> Lima, Perú : Universidad Peruana de Ciencias Aplicadas (UPC).</a:t>
            </a:r>
            <a:endParaRPr lang="es-CO" sz="2400" dirty="0">
              <a:effectLst/>
              <a:latin typeface="Times New Roman" panose="02020603050405020304" pitchFamily="18" charset="0"/>
              <a:ea typeface="Calibri" panose="020F0502020204030204" pitchFamily="34" charset="0"/>
            </a:endParaRPr>
          </a:p>
          <a:p>
            <a:pPr marL="457200" indent="-457200" algn="just">
              <a:lnSpc>
                <a:spcPct val="200000"/>
              </a:lnSpc>
            </a:pPr>
            <a:endParaRPr lang="es-CO" sz="2400" dirty="0">
              <a:effectLst/>
              <a:latin typeface="Times New Roman" panose="02020603050405020304" pitchFamily="18" charset="0"/>
              <a:ea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1113"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2405949" y="-1155827"/>
            <a:ext cx="9047231" cy="3569680"/>
          </a:xfrm>
          <a:custGeom>
            <a:avLst/>
            <a:gdLst/>
            <a:ahLst/>
            <a:cxnLst/>
            <a:rect l="l" t="t" r="r" b="b"/>
            <a:pathLst>
              <a:path w="9047231" h="3569680">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6505899" y="-756375"/>
            <a:ext cx="7281560" cy="15561614"/>
          </a:xfrm>
          <a:custGeom>
            <a:avLst/>
            <a:gdLst/>
            <a:ahLst/>
            <a:cxnLst/>
            <a:rect l="l" t="t" r="r" b="b"/>
            <a:pathLst>
              <a:path w="7281560" h="15561614">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6112363" y="-756374"/>
            <a:ext cx="3717356" cy="15323596"/>
          </a:xfrm>
          <a:custGeom>
            <a:avLst/>
            <a:gdLst/>
            <a:ahLst/>
            <a:cxnLst/>
            <a:rect l="l" t="t" r="r" b="b"/>
            <a:pathLst>
              <a:path w="3717356" h="1532359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6" name="Freeform 6"/>
          <p:cNvSpPr/>
          <p:nvPr/>
        </p:nvSpPr>
        <p:spPr>
          <a:xfrm>
            <a:off x="16054369" y="90474"/>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id="7" name="Freeform 7"/>
          <p:cNvSpPr/>
          <p:nvPr/>
        </p:nvSpPr>
        <p:spPr>
          <a:xfrm>
            <a:off x="4" y="3467100"/>
            <a:ext cx="18287997" cy="11161301"/>
          </a:xfrm>
          <a:custGeom>
            <a:avLst/>
            <a:gdLst/>
            <a:ahLst/>
            <a:cxnLst/>
            <a:rect l="l" t="t" r="r" b="b"/>
            <a:pathLst>
              <a:path w="18287997" h="11161301">
                <a:moveTo>
                  <a:pt x="0" y="0"/>
                </a:moveTo>
                <a:lnTo>
                  <a:pt x="18287997" y="0"/>
                </a:lnTo>
                <a:lnTo>
                  <a:pt x="18287997" y="11161301"/>
                </a:lnTo>
                <a:lnTo>
                  <a:pt x="0" y="11161301"/>
                </a:lnTo>
                <a:lnTo>
                  <a:pt x="0" y="0"/>
                </a:lnTo>
                <a:close/>
              </a:path>
            </a:pathLst>
          </a:custGeom>
          <a:blipFill>
            <a:blip r:embed="rId10">
              <a:extLst>
                <a:ext uri="{96DAC541-7B7A-43D3-8B79-37D633B846F1}">
                  <asvg:svgBlip xmlns:asvg="http://schemas.microsoft.com/office/drawing/2016/SVG/main" xmlns="" r:embed="rId11"/>
                </a:ext>
              </a:extLst>
            </a:blip>
            <a:stretch>
              <a:fillRect/>
            </a:stretch>
          </a:blipFill>
        </p:spPr>
      </p:sp>
      <p:sp>
        <p:nvSpPr>
          <p:cNvPr id="8" name="TextBox 8"/>
          <p:cNvSpPr txBox="1"/>
          <p:nvPr/>
        </p:nvSpPr>
        <p:spPr>
          <a:xfrm>
            <a:off x="2326938" y="5708190"/>
            <a:ext cx="13024527" cy="802903"/>
          </a:xfrm>
          <a:prstGeom prst="rect">
            <a:avLst/>
          </a:prstGeom>
        </p:spPr>
        <p:txBody>
          <a:bodyPr lIns="0" tIns="0" rIns="0" bIns="0" rtlCol="0" anchor="t">
            <a:spAutoFit/>
          </a:bodyPr>
          <a:lstStyle/>
          <a:p>
            <a:pPr algn="ctr">
              <a:lnSpc>
                <a:spcPts val="12525"/>
              </a:lnSpc>
            </a:pPr>
            <a:r>
              <a:rPr lang="en-US" sz="18000">
                <a:solidFill>
                  <a:srgbClr val="008037"/>
                </a:solidFill>
                <a:latin typeface="Arimo Bold"/>
              </a:rPr>
              <a:t>¡Gracias!</a:t>
            </a:r>
          </a:p>
        </p:txBody>
      </p:sp>
      <p:sp>
        <p:nvSpPr>
          <p:cNvPr id="9" name="Freeform 9"/>
          <p:cNvSpPr/>
          <p:nvPr/>
        </p:nvSpPr>
        <p:spPr>
          <a:xfrm>
            <a:off x="471113"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10" name="Freeform 10"/>
          <p:cNvSpPr/>
          <p:nvPr/>
        </p:nvSpPr>
        <p:spPr>
          <a:xfrm>
            <a:off x="-2405949" y="-1155827"/>
            <a:ext cx="9047231" cy="3569680"/>
          </a:xfrm>
          <a:custGeom>
            <a:avLst/>
            <a:gdLst/>
            <a:ahLst/>
            <a:cxnLst/>
            <a:rect l="l" t="t" r="r" b="b"/>
            <a:pathLst>
              <a:path w="9047231" h="3569680">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11" name="Freeform 11"/>
          <p:cNvSpPr/>
          <p:nvPr/>
        </p:nvSpPr>
        <p:spPr>
          <a:xfrm>
            <a:off x="16505899" y="-756375"/>
            <a:ext cx="7281560" cy="15561614"/>
          </a:xfrm>
          <a:custGeom>
            <a:avLst/>
            <a:gdLst/>
            <a:ahLst/>
            <a:cxnLst/>
            <a:rect l="l" t="t" r="r" b="b"/>
            <a:pathLst>
              <a:path w="7281560" h="15561614">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12" name="Freeform 12"/>
          <p:cNvSpPr/>
          <p:nvPr/>
        </p:nvSpPr>
        <p:spPr>
          <a:xfrm>
            <a:off x="16112363" y="-756374"/>
            <a:ext cx="3717356" cy="15323596"/>
          </a:xfrm>
          <a:custGeom>
            <a:avLst/>
            <a:gdLst/>
            <a:ahLst/>
            <a:cxnLst/>
            <a:rect l="l" t="t" r="r" b="b"/>
            <a:pathLst>
              <a:path w="3717356" h="1532359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13" name="Freeform 13"/>
          <p:cNvSpPr/>
          <p:nvPr/>
        </p:nvSpPr>
        <p:spPr>
          <a:xfrm>
            <a:off x="16054369" y="90474"/>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id="14" name="Freeform 14"/>
          <p:cNvSpPr/>
          <p:nvPr/>
        </p:nvSpPr>
        <p:spPr>
          <a:xfrm>
            <a:off x="4" y="3467100"/>
            <a:ext cx="18287997" cy="11161301"/>
          </a:xfrm>
          <a:custGeom>
            <a:avLst/>
            <a:gdLst/>
            <a:ahLst/>
            <a:cxnLst/>
            <a:rect l="l" t="t" r="r" b="b"/>
            <a:pathLst>
              <a:path w="18287997" h="11161301">
                <a:moveTo>
                  <a:pt x="0" y="0"/>
                </a:moveTo>
                <a:lnTo>
                  <a:pt x="18287997" y="0"/>
                </a:lnTo>
                <a:lnTo>
                  <a:pt x="18287997" y="11161301"/>
                </a:lnTo>
                <a:lnTo>
                  <a:pt x="0" y="11161301"/>
                </a:lnTo>
                <a:lnTo>
                  <a:pt x="0" y="0"/>
                </a:lnTo>
                <a:close/>
              </a:path>
            </a:pathLst>
          </a:custGeom>
          <a:blipFill>
            <a:blip r:embed="rId10">
              <a:extLst>
                <a:ext uri="{96DAC541-7B7A-43D3-8B79-37D633B846F1}">
                  <asvg:svgBlip xmlns:asvg="http://schemas.microsoft.com/office/drawing/2016/SVG/main" xmlns="" r:embed="rId11"/>
                </a:ext>
              </a:extLst>
            </a:blip>
            <a:stretch>
              <a:fillRect/>
            </a:stretch>
          </a:blipFill>
        </p:spPr>
      </p:sp>
      <p:sp>
        <p:nvSpPr>
          <p:cNvPr id="15" name="TextBox 15"/>
          <p:cNvSpPr txBox="1"/>
          <p:nvPr/>
        </p:nvSpPr>
        <p:spPr>
          <a:xfrm>
            <a:off x="2326938" y="5708190"/>
            <a:ext cx="13024527" cy="802903"/>
          </a:xfrm>
          <a:prstGeom prst="rect">
            <a:avLst/>
          </a:prstGeom>
        </p:spPr>
        <p:txBody>
          <a:bodyPr lIns="0" tIns="0" rIns="0" bIns="0" rtlCol="0" anchor="t">
            <a:spAutoFit/>
          </a:bodyPr>
          <a:lstStyle/>
          <a:p>
            <a:pPr algn="ctr">
              <a:lnSpc>
                <a:spcPts val="12525"/>
              </a:lnSpc>
            </a:pPr>
            <a:r>
              <a:rPr lang="en-US" sz="18000">
                <a:solidFill>
                  <a:srgbClr val="008037"/>
                </a:solidFill>
                <a:latin typeface="Arimo Bold"/>
              </a:rPr>
              <a:t>¡Gracias!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1113"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2405949" y="-1155827"/>
            <a:ext cx="9047231" cy="3569680"/>
          </a:xfrm>
          <a:custGeom>
            <a:avLst/>
            <a:gdLst/>
            <a:ahLst/>
            <a:cxnLst/>
            <a:rect l="l" t="t" r="r" b="b"/>
            <a:pathLst>
              <a:path w="9047231" h="3569680">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6" name="Freeform 6"/>
          <p:cNvSpPr/>
          <p:nvPr/>
        </p:nvSpPr>
        <p:spPr>
          <a:xfrm>
            <a:off x="16505899" y="-756375"/>
            <a:ext cx="7281560" cy="15561614"/>
          </a:xfrm>
          <a:custGeom>
            <a:avLst/>
            <a:gdLst/>
            <a:ahLst/>
            <a:cxnLst/>
            <a:rect l="l" t="t" r="r" b="b"/>
            <a:pathLst>
              <a:path w="7281560" h="15561614">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7" name="Freeform 7"/>
          <p:cNvSpPr/>
          <p:nvPr/>
        </p:nvSpPr>
        <p:spPr>
          <a:xfrm>
            <a:off x="16153748" y="-756375"/>
            <a:ext cx="3717356" cy="15323596"/>
          </a:xfrm>
          <a:custGeom>
            <a:avLst/>
            <a:gdLst/>
            <a:ahLst/>
            <a:cxnLst/>
            <a:rect l="l" t="t" r="r" b="b"/>
            <a:pathLst>
              <a:path w="3717356" h="1532359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8" name="Freeform 8"/>
          <p:cNvSpPr/>
          <p:nvPr/>
        </p:nvSpPr>
        <p:spPr>
          <a:xfrm>
            <a:off x="16054369" y="90474"/>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id="9" name="Freeform 9"/>
          <p:cNvSpPr/>
          <p:nvPr/>
        </p:nvSpPr>
        <p:spPr>
          <a:xfrm rot="-3414702">
            <a:off x="1531996" y="-2264633"/>
            <a:ext cx="3717356" cy="15323596"/>
          </a:xfrm>
          <a:custGeom>
            <a:avLst/>
            <a:gdLst/>
            <a:ahLst/>
            <a:cxnLst/>
            <a:rect l="l" t="t" r="r" b="b"/>
            <a:pathLst>
              <a:path w="3717356" h="15323596">
                <a:moveTo>
                  <a:pt x="0" y="0"/>
                </a:moveTo>
                <a:lnTo>
                  <a:pt x="3717356" y="0"/>
                </a:lnTo>
                <a:lnTo>
                  <a:pt x="3717356" y="15323596"/>
                </a:lnTo>
                <a:lnTo>
                  <a:pt x="0" y="15323596"/>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10" name="Freeform 10"/>
          <p:cNvSpPr/>
          <p:nvPr/>
        </p:nvSpPr>
        <p:spPr>
          <a:xfrm>
            <a:off x="7620000" y="9388462"/>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0"/>
            <a:stretch>
              <a:fillRect/>
            </a:stretch>
          </a:blipFill>
        </p:spPr>
      </p:sp>
      <p:sp>
        <p:nvSpPr>
          <p:cNvPr id="11" name="Freeform 11"/>
          <p:cNvSpPr/>
          <p:nvPr/>
        </p:nvSpPr>
        <p:spPr>
          <a:xfrm>
            <a:off x="471113"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12" name="TextBox 12"/>
          <p:cNvSpPr txBox="1"/>
          <p:nvPr/>
        </p:nvSpPr>
        <p:spPr>
          <a:xfrm>
            <a:off x="6740661" y="1621945"/>
            <a:ext cx="9491199" cy="1669029"/>
          </a:xfrm>
          <a:prstGeom prst="rect">
            <a:avLst/>
          </a:prstGeom>
        </p:spPr>
        <p:txBody>
          <a:bodyPr lIns="0" tIns="0" rIns="0" bIns="0" rtlCol="0" anchor="t">
            <a:spAutoFit/>
          </a:bodyPr>
          <a:lstStyle/>
          <a:p>
            <a:pPr algn="ctr">
              <a:lnSpc>
                <a:spcPts val="10999"/>
              </a:lnSpc>
            </a:pPr>
            <a:r>
              <a:rPr lang="en-US" sz="5400" spc="10" dirty="0">
                <a:solidFill>
                  <a:srgbClr val="000000"/>
                </a:solidFill>
                <a:latin typeface="Archivo Black"/>
              </a:rPr>
              <a:t>INTRODUCCIÓN</a:t>
            </a:r>
          </a:p>
        </p:txBody>
      </p:sp>
      <p:sp>
        <p:nvSpPr>
          <p:cNvPr id="13" name="TextBox 13"/>
          <p:cNvSpPr txBox="1"/>
          <p:nvPr/>
        </p:nvSpPr>
        <p:spPr>
          <a:xfrm>
            <a:off x="8702798" y="9525000"/>
            <a:ext cx="513755" cy="571156"/>
          </a:xfrm>
          <a:prstGeom prst="rect">
            <a:avLst/>
          </a:prstGeom>
        </p:spPr>
        <p:txBody>
          <a:bodyPr lIns="0" tIns="0" rIns="0" bIns="0" rtlCol="0" anchor="t">
            <a:spAutoFit/>
          </a:bodyPr>
          <a:lstStyle/>
          <a:p>
            <a:pPr algn="r">
              <a:lnSpc>
                <a:spcPts val="3919"/>
              </a:lnSpc>
            </a:pPr>
            <a:r>
              <a:rPr lang="en-US" sz="2799">
                <a:solidFill>
                  <a:srgbClr val="000000"/>
                </a:solidFill>
                <a:latin typeface="Arial Bold"/>
              </a:rPr>
              <a:t>02</a:t>
            </a:r>
          </a:p>
        </p:txBody>
      </p:sp>
      <p:pic>
        <p:nvPicPr>
          <p:cNvPr id="14" name="Picture 14"/>
          <p:cNvPicPr>
            <a:picLocks noChangeAspect="1"/>
          </p:cNvPicPr>
          <p:nvPr/>
        </p:nvPicPr>
        <p:blipFill>
          <a:blip r:embed="rId11">
            <a:duotone>
              <a:schemeClr val="accent2">
                <a:shade val="45000"/>
                <a:satMod val="135000"/>
              </a:schemeClr>
              <a:prstClr val="white"/>
            </a:duotone>
            <a:extLst>
              <a:ext uri="{BEBA8EAE-BF5A-486C-A8C5-ECC9F3942E4B}">
                <a14:imgProps xmlns:a14="http://schemas.microsoft.com/office/drawing/2010/main">
                  <a14:imgLayer r:embed="rId12">
                    <a14:imgEffect>
                      <a14:saturation sat="0"/>
                    </a14:imgEffect>
                  </a14:imgLayer>
                </a14:imgProps>
              </a:ext>
            </a:extLst>
          </a:blip>
          <a:stretch>
            <a:fillRect/>
          </a:stretch>
        </p:blipFill>
        <p:spPr>
          <a:xfrm>
            <a:off x="3261390" y="2499066"/>
            <a:ext cx="3864920" cy="1745270"/>
          </a:xfrm>
          <a:prstGeom prst="rect">
            <a:avLst/>
          </a:prstGeom>
        </p:spPr>
      </p:pic>
      <p:sp>
        <p:nvSpPr>
          <p:cNvPr id="15" name="AutoShape 15"/>
          <p:cNvSpPr/>
          <p:nvPr/>
        </p:nvSpPr>
        <p:spPr>
          <a:xfrm>
            <a:off x="6278407" y="6057900"/>
            <a:ext cx="9953453" cy="0"/>
          </a:xfrm>
          <a:prstGeom prst="line">
            <a:avLst/>
          </a:prstGeom>
          <a:ln w="19050" cap="rnd">
            <a:solidFill>
              <a:srgbClr val="35B729"/>
            </a:solidFill>
            <a:prstDash val="solid"/>
            <a:headEnd type="none" w="sm" len="sm"/>
            <a:tailEnd type="none" w="sm" len="sm"/>
          </a:ln>
        </p:spPr>
      </p:sp>
      <p:grpSp>
        <p:nvGrpSpPr>
          <p:cNvPr id="16" name="Group 16"/>
          <p:cNvGrpSpPr/>
          <p:nvPr/>
        </p:nvGrpSpPr>
        <p:grpSpPr>
          <a:xfrm>
            <a:off x="6447307" y="4543108"/>
            <a:ext cx="10147428" cy="3041728"/>
            <a:chOff x="-569460" y="0"/>
            <a:chExt cx="13529904" cy="4804381"/>
          </a:xfrm>
        </p:grpSpPr>
        <p:sp>
          <p:nvSpPr>
            <p:cNvPr id="17" name="TextBox 17"/>
            <p:cNvSpPr txBox="1"/>
            <p:nvPr/>
          </p:nvSpPr>
          <p:spPr>
            <a:xfrm>
              <a:off x="0" y="0"/>
              <a:ext cx="9395600" cy="1714500"/>
            </a:xfrm>
            <a:prstGeom prst="rect">
              <a:avLst/>
            </a:prstGeom>
          </p:spPr>
          <p:txBody>
            <a:bodyPr lIns="0" tIns="0" rIns="0" bIns="0" rtlCol="0" anchor="t">
              <a:spAutoFit/>
            </a:bodyPr>
            <a:lstStyle/>
            <a:p>
              <a:pPr>
                <a:lnSpc>
                  <a:spcPts val="10199"/>
                </a:lnSpc>
              </a:pPr>
              <a:endParaRPr/>
            </a:p>
          </p:txBody>
        </p:sp>
        <p:sp>
          <p:nvSpPr>
            <p:cNvPr id="18" name="TextBox 18"/>
            <p:cNvSpPr txBox="1"/>
            <p:nvPr/>
          </p:nvSpPr>
          <p:spPr>
            <a:xfrm>
              <a:off x="-569460" y="2823292"/>
              <a:ext cx="13271271" cy="1777009"/>
            </a:xfrm>
            <a:prstGeom prst="rect">
              <a:avLst/>
            </a:prstGeom>
          </p:spPr>
          <p:txBody>
            <a:bodyPr lIns="0" tIns="0" rIns="0" bIns="0" rtlCol="0" anchor="t">
              <a:spAutoFit/>
            </a:bodyPr>
            <a:lstStyle/>
            <a:p>
              <a:pPr marL="0" lvl="0" indent="0" algn="l">
                <a:lnSpc>
                  <a:spcPts val="4550"/>
                </a:lnSpc>
                <a:spcBef>
                  <a:spcPct val="0"/>
                </a:spcBef>
              </a:pPr>
              <a:r>
                <a:rPr lang="en-US" sz="2800" dirty="0">
                  <a:ln>
                    <a:solidFill>
                      <a:schemeClr val="tx1"/>
                    </a:solidFill>
                  </a:ln>
                  <a:solidFill>
                    <a:srgbClr val="000000"/>
                  </a:solidFill>
                  <a:latin typeface="Times New Roman" panose="02020603050405020304" pitchFamily="18" charset="0"/>
                  <a:ea typeface="Open Sans"/>
                  <a:cs typeface="Times New Roman" panose="02020603050405020304" pitchFamily="18" charset="0"/>
                </a:rPr>
                <a:t>Este estudio se centra en comprender las complejidades que enfrentan las mujeres en la igualdad de genero laboral </a:t>
              </a:r>
              <a:r>
                <a:rPr lang="en-US" sz="2800" dirty="0">
                  <a:solidFill>
                    <a:srgbClr val="000000"/>
                  </a:solidFill>
                  <a:latin typeface="Open Sans"/>
                  <a:ea typeface="Open Sans"/>
                </a:rPr>
                <a:t>.</a:t>
              </a:r>
              <a:r>
                <a:rPr lang="en-US" sz="2800" dirty="0">
                  <a:solidFill>
                    <a:srgbClr val="000000"/>
                  </a:solidFill>
                  <a:latin typeface="Open Sans"/>
                </a:rPr>
                <a:t> </a:t>
              </a:r>
            </a:p>
          </p:txBody>
        </p:sp>
        <p:sp>
          <p:nvSpPr>
            <p:cNvPr id="19" name="TextBox 19"/>
            <p:cNvSpPr txBox="1"/>
            <p:nvPr/>
          </p:nvSpPr>
          <p:spPr>
            <a:xfrm>
              <a:off x="-310827" y="4320088"/>
              <a:ext cx="13271271" cy="484293"/>
            </a:xfrm>
            <a:prstGeom prst="rect">
              <a:avLst/>
            </a:prstGeom>
          </p:spPr>
          <p:txBody>
            <a:bodyPr lIns="0" tIns="0" rIns="0" bIns="0" rtlCol="0" anchor="t">
              <a:spAutoFit/>
            </a:bodyPr>
            <a:lstStyle/>
            <a:p>
              <a:pPr marL="0" lvl="0" indent="0" algn="l">
                <a:lnSpc>
                  <a:spcPts val="3079"/>
                </a:lnSpc>
                <a:spcBef>
                  <a:spcPct val="0"/>
                </a:spcBef>
              </a:pPr>
              <a:endParaRPr/>
            </a:p>
          </p:txBody>
        </p:sp>
      </p:grpSp>
      <p:sp>
        <p:nvSpPr>
          <p:cNvPr id="20" name="TextBox 20"/>
          <p:cNvSpPr txBox="1"/>
          <p:nvPr/>
        </p:nvSpPr>
        <p:spPr>
          <a:xfrm>
            <a:off x="4645141" y="4466622"/>
            <a:ext cx="13063359" cy="1116459"/>
          </a:xfrm>
          <a:prstGeom prst="rect">
            <a:avLst/>
          </a:prstGeom>
        </p:spPr>
        <p:txBody>
          <a:bodyPr wrap="square" lIns="0" tIns="0" rIns="0" bIns="0" rtlCol="0" anchor="t">
            <a:spAutoFit/>
          </a:bodyPr>
          <a:lstStyle/>
          <a:p>
            <a:pPr marL="0" lvl="0" indent="0" algn="ctr">
              <a:lnSpc>
                <a:spcPts val="4582"/>
              </a:lnSpc>
              <a:spcBef>
                <a:spcPct val="0"/>
              </a:spcBef>
            </a:pPr>
            <a:r>
              <a:rPr lang="en-US" sz="2800" dirty="0" smtClean="0">
                <a:ln>
                  <a:solidFill>
                    <a:schemeClr val="tx1"/>
                  </a:solidFill>
                </a:ln>
                <a:solidFill>
                  <a:srgbClr val="000000"/>
                </a:solidFill>
                <a:latin typeface="Times New Roman" panose="02020603050405020304" pitchFamily="18" charset="0"/>
                <a:cs typeface="Times New Roman" panose="02020603050405020304" pitchFamily="18" charset="0"/>
              </a:rPr>
              <a:t>En el contexto del municipio de Aguachica, Cesar, se presenta un Proyecto enfocado en un contexto crucial del desarrollo social y laboral. </a:t>
            </a:r>
            <a:endParaRPr lang="en-US" sz="2800" dirty="0">
              <a:ln>
                <a:solidFill>
                  <a:schemeClr val="tx1"/>
                </a:solidFill>
              </a:ln>
              <a:solidFill>
                <a:srgbClr val="000000"/>
              </a:solidFill>
              <a:latin typeface="Times New Roman" panose="02020603050405020304" pitchFamily="18" charset="0"/>
              <a:cs typeface="Times New Roman" panose="02020603050405020304" pitchFamily="18" charset="0"/>
            </a:endParaRPr>
          </a:p>
        </p:txBody>
      </p:sp>
      <p:pic>
        <p:nvPicPr>
          <p:cNvPr id="28" name="Imagen 27">
            <a:extLst>
              <a:ext uri="{FF2B5EF4-FFF2-40B4-BE49-F238E27FC236}">
                <a16:creationId xmlns:a16="http://schemas.microsoft.com/office/drawing/2014/main" id="{862679EE-6472-3A10-DB25-36F77BEEB395}"/>
              </a:ext>
            </a:extLst>
          </p:cNvPr>
          <p:cNvPicPr>
            <a:picLocks noChangeAspect="1"/>
          </p:cNvPicPr>
          <p:nvPr/>
        </p:nvPicPr>
        <p:blipFill>
          <a:blip r:embed="rId13">
            <a:extLst>
              <a:ext uri="{28A0092B-C50C-407E-A947-70E740481C1C}">
                <a14:useLocalDpi xmlns:a14="http://schemas.microsoft.com/office/drawing/2010/main" val="0"/>
              </a:ext>
              <a:ext uri="{837473B0-CC2E-450A-ABE3-18F120FF3D39}">
                <a1611:picAttrSrcUrl xmlns:a1611="http://schemas.microsoft.com/office/drawing/2016/11/main" xmlns="" r:id="rId14"/>
              </a:ext>
            </a:extLst>
          </a:blip>
          <a:stretch>
            <a:fillRect/>
          </a:stretch>
        </p:blipFill>
        <p:spPr>
          <a:xfrm>
            <a:off x="393243" y="7014492"/>
            <a:ext cx="4022521" cy="224974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4058905"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13865445" y="-928370"/>
            <a:ext cx="2700338" cy="2459239"/>
          </a:xfrm>
          <a:custGeom>
            <a:avLst/>
            <a:gdLst/>
            <a:ahLst/>
            <a:cxnLst/>
            <a:rect l="l" t="t" r="r" b="b"/>
            <a:pathLst>
              <a:path w="2700338" h="2459239">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515495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676536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6" name="Freeform 6"/>
          <p:cNvSpPr/>
          <p:nvPr/>
        </p:nvSpPr>
        <p:spPr>
          <a:xfrm>
            <a:off x="-6036694" y="142193"/>
            <a:ext cx="8632532" cy="15713535"/>
          </a:xfrm>
          <a:custGeom>
            <a:avLst/>
            <a:gdLst/>
            <a:ahLst/>
            <a:cxnLst/>
            <a:rect l="l" t="t" r="r" b="b"/>
            <a:pathLst>
              <a:path w="8632532" h="15713535">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sp>
        <p:nvSpPr>
          <p:cNvPr id="7" name="Freeform 7"/>
          <p:cNvSpPr/>
          <p:nvPr/>
        </p:nvSpPr>
        <p:spPr>
          <a:xfrm>
            <a:off x="-1278807" y="755248"/>
            <a:ext cx="7371966" cy="14423727"/>
          </a:xfrm>
          <a:custGeom>
            <a:avLst/>
            <a:gdLst/>
            <a:ahLst/>
            <a:cxnLst/>
            <a:rect l="l" t="t" r="r" b="b"/>
            <a:pathLst>
              <a:path w="7371966" h="14423727">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xmlns="" r:embed="rId12"/>
                </a:ext>
              </a:extLst>
            </a:blip>
            <a:stretch>
              <a:fillRect/>
            </a:stretch>
          </a:blipFill>
        </p:spPr>
      </p:sp>
      <p:sp>
        <p:nvSpPr>
          <p:cNvPr id="8" name="Freeform 8"/>
          <p:cNvSpPr/>
          <p:nvPr/>
        </p:nvSpPr>
        <p:spPr>
          <a:xfrm>
            <a:off x="435838" y="216358"/>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id="9" name="Freeform 9"/>
          <p:cNvSpPr/>
          <p:nvPr/>
        </p:nvSpPr>
        <p:spPr>
          <a:xfrm>
            <a:off x="7620000" y="9388462"/>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4"/>
            <a:stretch>
              <a:fillRect/>
            </a:stretch>
          </a:blipFill>
        </p:spPr>
      </p:sp>
      <p:sp>
        <p:nvSpPr>
          <p:cNvPr id="10" name="TextBox 10"/>
          <p:cNvSpPr txBox="1"/>
          <p:nvPr/>
        </p:nvSpPr>
        <p:spPr>
          <a:xfrm>
            <a:off x="8702798" y="9525000"/>
            <a:ext cx="513755" cy="571156"/>
          </a:xfrm>
          <a:prstGeom prst="rect">
            <a:avLst/>
          </a:prstGeom>
        </p:spPr>
        <p:txBody>
          <a:bodyPr lIns="0" tIns="0" rIns="0" bIns="0" rtlCol="0" anchor="t">
            <a:spAutoFit/>
          </a:bodyPr>
          <a:lstStyle/>
          <a:p>
            <a:pPr algn="r">
              <a:lnSpc>
                <a:spcPts val="3919"/>
              </a:lnSpc>
            </a:pPr>
            <a:r>
              <a:rPr lang="en-US" sz="2799">
                <a:solidFill>
                  <a:srgbClr val="000000"/>
                </a:solidFill>
                <a:latin typeface="Arial Bold"/>
              </a:rPr>
              <a:t>03</a:t>
            </a:r>
          </a:p>
        </p:txBody>
      </p:sp>
      <p:sp>
        <p:nvSpPr>
          <p:cNvPr id="11" name="TextBox 11"/>
          <p:cNvSpPr txBox="1"/>
          <p:nvPr/>
        </p:nvSpPr>
        <p:spPr>
          <a:xfrm>
            <a:off x="2055813" y="1390602"/>
            <a:ext cx="12581950" cy="782843"/>
          </a:xfrm>
          <a:prstGeom prst="rect">
            <a:avLst/>
          </a:prstGeom>
        </p:spPr>
        <p:txBody>
          <a:bodyPr lIns="0" tIns="0" rIns="0" bIns="0" rtlCol="0" anchor="t">
            <a:spAutoFit/>
          </a:bodyPr>
          <a:lstStyle/>
          <a:p>
            <a:pPr algn="ctr">
              <a:lnSpc>
                <a:spcPts val="6480"/>
              </a:lnSpc>
            </a:pPr>
            <a:r>
              <a:rPr lang="en-US" sz="5400" b="1" spc="10" dirty="0">
                <a:solidFill>
                  <a:srgbClr val="000000"/>
                </a:solidFill>
                <a:latin typeface="Archivo Black Bold"/>
              </a:rPr>
              <a:t>DESCRIPCIÓN DEL PROBLEMA</a:t>
            </a:r>
          </a:p>
        </p:txBody>
      </p:sp>
      <p:sp>
        <p:nvSpPr>
          <p:cNvPr id="27" name="CuadroTexto 26">
            <a:extLst>
              <a:ext uri="{FF2B5EF4-FFF2-40B4-BE49-F238E27FC236}">
                <a16:creationId xmlns:a16="http://schemas.microsoft.com/office/drawing/2014/main" id="{C4E46FC2-FB7A-49DE-FFBF-C044F1A483FD}"/>
              </a:ext>
            </a:extLst>
          </p:cNvPr>
          <p:cNvSpPr txBox="1"/>
          <p:nvPr/>
        </p:nvSpPr>
        <p:spPr>
          <a:xfrm>
            <a:off x="1942365" y="7238546"/>
            <a:ext cx="15581886" cy="1457130"/>
          </a:xfrm>
          <a:prstGeom prst="rect">
            <a:avLst/>
          </a:prstGeom>
          <a:noFill/>
        </p:spPr>
        <p:txBody>
          <a:bodyPr wrap="square">
            <a:spAutoFit/>
          </a:bodyPr>
          <a:lstStyle/>
          <a:p>
            <a:pPr indent="450215" algn="just">
              <a:lnSpc>
                <a:spcPct val="200000"/>
              </a:lnSpc>
            </a:pPr>
            <a:r>
              <a:rPr lang="es-CO" sz="2400" b="1" dirty="0">
                <a:effectLst/>
                <a:latin typeface="Times New Roman" panose="02020603050405020304" pitchFamily="18" charset="0"/>
                <a:ea typeface="Calibri" panose="020F0502020204030204" pitchFamily="34" charset="0"/>
              </a:rPr>
              <a:t>¿</a:t>
            </a:r>
            <a:r>
              <a:rPr lang="es-CO" sz="2400" b="1" dirty="0">
                <a:ln>
                  <a:solidFill>
                    <a:schemeClr val="tx1"/>
                  </a:solidFill>
                </a:ln>
                <a:latin typeface="Times New Roman" panose="02020603050405020304" pitchFamily="18" charset="0"/>
                <a:ea typeface="Calibri" panose="020F0502020204030204" pitchFamily="34" charset="0"/>
              </a:rPr>
              <a:t>C</a:t>
            </a:r>
            <a:r>
              <a:rPr lang="es-CO" sz="2400" b="1" dirty="0">
                <a:ln>
                  <a:solidFill>
                    <a:schemeClr val="tx1"/>
                  </a:solidFill>
                </a:ln>
                <a:effectLst/>
                <a:latin typeface="Times New Roman" panose="02020603050405020304" pitchFamily="18" charset="0"/>
                <a:ea typeface="Calibri" panose="020F0502020204030204" pitchFamily="34" charset="0"/>
              </a:rPr>
              <a:t>uáles son las principales barreras que enfrentan las mujeres trabajadoras de 22 a 45 años en el municipio de </a:t>
            </a:r>
            <a:r>
              <a:rPr lang="es-CO" sz="2400" b="1" dirty="0">
                <a:ln>
                  <a:solidFill>
                    <a:schemeClr val="tx1"/>
                  </a:solidFill>
                </a:ln>
                <a:latin typeface="Times New Roman" panose="02020603050405020304" pitchFamily="18" charset="0"/>
                <a:ea typeface="Calibri" panose="020F0502020204030204" pitchFamily="34" charset="0"/>
              </a:rPr>
              <a:t>A</a:t>
            </a:r>
            <a:r>
              <a:rPr lang="es-CO" sz="2400" b="1" dirty="0">
                <a:ln>
                  <a:solidFill>
                    <a:schemeClr val="tx1"/>
                  </a:solidFill>
                </a:ln>
                <a:effectLst/>
                <a:latin typeface="Times New Roman" panose="02020603050405020304" pitchFamily="18" charset="0"/>
                <a:ea typeface="Calibri" panose="020F0502020204030204" pitchFamily="34" charset="0"/>
              </a:rPr>
              <a:t>guachica, Cesar, en su búsqueda de crecimiento y desarrollo profesional en el ámbito laboral?</a:t>
            </a:r>
          </a:p>
        </p:txBody>
      </p:sp>
      <p:pic>
        <p:nvPicPr>
          <p:cNvPr id="29" name="Imagen 28">
            <a:extLst>
              <a:ext uri="{FF2B5EF4-FFF2-40B4-BE49-F238E27FC236}">
                <a16:creationId xmlns:a16="http://schemas.microsoft.com/office/drawing/2014/main" id="{03795F89-8A3C-7F45-158C-247C6D63F4A9}"/>
              </a:ext>
            </a:extLst>
          </p:cNvPr>
          <p:cNvPicPr>
            <a:picLocks noChangeAspect="1"/>
          </p:cNvPicPr>
          <p:nvPr/>
        </p:nvPicPr>
        <p:blipFill>
          <a:blip r:embed="rId15">
            <a:extLst>
              <a:ext uri="{28A0092B-C50C-407E-A947-70E740481C1C}">
                <a14:useLocalDpi xmlns:a14="http://schemas.microsoft.com/office/drawing/2010/main" val="0"/>
              </a:ext>
              <a:ext uri="{837473B0-CC2E-450A-ABE3-18F120FF3D39}">
                <a1611:picAttrSrcUrl xmlns:a1611="http://schemas.microsoft.com/office/drawing/2016/11/main" xmlns="" r:id="rId16"/>
              </a:ext>
            </a:extLst>
          </a:blip>
          <a:stretch>
            <a:fillRect/>
          </a:stretch>
        </p:blipFill>
        <p:spPr>
          <a:xfrm>
            <a:off x="827732" y="2916082"/>
            <a:ext cx="4765073" cy="2280609"/>
          </a:xfrm>
          <a:prstGeom prst="rect">
            <a:avLst/>
          </a:prstGeom>
        </p:spPr>
      </p:pic>
      <p:sp>
        <p:nvSpPr>
          <p:cNvPr id="12" name="Signo menos 11">
            <a:extLst>
              <a:ext uri="{FF2B5EF4-FFF2-40B4-BE49-F238E27FC236}">
                <a16:creationId xmlns:a16="http://schemas.microsoft.com/office/drawing/2014/main" id="{09A94C8E-973E-F165-D912-C3DFB1AF6B4D}"/>
              </a:ext>
            </a:extLst>
          </p:cNvPr>
          <p:cNvSpPr/>
          <p:nvPr/>
        </p:nvSpPr>
        <p:spPr>
          <a:xfrm>
            <a:off x="5855846" y="2354588"/>
            <a:ext cx="6096000" cy="1951951"/>
          </a:xfrm>
          <a:prstGeom prst="mathMinus">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dirty="0">
                <a:ln>
                  <a:solidFill>
                    <a:schemeClr val="tx1"/>
                  </a:solidFill>
                </a:ln>
                <a:solidFill>
                  <a:schemeClr val="tx1"/>
                </a:solidFill>
                <a:latin typeface="Times New Roman" panose="02020603050405020304" pitchFamily="18" charset="0"/>
                <a:cs typeface="Times New Roman" panose="02020603050405020304" pitchFamily="18" charset="0"/>
              </a:rPr>
              <a:t>CAUSAS</a:t>
            </a:r>
            <a:r>
              <a:rPr lang="es-CO" sz="2800" dirty="0">
                <a:ln>
                  <a:solidFill>
                    <a:schemeClr val="tx1"/>
                  </a:solidFill>
                </a:ln>
                <a:latin typeface="Times New Roman" panose="02020603050405020304" pitchFamily="18" charset="0"/>
                <a:cs typeface="Times New Roman" panose="02020603050405020304" pitchFamily="18" charset="0"/>
              </a:rPr>
              <a:t> </a:t>
            </a:r>
          </a:p>
        </p:txBody>
      </p:sp>
      <p:sp>
        <p:nvSpPr>
          <p:cNvPr id="17" name="Signo menos 16">
            <a:extLst>
              <a:ext uri="{FF2B5EF4-FFF2-40B4-BE49-F238E27FC236}">
                <a16:creationId xmlns:a16="http://schemas.microsoft.com/office/drawing/2014/main" id="{D4BBBC34-B8A5-C794-CABD-BC4F9ACA1059}"/>
              </a:ext>
            </a:extLst>
          </p:cNvPr>
          <p:cNvSpPr/>
          <p:nvPr/>
        </p:nvSpPr>
        <p:spPr>
          <a:xfrm>
            <a:off x="6292675" y="3420934"/>
            <a:ext cx="5334000" cy="2586703"/>
          </a:xfrm>
          <a:prstGeom prst="mathMinu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n>
                  <a:solidFill>
                    <a:schemeClr val="tx1"/>
                  </a:solidFill>
                </a:ln>
                <a:solidFill>
                  <a:schemeClr val="tx1"/>
                </a:solidFill>
              </a:rPr>
              <a:t>FALTA DE OPORTUNIDADES </a:t>
            </a:r>
            <a:r>
              <a:rPr lang="es-CO" dirty="0">
                <a:ln>
                  <a:solidFill>
                    <a:schemeClr val="tx1"/>
                  </a:solidFill>
                </a:ln>
                <a:solidFill>
                  <a:schemeClr val="tx1"/>
                </a:solidFill>
                <a:latin typeface="Times New Roman" panose="02020603050405020304" pitchFamily="18" charset="0"/>
                <a:cs typeface="Times New Roman" panose="02020603050405020304" pitchFamily="18" charset="0"/>
              </a:rPr>
              <a:t>LABORALES</a:t>
            </a:r>
            <a:r>
              <a:rPr lang="es-CO" dirty="0">
                <a:ln>
                  <a:solidFill>
                    <a:schemeClr val="tx1"/>
                  </a:solidFill>
                </a:ln>
                <a:solidFill>
                  <a:schemeClr val="tx1"/>
                </a:solidFill>
              </a:rPr>
              <a:t> </a:t>
            </a:r>
          </a:p>
        </p:txBody>
      </p:sp>
      <p:sp>
        <p:nvSpPr>
          <p:cNvPr id="18" name="Signo menos 17">
            <a:extLst>
              <a:ext uri="{FF2B5EF4-FFF2-40B4-BE49-F238E27FC236}">
                <a16:creationId xmlns:a16="http://schemas.microsoft.com/office/drawing/2014/main" id="{A3B30B97-A33E-216F-6D3D-A7E63F196C34}"/>
              </a:ext>
            </a:extLst>
          </p:cNvPr>
          <p:cNvSpPr/>
          <p:nvPr/>
        </p:nvSpPr>
        <p:spPr>
          <a:xfrm>
            <a:off x="6767568" y="5075703"/>
            <a:ext cx="4191000" cy="2147934"/>
          </a:xfrm>
          <a:prstGeom prst="mathMinus">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ln>
                  <a:solidFill>
                    <a:schemeClr val="tx1"/>
                  </a:solidFill>
                </a:ln>
                <a:solidFill>
                  <a:schemeClr val="tx1"/>
                </a:solidFill>
                <a:latin typeface="Times New Roman" panose="02020603050405020304" pitchFamily="18" charset="0"/>
                <a:cs typeface="Times New Roman" panose="02020603050405020304" pitchFamily="18" charset="0"/>
              </a:rPr>
              <a:t>OBSTÁCULOS</a:t>
            </a:r>
            <a:r>
              <a:rPr lang="es-CO" dirty="0">
                <a:solidFill>
                  <a:schemeClr val="tx1"/>
                </a:solidFill>
                <a:latin typeface="Times New Roman" panose="02020603050405020304" pitchFamily="18" charset="0"/>
                <a:cs typeface="Times New Roman" panose="02020603050405020304" pitchFamily="18" charset="0"/>
              </a:rPr>
              <a:t> </a:t>
            </a:r>
            <a:r>
              <a:rPr lang="es-CO" dirty="0">
                <a:ln>
                  <a:solidFill>
                    <a:schemeClr val="tx1"/>
                  </a:solidFill>
                </a:ln>
                <a:solidFill>
                  <a:schemeClr val="tx1"/>
                </a:solidFill>
                <a:latin typeface="Times New Roman" panose="02020603050405020304" pitchFamily="18" charset="0"/>
                <a:cs typeface="Times New Roman" panose="02020603050405020304" pitchFamily="18" charset="0"/>
              </a:rPr>
              <a:t>DE</a:t>
            </a:r>
            <a:r>
              <a:rPr lang="es-CO" dirty="0">
                <a:solidFill>
                  <a:schemeClr val="tx1"/>
                </a:solidFill>
                <a:latin typeface="Times New Roman" panose="02020603050405020304" pitchFamily="18" charset="0"/>
                <a:cs typeface="Times New Roman" panose="02020603050405020304" pitchFamily="18" charset="0"/>
              </a:rPr>
              <a:t> </a:t>
            </a:r>
            <a:r>
              <a:rPr lang="es-CO" dirty="0">
                <a:ln>
                  <a:solidFill>
                    <a:schemeClr val="tx1"/>
                  </a:solidFill>
                </a:ln>
                <a:solidFill>
                  <a:schemeClr val="tx1"/>
                </a:solidFill>
                <a:latin typeface="Times New Roman" panose="02020603050405020304" pitchFamily="18" charset="0"/>
                <a:cs typeface="Times New Roman" panose="02020603050405020304" pitchFamily="18" charset="0"/>
              </a:rPr>
              <a:t>LAS MUJERES</a:t>
            </a:r>
            <a:r>
              <a:rPr lang="es-CO" dirty="0">
                <a:solidFill>
                  <a:schemeClr val="tx1"/>
                </a:solidFill>
                <a:latin typeface="Times New Roman" panose="02020603050405020304" pitchFamily="18" charset="0"/>
                <a:cs typeface="Times New Roman" panose="02020603050405020304" pitchFamily="18" charset="0"/>
              </a:rPr>
              <a:t> </a:t>
            </a:r>
            <a:r>
              <a:rPr lang="es-CO" dirty="0">
                <a:ln>
                  <a:solidFill>
                    <a:schemeClr val="tx1"/>
                  </a:solidFill>
                </a:ln>
                <a:solidFill>
                  <a:schemeClr val="tx1"/>
                </a:solidFill>
                <a:latin typeface="Times New Roman" panose="02020603050405020304" pitchFamily="18" charset="0"/>
                <a:cs typeface="Times New Roman" panose="02020603050405020304" pitchFamily="18" charset="0"/>
              </a:rPr>
              <a:t>PROFESIONALES </a:t>
            </a:r>
            <a:r>
              <a:rPr lang="es-CO" dirty="0">
                <a:solidFill>
                  <a:schemeClr val="tx1"/>
                </a:solidFill>
                <a:latin typeface="Times New Roman" panose="02020603050405020304" pitchFamily="18" charset="0"/>
                <a:cs typeface="Times New Roman" panose="02020603050405020304" pitchFamily="18" charset="0"/>
              </a:rPr>
              <a:t> </a:t>
            </a:r>
          </a:p>
        </p:txBody>
      </p:sp>
      <p:sp>
        <p:nvSpPr>
          <p:cNvPr id="21" name="Flecha: hacia abajo 20">
            <a:extLst>
              <a:ext uri="{FF2B5EF4-FFF2-40B4-BE49-F238E27FC236}">
                <a16:creationId xmlns:a16="http://schemas.microsoft.com/office/drawing/2014/main" id="{3D785B3B-6DCC-E8F9-545F-EA5DB2ABE2CA}"/>
              </a:ext>
            </a:extLst>
          </p:cNvPr>
          <p:cNvSpPr/>
          <p:nvPr/>
        </p:nvSpPr>
        <p:spPr>
          <a:xfrm>
            <a:off x="8632538" y="3859703"/>
            <a:ext cx="279833" cy="2695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Flecha: hacia abajo 21">
            <a:extLst>
              <a:ext uri="{FF2B5EF4-FFF2-40B4-BE49-F238E27FC236}">
                <a16:creationId xmlns:a16="http://schemas.microsoft.com/office/drawing/2014/main" id="{076C2ABF-DBCC-9B51-8575-ECF44FE15F00}"/>
              </a:ext>
            </a:extLst>
          </p:cNvPr>
          <p:cNvSpPr/>
          <p:nvPr/>
        </p:nvSpPr>
        <p:spPr>
          <a:xfrm>
            <a:off x="8627527" y="5326435"/>
            <a:ext cx="276319" cy="2516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1113"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2405949" y="-1155827"/>
            <a:ext cx="9047231" cy="3569680"/>
          </a:xfrm>
          <a:custGeom>
            <a:avLst/>
            <a:gdLst/>
            <a:ahLst/>
            <a:cxnLst/>
            <a:rect l="l" t="t" r="r" b="b"/>
            <a:pathLst>
              <a:path w="9047231" h="3569680">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6505899" y="-756375"/>
            <a:ext cx="7281560" cy="15561614"/>
          </a:xfrm>
          <a:custGeom>
            <a:avLst/>
            <a:gdLst/>
            <a:ahLst/>
            <a:cxnLst/>
            <a:rect l="l" t="t" r="r" b="b"/>
            <a:pathLst>
              <a:path w="7281560" h="15561614">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6118361" y="-756375"/>
            <a:ext cx="3717356" cy="15323596"/>
          </a:xfrm>
          <a:custGeom>
            <a:avLst/>
            <a:gdLst/>
            <a:ahLst/>
            <a:cxnLst/>
            <a:rect l="l" t="t" r="r" b="b"/>
            <a:pathLst>
              <a:path w="3717356" h="1532359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6" name="Freeform 6"/>
          <p:cNvSpPr/>
          <p:nvPr/>
        </p:nvSpPr>
        <p:spPr>
          <a:xfrm>
            <a:off x="16054369" y="90474"/>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id="7" name="Freeform 7"/>
          <p:cNvSpPr/>
          <p:nvPr/>
        </p:nvSpPr>
        <p:spPr>
          <a:xfrm>
            <a:off x="7620000" y="9388462"/>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0"/>
            <a:stretch>
              <a:fillRect/>
            </a:stretch>
          </a:blipFill>
        </p:spPr>
      </p:sp>
      <p:sp>
        <p:nvSpPr>
          <p:cNvPr id="8" name="Freeform 8"/>
          <p:cNvSpPr/>
          <p:nvPr/>
        </p:nvSpPr>
        <p:spPr>
          <a:xfrm>
            <a:off x="7620000" y="9388462"/>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0"/>
            <a:stretch>
              <a:fillRect/>
            </a:stretch>
          </a:blipFill>
        </p:spPr>
      </p:sp>
      <p:sp>
        <p:nvSpPr>
          <p:cNvPr id="9" name="TextBox 9"/>
          <p:cNvSpPr txBox="1"/>
          <p:nvPr/>
        </p:nvSpPr>
        <p:spPr>
          <a:xfrm>
            <a:off x="5648747" y="1204680"/>
            <a:ext cx="6887148" cy="782843"/>
          </a:xfrm>
          <a:prstGeom prst="rect">
            <a:avLst/>
          </a:prstGeom>
        </p:spPr>
        <p:txBody>
          <a:bodyPr lIns="0" tIns="0" rIns="0" bIns="0" rtlCol="0" anchor="t">
            <a:spAutoFit/>
          </a:bodyPr>
          <a:lstStyle/>
          <a:p>
            <a:pPr algn="ctr">
              <a:lnSpc>
                <a:spcPts val="6480"/>
              </a:lnSpc>
            </a:pPr>
            <a:r>
              <a:rPr lang="en-US" sz="5400" b="1" spc="10" dirty="0">
                <a:solidFill>
                  <a:srgbClr val="000000"/>
                </a:solidFill>
                <a:latin typeface="Archivo Black Bold"/>
              </a:rPr>
              <a:t>JUSTIFICACIÓN</a:t>
            </a:r>
          </a:p>
        </p:txBody>
      </p:sp>
      <p:sp>
        <p:nvSpPr>
          <p:cNvPr id="10" name="TextBox 10"/>
          <p:cNvSpPr txBox="1"/>
          <p:nvPr/>
        </p:nvSpPr>
        <p:spPr>
          <a:xfrm>
            <a:off x="8702798" y="9525000"/>
            <a:ext cx="513755" cy="571156"/>
          </a:xfrm>
          <a:prstGeom prst="rect">
            <a:avLst/>
          </a:prstGeom>
        </p:spPr>
        <p:txBody>
          <a:bodyPr lIns="0" tIns="0" rIns="0" bIns="0" rtlCol="0" anchor="t">
            <a:spAutoFit/>
          </a:bodyPr>
          <a:lstStyle/>
          <a:p>
            <a:pPr algn="r">
              <a:lnSpc>
                <a:spcPts val="3919"/>
              </a:lnSpc>
            </a:pPr>
            <a:r>
              <a:rPr lang="en-US" sz="2799">
                <a:solidFill>
                  <a:srgbClr val="000000"/>
                </a:solidFill>
                <a:latin typeface="Arial Bold"/>
              </a:rPr>
              <a:t>04</a:t>
            </a:r>
          </a:p>
        </p:txBody>
      </p:sp>
      <p:sp>
        <p:nvSpPr>
          <p:cNvPr id="11" name="TextBox 11"/>
          <p:cNvSpPr txBox="1"/>
          <p:nvPr/>
        </p:nvSpPr>
        <p:spPr>
          <a:xfrm>
            <a:off x="701175" y="2318603"/>
            <a:ext cx="12683861" cy="1250599"/>
          </a:xfrm>
          <a:prstGeom prst="rect">
            <a:avLst/>
          </a:prstGeom>
        </p:spPr>
        <p:txBody>
          <a:bodyPr lIns="0" tIns="0" rIns="0" bIns="0" rtlCol="0" anchor="t">
            <a:spAutoFit/>
          </a:bodyPr>
          <a:lstStyle/>
          <a:p>
            <a:pPr algn="just">
              <a:lnSpc>
                <a:spcPts val="5086"/>
              </a:lnSpc>
            </a:pPr>
            <a:endParaRPr lang="en-US" sz="3633" dirty="0">
              <a:solidFill>
                <a:srgbClr val="14130D"/>
              </a:solidFill>
              <a:latin typeface="Arimo"/>
            </a:endParaRPr>
          </a:p>
          <a:p>
            <a:pPr algn="just">
              <a:lnSpc>
                <a:spcPts val="5086"/>
              </a:lnSpc>
            </a:pPr>
            <a:endParaRPr lang="en-US" sz="3633" dirty="0">
              <a:solidFill>
                <a:srgbClr val="14130D"/>
              </a:solidFill>
              <a:latin typeface="Arimo"/>
            </a:endParaRPr>
          </a:p>
        </p:txBody>
      </p:sp>
      <p:sp>
        <p:nvSpPr>
          <p:cNvPr id="20" name="CuadroTexto 19">
            <a:extLst>
              <a:ext uri="{FF2B5EF4-FFF2-40B4-BE49-F238E27FC236}">
                <a16:creationId xmlns:a16="http://schemas.microsoft.com/office/drawing/2014/main" id="{5A9D0E8F-0D9C-C1A2-DD01-6ACD1CAAE03A}"/>
              </a:ext>
            </a:extLst>
          </p:cNvPr>
          <p:cNvSpPr txBox="1"/>
          <p:nvPr/>
        </p:nvSpPr>
        <p:spPr>
          <a:xfrm>
            <a:off x="2940307" y="2451233"/>
            <a:ext cx="12420600" cy="1569660"/>
          </a:xfrm>
          <a:prstGeom prst="rect">
            <a:avLst/>
          </a:prstGeom>
          <a:noFill/>
        </p:spPr>
        <p:txBody>
          <a:bodyPr wrap="square" rtlCol="0">
            <a:spAutoFit/>
          </a:bodyPr>
          <a:lstStyle/>
          <a:p>
            <a:r>
              <a:rPr kumimoji="0" lang="es-ES" sz="24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Este estudio puede servir como punto de partida para futuras investigaciones sobre desigualdad de género en el ámbito laboral. En general, esta investigación ofrece un análisis integral que se espera arroje luz sobre las barreras que enfrentan las mujeres profesionales en el municipio de Aguachica.</a:t>
            </a:r>
          </a:p>
        </p:txBody>
      </p:sp>
      <p:sp>
        <p:nvSpPr>
          <p:cNvPr id="21" name="CuadroTexto 20">
            <a:extLst>
              <a:ext uri="{FF2B5EF4-FFF2-40B4-BE49-F238E27FC236}">
                <a16:creationId xmlns:a16="http://schemas.microsoft.com/office/drawing/2014/main" id="{BF4FF631-4ABA-60C6-4A96-89FE635C3B1B}"/>
              </a:ext>
            </a:extLst>
          </p:cNvPr>
          <p:cNvSpPr txBox="1"/>
          <p:nvPr/>
        </p:nvSpPr>
        <p:spPr>
          <a:xfrm>
            <a:off x="6118810" y="3944540"/>
            <a:ext cx="4648200" cy="1569660"/>
          </a:xfrm>
          <a:prstGeom prst="rect">
            <a:avLst/>
          </a:prstGeom>
          <a:noFill/>
        </p:spPr>
        <p:txBody>
          <a:bodyPr wrap="square" rtlCol="0">
            <a:spAutoFit/>
          </a:bodyPr>
          <a:lstStyle/>
          <a:p>
            <a:r>
              <a:rPr lang="es-CO" sz="2400" dirty="0">
                <a:solidFill>
                  <a:schemeClr val="bg1"/>
                </a:solidFill>
                <a:effectLst/>
                <a:latin typeface="Times New Roman" panose="02020603050405020304" pitchFamily="18" charset="0"/>
                <a:ea typeface="Calibri" panose="020F0502020204030204" pitchFamily="34" charset="0"/>
              </a:rPr>
              <a:t>Esto tiene un impacto real en la vida de las mujeres profesionales de Aguachica y contribuye a resolver problemas reales en la comunidad.</a:t>
            </a:r>
            <a:endParaRPr lang="es-CO" sz="2400" dirty="0">
              <a:solidFill>
                <a:schemeClr val="bg1"/>
              </a:solidFill>
            </a:endParaRPr>
          </a:p>
        </p:txBody>
      </p:sp>
      <p:pic>
        <p:nvPicPr>
          <p:cNvPr id="1026" name="Picture 2" descr="REVISTA CÁMARA">
            <a:extLst>
              <a:ext uri="{FF2B5EF4-FFF2-40B4-BE49-F238E27FC236}">
                <a16:creationId xmlns:a16="http://schemas.microsoft.com/office/drawing/2014/main" id="{070D2DD5-6DE6-60B4-4373-270688C2D8E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982742" y="4617464"/>
            <a:ext cx="4845126" cy="32242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gualdad de Genero">
            <a:extLst>
              <a:ext uri="{FF2B5EF4-FFF2-40B4-BE49-F238E27FC236}">
                <a16:creationId xmlns:a16="http://schemas.microsoft.com/office/drawing/2014/main" id="{F259C6BF-6304-FEBA-6AF8-E34BFB525B2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43105" y="4855953"/>
            <a:ext cx="3587503" cy="322421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anos alrededor del mundo fotos de stock, imágenes de Manos alrededor del  mundo sin royalties | Depositphotos">
            <a:extLst>
              <a:ext uri="{FF2B5EF4-FFF2-40B4-BE49-F238E27FC236}">
                <a16:creationId xmlns:a16="http://schemas.microsoft.com/office/drawing/2014/main" id="{E7C35340-1B83-0C0E-7CFA-E49AA97E078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06759" y="4862051"/>
            <a:ext cx="3202677" cy="320267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4058905"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13865445" y="-928370"/>
            <a:ext cx="2700338" cy="2459239"/>
          </a:xfrm>
          <a:custGeom>
            <a:avLst/>
            <a:gdLst/>
            <a:ahLst/>
            <a:cxnLst/>
            <a:rect l="l" t="t" r="r" b="b"/>
            <a:pathLst>
              <a:path w="2700338" h="2459239">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515495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676536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6" name="Freeform 6"/>
          <p:cNvSpPr/>
          <p:nvPr/>
        </p:nvSpPr>
        <p:spPr>
          <a:xfrm>
            <a:off x="-6036694" y="142193"/>
            <a:ext cx="8632532" cy="15713535"/>
          </a:xfrm>
          <a:custGeom>
            <a:avLst/>
            <a:gdLst/>
            <a:ahLst/>
            <a:cxnLst/>
            <a:rect l="l" t="t" r="r" b="b"/>
            <a:pathLst>
              <a:path w="8632532" h="15713535">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sp>
        <p:nvSpPr>
          <p:cNvPr id="7" name="Freeform 7"/>
          <p:cNvSpPr/>
          <p:nvPr/>
        </p:nvSpPr>
        <p:spPr>
          <a:xfrm>
            <a:off x="-1226871" y="787096"/>
            <a:ext cx="7371966" cy="14423727"/>
          </a:xfrm>
          <a:custGeom>
            <a:avLst/>
            <a:gdLst/>
            <a:ahLst/>
            <a:cxnLst/>
            <a:rect l="l" t="t" r="r" b="b"/>
            <a:pathLst>
              <a:path w="7371966" h="14423727">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xmlns="" r:embed="rId12"/>
                </a:ext>
              </a:extLst>
            </a:blip>
            <a:stretch>
              <a:fillRect/>
            </a:stretch>
          </a:blipFill>
        </p:spPr>
      </p:sp>
      <p:sp>
        <p:nvSpPr>
          <p:cNvPr id="8" name="Freeform 8"/>
          <p:cNvSpPr/>
          <p:nvPr/>
        </p:nvSpPr>
        <p:spPr>
          <a:xfrm>
            <a:off x="435838" y="216358"/>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id="9" name="Freeform 9"/>
          <p:cNvSpPr/>
          <p:nvPr/>
        </p:nvSpPr>
        <p:spPr>
          <a:xfrm>
            <a:off x="7620000" y="9388462"/>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4"/>
            <a:stretch>
              <a:fillRect/>
            </a:stretch>
          </a:blipFill>
        </p:spPr>
      </p:sp>
      <p:sp>
        <p:nvSpPr>
          <p:cNvPr id="10" name="Freeform 10"/>
          <p:cNvSpPr/>
          <p:nvPr/>
        </p:nvSpPr>
        <p:spPr>
          <a:xfrm>
            <a:off x="14058905"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11" name="Freeform 11"/>
          <p:cNvSpPr/>
          <p:nvPr/>
        </p:nvSpPr>
        <p:spPr>
          <a:xfrm>
            <a:off x="12526053" y="2336697"/>
            <a:ext cx="5257800" cy="1379150"/>
          </a:xfrm>
          <a:custGeom>
            <a:avLst/>
            <a:gdLst/>
            <a:ahLst/>
            <a:cxnLst/>
            <a:rect l="l" t="t" r="r" b="b"/>
            <a:pathLst>
              <a:path w="6419388" h="1379150">
                <a:moveTo>
                  <a:pt x="0" y="0"/>
                </a:moveTo>
                <a:lnTo>
                  <a:pt x="6419388" y="0"/>
                </a:lnTo>
                <a:lnTo>
                  <a:pt x="6419388" y="1379150"/>
                </a:lnTo>
                <a:lnTo>
                  <a:pt x="0" y="1379150"/>
                </a:lnTo>
                <a:lnTo>
                  <a:pt x="0" y="0"/>
                </a:lnTo>
                <a:close/>
              </a:path>
            </a:pathLst>
          </a:custGeom>
          <a:blipFill>
            <a:blip r:embed="rId15">
              <a:extLst>
                <a:ext uri="{96DAC541-7B7A-43D3-8B79-37D633B846F1}">
                  <asvg:svgBlip xmlns:asvg="http://schemas.microsoft.com/office/drawing/2016/SVG/main" xmlns="" r:embed="rId16"/>
                </a:ext>
              </a:extLst>
            </a:blip>
            <a:stretch>
              <a:fillRect/>
            </a:stretch>
          </a:blipFill>
        </p:spPr>
      </p:sp>
      <p:sp>
        <p:nvSpPr>
          <p:cNvPr id="12" name="TextBox 12"/>
          <p:cNvSpPr txBox="1"/>
          <p:nvPr/>
        </p:nvSpPr>
        <p:spPr>
          <a:xfrm>
            <a:off x="12570784" y="2163985"/>
            <a:ext cx="5078042" cy="1839268"/>
          </a:xfrm>
          <a:prstGeom prst="rect">
            <a:avLst/>
          </a:prstGeom>
        </p:spPr>
        <p:txBody>
          <a:bodyPr lIns="0" tIns="0" rIns="0" bIns="0" rtlCol="0" anchor="t">
            <a:spAutoFit/>
          </a:bodyPr>
          <a:lstStyle/>
          <a:p>
            <a:pPr algn="ctr">
              <a:lnSpc>
                <a:spcPts val="10999"/>
              </a:lnSpc>
            </a:pPr>
            <a:r>
              <a:rPr lang="en-US" sz="5400" spc="10" dirty="0">
                <a:solidFill>
                  <a:srgbClr val="000000"/>
                </a:solidFill>
                <a:latin typeface="Archivo Black"/>
              </a:rPr>
              <a:t>OBJETIVOS</a:t>
            </a:r>
          </a:p>
        </p:txBody>
      </p:sp>
      <p:sp>
        <p:nvSpPr>
          <p:cNvPr id="13" name="Freeform 13"/>
          <p:cNvSpPr/>
          <p:nvPr/>
        </p:nvSpPr>
        <p:spPr>
          <a:xfrm>
            <a:off x="7620000" y="9388462"/>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4"/>
            <a:stretch>
              <a:fillRect/>
            </a:stretch>
          </a:blipFill>
        </p:spPr>
      </p:sp>
      <p:sp>
        <p:nvSpPr>
          <p:cNvPr id="14" name="TextBox 14"/>
          <p:cNvSpPr txBox="1"/>
          <p:nvPr/>
        </p:nvSpPr>
        <p:spPr>
          <a:xfrm>
            <a:off x="8702798" y="9525000"/>
            <a:ext cx="513755" cy="571156"/>
          </a:xfrm>
          <a:prstGeom prst="rect">
            <a:avLst/>
          </a:prstGeom>
        </p:spPr>
        <p:txBody>
          <a:bodyPr lIns="0" tIns="0" rIns="0" bIns="0" rtlCol="0" anchor="t">
            <a:spAutoFit/>
          </a:bodyPr>
          <a:lstStyle/>
          <a:p>
            <a:pPr algn="r">
              <a:lnSpc>
                <a:spcPts val="3919"/>
              </a:lnSpc>
            </a:pPr>
            <a:r>
              <a:rPr lang="en-US" sz="2799">
                <a:solidFill>
                  <a:srgbClr val="000000"/>
                </a:solidFill>
                <a:latin typeface="Arial Bold"/>
              </a:rPr>
              <a:t>05</a:t>
            </a:r>
          </a:p>
        </p:txBody>
      </p:sp>
      <p:sp>
        <p:nvSpPr>
          <p:cNvPr id="15" name="TextBox 15"/>
          <p:cNvSpPr txBox="1"/>
          <p:nvPr/>
        </p:nvSpPr>
        <p:spPr>
          <a:xfrm>
            <a:off x="3482565" y="1998096"/>
            <a:ext cx="6935470" cy="502860"/>
          </a:xfrm>
          <a:prstGeom prst="rect">
            <a:avLst/>
          </a:prstGeom>
        </p:spPr>
        <p:txBody>
          <a:bodyPr lIns="0" tIns="0" rIns="0" bIns="0" rtlCol="0" anchor="t">
            <a:spAutoFit/>
          </a:bodyPr>
          <a:lstStyle/>
          <a:p>
            <a:pPr algn="just">
              <a:lnSpc>
                <a:spcPts val="3840"/>
              </a:lnSpc>
            </a:pPr>
            <a:r>
              <a:rPr lang="en-US" sz="3200" b="1" spc="5" dirty="0" smtClean="0">
                <a:solidFill>
                  <a:srgbClr val="000000"/>
                </a:solidFill>
                <a:latin typeface="Archivo Black Bold"/>
              </a:rPr>
              <a:t>OBJETIVO </a:t>
            </a:r>
            <a:r>
              <a:rPr lang="en-US" sz="3200" b="1" spc="5" dirty="0">
                <a:solidFill>
                  <a:srgbClr val="000000"/>
                </a:solidFill>
                <a:latin typeface="Archivo Black Bold"/>
              </a:rPr>
              <a:t>GENERAL</a:t>
            </a:r>
          </a:p>
        </p:txBody>
      </p:sp>
      <p:sp>
        <p:nvSpPr>
          <p:cNvPr id="16" name="TextBox 16"/>
          <p:cNvSpPr txBox="1"/>
          <p:nvPr/>
        </p:nvSpPr>
        <p:spPr>
          <a:xfrm>
            <a:off x="2024205" y="5078102"/>
            <a:ext cx="6935470" cy="502860"/>
          </a:xfrm>
          <a:prstGeom prst="rect">
            <a:avLst/>
          </a:prstGeom>
        </p:spPr>
        <p:txBody>
          <a:bodyPr lIns="0" tIns="0" rIns="0" bIns="0" rtlCol="0" anchor="t">
            <a:spAutoFit/>
          </a:bodyPr>
          <a:lstStyle/>
          <a:p>
            <a:pPr algn="just">
              <a:lnSpc>
                <a:spcPts val="3840"/>
              </a:lnSpc>
            </a:pPr>
            <a:r>
              <a:rPr lang="en-US" sz="3200" b="1" spc="5" dirty="0">
                <a:solidFill>
                  <a:srgbClr val="000000"/>
                </a:solidFill>
                <a:latin typeface="Archivo Black"/>
              </a:rPr>
              <a:t> </a:t>
            </a:r>
            <a:r>
              <a:rPr lang="en-US" sz="3200" b="1" spc="5" dirty="0">
                <a:solidFill>
                  <a:srgbClr val="000000"/>
                </a:solidFill>
                <a:latin typeface="Archivo Black Bold"/>
              </a:rPr>
              <a:t>OBJETIVO ESPECIFICOS</a:t>
            </a:r>
          </a:p>
        </p:txBody>
      </p:sp>
      <p:sp>
        <p:nvSpPr>
          <p:cNvPr id="19" name="CuadroTexto 18">
            <a:extLst>
              <a:ext uri="{FF2B5EF4-FFF2-40B4-BE49-F238E27FC236}">
                <a16:creationId xmlns:a16="http://schemas.microsoft.com/office/drawing/2014/main" id="{66F03063-8348-DB3B-8265-90381904153E}"/>
              </a:ext>
            </a:extLst>
          </p:cNvPr>
          <p:cNvSpPr txBox="1"/>
          <p:nvPr/>
        </p:nvSpPr>
        <p:spPr>
          <a:xfrm>
            <a:off x="3148445" y="2660046"/>
            <a:ext cx="8292143" cy="1938992"/>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s-ES"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Analizar las barreras que enfrentan las mujeres trabajadoras de 22 a 45 años en el municipio de Aguachica, Cesar, para avanzar en sus carreras profesionales, proponiendo estrategias y políticas que promuevan la igualdad de oportunidades en el ámbito laboral.</a:t>
            </a:r>
          </a:p>
        </p:txBody>
      </p:sp>
      <p:sp>
        <p:nvSpPr>
          <p:cNvPr id="20" name="CuadroTexto 19">
            <a:extLst>
              <a:ext uri="{FF2B5EF4-FFF2-40B4-BE49-F238E27FC236}">
                <a16:creationId xmlns:a16="http://schemas.microsoft.com/office/drawing/2014/main" id="{F70A14FF-E6E8-977C-39EB-BB2F057089FC}"/>
              </a:ext>
            </a:extLst>
          </p:cNvPr>
          <p:cNvSpPr txBox="1"/>
          <p:nvPr/>
        </p:nvSpPr>
        <p:spPr>
          <a:xfrm>
            <a:off x="1600200" y="5685786"/>
            <a:ext cx="15697200" cy="3365024"/>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s-E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Identificar las principales barreras que limitan el acceso de las mujeres a oportunidades de capacitación y desarrollo profesional, principalmente entre las edades de 22 a 45 años, en el municipio de Aguachica, Cesar.</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s-E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Evaluar el impacto de la discriminación de género en la estructura laboral local del municipio de Aguachica, Cesar, en la progresión profesional de las mujeres trabajadoras de 22 a 45 años de edad.</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s-E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Proponer estrategias para facilitar la conciliación de responsabilidades profesionales y familiares de las mujeres trabajadoras de 22 a 45 años en el contexto económico y cultural de Aguachica, Cesar. </a:t>
            </a:r>
          </a:p>
        </p:txBody>
      </p:sp>
      <p:pic>
        <p:nvPicPr>
          <p:cNvPr id="21" name="Imagen 20">
            <a:extLst>
              <a:ext uri="{FF2B5EF4-FFF2-40B4-BE49-F238E27FC236}">
                <a16:creationId xmlns:a16="http://schemas.microsoft.com/office/drawing/2014/main" id="{1B2B208A-0ACC-492A-91E2-7CDD483FB585}"/>
              </a:ext>
            </a:extLst>
          </p:cNvPr>
          <p:cNvPicPr>
            <a:picLocks noChangeAspect="1"/>
          </p:cNvPicPr>
          <p:nvPr/>
        </p:nvPicPr>
        <p:blipFill>
          <a:blip r:embed="rId17">
            <a:extLst>
              <a:ext uri="{28A0092B-C50C-407E-A947-70E740481C1C}">
                <a14:useLocalDpi xmlns:a14="http://schemas.microsoft.com/office/drawing/2010/main" val="0"/>
              </a:ext>
              <a:ext uri="{837473B0-CC2E-450A-ABE3-18F120FF3D39}">
                <a1611:picAttrSrcUrl xmlns:a1611="http://schemas.microsoft.com/office/drawing/2016/11/main" xmlns="" r:id="rId18"/>
              </a:ext>
            </a:extLst>
          </a:blip>
          <a:stretch>
            <a:fillRect/>
          </a:stretch>
        </p:blipFill>
        <p:spPr>
          <a:xfrm>
            <a:off x="211327" y="1998096"/>
            <a:ext cx="2653416" cy="267351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1113"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2405949" y="-1155827"/>
            <a:ext cx="9047231" cy="3569680"/>
          </a:xfrm>
          <a:custGeom>
            <a:avLst/>
            <a:gdLst/>
            <a:ahLst/>
            <a:cxnLst/>
            <a:rect l="l" t="t" r="r" b="b"/>
            <a:pathLst>
              <a:path w="9047231" h="3569680">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6505899" y="-756375"/>
            <a:ext cx="7281560" cy="15561614"/>
          </a:xfrm>
          <a:custGeom>
            <a:avLst/>
            <a:gdLst/>
            <a:ahLst/>
            <a:cxnLst/>
            <a:rect l="l" t="t" r="r" b="b"/>
            <a:pathLst>
              <a:path w="7281560" h="15561614">
                <a:moveTo>
                  <a:pt x="0" y="0"/>
                </a:moveTo>
                <a:lnTo>
                  <a:pt x="7281561" y="0"/>
                </a:lnTo>
                <a:lnTo>
                  <a:pt x="7281561" y="15561614"/>
                </a:lnTo>
                <a:lnTo>
                  <a:pt x="0" y="1556161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6112363" y="-756374"/>
            <a:ext cx="3717356" cy="15323596"/>
          </a:xfrm>
          <a:custGeom>
            <a:avLst/>
            <a:gdLst/>
            <a:ahLst/>
            <a:cxnLst/>
            <a:rect l="l" t="t" r="r" b="b"/>
            <a:pathLst>
              <a:path w="3717356" h="1532359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6" name="Freeform 6"/>
          <p:cNvSpPr/>
          <p:nvPr/>
        </p:nvSpPr>
        <p:spPr>
          <a:xfrm>
            <a:off x="16054369" y="90474"/>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9"/>
            <a:stretch>
              <a:fillRect l="-62744" t="-9039" r="-62121" b="-8248"/>
            </a:stretch>
          </a:blipFill>
        </p:spPr>
      </p:sp>
      <p:sp>
        <p:nvSpPr>
          <p:cNvPr id="7" name="Freeform 7"/>
          <p:cNvSpPr/>
          <p:nvPr/>
        </p:nvSpPr>
        <p:spPr>
          <a:xfrm>
            <a:off x="7620000" y="9388462"/>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0"/>
            <a:stretch>
              <a:fillRect/>
            </a:stretch>
          </a:blipFill>
        </p:spPr>
      </p:sp>
      <p:sp>
        <p:nvSpPr>
          <p:cNvPr id="8" name="TextBox 8"/>
          <p:cNvSpPr txBox="1"/>
          <p:nvPr/>
        </p:nvSpPr>
        <p:spPr>
          <a:xfrm>
            <a:off x="3846836" y="1683784"/>
            <a:ext cx="12265527" cy="1212448"/>
          </a:xfrm>
          <a:prstGeom prst="rect">
            <a:avLst/>
          </a:prstGeom>
        </p:spPr>
        <p:txBody>
          <a:bodyPr lIns="0" tIns="0" rIns="0" bIns="0" rtlCol="0" anchor="t">
            <a:spAutoFit/>
          </a:bodyPr>
          <a:lstStyle/>
          <a:p>
            <a:pPr algn="ctr">
              <a:lnSpc>
                <a:spcPts val="4686"/>
              </a:lnSpc>
            </a:pPr>
            <a:r>
              <a:rPr lang="en-US" sz="5400" b="1" spc="7" dirty="0">
                <a:solidFill>
                  <a:srgbClr val="000000"/>
                </a:solidFill>
                <a:latin typeface="Archivo Black Bold"/>
              </a:rPr>
              <a:t>TIPO DE INVESTIGACIÓN POBLACIÓN, MUESTRA.</a:t>
            </a:r>
          </a:p>
        </p:txBody>
      </p:sp>
      <p:sp>
        <p:nvSpPr>
          <p:cNvPr id="9" name="TextBox 9"/>
          <p:cNvSpPr txBox="1"/>
          <p:nvPr/>
        </p:nvSpPr>
        <p:spPr>
          <a:xfrm>
            <a:off x="8702798" y="9525000"/>
            <a:ext cx="513755" cy="571156"/>
          </a:xfrm>
          <a:prstGeom prst="rect">
            <a:avLst/>
          </a:prstGeom>
        </p:spPr>
        <p:txBody>
          <a:bodyPr lIns="0" tIns="0" rIns="0" bIns="0" rtlCol="0" anchor="t">
            <a:spAutoFit/>
          </a:bodyPr>
          <a:lstStyle/>
          <a:p>
            <a:pPr algn="r">
              <a:lnSpc>
                <a:spcPts val="3919"/>
              </a:lnSpc>
            </a:pPr>
            <a:r>
              <a:rPr lang="en-US" sz="2799">
                <a:solidFill>
                  <a:srgbClr val="000000"/>
                </a:solidFill>
                <a:latin typeface="Arial Bold"/>
              </a:rPr>
              <a:t>06</a:t>
            </a:r>
          </a:p>
        </p:txBody>
      </p:sp>
      <p:grpSp>
        <p:nvGrpSpPr>
          <p:cNvPr id="10" name="Group 10"/>
          <p:cNvGrpSpPr/>
          <p:nvPr/>
        </p:nvGrpSpPr>
        <p:grpSpPr>
          <a:xfrm>
            <a:off x="498801" y="3441228"/>
            <a:ext cx="9747144" cy="5272895"/>
            <a:chOff x="0" y="-214222"/>
            <a:chExt cx="12996192" cy="7030528"/>
          </a:xfrm>
        </p:grpSpPr>
        <p:grpSp>
          <p:nvGrpSpPr>
            <p:cNvPr id="11" name="Group 11"/>
            <p:cNvGrpSpPr/>
            <p:nvPr/>
          </p:nvGrpSpPr>
          <p:grpSpPr>
            <a:xfrm>
              <a:off x="852878" y="-214222"/>
              <a:ext cx="8303707" cy="2373540"/>
              <a:chOff x="0" y="-57150"/>
              <a:chExt cx="2215252" cy="633210"/>
            </a:xfrm>
          </p:grpSpPr>
          <p:sp>
            <p:nvSpPr>
              <p:cNvPr id="12" name="Freeform 12"/>
              <p:cNvSpPr/>
              <p:nvPr/>
            </p:nvSpPr>
            <p:spPr>
              <a:xfrm>
                <a:off x="0" y="0"/>
                <a:ext cx="2215252" cy="576060"/>
              </a:xfrm>
              <a:custGeom>
                <a:avLst/>
                <a:gdLst/>
                <a:ahLst/>
                <a:cxnLst/>
                <a:rect l="l" t="t" r="r" b="b"/>
                <a:pathLst>
                  <a:path w="2215252" h="576060">
                    <a:moveTo>
                      <a:pt x="0" y="0"/>
                    </a:moveTo>
                    <a:lnTo>
                      <a:pt x="2215252" y="0"/>
                    </a:lnTo>
                    <a:lnTo>
                      <a:pt x="2215252" y="576060"/>
                    </a:lnTo>
                    <a:lnTo>
                      <a:pt x="0" y="576060"/>
                    </a:lnTo>
                    <a:close/>
                  </a:path>
                </a:pathLst>
              </a:custGeom>
              <a:solidFill>
                <a:srgbClr val="A6A6A6"/>
              </a:solidFill>
            </p:spPr>
          </p:sp>
          <p:sp>
            <p:nvSpPr>
              <p:cNvPr id="13" name="TextBox 13"/>
              <p:cNvSpPr txBox="1"/>
              <p:nvPr/>
            </p:nvSpPr>
            <p:spPr>
              <a:xfrm>
                <a:off x="0" y="-57150"/>
                <a:ext cx="2215252" cy="633210"/>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a:off x="852878" y="2328409"/>
              <a:ext cx="8303707" cy="2159317"/>
              <a:chOff x="0" y="0"/>
              <a:chExt cx="2215252" cy="576060"/>
            </a:xfrm>
          </p:grpSpPr>
          <p:sp>
            <p:nvSpPr>
              <p:cNvPr id="15" name="Freeform 15"/>
              <p:cNvSpPr/>
              <p:nvPr/>
            </p:nvSpPr>
            <p:spPr>
              <a:xfrm>
                <a:off x="0" y="0"/>
                <a:ext cx="2215252" cy="576060"/>
              </a:xfrm>
              <a:custGeom>
                <a:avLst/>
                <a:gdLst/>
                <a:ahLst/>
                <a:cxnLst/>
                <a:rect l="l" t="t" r="r" b="b"/>
                <a:pathLst>
                  <a:path w="2215252" h="576060">
                    <a:moveTo>
                      <a:pt x="0" y="0"/>
                    </a:moveTo>
                    <a:lnTo>
                      <a:pt x="2215252" y="0"/>
                    </a:lnTo>
                    <a:lnTo>
                      <a:pt x="2215252" y="576060"/>
                    </a:lnTo>
                    <a:lnTo>
                      <a:pt x="0" y="576060"/>
                    </a:lnTo>
                    <a:close/>
                  </a:path>
                </a:pathLst>
              </a:custGeom>
              <a:solidFill>
                <a:srgbClr val="A6A6A6"/>
              </a:solidFill>
            </p:spPr>
          </p:sp>
          <p:sp>
            <p:nvSpPr>
              <p:cNvPr id="16" name="TextBox 16"/>
              <p:cNvSpPr txBox="1"/>
              <p:nvPr/>
            </p:nvSpPr>
            <p:spPr>
              <a:xfrm>
                <a:off x="0" y="-57150"/>
                <a:ext cx="2215252" cy="633210"/>
              </a:xfrm>
              <a:prstGeom prst="rect">
                <a:avLst/>
              </a:prstGeom>
            </p:spPr>
            <p:txBody>
              <a:bodyPr lIns="50800" tIns="50800" rIns="50800" bIns="50800" rtlCol="0" anchor="ctr"/>
              <a:lstStyle/>
              <a:p>
                <a:pPr algn="ctr">
                  <a:lnSpc>
                    <a:spcPts val="2659"/>
                  </a:lnSpc>
                </a:pPr>
                <a:endParaRPr/>
              </a:p>
            </p:txBody>
          </p:sp>
        </p:grpSp>
        <p:grpSp>
          <p:nvGrpSpPr>
            <p:cNvPr id="17" name="Group 17"/>
            <p:cNvGrpSpPr/>
            <p:nvPr/>
          </p:nvGrpSpPr>
          <p:grpSpPr>
            <a:xfrm>
              <a:off x="852878" y="4656989"/>
              <a:ext cx="8303707" cy="2159317"/>
              <a:chOff x="0" y="0"/>
              <a:chExt cx="2215252" cy="576060"/>
            </a:xfrm>
          </p:grpSpPr>
          <p:sp>
            <p:nvSpPr>
              <p:cNvPr id="18" name="Freeform 18"/>
              <p:cNvSpPr/>
              <p:nvPr/>
            </p:nvSpPr>
            <p:spPr>
              <a:xfrm>
                <a:off x="0" y="0"/>
                <a:ext cx="2215252" cy="576060"/>
              </a:xfrm>
              <a:custGeom>
                <a:avLst/>
                <a:gdLst/>
                <a:ahLst/>
                <a:cxnLst/>
                <a:rect l="l" t="t" r="r" b="b"/>
                <a:pathLst>
                  <a:path w="2215252" h="576060">
                    <a:moveTo>
                      <a:pt x="0" y="0"/>
                    </a:moveTo>
                    <a:lnTo>
                      <a:pt x="2215252" y="0"/>
                    </a:lnTo>
                    <a:lnTo>
                      <a:pt x="2215252" y="576060"/>
                    </a:lnTo>
                    <a:lnTo>
                      <a:pt x="0" y="576060"/>
                    </a:lnTo>
                    <a:close/>
                  </a:path>
                </a:pathLst>
              </a:custGeom>
              <a:solidFill>
                <a:srgbClr val="A6A6A6"/>
              </a:solidFill>
            </p:spPr>
          </p:sp>
          <p:sp>
            <p:nvSpPr>
              <p:cNvPr id="19" name="TextBox 19"/>
              <p:cNvSpPr txBox="1"/>
              <p:nvPr/>
            </p:nvSpPr>
            <p:spPr>
              <a:xfrm>
                <a:off x="0" y="-57150"/>
                <a:ext cx="2215252" cy="633210"/>
              </a:xfrm>
              <a:prstGeom prst="rect">
                <a:avLst/>
              </a:prstGeom>
            </p:spPr>
            <p:txBody>
              <a:bodyPr lIns="50800" tIns="50800" rIns="50800" bIns="50800" rtlCol="0" anchor="ctr"/>
              <a:lstStyle/>
              <a:p>
                <a:pPr algn="ctr">
                  <a:lnSpc>
                    <a:spcPts val="2659"/>
                  </a:lnSpc>
                </a:pPr>
                <a:endParaRPr/>
              </a:p>
            </p:txBody>
          </p:sp>
        </p:grpSp>
        <p:grpSp>
          <p:nvGrpSpPr>
            <p:cNvPr id="20" name="Group 20"/>
            <p:cNvGrpSpPr/>
            <p:nvPr/>
          </p:nvGrpSpPr>
          <p:grpSpPr>
            <a:xfrm>
              <a:off x="0" y="2555190"/>
              <a:ext cx="1705756" cy="1705756"/>
              <a:chOff x="0" y="0"/>
              <a:chExt cx="812800" cy="812800"/>
            </a:xfrm>
          </p:grpSpPr>
          <p:sp>
            <p:nvSpPr>
              <p:cNvPr id="21" name="Freeform 2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5B729"/>
              </a:solidFill>
            </p:spPr>
          </p:sp>
          <p:sp>
            <p:nvSpPr>
              <p:cNvPr id="22" name="TextBox 22"/>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23" name="Group 23"/>
            <p:cNvGrpSpPr/>
            <p:nvPr/>
          </p:nvGrpSpPr>
          <p:grpSpPr>
            <a:xfrm>
              <a:off x="0" y="4883769"/>
              <a:ext cx="1705756" cy="1705756"/>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5B729"/>
              </a:solidFill>
            </p:spPr>
          </p:sp>
          <p:sp>
            <p:nvSpPr>
              <p:cNvPr id="25" name="TextBox 25"/>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26" name="Group 26"/>
            <p:cNvGrpSpPr/>
            <p:nvPr/>
          </p:nvGrpSpPr>
          <p:grpSpPr>
            <a:xfrm>
              <a:off x="0" y="226781"/>
              <a:ext cx="1705756" cy="1705756"/>
              <a:chOff x="0" y="0"/>
              <a:chExt cx="812800" cy="812800"/>
            </a:xfrm>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5B729"/>
              </a:solidFill>
            </p:spPr>
          </p:sp>
          <p:sp>
            <p:nvSpPr>
              <p:cNvPr id="28" name="TextBox 28"/>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29" name="Freeform 29"/>
            <p:cNvSpPr/>
            <p:nvPr/>
          </p:nvSpPr>
          <p:spPr>
            <a:xfrm>
              <a:off x="292835" y="475297"/>
              <a:ext cx="1120085" cy="1159209"/>
            </a:xfrm>
            <a:custGeom>
              <a:avLst/>
              <a:gdLst/>
              <a:ahLst/>
              <a:cxnLst/>
              <a:rect l="l" t="t" r="r" b="b"/>
              <a:pathLst>
                <a:path w="1120085" h="1159209">
                  <a:moveTo>
                    <a:pt x="0" y="0"/>
                  </a:moveTo>
                  <a:lnTo>
                    <a:pt x="1120086" y="0"/>
                  </a:lnTo>
                  <a:lnTo>
                    <a:pt x="1120086" y="1159208"/>
                  </a:lnTo>
                  <a:lnTo>
                    <a:pt x="0" y="1159208"/>
                  </a:lnTo>
                  <a:lnTo>
                    <a:pt x="0" y="0"/>
                  </a:lnTo>
                  <a:close/>
                </a:path>
              </a:pathLst>
            </a:custGeom>
            <a:blipFill>
              <a:blip r:embed="rId11">
                <a:extLst>
                  <a:ext uri="{96DAC541-7B7A-43D3-8B79-37D633B846F1}">
                    <asvg:svgBlip xmlns:asvg="http://schemas.microsoft.com/office/drawing/2016/SVG/main" xmlns="" r:embed="rId12"/>
                  </a:ext>
                </a:extLst>
              </a:blip>
              <a:stretch>
                <a:fillRect/>
              </a:stretch>
            </a:blipFill>
          </p:spPr>
        </p:sp>
        <p:sp>
          <p:nvSpPr>
            <p:cNvPr id="30" name="Freeform 30"/>
            <p:cNvSpPr/>
            <p:nvPr/>
          </p:nvSpPr>
          <p:spPr>
            <a:xfrm>
              <a:off x="292835" y="2828464"/>
              <a:ext cx="1120085" cy="1159209"/>
            </a:xfrm>
            <a:custGeom>
              <a:avLst/>
              <a:gdLst/>
              <a:ahLst/>
              <a:cxnLst/>
              <a:rect l="l" t="t" r="r" b="b"/>
              <a:pathLst>
                <a:path w="1120085" h="1159209">
                  <a:moveTo>
                    <a:pt x="0" y="0"/>
                  </a:moveTo>
                  <a:lnTo>
                    <a:pt x="1120086" y="0"/>
                  </a:lnTo>
                  <a:lnTo>
                    <a:pt x="1120086" y="1159208"/>
                  </a:lnTo>
                  <a:lnTo>
                    <a:pt x="0" y="1159208"/>
                  </a:lnTo>
                  <a:lnTo>
                    <a:pt x="0" y="0"/>
                  </a:lnTo>
                  <a:close/>
                </a:path>
              </a:pathLst>
            </a:custGeom>
            <a:blipFill>
              <a:blip r:embed="rId11">
                <a:extLst>
                  <a:ext uri="{96DAC541-7B7A-43D3-8B79-37D633B846F1}">
                    <asvg:svgBlip xmlns:asvg="http://schemas.microsoft.com/office/drawing/2016/SVG/main" xmlns="" r:embed="rId12"/>
                  </a:ext>
                </a:extLst>
              </a:blip>
              <a:stretch>
                <a:fillRect/>
              </a:stretch>
            </a:blipFill>
          </p:spPr>
        </p:sp>
        <p:sp>
          <p:nvSpPr>
            <p:cNvPr id="31" name="Freeform 31"/>
            <p:cNvSpPr/>
            <p:nvPr/>
          </p:nvSpPr>
          <p:spPr>
            <a:xfrm>
              <a:off x="292835" y="5157043"/>
              <a:ext cx="1120085" cy="1159209"/>
            </a:xfrm>
            <a:custGeom>
              <a:avLst/>
              <a:gdLst/>
              <a:ahLst/>
              <a:cxnLst/>
              <a:rect l="l" t="t" r="r" b="b"/>
              <a:pathLst>
                <a:path w="1120085" h="1159209">
                  <a:moveTo>
                    <a:pt x="0" y="0"/>
                  </a:moveTo>
                  <a:lnTo>
                    <a:pt x="1120086" y="0"/>
                  </a:lnTo>
                  <a:lnTo>
                    <a:pt x="1120086" y="1159209"/>
                  </a:lnTo>
                  <a:lnTo>
                    <a:pt x="0" y="1159209"/>
                  </a:lnTo>
                  <a:lnTo>
                    <a:pt x="0" y="0"/>
                  </a:lnTo>
                  <a:close/>
                </a:path>
              </a:pathLst>
            </a:custGeom>
            <a:blipFill>
              <a:blip r:embed="rId11">
                <a:extLst>
                  <a:ext uri="{96DAC541-7B7A-43D3-8B79-37D633B846F1}">
                    <asvg:svgBlip xmlns:asvg="http://schemas.microsoft.com/office/drawing/2016/SVG/main" xmlns="" r:embed="rId12"/>
                  </a:ext>
                </a:extLst>
              </a:blip>
              <a:stretch>
                <a:fillRect/>
              </a:stretch>
            </a:blipFill>
          </p:spPr>
        </p:sp>
        <p:sp>
          <p:nvSpPr>
            <p:cNvPr id="32" name="TextBox 32"/>
            <p:cNvSpPr txBox="1"/>
            <p:nvPr/>
          </p:nvSpPr>
          <p:spPr>
            <a:xfrm>
              <a:off x="1907293" y="669200"/>
              <a:ext cx="11088899" cy="718145"/>
            </a:xfrm>
            <a:prstGeom prst="rect">
              <a:avLst/>
            </a:prstGeom>
          </p:spPr>
          <p:txBody>
            <a:bodyPr lIns="0" tIns="0" rIns="0" bIns="0" rtlCol="0" anchor="t">
              <a:spAutoFit/>
            </a:bodyPr>
            <a:lstStyle/>
            <a:p>
              <a:pPr>
                <a:lnSpc>
                  <a:spcPts val="4209"/>
                </a:lnSpc>
              </a:pPr>
              <a:r>
                <a:rPr lang="en-US" sz="2970" spc="-109" dirty="0">
                  <a:solidFill>
                    <a:srgbClr val="FFFFFF"/>
                  </a:solidFill>
                  <a:latin typeface="Poppins Bold"/>
                </a:rPr>
                <a:t>Metología</a:t>
              </a:r>
              <a:r>
                <a:rPr lang="en-US" sz="3660" spc="-109" dirty="0">
                  <a:solidFill>
                    <a:srgbClr val="FFFFFF"/>
                  </a:solidFill>
                  <a:latin typeface="Poppins Bold"/>
                </a:rPr>
                <a:t> </a:t>
              </a:r>
              <a:r>
                <a:rPr lang="en-US" sz="2970" spc="-109" dirty="0">
                  <a:solidFill>
                    <a:srgbClr val="FFFFFF"/>
                  </a:solidFill>
                  <a:latin typeface="Poppins Bold"/>
                </a:rPr>
                <a:t>mixta</a:t>
              </a:r>
            </a:p>
          </p:txBody>
        </p:sp>
        <p:sp>
          <p:nvSpPr>
            <p:cNvPr id="33" name="TextBox 33"/>
            <p:cNvSpPr txBox="1"/>
            <p:nvPr/>
          </p:nvSpPr>
          <p:spPr>
            <a:xfrm>
              <a:off x="2003709" y="2802263"/>
              <a:ext cx="7326713" cy="1168721"/>
            </a:xfrm>
            <a:prstGeom prst="rect">
              <a:avLst/>
            </a:prstGeom>
          </p:spPr>
          <p:txBody>
            <a:bodyPr lIns="0" tIns="0" rIns="0" bIns="0" rtlCol="0" anchor="t">
              <a:spAutoFit/>
            </a:bodyPr>
            <a:lstStyle/>
            <a:p>
              <a:pPr>
                <a:lnSpc>
                  <a:spcPts val="3374"/>
                </a:lnSpc>
              </a:pPr>
              <a:r>
                <a:rPr lang="en-US" sz="2934" spc="-88" dirty="0">
                  <a:solidFill>
                    <a:srgbClr val="FFFFFF"/>
                  </a:solidFill>
                  <a:latin typeface="Poppins Bold"/>
                </a:rPr>
                <a:t>Tipo de estudio descriptivo Cuasi-exploratorio</a:t>
              </a:r>
            </a:p>
          </p:txBody>
        </p:sp>
        <p:sp>
          <p:nvSpPr>
            <p:cNvPr id="34" name="TextBox 34"/>
            <p:cNvSpPr txBox="1"/>
            <p:nvPr/>
          </p:nvSpPr>
          <p:spPr>
            <a:xfrm>
              <a:off x="2003709" y="5460743"/>
              <a:ext cx="10521472" cy="606200"/>
            </a:xfrm>
            <a:prstGeom prst="rect">
              <a:avLst/>
            </a:prstGeom>
          </p:spPr>
          <p:txBody>
            <a:bodyPr lIns="0" tIns="0" rIns="0" bIns="0" rtlCol="0" anchor="t">
              <a:spAutoFit/>
            </a:bodyPr>
            <a:lstStyle/>
            <a:p>
              <a:pPr>
                <a:lnSpc>
                  <a:spcPts val="3419"/>
                </a:lnSpc>
              </a:pPr>
              <a:r>
                <a:rPr lang="en-US" sz="2973" spc="-89" dirty="0">
                  <a:solidFill>
                    <a:srgbClr val="FFFFFF"/>
                  </a:solidFill>
                  <a:latin typeface="Poppins Bold"/>
                </a:rPr>
                <a:t>Método deductivo </a:t>
              </a:r>
            </a:p>
          </p:txBody>
        </p:sp>
      </p:grpSp>
      <p:grpSp>
        <p:nvGrpSpPr>
          <p:cNvPr id="35" name="Group 35"/>
          <p:cNvGrpSpPr/>
          <p:nvPr/>
        </p:nvGrpSpPr>
        <p:grpSpPr>
          <a:xfrm>
            <a:off x="7759776" y="4456401"/>
            <a:ext cx="4847529" cy="2904329"/>
            <a:chOff x="0" y="0"/>
            <a:chExt cx="6463372" cy="3872438"/>
          </a:xfrm>
        </p:grpSpPr>
        <p:sp>
          <p:nvSpPr>
            <p:cNvPr id="36" name="AutoShape 36"/>
            <p:cNvSpPr/>
            <p:nvPr/>
          </p:nvSpPr>
          <p:spPr>
            <a:xfrm>
              <a:off x="505417" y="3281065"/>
              <a:ext cx="5452538" cy="0"/>
            </a:xfrm>
            <a:prstGeom prst="line">
              <a:avLst/>
            </a:prstGeom>
            <a:ln w="76200" cap="flat">
              <a:solidFill>
                <a:srgbClr val="A6A6A6"/>
              </a:solidFill>
              <a:prstDash val="solid"/>
              <a:headEnd type="none" w="sm" len="sm"/>
              <a:tailEnd type="none" w="sm" len="sm"/>
            </a:ln>
          </p:spPr>
        </p:sp>
        <p:sp>
          <p:nvSpPr>
            <p:cNvPr id="37" name="Freeform 37"/>
            <p:cNvSpPr/>
            <p:nvPr/>
          </p:nvSpPr>
          <p:spPr>
            <a:xfrm>
              <a:off x="2261814" y="0"/>
              <a:ext cx="1939743" cy="1781037"/>
            </a:xfrm>
            <a:custGeom>
              <a:avLst/>
              <a:gdLst/>
              <a:ahLst/>
              <a:cxnLst/>
              <a:rect l="l" t="t" r="r" b="b"/>
              <a:pathLst>
                <a:path w="1939743" h="1781037">
                  <a:moveTo>
                    <a:pt x="0" y="0"/>
                  </a:moveTo>
                  <a:lnTo>
                    <a:pt x="1939744" y="0"/>
                  </a:lnTo>
                  <a:lnTo>
                    <a:pt x="1939744" y="1781037"/>
                  </a:lnTo>
                  <a:lnTo>
                    <a:pt x="0" y="1781037"/>
                  </a:lnTo>
                  <a:lnTo>
                    <a:pt x="0" y="0"/>
                  </a:lnTo>
                  <a:close/>
                </a:path>
              </a:pathLst>
            </a:custGeom>
            <a:blipFill>
              <a:blip r:embed="rId13">
                <a:extLst>
                  <a:ext uri="{96DAC541-7B7A-43D3-8B79-37D633B846F1}">
                    <asvg:svgBlip xmlns:asvg="http://schemas.microsoft.com/office/drawing/2016/SVG/main" xmlns="" r:embed="rId14"/>
                  </a:ext>
                </a:extLst>
              </a:blip>
              <a:stretch>
                <a:fillRect/>
              </a:stretch>
            </a:blipFill>
          </p:spPr>
        </p:sp>
        <p:sp>
          <p:nvSpPr>
            <p:cNvPr id="38" name="TextBox 38"/>
            <p:cNvSpPr txBox="1"/>
            <p:nvPr/>
          </p:nvSpPr>
          <p:spPr>
            <a:xfrm>
              <a:off x="902147" y="2474722"/>
              <a:ext cx="4659079" cy="774059"/>
            </a:xfrm>
            <a:prstGeom prst="rect">
              <a:avLst/>
            </a:prstGeom>
          </p:spPr>
          <p:txBody>
            <a:bodyPr lIns="0" tIns="0" rIns="0" bIns="0" rtlCol="0" anchor="t">
              <a:spAutoFit/>
            </a:bodyPr>
            <a:lstStyle/>
            <a:p>
              <a:pPr algn="ctr">
                <a:lnSpc>
                  <a:spcPts val="4675"/>
                </a:lnSpc>
              </a:pPr>
              <a:r>
                <a:rPr lang="en-US" sz="3339" dirty="0">
                  <a:solidFill>
                    <a:srgbClr val="1B1A1A"/>
                  </a:solidFill>
                  <a:latin typeface="Nunito Sans Bold"/>
                </a:rPr>
                <a:t>Población 20,072</a:t>
              </a:r>
            </a:p>
          </p:txBody>
        </p:sp>
        <p:sp>
          <p:nvSpPr>
            <p:cNvPr id="39" name="TextBox 39"/>
            <p:cNvSpPr txBox="1"/>
            <p:nvPr/>
          </p:nvSpPr>
          <p:spPr>
            <a:xfrm>
              <a:off x="0" y="3262014"/>
              <a:ext cx="6463372" cy="610424"/>
            </a:xfrm>
            <a:prstGeom prst="rect">
              <a:avLst/>
            </a:prstGeom>
          </p:spPr>
          <p:txBody>
            <a:bodyPr lIns="0" tIns="0" rIns="0" bIns="0" rtlCol="0" anchor="t">
              <a:spAutoFit/>
            </a:bodyPr>
            <a:lstStyle/>
            <a:p>
              <a:pPr marL="0" lvl="0" indent="0" algn="ctr">
                <a:lnSpc>
                  <a:spcPts val="3709"/>
                </a:lnSpc>
                <a:spcBef>
                  <a:spcPct val="0"/>
                </a:spcBef>
              </a:pPr>
              <a:r>
                <a:rPr lang="en-US" sz="2649" dirty="0">
                  <a:solidFill>
                    <a:srgbClr val="1B1A1A"/>
                  </a:solidFill>
                  <a:latin typeface="Nunito Light"/>
                </a:rPr>
                <a:t>MUJERES PROFESIONALES.</a:t>
              </a:r>
            </a:p>
          </p:txBody>
        </p:sp>
      </p:grpSp>
      <p:grpSp>
        <p:nvGrpSpPr>
          <p:cNvPr id="40" name="Group 40"/>
          <p:cNvGrpSpPr/>
          <p:nvPr/>
        </p:nvGrpSpPr>
        <p:grpSpPr>
          <a:xfrm>
            <a:off x="12567659" y="4531961"/>
            <a:ext cx="4944118" cy="3392815"/>
            <a:chOff x="0" y="0"/>
            <a:chExt cx="6592158" cy="4523753"/>
          </a:xfrm>
        </p:grpSpPr>
        <p:sp>
          <p:nvSpPr>
            <p:cNvPr id="41" name="Freeform 41"/>
            <p:cNvSpPr/>
            <p:nvPr/>
          </p:nvSpPr>
          <p:spPr>
            <a:xfrm>
              <a:off x="2351506" y="0"/>
              <a:ext cx="2075349" cy="2037301"/>
            </a:xfrm>
            <a:custGeom>
              <a:avLst/>
              <a:gdLst/>
              <a:ahLst/>
              <a:cxnLst/>
              <a:rect l="l" t="t" r="r" b="b"/>
              <a:pathLst>
                <a:path w="2075349" h="2037301">
                  <a:moveTo>
                    <a:pt x="0" y="0"/>
                  </a:moveTo>
                  <a:lnTo>
                    <a:pt x="2075349" y="0"/>
                  </a:lnTo>
                  <a:lnTo>
                    <a:pt x="2075349" y="2037301"/>
                  </a:lnTo>
                  <a:lnTo>
                    <a:pt x="0" y="2037301"/>
                  </a:lnTo>
                  <a:lnTo>
                    <a:pt x="0" y="0"/>
                  </a:lnTo>
                  <a:close/>
                </a:path>
              </a:pathLst>
            </a:custGeom>
            <a:blipFill>
              <a:blip r:embed="rId15">
                <a:extLst>
                  <a:ext uri="{96DAC541-7B7A-43D3-8B79-37D633B846F1}">
                    <asvg:svgBlip xmlns:asvg="http://schemas.microsoft.com/office/drawing/2016/SVG/main" xmlns="" r:embed="rId16"/>
                  </a:ext>
                </a:extLst>
              </a:blip>
              <a:stretch>
                <a:fillRect/>
              </a:stretch>
            </a:blipFill>
          </p:spPr>
        </p:sp>
        <p:sp>
          <p:nvSpPr>
            <p:cNvPr id="42" name="TextBox 42"/>
            <p:cNvSpPr txBox="1"/>
            <p:nvPr/>
          </p:nvSpPr>
          <p:spPr>
            <a:xfrm>
              <a:off x="0" y="3280677"/>
              <a:ext cx="6592158" cy="1243076"/>
            </a:xfrm>
            <a:prstGeom prst="rect">
              <a:avLst/>
            </a:prstGeom>
          </p:spPr>
          <p:txBody>
            <a:bodyPr lIns="0" tIns="0" rIns="0" bIns="0" rtlCol="0" anchor="t">
              <a:spAutoFit/>
            </a:bodyPr>
            <a:lstStyle/>
            <a:p>
              <a:pPr marL="0" lvl="0" indent="0" algn="ctr">
                <a:lnSpc>
                  <a:spcPts val="3709"/>
                </a:lnSpc>
                <a:spcBef>
                  <a:spcPct val="0"/>
                </a:spcBef>
              </a:pPr>
              <a:r>
                <a:rPr lang="en-US" sz="2649" dirty="0">
                  <a:solidFill>
                    <a:srgbClr val="1B1A1A"/>
                  </a:solidFill>
                  <a:latin typeface="Nunito Light"/>
                </a:rPr>
                <a:t>MUJERES PROFESIONAES DE 22 -45 AÑOS .</a:t>
              </a:r>
            </a:p>
          </p:txBody>
        </p:sp>
        <p:sp>
          <p:nvSpPr>
            <p:cNvPr id="43" name="TextBox 43"/>
            <p:cNvSpPr txBox="1"/>
            <p:nvPr/>
          </p:nvSpPr>
          <p:spPr>
            <a:xfrm>
              <a:off x="1024437" y="2268657"/>
              <a:ext cx="4582335" cy="774059"/>
            </a:xfrm>
            <a:prstGeom prst="rect">
              <a:avLst/>
            </a:prstGeom>
          </p:spPr>
          <p:txBody>
            <a:bodyPr lIns="0" tIns="0" rIns="0" bIns="0" rtlCol="0" anchor="t">
              <a:spAutoFit/>
            </a:bodyPr>
            <a:lstStyle/>
            <a:p>
              <a:pPr algn="ctr">
                <a:lnSpc>
                  <a:spcPts val="4675"/>
                </a:lnSpc>
              </a:pPr>
              <a:r>
                <a:rPr lang="en-US" sz="3339" dirty="0">
                  <a:solidFill>
                    <a:srgbClr val="1B1A1A"/>
                  </a:solidFill>
                  <a:latin typeface="Nunito Sans Bold"/>
                </a:rPr>
                <a:t>Muestra 382</a:t>
              </a:r>
            </a:p>
          </p:txBody>
        </p:sp>
        <p:sp>
          <p:nvSpPr>
            <p:cNvPr id="44" name="AutoShape 44"/>
            <p:cNvSpPr/>
            <p:nvPr/>
          </p:nvSpPr>
          <p:spPr>
            <a:xfrm>
              <a:off x="589335" y="3172727"/>
              <a:ext cx="5452538" cy="0"/>
            </a:xfrm>
            <a:prstGeom prst="line">
              <a:avLst/>
            </a:prstGeom>
            <a:ln w="76200" cap="flat">
              <a:solidFill>
                <a:srgbClr val="A6A6A6"/>
              </a:solidFill>
              <a:prstDash val="solid"/>
              <a:headEnd type="none" w="sm" len="sm"/>
              <a:tailEnd type="none" w="sm" len="sm"/>
            </a:ln>
          </p:spPr>
        </p:sp>
      </p:grpSp>
      <p:sp>
        <p:nvSpPr>
          <p:cNvPr id="45" name="Freeform 3"/>
          <p:cNvSpPr/>
          <p:nvPr/>
        </p:nvSpPr>
        <p:spPr>
          <a:xfrm>
            <a:off x="-2522033" y="-1158802"/>
            <a:ext cx="9047231" cy="3569680"/>
          </a:xfrm>
          <a:custGeom>
            <a:avLst/>
            <a:gdLst/>
            <a:ahLst/>
            <a:cxnLst/>
            <a:rect l="l" t="t" r="r" b="b"/>
            <a:pathLst>
              <a:path w="9047231" h="3569680">
                <a:moveTo>
                  <a:pt x="0" y="0"/>
                </a:moveTo>
                <a:lnTo>
                  <a:pt x="9047231" y="0"/>
                </a:lnTo>
                <a:lnTo>
                  <a:pt x="9047231" y="3569680"/>
                </a:lnTo>
                <a:lnTo>
                  <a:pt x="0" y="356968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p:nvPr/>
        </p:nvSpPr>
        <p:spPr>
          <a:xfrm>
            <a:off x="16505899" y="-1426514"/>
            <a:ext cx="7281560" cy="15561614"/>
          </a:xfrm>
          <a:custGeom>
            <a:avLst/>
            <a:gdLst/>
            <a:ahLst/>
            <a:cxnLst/>
            <a:rect l="l" t="t" r="r" b="b"/>
            <a:pathLst>
              <a:path w="7281560" h="15561614">
                <a:moveTo>
                  <a:pt x="0" y="0"/>
                </a:moveTo>
                <a:lnTo>
                  <a:pt x="7281561" y="0"/>
                </a:lnTo>
                <a:lnTo>
                  <a:pt x="7281561" y="15561614"/>
                </a:lnTo>
                <a:lnTo>
                  <a:pt x="0" y="15561614"/>
                </a:lnTo>
                <a:lnTo>
                  <a:pt x="0" y="0"/>
                </a:lnTo>
                <a:close/>
              </a:path>
            </a:pathLst>
          </a:custGeom>
          <a:blipFill>
            <a:blip r:embed="rId2">
              <a:extLst>
                <a:ext uri="{96DAC541-7B7A-43D3-8B79-37D633B846F1}">
                  <asvg:svgBlip xmlns:asvg="http://schemas.microsoft.com/office/drawing/2016/SVG/main" xmlns="" r:embed="rId6"/>
                </a:ext>
              </a:extLst>
            </a:blip>
            <a:stretch>
              <a:fillRect/>
            </a:stretch>
          </a:blipFill>
        </p:spPr>
      </p:sp>
      <p:sp>
        <p:nvSpPr>
          <p:cNvPr id="3" name="Freeform 5"/>
          <p:cNvSpPr/>
          <p:nvPr/>
        </p:nvSpPr>
        <p:spPr>
          <a:xfrm>
            <a:off x="16112363" y="-756374"/>
            <a:ext cx="3717356" cy="15323596"/>
          </a:xfrm>
          <a:custGeom>
            <a:avLst/>
            <a:gdLst/>
            <a:ahLst/>
            <a:cxnLst/>
            <a:rect l="l" t="t" r="r" b="b"/>
            <a:pathLst>
              <a:path w="3717356" h="1532359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4" name="Freeform 5"/>
          <p:cNvSpPr/>
          <p:nvPr/>
        </p:nvSpPr>
        <p:spPr>
          <a:xfrm>
            <a:off x="16264763" y="-603974"/>
            <a:ext cx="3717356" cy="15323596"/>
          </a:xfrm>
          <a:custGeom>
            <a:avLst/>
            <a:gdLst/>
            <a:ahLst/>
            <a:cxnLst/>
            <a:rect l="l" t="t" r="r" b="b"/>
            <a:pathLst>
              <a:path w="3717356" h="15323596">
                <a:moveTo>
                  <a:pt x="0" y="0"/>
                </a:moveTo>
                <a:lnTo>
                  <a:pt x="3717357" y="0"/>
                </a:lnTo>
                <a:lnTo>
                  <a:pt x="3717357" y="15323597"/>
                </a:lnTo>
                <a:lnTo>
                  <a:pt x="0" y="15323597"/>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txBody>
          <a:bodyPr/>
          <a:lstStyle/>
          <a:p>
            <a:endParaRPr lang="en-US" dirty="0"/>
          </a:p>
        </p:txBody>
      </p:sp>
      <p:sp>
        <p:nvSpPr>
          <p:cNvPr id="6" name="Freeform 3"/>
          <p:cNvSpPr/>
          <p:nvPr/>
        </p:nvSpPr>
        <p:spPr>
          <a:xfrm>
            <a:off x="-2522033" y="-1158802"/>
            <a:ext cx="9047231" cy="3569680"/>
          </a:xfrm>
          <a:custGeom>
            <a:avLst/>
            <a:gdLst/>
            <a:ahLst/>
            <a:cxnLst/>
            <a:rect l="l" t="t" r="r" b="b"/>
            <a:pathLst>
              <a:path w="9047231" h="3569680">
                <a:moveTo>
                  <a:pt x="0" y="0"/>
                </a:moveTo>
                <a:lnTo>
                  <a:pt x="9047231" y="0"/>
                </a:lnTo>
                <a:lnTo>
                  <a:pt x="9047231" y="3569680"/>
                </a:lnTo>
                <a:lnTo>
                  <a:pt x="0" y="3569680"/>
                </a:lnTo>
                <a:lnTo>
                  <a:pt x="0" y="0"/>
                </a:lnTo>
                <a:close/>
              </a:path>
            </a:pathLst>
          </a:custGeom>
          <a:blipFill>
            <a:blip r:embed="rId9">
              <a:extLst>
                <a:ext uri="{96DAC541-7B7A-43D3-8B79-37D633B846F1}">
                  <asvg:svgBlip xmlns:asvg="http://schemas.microsoft.com/office/drawing/2016/SVG/main" xmlns="" r:embed="rId4"/>
                </a:ext>
              </a:extLst>
            </a:blip>
            <a:stretch>
              <a:fillRect/>
            </a:stretch>
          </a:blipFill>
        </p:spPr>
      </p:sp>
      <p:sp>
        <p:nvSpPr>
          <p:cNvPr id="13" name="Freeform 11"/>
          <p:cNvSpPr/>
          <p:nvPr/>
        </p:nvSpPr>
        <p:spPr>
          <a:xfrm>
            <a:off x="471113"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10"/>
            <a:stretch>
              <a:fillRect/>
            </a:stretch>
          </a:blipFill>
        </p:spPr>
      </p:sp>
      <p:sp>
        <p:nvSpPr>
          <p:cNvPr id="15" name="Rectángulo 14"/>
          <p:cNvSpPr/>
          <p:nvPr/>
        </p:nvSpPr>
        <p:spPr>
          <a:xfrm>
            <a:off x="4915465" y="1485900"/>
            <a:ext cx="8665577" cy="702052"/>
          </a:xfrm>
          <a:prstGeom prst="rect">
            <a:avLst/>
          </a:prstGeom>
        </p:spPr>
        <p:txBody>
          <a:bodyPr wrap="none">
            <a:spAutoFit/>
          </a:bodyPr>
          <a:lstStyle/>
          <a:p>
            <a:pPr algn="ctr">
              <a:lnSpc>
                <a:spcPts val="4686"/>
              </a:lnSpc>
            </a:pPr>
            <a:r>
              <a:rPr lang="en-US" sz="5400" b="1" spc="7" dirty="0" smtClean="0">
                <a:solidFill>
                  <a:srgbClr val="000000"/>
                </a:solidFill>
                <a:latin typeface="Archivo Black Bold"/>
              </a:rPr>
              <a:t>REFERENTES TEORICOS</a:t>
            </a:r>
            <a:endParaRPr lang="en-US" sz="5400" b="1" spc="7" dirty="0">
              <a:solidFill>
                <a:srgbClr val="000000"/>
              </a:solidFill>
              <a:latin typeface="Archivo Black Bold"/>
            </a:endParaRPr>
          </a:p>
        </p:txBody>
      </p:sp>
      <p:grpSp>
        <p:nvGrpSpPr>
          <p:cNvPr id="16" name="Group 15"/>
          <p:cNvGrpSpPr/>
          <p:nvPr/>
        </p:nvGrpSpPr>
        <p:grpSpPr>
          <a:xfrm>
            <a:off x="3559679" y="4009614"/>
            <a:ext cx="3911414" cy="5665781"/>
            <a:chOff x="0" y="-19050"/>
            <a:chExt cx="908560" cy="1282764"/>
          </a:xfrm>
        </p:grpSpPr>
        <p:sp>
          <p:nvSpPr>
            <p:cNvPr id="17" name="Freeform 16"/>
            <p:cNvSpPr/>
            <p:nvPr/>
          </p:nvSpPr>
          <p:spPr>
            <a:xfrm>
              <a:off x="95760" y="3721"/>
              <a:ext cx="812800" cy="1259993"/>
            </a:xfrm>
            <a:custGeom>
              <a:avLst/>
              <a:gdLst/>
              <a:ahLst/>
              <a:cxnLst/>
              <a:rect l="l" t="t" r="r" b="b"/>
              <a:pathLst>
                <a:path w="812800" h="1259993">
                  <a:moveTo>
                    <a:pt x="48365" y="0"/>
                  </a:moveTo>
                  <a:lnTo>
                    <a:pt x="764435" y="0"/>
                  </a:lnTo>
                  <a:cubicBezTo>
                    <a:pt x="791146" y="0"/>
                    <a:pt x="812800" y="21654"/>
                    <a:pt x="812800" y="48365"/>
                  </a:cubicBezTo>
                  <a:lnTo>
                    <a:pt x="812800" y="1211628"/>
                  </a:lnTo>
                  <a:cubicBezTo>
                    <a:pt x="812800" y="1238339"/>
                    <a:pt x="791146" y="1259993"/>
                    <a:pt x="764435" y="1259993"/>
                  </a:cubicBezTo>
                  <a:lnTo>
                    <a:pt x="48365" y="1259993"/>
                  </a:lnTo>
                  <a:cubicBezTo>
                    <a:pt x="35538" y="1259993"/>
                    <a:pt x="23236" y="1254897"/>
                    <a:pt x="14166" y="1245827"/>
                  </a:cubicBezTo>
                  <a:cubicBezTo>
                    <a:pt x="5096" y="1236757"/>
                    <a:pt x="0" y="1224455"/>
                    <a:pt x="0" y="1211628"/>
                  </a:cubicBezTo>
                  <a:lnTo>
                    <a:pt x="0" y="48365"/>
                  </a:lnTo>
                  <a:cubicBezTo>
                    <a:pt x="0" y="21654"/>
                    <a:pt x="21654" y="0"/>
                    <a:pt x="48365" y="0"/>
                  </a:cubicBezTo>
                  <a:close/>
                </a:path>
              </a:pathLst>
            </a:custGeom>
            <a:solidFill>
              <a:srgbClr val="000000">
                <a:alpha val="0"/>
              </a:srgbClr>
            </a:solidFill>
            <a:ln w="57150" cap="sq">
              <a:solidFill>
                <a:srgbClr val="000000"/>
              </a:solidFill>
              <a:prstDash val="solid"/>
              <a:miter/>
            </a:ln>
          </p:spPr>
          <p:txBody>
            <a:bodyPr/>
            <a:lstStyle/>
            <a:p>
              <a:r>
                <a:rPr lang="es-CO" dirty="0"/>
                <a:t> </a:t>
              </a:r>
            </a:p>
          </p:txBody>
        </p:sp>
        <p:sp>
          <p:nvSpPr>
            <p:cNvPr id="18" name="TextBox 17"/>
            <p:cNvSpPr txBox="1"/>
            <p:nvPr/>
          </p:nvSpPr>
          <p:spPr>
            <a:xfrm>
              <a:off x="0" y="-19050"/>
              <a:ext cx="812800" cy="1279043"/>
            </a:xfrm>
            <a:prstGeom prst="rect">
              <a:avLst/>
            </a:prstGeom>
          </p:spPr>
          <p:txBody>
            <a:bodyPr lIns="50800" tIns="50800" rIns="50800" bIns="50800" rtlCol="0" anchor="ctr"/>
            <a:lstStyle/>
            <a:p>
              <a:pPr algn="ctr">
                <a:lnSpc>
                  <a:spcPts val="2859"/>
                </a:lnSpc>
              </a:pPr>
              <a:endParaRPr/>
            </a:p>
          </p:txBody>
        </p:sp>
      </p:grpSp>
      <p:grpSp>
        <p:nvGrpSpPr>
          <p:cNvPr id="23" name="Group 18"/>
          <p:cNvGrpSpPr/>
          <p:nvPr/>
        </p:nvGrpSpPr>
        <p:grpSpPr>
          <a:xfrm>
            <a:off x="3992356" y="4634643"/>
            <a:ext cx="3517878" cy="1164910"/>
            <a:chOff x="0" y="-19050"/>
            <a:chExt cx="812800" cy="252836"/>
          </a:xfrm>
        </p:grpSpPr>
        <p:sp>
          <p:nvSpPr>
            <p:cNvPr id="24" name="Freeform 19"/>
            <p:cNvSpPr/>
            <p:nvPr/>
          </p:nvSpPr>
          <p:spPr>
            <a:xfrm>
              <a:off x="0" y="8269"/>
              <a:ext cx="812800" cy="225517"/>
            </a:xfrm>
            <a:custGeom>
              <a:avLst/>
              <a:gdLst/>
              <a:ahLst/>
              <a:cxnLst/>
              <a:rect l="l" t="t" r="r" b="b"/>
              <a:pathLst>
                <a:path w="812800" h="225517">
                  <a:moveTo>
                    <a:pt x="0" y="0"/>
                  </a:moveTo>
                  <a:lnTo>
                    <a:pt x="812800" y="0"/>
                  </a:lnTo>
                  <a:lnTo>
                    <a:pt x="812800" y="225517"/>
                  </a:lnTo>
                  <a:lnTo>
                    <a:pt x="0" y="225517"/>
                  </a:lnTo>
                  <a:close/>
                </a:path>
              </a:pathLst>
            </a:custGeom>
            <a:solidFill>
              <a:srgbClr val="171F30"/>
            </a:solidFill>
          </p:spPr>
        </p:sp>
        <p:sp>
          <p:nvSpPr>
            <p:cNvPr id="25" name="TextBox 20"/>
            <p:cNvSpPr txBox="1"/>
            <p:nvPr/>
          </p:nvSpPr>
          <p:spPr>
            <a:xfrm>
              <a:off x="0" y="-19050"/>
              <a:ext cx="812800" cy="244567"/>
            </a:xfrm>
            <a:prstGeom prst="rect">
              <a:avLst/>
            </a:prstGeom>
          </p:spPr>
          <p:txBody>
            <a:bodyPr lIns="50800" tIns="50800" rIns="50800" bIns="50800" rtlCol="0" anchor="ctr"/>
            <a:lstStyle/>
            <a:p>
              <a:pPr algn="ctr">
                <a:lnSpc>
                  <a:spcPts val="2859"/>
                </a:lnSpc>
              </a:pPr>
              <a:r>
                <a:rPr lang="en-US" sz="2400" dirty="0" smtClean="0">
                  <a:solidFill>
                    <a:srgbClr val="FFFFFF"/>
                  </a:solidFill>
                  <a:latin typeface="Times New Roman" panose="02020603050405020304" pitchFamily="18" charset="0"/>
                  <a:cs typeface="Times New Roman" panose="02020603050405020304" pitchFamily="18" charset="0"/>
                </a:rPr>
                <a:t>Teoría de la Estructuración de Giddens. </a:t>
              </a:r>
              <a:endParaRPr lang="en-US" sz="2400" dirty="0">
                <a:solidFill>
                  <a:srgbClr val="FFFFFF"/>
                </a:solidFill>
                <a:latin typeface="Times New Roman" panose="02020603050405020304" pitchFamily="18" charset="0"/>
                <a:cs typeface="Times New Roman" panose="02020603050405020304" pitchFamily="18" charset="0"/>
              </a:endParaRPr>
            </a:p>
          </p:txBody>
        </p:sp>
      </p:grpSp>
      <p:grpSp>
        <p:nvGrpSpPr>
          <p:cNvPr id="26" name="Group 15"/>
          <p:cNvGrpSpPr/>
          <p:nvPr/>
        </p:nvGrpSpPr>
        <p:grpSpPr>
          <a:xfrm>
            <a:off x="10002413" y="4053097"/>
            <a:ext cx="4213457" cy="5665781"/>
            <a:chOff x="0" y="-19050"/>
            <a:chExt cx="908560" cy="1282764"/>
          </a:xfrm>
        </p:grpSpPr>
        <p:sp>
          <p:nvSpPr>
            <p:cNvPr id="27" name="Freeform 16"/>
            <p:cNvSpPr/>
            <p:nvPr/>
          </p:nvSpPr>
          <p:spPr>
            <a:xfrm>
              <a:off x="95760" y="3721"/>
              <a:ext cx="812800" cy="1259993"/>
            </a:xfrm>
            <a:custGeom>
              <a:avLst/>
              <a:gdLst/>
              <a:ahLst/>
              <a:cxnLst/>
              <a:rect l="l" t="t" r="r" b="b"/>
              <a:pathLst>
                <a:path w="812800" h="1259993">
                  <a:moveTo>
                    <a:pt x="48365" y="0"/>
                  </a:moveTo>
                  <a:lnTo>
                    <a:pt x="764435" y="0"/>
                  </a:lnTo>
                  <a:cubicBezTo>
                    <a:pt x="791146" y="0"/>
                    <a:pt x="812800" y="21654"/>
                    <a:pt x="812800" y="48365"/>
                  </a:cubicBezTo>
                  <a:lnTo>
                    <a:pt x="812800" y="1211628"/>
                  </a:lnTo>
                  <a:cubicBezTo>
                    <a:pt x="812800" y="1238339"/>
                    <a:pt x="791146" y="1259993"/>
                    <a:pt x="764435" y="1259993"/>
                  </a:cubicBezTo>
                  <a:lnTo>
                    <a:pt x="48365" y="1259993"/>
                  </a:lnTo>
                  <a:cubicBezTo>
                    <a:pt x="35538" y="1259993"/>
                    <a:pt x="23236" y="1254897"/>
                    <a:pt x="14166" y="1245827"/>
                  </a:cubicBezTo>
                  <a:cubicBezTo>
                    <a:pt x="5096" y="1236757"/>
                    <a:pt x="0" y="1224455"/>
                    <a:pt x="0" y="1211628"/>
                  </a:cubicBezTo>
                  <a:lnTo>
                    <a:pt x="0" y="48365"/>
                  </a:lnTo>
                  <a:cubicBezTo>
                    <a:pt x="0" y="21654"/>
                    <a:pt x="21654" y="0"/>
                    <a:pt x="48365" y="0"/>
                  </a:cubicBezTo>
                  <a:close/>
                </a:path>
              </a:pathLst>
            </a:custGeom>
            <a:solidFill>
              <a:srgbClr val="000000">
                <a:alpha val="0"/>
              </a:srgbClr>
            </a:solidFill>
            <a:ln w="57150" cap="sq">
              <a:solidFill>
                <a:srgbClr val="000000"/>
              </a:solidFill>
              <a:prstDash val="solid"/>
              <a:miter/>
            </a:ln>
          </p:spPr>
          <p:txBody>
            <a:bodyPr/>
            <a:lstStyle/>
            <a:p>
              <a:r>
                <a:rPr lang="es-CO" dirty="0"/>
                <a:t> </a:t>
              </a:r>
            </a:p>
          </p:txBody>
        </p:sp>
        <p:sp>
          <p:nvSpPr>
            <p:cNvPr id="28" name="TextBox 17"/>
            <p:cNvSpPr txBox="1"/>
            <p:nvPr/>
          </p:nvSpPr>
          <p:spPr>
            <a:xfrm>
              <a:off x="0" y="-19050"/>
              <a:ext cx="812800" cy="1279043"/>
            </a:xfrm>
            <a:prstGeom prst="rect">
              <a:avLst/>
            </a:prstGeom>
          </p:spPr>
          <p:txBody>
            <a:bodyPr lIns="50800" tIns="50800" rIns="50800" bIns="50800" rtlCol="0" anchor="ctr"/>
            <a:lstStyle/>
            <a:p>
              <a:pPr algn="ctr">
                <a:lnSpc>
                  <a:spcPts val="2859"/>
                </a:lnSpc>
              </a:pPr>
              <a:endParaRPr/>
            </a:p>
          </p:txBody>
        </p:sp>
      </p:grpSp>
      <p:sp>
        <p:nvSpPr>
          <p:cNvPr id="29" name="CuadroTexto 28"/>
          <p:cNvSpPr txBox="1"/>
          <p:nvPr/>
        </p:nvSpPr>
        <p:spPr>
          <a:xfrm>
            <a:off x="2001582" y="2585104"/>
            <a:ext cx="15163800" cy="954107"/>
          </a:xfrm>
          <a:prstGeom prst="rect">
            <a:avLst/>
          </a:prstGeom>
          <a:noFill/>
        </p:spPr>
        <p:txBody>
          <a:bodyPr wrap="square" rtlCol="0">
            <a:spAutoFit/>
          </a:bodyPr>
          <a:lstStyle/>
          <a:p>
            <a:r>
              <a:rPr lang="es-MX" sz="2800" dirty="0" smtClean="0">
                <a:latin typeface="Times New Roman" panose="02020603050405020304" pitchFamily="18" charset="0"/>
                <a:cs typeface="Times New Roman" panose="02020603050405020304" pitchFamily="18" charset="0"/>
              </a:rPr>
              <a:t>Se exploran diversas corrientes teóricas que permiten analizar y comprender la inserción de las mujeres en el ámbito laboral, así como las barreras que enfrentan en su desarrollo profesional y personal. </a:t>
            </a:r>
            <a:endParaRPr lang="en-US" sz="2800" dirty="0">
              <a:latin typeface="Times New Roman" panose="02020603050405020304" pitchFamily="18" charset="0"/>
              <a:cs typeface="Times New Roman" panose="02020603050405020304" pitchFamily="18" charset="0"/>
            </a:endParaRPr>
          </a:p>
        </p:txBody>
      </p:sp>
      <p:grpSp>
        <p:nvGrpSpPr>
          <p:cNvPr id="30" name="Group 18"/>
          <p:cNvGrpSpPr/>
          <p:nvPr/>
        </p:nvGrpSpPr>
        <p:grpSpPr>
          <a:xfrm>
            <a:off x="10453806" y="4413690"/>
            <a:ext cx="3762063" cy="2314599"/>
            <a:chOff x="0" y="-19050"/>
            <a:chExt cx="812800" cy="275831"/>
          </a:xfrm>
        </p:grpSpPr>
        <p:sp>
          <p:nvSpPr>
            <p:cNvPr id="31" name="Freeform 19"/>
            <p:cNvSpPr/>
            <p:nvPr/>
          </p:nvSpPr>
          <p:spPr>
            <a:xfrm>
              <a:off x="0" y="0"/>
              <a:ext cx="812800" cy="225517"/>
            </a:xfrm>
            <a:custGeom>
              <a:avLst/>
              <a:gdLst/>
              <a:ahLst/>
              <a:cxnLst/>
              <a:rect l="l" t="t" r="r" b="b"/>
              <a:pathLst>
                <a:path w="812800" h="225517">
                  <a:moveTo>
                    <a:pt x="0" y="0"/>
                  </a:moveTo>
                  <a:lnTo>
                    <a:pt x="812800" y="0"/>
                  </a:lnTo>
                  <a:lnTo>
                    <a:pt x="812800" y="225517"/>
                  </a:lnTo>
                  <a:lnTo>
                    <a:pt x="0" y="225517"/>
                  </a:lnTo>
                  <a:close/>
                </a:path>
              </a:pathLst>
            </a:custGeom>
            <a:solidFill>
              <a:srgbClr val="171F30"/>
            </a:solidFill>
          </p:spPr>
        </p:sp>
        <p:sp>
          <p:nvSpPr>
            <p:cNvPr id="32" name="TextBox 20"/>
            <p:cNvSpPr txBox="1"/>
            <p:nvPr/>
          </p:nvSpPr>
          <p:spPr>
            <a:xfrm>
              <a:off x="76360" y="-19050"/>
              <a:ext cx="736440" cy="275831"/>
            </a:xfrm>
            <a:prstGeom prst="rect">
              <a:avLst/>
            </a:prstGeom>
          </p:spPr>
          <p:txBody>
            <a:bodyPr lIns="50800" tIns="50800" rIns="50800" bIns="50800" rtlCol="0" anchor="ctr"/>
            <a:lstStyle/>
            <a:p>
              <a:pPr algn="ctr">
                <a:lnSpc>
                  <a:spcPts val="2859"/>
                </a:lnSpc>
              </a:pPr>
              <a:r>
                <a:rPr lang="en-US" sz="2400" dirty="0" smtClean="0">
                  <a:solidFill>
                    <a:srgbClr val="FFFFFF"/>
                  </a:solidFill>
                  <a:latin typeface="Times New Roman" panose="02020603050405020304" pitchFamily="18" charset="0"/>
                  <a:cs typeface="Times New Roman" panose="02020603050405020304" pitchFamily="18" charset="0"/>
                </a:rPr>
                <a:t>Teoría de la Acción Razonada y del Comportamiento Planificado de Martin Fishbein e Icek Ajzen</a:t>
              </a:r>
              <a:endParaRPr lang="en-US" sz="2400" dirty="0">
                <a:solidFill>
                  <a:srgbClr val="FFFFFF"/>
                </a:solidFill>
                <a:latin typeface="Times New Roman" panose="02020603050405020304" pitchFamily="18" charset="0"/>
                <a:cs typeface="Times New Roman" panose="02020603050405020304" pitchFamily="18" charset="0"/>
              </a:endParaRPr>
            </a:p>
          </p:txBody>
        </p:sp>
      </p:grpSp>
      <p:sp>
        <p:nvSpPr>
          <p:cNvPr id="33" name="Freeform 48">
            <a:extLst>
              <a:ext uri="{FF2B5EF4-FFF2-40B4-BE49-F238E27FC236}">
                <a16:creationId xmlns:a16="http://schemas.microsoft.com/office/drawing/2014/main" id="{DFD794D5-3940-DC96-C02A-9BE9F30FE55E}"/>
              </a:ext>
            </a:extLst>
          </p:cNvPr>
          <p:cNvSpPr/>
          <p:nvPr/>
        </p:nvSpPr>
        <p:spPr>
          <a:xfrm>
            <a:off x="4279387" y="6307586"/>
            <a:ext cx="349319" cy="349319"/>
          </a:xfrm>
          <a:custGeom>
            <a:avLst/>
            <a:gdLst/>
            <a:ahLst/>
            <a:cxnLst/>
            <a:rect l="l" t="t" r="r" b="b"/>
            <a:pathLst>
              <a:path w="349319" h="349319">
                <a:moveTo>
                  <a:pt x="0" y="0"/>
                </a:moveTo>
                <a:lnTo>
                  <a:pt x="349319" y="0"/>
                </a:lnTo>
                <a:lnTo>
                  <a:pt x="349319" y="349319"/>
                </a:lnTo>
                <a:lnTo>
                  <a:pt x="0" y="349319"/>
                </a:lnTo>
                <a:lnTo>
                  <a:pt x="0" y="0"/>
                </a:lnTo>
                <a:close/>
              </a:path>
            </a:pathLst>
          </a:custGeom>
          <a:blipFill>
            <a:blip r:embed="rId11">
              <a:extLst>
                <a:ext uri="{96DAC541-7B7A-43D3-8B79-37D633B846F1}">
                  <asvg:svgBlip xmlns:asvg="http://schemas.microsoft.com/office/drawing/2016/SVG/main" xmlns="" r:embed="rId16"/>
                </a:ext>
              </a:extLst>
            </a:blip>
            <a:stretch>
              <a:fillRect/>
            </a:stretch>
          </a:blipFill>
        </p:spPr>
      </p:sp>
      <p:sp>
        <p:nvSpPr>
          <p:cNvPr id="34" name="CuadroTexto 33"/>
          <p:cNvSpPr txBox="1"/>
          <p:nvPr/>
        </p:nvSpPr>
        <p:spPr>
          <a:xfrm>
            <a:off x="4717493" y="6188217"/>
            <a:ext cx="2341347" cy="2677656"/>
          </a:xfrm>
          <a:prstGeom prst="rect">
            <a:avLst/>
          </a:prstGeom>
          <a:noFill/>
        </p:spPr>
        <p:txBody>
          <a:bodyPr wrap="square" rtlCol="0">
            <a:spAutoFit/>
          </a:bodyPr>
          <a:lstStyle/>
          <a:p>
            <a:r>
              <a:rPr lang="es-MX" sz="2400" dirty="0" smtClean="0">
                <a:latin typeface="Times New Roman" panose="02020603050405020304" pitchFamily="18" charset="0"/>
                <a:cs typeface="Times New Roman" panose="02020603050405020304" pitchFamily="18" charset="0"/>
              </a:rPr>
              <a:t>Se enfoca en la interacción dinámica entre las estructuras sociales y las acciones individuales</a:t>
            </a:r>
            <a:endParaRPr lang="en-US" sz="2400" dirty="0">
              <a:latin typeface="Times New Roman" panose="02020603050405020304" pitchFamily="18" charset="0"/>
              <a:cs typeface="Times New Roman" panose="02020603050405020304" pitchFamily="18" charset="0"/>
            </a:endParaRPr>
          </a:p>
        </p:txBody>
      </p:sp>
      <p:sp>
        <p:nvSpPr>
          <p:cNvPr id="35" name="Freeform 48">
            <a:extLst>
              <a:ext uri="{FF2B5EF4-FFF2-40B4-BE49-F238E27FC236}">
                <a16:creationId xmlns:a16="http://schemas.microsoft.com/office/drawing/2014/main" id="{DFD794D5-3940-DC96-C02A-9BE9F30FE55E}"/>
              </a:ext>
            </a:extLst>
          </p:cNvPr>
          <p:cNvSpPr/>
          <p:nvPr/>
        </p:nvSpPr>
        <p:spPr>
          <a:xfrm>
            <a:off x="10586899" y="6869185"/>
            <a:ext cx="349319" cy="349319"/>
          </a:xfrm>
          <a:custGeom>
            <a:avLst/>
            <a:gdLst/>
            <a:ahLst/>
            <a:cxnLst/>
            <a:rect l="l" t="t" r="r" b="b"/>
            <a:pathLst>
              <a:path w="349319" h="349319">
                <a:moveTo>
                  <a:pt x="0" y="0"/>
                </a:moveTo>
                <a:lnTo>
                  <a:pt x="349319" y="0"/>
                </a:lnTo>
                <a:lnTo>
                  <a:pt x="349319" y="349319"/>
                </a:lnTo>
                <a:lnTo>
                  <a:pt x="0" y="349319"/>
                </a:lnTo>
                <a:lnTo>
                  <a:pt x="0" y="0"/>
                </a:lnTo>
                <a:close/>
              </a:path>
            </a:pathLst>
          </a:custGeom>
          <a:blipFill>
            <a:blip r:embed="rId11">
              <a:extLst>
                <a:ext uri="{96DAC541-7B7A-43D3-8B79-37D633B846F1}">
                  <asvg:svgBlip xmlns:asvg="http://schemas.microsoft.com/office/drawing/2016/SVG/main" xmlns="" r:embed="rId16"/>
                </a:ext>
              </a:extLst>
            </a:blip>
            <a:stretch>
              <a:fillRect/>
            </a:stretch>
          </a:blipFill>
        </p:spPr>
      </p:sp>
      <p:sp>
        <p:nvSpPr>
          <p:cNvPr id="37" name="CuadroTexto 36"/>
          <p:cNvSpPr txBox="1"/>
          <p:nvPr/>
        </p:nvSpPr>
        <p:spPr>
          <a:xfrm>
            <a:off x="10981092" y="6745364"/>
            <a:ext cx="3184226" cy="2308324"/>
          </a:xfrm>
          <a:prstGeom prst="rect">
            <a:avLst/>
          </a:prstGeom>
          <a:noFill/>
        </p:spPr>
        <p:txBody>
          <a:bodyPr wrap="square" rtlCol="0">
            <a:spAutoFit/>
          </a:bodyPr>
          <a:lstStyle/>
          <a:p>
            <a:r>
              <a:rPr lang="es-MX" sz="2400" dirty="0" smtClean="0"/>
              <a:t>Se centra en la influencia de las actitudes y las creencias en la toma de decisiones y la ejecución de acciones. </a:t>
            </a:r>
            <a:endParaRPr lang="en-US" sz="2400" dirty="0"/>
          </a:p>
        </p:txBody>
      </p:sp>
    </p:spTree>
    <p:extLst>
      <p:ext uri="{BB962C8B-B14F-4D97-AF65-F5344CB8AC3E}">
        <p14:creationId xmlns:p14="http://schemas.microsoft.com/office/powerpoint/2010/main" val="1617989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4058905"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13865445" y="-928370"/>
            <a:ext cx="2700338" cy="2459239"/>
          </a:xfrm>
          <a:custGeom>
            <a:avLst/>
            <a:gdLst/>
            <a:ahLst/>
            <a:cxnLst/>
            <a:rect l="l" t="t" r="r" b="b"/>
            <a:pathLst>
              <a:path w="2700338" h="2459239">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515495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676536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6" name="Freeform 6"/>
          <p:cNvSpPr/>
          <p:nvPr/>
        </p:nvSpPr>
        <p:spPr>
          <a:xfrm>
            <a:off x="-6036694" y="142193"/>
            <a:ext cx="8632532" cy="15713535"/>
          </a:xfrm>
          <a:custGeom>
            <a:avLst/>
            <a:gdLst/>
            <a:ahLst/>
            <a:cxnLst/>
            <a:rect l="l" t="t" r="r" b="b"/>
            <a:pathLst>
              <a:path w="8632532" h="15713535">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sp>
        <p:nvSpPr>
          <p:cNvPr id="7" name="Freeform 7"/>
          <p:cNvSpPr/>
          <p:nvPr/>
        </p:nvSpPr>
        <p:spPr>
          <a:xfrm>
            <a:off x="-1220179" y="928717"/>
            <a:ext cx="7371966" cy="14423727"/>
          </a:xfrm>
          <a:custGeom>
            <a:avLst/>
            <a:gdLst/>
            <a:ahLst/>
            <a:cxnLst/>
            <a:rect l="l" t="t" r="r" b="b"/>
            <a:pathLst>
              <a:path w="7371966" h="14423727">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xmlns="" r:embed="rId12"/>
                </a:ext>
              </a:extLst>
            </a:blip>
            <a:stretch>
              <a:fillRect/>
            </a:stretch>
          </a:blipFill>
        </p:spPr>
      </p:sp>
      <p:sp>
        <p:nvSpPr>
          <p:cNvPr id="8" name="Freeform 8"/>
          <p:cNvSpPr/>
          <p:nvPr/>
        </p:nvSpPr>
        <p:spPr>
          <a:xfrm>
            <a:off x="435838" y="216358"/>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id="9" name="Freeform 9"/>
          <p:cNvSpPr/>
          <p:nvPr/>
        </p:nvSpPr>
        <p:spPr>
          <a:xfrm>
            <a:off x="7620000" y="9388462"/>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4"/>
            <a:stretch>
              <a:fillRect/>
            </a:stretch>
          </a:blipFill>
        </p:spPr>
      </p:sp>
      <p:sp>
        <p:nvSpPr>
          <p:cNvPr id="10" name="TextBox 10"/>
          <p:cNvSpPr txBox="1"/>
          <p:nvPr/>
        </p:nvSpPr>
        <p:spPr>
          <a:xfrm>
            <a:off x="1896179" y="2399293"/>
            <a:ext cx="3818821" cy="987450"/>
          </a:xfrm>
          <a:prstGeom prst="rect">
            <a:avLst/>
          </a:prstGeom>
        </p:spPr>
        <p:txBody>
          <a:bodyPr wrap="square" lIns="0" tIns="0" rIns="0" bIns="0" rtlCol="0" anchor="t">
            <a:spAutoFit/>
          </a:bodyPr>
          <a:lstStyle/>
          <a:p>
            <a:pPr>
              <a:lnSpc>
                <a:spcPts val="7698"/>
              </a:lnSpc>
            </a:pPr>
            <a:r>
              <a:rPr lang="en-US" sz="3200" dirty="0" smtClean="0">
                <a:solidFill>
                  <a:srgbClr val="545454"/>
                </a:solidFill>
                <a:latin typeface="Raleway Heavy"/>
              </a:rPr>
              <a:t>OBJETIVO  </a:t>
            </a:r>
            <a:r>
              <a:rPr lang="en-US" sz="3200" dirty="0">
                <a:solidFill>
                  <a:srgbClr val="545454"/>
                </a:solidFill>
                <a:latin typeface="Raleway Heavy"/>
              </a:rPr>
              <a:t>1.</a:t>
            </a:r>
          </a:p>
        </p:txBody>
      </p:sp>
      <p:sp>
        <p:nvSpPr>
          <p:cNvPr id="11" name="AutoShape 11"/>
          <p:cNvSpPr/>
          <p:nvPr/>
        </p:nvSpPr>
        <p:spPr>
          <a:xfrm flipV="1">
            <a:off x="1677823" y="3278318"/>
            <a:ext cx="3563524" cy="27608"/>
          </a:xfrm>
          <a:prstGeom prst="line">
            <a:avLst/>
          </a:prstGeom>
          <a:ln w="66675" cap="flat">
            <a:solidFill>
              <a:srgbClr val="168246"/>
            </a:solidFill>
            <a:prstDash val="solid"/>
            <a:headEnd type="none" w="sm" len="sm"/>
            <a:tailEnd type="none" w="sm" len="sm"/>
          </a:ln>
        </p:spPr>
      </p:sp>
      <p:sp>
        <p:nvSpPr>
          <p:cNvPr id="13" name="AutoShape 13"/>
          <p:cNvSpPr/>
          <p:nvPr/>
        </p:nvSpPr>
        <p:spPr>
          <a:xfrm flipV="1">
            <a:off x="765802" y="6521691"/>
            <a:ext cx="17463680" cy="115915"/>
          </a:xfrm>
          <a:prstGeom prst="line">
            <a:avLst/>
          </a:prstGeom>
          <a:ln w="28575" cap="flat">
            <a:solidFill>
              <a:srgbClr val="168246"/>
            </a:solidFill>
            <a:prstDash val="solid"/>
            <a:headEnd type="none" w="sm" len="sm"/>
            <a:tailEnd type="none" w="sm" len="sm"/>
          </a:ln>
        </p:spPr>
      </p:sp>
      <p:sp>
        <p:nvSpPr>
          <p:cNvPr id="19" name="TextBox 19"/>
          <p:cNvSpPr txBox="1"/>
          <p:nvPr/>
        </p:nvSpPr>
        <p:spPr>
          <a:xfrm>
            <a:off x="2099688" y="1031542"/>
            <a:ext cx="12725400" cy="1587166"/>
          </a:xfrm>
          <a:prstGeom prst="rect">
            <a:avLst/>
          </a:prstGeom>
        </p:spPr>
        <p:txBody>
          <a:bodyPr lIns="0" tIns="0" rIns="0" bIns="0" rtlCol="0" anchor="t">
            <a:spAutoFit/>
          </a:bodyPr>
          <a:lstStyle/>
          <a:p>
            <a:pPr algn="ctr">
              <a:lnSpc>
                <a:spcPts val="6480"/>
              </a:lnSpc>
            </a:pPr>
            <a:r>
              <a:rPr lang="en-US" sz="4800" b="1" spc="10" dirty="0">
                <a:solidFill>
                  <a:srgbClr val="000000"/>
                </a:solidFill>
                <a:latin typeface="Archivo Black Bold"/>
              </a:rPr>
              <a:t>DESARROLLO DE LOS OBJETIVOS ESPECIFICOS</a:t>
            </a:r>
          </a:p>
        </p:txBody>
      </p:sp>
      <p:sp>
        <p:nvSpPr>
          <p:cNvPr id="20" name="TextBox 20"/>
          <p:cNvSpPr txBox="1"/>
          <p:nvPr/>
        </p:nvSpPr>
        <p:spPr>
          <a:xfrm>
            <a:off x="8702798" y="9525000"/>
            <a:ext cx="513755" cy="571156"/>
          </a:xfrm>
          <a:prstGeom prst="rect">
            <a:avLst/>
          </a:prstGeom>
        </p:spPr>
        <p:txBody>
          <a:bodyPr lIns="0" tIns="0" rIns="0" bIns="0" rtlCol="0" anchor="t">
            <a:spAutoFit/>
          </a:bodyPr>
          <a:lstStyle/>
          <a:p>
            <a:pPr algn="r">
              <a:lnSpc>
                <a:spcPts val="3919"/>
              </a:lnSpc>
            </a:pPr>
            <a:r>
              <a:rPr lang="en-US" sz="2799">
                <a:solidFill>
                  <a:srgbClr val="000000"/>
                </a:solidFill>
                <a:latin typeface="Arial Bold"/>
              </a:rPr>
              <a:t>07</a:t>
            </a:r>
          </a:p>
        </p:txBody>
      </p:sp>
      <p:sp>
        <p:nvSpPr>
          <p:cNvPr id="21" name="TextBox 21"/>
          <p:cNvSpPr txBox="1"/>
          <p:nvPr/>
        </p:nvSpPr>
        <p:spPr>
          <a:xfrm>
            <a:off x="1111510" y="3659413"/>
            <a:ext cx="13016979" cy="1102866"/>
          </a:xfrm>
          <a:prstGeom prst="rect">
            <a:avLst/>
          </a:prstGeom>
        </p:spPr>
        <p:txBody>
          <a:bodyPr wrap="square" lIns="0" tIns="0" rIns="0" bIns="0" rtlCol="0" anchor="t">
            <a:spAutoFit/>
          </a:bodyPr>
          <a:lstStyle/>
          <a:p>
            <a:pPr>
              <a:lnSpc>
                <a:spcPts val="4251"/>
              </a:lnSpc>
            </a:pPr>
            <a:r>
              <a:rPr lang="en-US" sz="2400" dirty="0">
                <a:ln>
                  <a:solidFill>
                    <a:schemeClr val="bg1">
                      <a:lumMod val="50000"/>
                    </a:schemeClr>
                  </a:solidFill>
                </a:ln>
                <a:solidFill>
                  <a:srgbClr val="000000"/>
                </a:solidFill>
                <a:latin typeface="Times New Roman" panose="02020603050405020304" pitchFamily="18" charset="0"/>
                <a:cs typeface="Times New Roman" panose="02020603050405020304" pitchFamily="18" charset="0"/>
              </a:rPr>
              <a:t>Principales barreras que </a:t>
            </a:r>
            <a:r>
              <a:rPr lang="en-US" sz="2400" dirty="0" smtClean="0">
                <a:ln>
                  <a:solidFill>
                    <a:schemeClr val="bg1">
                      <a:lumMod val="50000"/>
                    </a:schemeClr>
                  </a:solidFill>
                </a:ln>
                <a:solidFill>
                  <a:srgbClr val="000000"/>
                </a:solidFill>
                <a:latin typeface="Times New Roman" panose="02020603050405020304" pitchFamily="18" charset="0"/>
                <a:cs typeface="Times New Roman" panose="02020603050405020304" pitchFamily="18" charset="0"/>
              </a:rPr>
              <a:t>límitan </a:t>
            </a:r>
            <a:r>
              <a:rPr lang="en-US" sz="2400" dirty="0">
                <a:ln>
                  <a:solidFill>
                    <a:schemeClr val="bg1">
                      <a:lumMod val="50000"/>
                    </a:schemeClr>
                  </a:solidFill>
                </a:ln>
                <a:solidFill>
                  <a:srgbClr val="000000"/>
                </a:solidFill>
                <a:latin typeface="Times New Roman" panose="02020603050405020304" pitchFamily="18" charset="0"/>
                <a:cs typeface="Times New Roman" panose="02020603050405020304" pitchFamily="18" charset="0"/>
              </a:rPr>
              <a:t>el  acceso de las mujeres a oportunidades de capacitación y desarrolllo professional, principalmente entre las edades de 22 a 45 años, en el municipio de Aguachica, Cesar .</a:t>
            </a:r>
          </a:p>
        </p:txBody>
      </p:sp>
      <p:sp>
        <p:nvSpPr>
          <p:cNvPr id="27" name="TextBox 27"/>
          <p:cNvSpPr txBox="1"/>
          <p:nvPr/>
        </p:nvSpPr>
        <p:spPr>
          <a:xfrm>
            <a:off x="915333" y="6637606"/>
            <a:ext cx="1732849" cy="718145"/>
          </a:xfrm>
          <a:prstGeom prst="rect">
            <a:avLst/>
          </a:prstGeom>
        </p:spPr>
        <p:txBody>
          <a:bodyPr wrap="square" lIns="0" tIns="0" rIns="0" bIns="0" rtlCol="0" anchor="t">
            <a:spAutoFit/>
          </a:bodyPr>
          <a:lstStyle/>
          <a:p>
            <a:pPr>
              <a:lnSpc>
                <a:spcPts val="2816"/>
              </a:lnSpc>
            </a:pPr>
            <a:r>
              <a:rPr lang="en-US" sz="2400" dirty="0">
                <a:solidFill>
                  <a:schemeClr val="bg1">
                    <a:lumMod val="50000"/>
                  </a:schemeClr>
                </a:solidFill>
                <a:latin typeface="Times New Roman" panose="02020603050405020304" pitchFamily="18" charset="0"/>
                <a:cs typeface="Times New Roman" panose="02020603050405020304" pitchFamily="18" charset="0"/>
              </a:rPr>
              <a:t>Información demográfica </a:t>
            </a:r>
            <a:r>
              <a:rPr lang="en-US" sz="2000" dirty="0">
                <a:solidFill>
                  <a:srgbClr val="545454"/>
                </a:solidFill>
                <a:latin typeface="Times New Roman" panose="02020603050405020304" pitchFamily="18" charset="0"/>
                <a:cs typeface="Times New Roman" panose="02020603050405020304" pitchFamily="18" charset="0"/>
              </a:rPr>
              <a:t>.</a:t>
            </a:r>
          </a:p>
        </p:txBody>
      </p:sp>
      <p:sp>
        <p:nvSpPr>
          <p:cNvPr id="28" name="TextBox 28"/>
          <p:cNvSpPr txBox="1"/>
          <p:nvPr/>
        </p:nvSpPr>
        <p:spPr>
          <a:xfrm>
            <a:off x="2783193" y="6662290"/>
            <a:ext cx="1551590" cy="718145"/>
          </a:xfrm>
          <a:prstGeom prst="rect">
            <a:avLst/>
          </a:prstGeom>
        </p:spPr>
        <p:txBody>
          <a:bodyPr wrap="square" lIns="0" tIns="0" rIns="0" bIns="0" rtlCol="0" anchor="t">
            <a:spAutoFit/>
          </a:bodyPr>
          <a:lstStyle/>
          <a:p>
            <a:pPr>
              <a:lnSpc>
                <a:spcPts val="2816"/>
              </a:lnSpc>
            </a:pPr>
            <a:r>
              <a:rPr lang="en-US" sz="2400" dirty="0">
                <a:solidFill>
                  <a:schemeClr val="bg1">
                    <a:lumMod val="50000"/>
                  </a:schemeClr>
                </a:solidFill>
                <a:latin typeface="Times New Roman" panose="02020603050405020304" pitchFamily="18" charset="0"/>
                <a:cs typeface="Times New Roman" panose="02020603050405020304" pitchFamily="18" charset="0"/>
              </a:rPr>
              <a:t>Experiencia Laboral </a:t>
            </a:r>
          </a:p>
        </p:txBody>
      </p:sp>
      <p:sp>
        <p:nvSpPr>
          <p:cNvPr id="29" name="TextBox 29"/>
          <p:cNvSpPr txBox="1"/>
          <p:nvPr/>
        </p:nvSpPr>
        <p:spPr>
          <a:xfrm>
            <a:off x="6779146" y="6606045"/>
            <a:ext cx="2356253" cy="1436291"/>
          </a:xfrm>
          <a:prstGeom prst="rect">
            <a:avLst/>
          </a:prstGeom>
        </p:spPr>
        <p:txBody>
          <a:bodyPr lIns="0" tIns="0" rIns="0" bIns="0" rtlCol="0" anchor="t">
            <a:spAutoFit/>
          </a:bodyPr>
          <a:lstStyle/>
          <a:p>
            <a:pPr>
              <a:lnSpc>
                <a:spcPts val="2816"/>
              </a:lnSpc>
            </a:pPr>
            <a:r>
              <a:rPr lang="en-US" sz="2400" dirty="0">
                <a:solidFill>
                  <a:schemeClr val="bg1">
                    <a:lumMod val="50000"/>
                  </a:schemeClr>
                </a:solidFill>
                <a:latin typeface="Times New Roman" panose="02020603050405020304" pitchFamily="18" charset="0"/>
                <a:cs typeface="Times New Roman" panose="02020603050405020304" pitchFamily="18" charset="0"/>
              </a:rPr>
              <a:t>Barreras en el acceso a oportunidades de capacitación </a:t>
            </a:r>
          </a:p>
        </p:txBody>
      </p:sp>
      <p:sp>
        <p:nvSpPr>
          <p:cNvPr id="30" name="TextBox 30"/>
          <p:cNvSpPr txBox="1"/>
          <p:nvPr/>
        </p:nvSpPr>
        <p:spPr>
          <a:xfrm>
            <a:off x="9250680" y="6621826"/>
            <a:ext cx="1877182" cy="1436291"/>
          </a:xfrm>
          <a:prstGeom prst="rect">
            <a:avLst/>
          </a:prstGeom>
        </p:spPr>
        <p:txBody>
          <a:bodyPr wrap="square" lIns="0" tIns="0" rIns="0" bIns="0" rtlCol="0" anchor="t">
            <a:spAutoFit/>
          </a:bodyPr>
          <a:lstStyle/>
          <a:p>
            <a:pPr>
              <a:lnSpc>
                <a:spcPts val="2816"/>
              </a:lnSpc>
            </a:pPr>
            <a:r>
              <a:rPr lang="en-US" sz="2400" dirty="0">
                <a:solidFill>
                  <a:schemeClr val="bg1">
                    <a:lumMod val="50000"/>
                  </a:schemeClr>
                </a:solidFill>
                <a:latin typeface="Times New Roman" panose="02020603050405020304" pitchFamily="18" charset="0"/>
                <a:cs typeface="Times New Roman" panose="02020603050405020304" pitchFamily="18" charset="0"/>
              </a:rPr>
              <a:t>Desarrollo profesional y promoción laboral </a:t>
            </a:r>
          </a:p>
        </p:txBody>
      </p:sp>
      <p:sp>
        <p:nvSpPr>
          <p:cNvPr id="31" name="TextBox 31"/>
          <p:cNvSpPr txBox="1"/>
          <p:nvPr/>
        </p:nvSpPr>
        <p:spPr>
          <a:xfrm>
            <a:off x="16046581" y="6584455"/>
            <a:ext cx="2182901" cy="722955"/>
          </a:xfrm>
          <a:prstGeom prst="rect">
            <a:avLst/>
          </a:prstGeom>
        </p:spPr>
        <p:txBody>
          <a:bodyPr lIns="0" tIns="0" rIns="0" bIns="0" rtlCol="0" anchor="t">
            <a:spAutoFit/>
          </a:bodyPr>
          <a:lstStyle/>
          <a:p>
            <a:pPr>
              <a:lnSpc>
                <a:spcPts val="2930"/>
              </a:lnSpc>
            </a:pPr>
            <a:r>
              <a:rPr lang="en-US" sz="2400" dirty="0">
                <a:solidFill>
                  <a:schemeClr val="bg1">
                    <a:lumMod val="50000"/>
                  </a:schemeClr>
                </a:solidFill>
                <a:latin typeface="Times New Roman" panose="02020603050405020304" pitchFamily="18" charset="0"/>
                <a:cs typeface="Times New Roman" panose="02020603050405020304" pitchFamily="18" charset="0"/>
              </a:rPr>
              <a:t>Formas de discriminación  </a:t>
            </a:r>
          </a:p>
        </p:txBody>
      </p:sp>
      <p:pic>
        <p:nvPicPr>
          <p:cNvPr id="1026" name="Picture 2" descr="Conciliación Familiar | 7 propuestas para mejorarla en tu empresa">
            <a:extLst>
              <a:ext uri="{FF2B5EF4-FFF2-40B4-BE49-F238E27FC236}">
                <a16:creationId xmlns:a16="http://schemas.microsoft.com/office/drawing/2014/main" id="{F3291DCE-3171-58D0-DDEF-C1FA65E25A3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318169" y="5474577"/>
            <a:ext cx="1700423" cy="9522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ujeres reunidas para celebrar el éxito empresarial | Foto Gratis">
            <a:extLst>
              <a:ext uri="{FF2B5EF4-FFF2-40B4-BE49-F238E27FC236}">
                <a16:creationId xmlns:a16="http://schemas.microsoft.com/office/drawing/2014/main" id="{3322867C-825E-5756-3481-671FC69E0B6E}"/>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84929" y="5268490"/>
            <a:ext cx="1498550" cy="109314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ómo poner la experiencia laboral en un currículum">
            <a:extLst>
              <a:ext uri="{FF2B5EF4-FFF2-40B4-BE49-F238E27FC236}">
                <a16:creationId xmlns:a16="http://schemas.microsoft.com/office/drawing/2014/main" id="{ACE6CE7D-84C8-9AD6-95B5-83885B75E408}"/>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777842" y="5266555"/>
            <a:ext cx="1363487" cy="115672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apacitación laboral: 5 tips para impulsar a tu equipo - WORTEV">
            <a:extLst>
              <a:ext uri="{FF2B5EF4-FFF2-40B4-BE49-F238E27FC236}">
                <a16:creationId xmlns:a16="http://schemas.microsoft.com/office/drawing/2014/main" id="{3A7DECCE-5C67-7144-6D17-740B097DC60D}"/>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531726" y="5294781"/>
            <a:ext cx="1650745" cy="1157499"/>
          </a:xfrm>
          <a:prstGeom prst="rect">
            <a:avLst/>
          </a:prstGeom>
          <a:noFill/>
          <a:extLst>
            <a:ext uri="{909E8E84-426E-40DD-AFC4-6F175D3DCCD1}">
              <a14:hiddenFill xmlns:a14="http://schemas.microsoft.com/office/drawing/2010/main">
                <a:solidFill>
                  <a:srgbClr val="FFFFFF"/>
                </a:solidFill>
              </a14:hiddenFill>
            </a:ext>
          </a:extLst>
        </p:spPr>
      </p:pic>
      <p:sp>
        <p:nvSpPr>
          <p:cNvPr id="37" name="CuadroTexto 36">
            <a:extLst>
              <a:ext uri="{FF2B5EF4-FFF2-40B4-BE49-F238E27FC236}">
                <a16:creationId xmlns:a16="http://schemas.microsoft.com/office/drawing/2014/main" id="{78EE85FA-01CC-60A2-6141-0B03B9A6FD87}"/>
              </a:ext>
            </a:extLst>
          </p:cNvPr>
          <p:cNvSpPr txBox="1"/>
          <p:nvPr/>
        </p:nvSpPr>
        <p:spPr>
          <a:xfrm>
            <a:off x="4531726" y="6570921"/>
            <a:ext cx="2194819" cy="1569660"/>
          </a:xfrm>
          <a:prstGeom prst="rect">
            <a:avLst/>
          </a:prstGeom>
          <a:noFill/>
        </p:spPr>
        <p:txBody>
          <a:bodyPr wrap="square" rtlCol="0">
            <a:spAutoFit/>
          </a:bodyPr>
          <a:lstStyle/>
          <a:p>
            <a:r>
              <a:rPr lang="es-CO" sz="2400" dirty="0">
                <a:solidFill>
                  <a:schemeClr val="bg1">
                    <a:lumMod val="50000"/>
                  </a:schemeClr>
                </a:solidFill>
                <a:latin typeface="Times New Roman" panose="02020603050405020304" pitchFamily="18" charset="0"/>
                <a:cs typeface="Times New Roman" panose="02020603050405020304" pitchFamily="18" charset="0"/>
              </a:rPr>
              <a:t>Acceso a oportunidades de capacitación y desarrollo </a:t>
            </a:r>
          </a:p>
        </p:txBody>
      </p:sp>
      <p:pic>
        <p:nvPicPr>
          <p:cNvPr id="1034" name="Picture 10" descr="Candado Cuerpo Acero Maxima Seguridad Lave De Punto 54/11/24&quot; Hermex  |Ferreco">
            <a:extLst>
              <a:ext uri="{FF2B5EF4-FFF2-40B4-BE49-F238E27FC236}">
                <a16:creationId xmlns:a16="http://schemas.microsoft.com/office/drawing/2014/main" id="{3D22270F-11CC-5087-03AD-CEB9EDD63F0D}"/>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699811" y="5166054"/>
            <a:ext cx="1404867" cy="140486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Estrategias para fomentar el desarrollo profesional y personal en el  bienestar laboral">
            <a:extLst>
              <a:ext uri="{FF2B5EF4-FFF2-40B4-BE49-F238E27FC236}">
                <a16:creationId xmlns:a16="http://schemas.microsoft.com/office/drawing/2014/main" id="{635C9A51-D122-0978-E876-5956661925CF}"/>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065007" y="5334094"/>
            <a:ext cx="1700423" cy="1118186"/>
          </a:xfrm>
          <a:prstGeom prst="rect">
            <a:avLst/>
          </a:prstGeom>
          <a:noFill/>
          <a:extLst>
            <a:ext uri="{909E8E84-426E-40DD-AFC4-6F175D3DCCD1}">
              <a14:hiddenFill xmlns:a14="http://schemas.microsoft.com/office/drawing/2010/main">
                <a:solidFill>
                  <a:srgbClr val="FFFFFF"/>
                </a:solidFill>
              </a14:hiddenFill>
            </a:ext>
          </a:extLst>
        </p:spPr>
      </p:pic>
      <p:sp>
        <p:nvSpPr>
          <p:cNvPr id="38" name="CuadroTexto 37">
            <a:extLst>
              <a:ext uri="{FF2B5EF4-FFF2-40B4-BE49-F238E27FC236}">
                <a16:creationId xmlns:a16="http://schemas.microsoft.com/office/drawing/2014/main" id="{D2DE48E3-40B6-B05B-5C75-4651BEAAF2B4}"/>
              </a:ext>
            </a:extLst>
          </p:cNvPr>
          <p:cNvSpPr txBox="1"/>
          <p:nvPr/>
        </p:nvSpPr>
        <p:spPr>
          <a:xfrm>
            <a:off x="11243143" y="6539360"/>
            <a:ext cx="2194819" cy="1569660"/>
          </a:xfrm>
          <a:prstGeom prst="rect">
            <a:avLst/>
          </a:prstGeom>
          <a:noFill/>
        </p:spPr>
        <p:txBody>
          <a:bodyPr wrap="square" rtlCol="0">
            <a:spAutoFit/>
          </a:bodyPr>
          <a:lstStyle/>
          <a:p>
            <a:r>
              <a:rPr lang="es-CO" sz="2400" dirty="0">
                <a:solidFill>
                  <a:schemeClr val="bg1">
                    <a:lumMod val="50000"/>
                  </a:schemeClr>
                </a:solidFill>
                <a:latin typeface="Times New Roman" panose="02020603050405020304" pitchFamily="18" charset="0"/>
                <a:cs typeface="Times New Roman" panose="02020603050405020304" pitchFamily="18" charset="0"/>
              </a:rPr>
              <a:t>Conciliación de responsabilidades profesionales y familiares </a:t>
            </a:r>
          </a:p>
        </p:txBody>
      </p:sp>
      <p:pic>
        <p:nvPicPr>
          <p:cNvPr id="1038" name="Picture 14" descr="Discriminación Laboral | ¿Qué es y cómo abordarla?">
            <a:extLst>
              <a:ext uri="{FF2B5EF4-FFF2-40B4-BE49-F238E27FC236}">
                <a16:creationId xmlns:a16="http://schemas.microsoft.com/office/drawing/2014/main" id="{1469040A-C279-5E35-3366-0E75D2D2FD5D}"/>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3756481" y="5358722"/>
            <a:ext cx="1809866" cy="1103945"/>
          </a:xfrm>
          <a:prstGeom prst="rect">
            <a:avLst/>
          </a:prstGeom>
          <a:noFill/>
          <a:extLst>
            <a:ext uri="{909E8E84-426E-40DD-AFC4-6F175D3DCCD1}">
              <a14:hiddenFill xmlns:a14="http://schemas.microsoft.com/office/drawing/2010/main">
                <a:solidFill>
                  <a:srgbClr val="FFFFFF"/>
                </a:solidFill>
              </a14:hiddenFill>
            </a:ext>
          </a:extLst>
        </p:spPr>
      </p:pic>
      <p:sp>
        <p:nvSpPr>
          <p:cNvPr id="39" name="CuadroTexto 38">
            <a:extLst>
              <a:ext uri="{FF2B5EF4-FFF2-40B4-BE49-F238E27FC236}">
                <a16:creationId xmlns:a16="http://schemas.microsoft.com/office/drawing/2014/main" id="{BC747E6A-3B79-A52C-C6CB-BB81D32F0A88}"/>
              </a:ext>
            </a:extLst>
          </p:cNvPr>
          <p:cNvSpPr txBox="1"/>
          <p:nvPr/>
        </p:nvSpPr>
        <p:spPr>
          <a:xfrm>
            <a:off x="13675273" y="6539360"/>
            <a:ext cx="2182901" cy="1200329"/>
          </a:xfrm>
          <a:prstGeom prst="rect">
            <a:avLst/>
          </a:prstGeom>
          <a:noFill/>
        </p:spPr>
        <p:txBody>
          <a:bodyPr wrap="square" rtlCol="0">
            <a:spAutoFit/>
          </a:bodyPr>
          <a:lstStyle/>
          <a:p>
            <a:r>
              <a:rPr lang="es-CO" sz="2400" dirty="0">
                <a:solidFill>
                  <a:schemeClr val="bg1">
                    <a:lumMod val="50000"/>
                  </a:schemeClr>
                </a:solidFill>
                <a:latin typeface="Times New Roman" panose="02020603050405020304" pitchFamily="18" charset="0"/>
                <a:cs typeface="Times New Roman" panose="02020603050405020304" pitchFamily="18" charset="0"/>
              </a:rPr>
              <a:t>Discriminación de género en el ámbito laboral </a:t>
            </a:r>
          </a:p>
        </p:txBody>
      </p:sp>
      <p:pic>
        <p:nvPicPr>
          <p:cNvPr id="1040" name="Picture 16" descr="1 de marzo, día del llamado a terminar la discriminación - Fundación  Saldarriaga Concha">
            <a:extLst>
              <a:ext uri="{FF2B5EF4-FFF2-40B4-BE49-F238E27FC236}">
                <a16:creationId xmlns:a16="http://schemas.microsoft.com/office/drawing/2014/main" id="{E02F115D-B6E2-86C0-7B69-0D24793E33B8}"/>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6009643" y="5193953"/>
            <a:ext cx="1809866" cy="12218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4058905" y="400959"/>
            <a:ext cx="3944651" cy="1255484"/>
          </a:xfrm>
          <a:custGeom>
            <a:avLst/>
            <a:gdLst/>
            <a:ahLst/>
            <a:cxnLst/>
            <a:rect l="l" t="t" r="r" b="b"/>
            <a:pathLst>
              <a:path w="3944651" h="1255484">
                <a:moveTo>
                  <a:pt x="0" y="0"/>
                </a:moveTo>
                <a:lnTo>
                  <a:pt x="3944651" y="0"/>
                </a:lnTo>
                <a:lnTo>
                  <a:pt x="3944651" y="1255484"/>
                </a:lnTo>
                <a:lnTo>
                  <a:pt x="0" y="1255484"/>
                </a:lnTo>
                <a:lnTo>
                  <a:pt x="0" y="0"/>
                </a:lnTo>
                <a:close/>
              </a:path>
            </a:pathLst>
          </a:custGeom>
          <a:blipFill>
            <a:blip r:embed="rId2"/>
            <a:stretch>
              <a:fillRect/>
            </a:stretch>
          </a:blipFill>
        </p:spPr>
      </p:sp>
      <p:sp>
        <p:nvSpPr>
          <p:cNvPr id="3" name="Freeform 3"/>
          <p:cNvSpPr/>
          <p:nvPr/>
        </p:nvSpPr>
        <p:spPr>
          <a:xfrm>
            <a:off x="13865445" y="-928370"/>
            <a:ext cx="2700338" cy="2459239"/>
          </a:xfrm>
          <a:custGeom>
            <a:avLst/>
            <a:gdLst/>
            <a:ahLst/>
            <a:cxnLst/>
            <a:rect l="l" t="t" r="r" b="b"/>
            <a:pathLst>
              <a:path w="2700338" h="2459239">
                <a:moveTo>
                  <a:pt x="0" y="0"/>
                </a:moveTo>
                <a:lnTo>
                  <a:pt x="2700338" y="0"/>
                </a:lnTo>
                <a:lnTo>
                  <a:pt x="2700338" y="2459239"/>
                </a:lnTo>
                <a:lnTo>
                  <a:pt x="0" y="2459239"/>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sp>
      <p:sp>
        <p:nvSpPr>
          <p:cNvPr id="4" name="Freeform 4"/>
          <p:cNvSpPr/>
          <p:nvPr/>
        </p:nvSpPr>
        <p:spPr>
          <a:xfrm>
            <a:off x="1515495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5" name="Freeform 5"/>
          <p:cNvSpPr/>
          <p:nvPr/>
        </p:nvSpPr>
        <p:spPr>
          <a:xfrm>
            <a:off x="16765363" y="-1183162"/>
            <a:ext cx="3919647" cy="3569680"/>
          </a:xfrm>
          <a:custGeom>
            <a:avLst/>
            <a:gdLst/>
            <a:ahLst/>
            <a:cxnLst/>
            <a:rect l="l" t="t" r="r" b="b"/>
            <a:pathLst>
              <a:path w="3919647" h="3569680">
                <a:moveTo>
                  <a:pt x="0" y="0"/>
                </a:moveTo>
                <a:lnTo>
                  <a:pt x="3919647" y="0"/>
                </a:lnTo>
                <a:lnTo>
                  <a:pt x="3919647" y="3569680"/>
                </a:lnTo>
                <a:lnTo>
                  <a:pt x="0" y="3569680"/>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6" name="Freeform 6"/>
          <p:cNvSpPr/>
          <p:nvPr/>
        </p:nvSpPr>
        <p:spPr>
          <a:xfrm>
            <a:off x="-6036694" y="142193"/>
            <a:ext cx="8632532" cy="15713535"/>
          </a:xfrm>
          <a:custGeom>
            <a:avLst/>
            <a:gdLst/>
            <a:ahLst/>
            <a:cxnLst/>
            <a:rect l="l" t="t" r="r" b="b"/>
            <a:pathLst>
              <a:path w="8632532" h="15713535">
                <a:moveTo>
                  <a:pt x="0" y="0"/>
                </a:moveTo>
                <a:lnTo>
                  <a:pt x="8632532" y="0"/>
                </a:lnTo>
                <a:lnTo>
                  <a:pt x="8632532" y="15713535"/>
                </a:lnTo>
                <a:lnTo>
                  <a:pt x="0" y="15713535"/>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sp>
        <p:nvSpPr>
          <p:cNvPr id="7" name="Freeform 7"/>
          <p:cNvSpPr/>
          <p:nvPr/>
        </p:nvSpPr>
        <p:spPr>
          <a:xfrm>
            <a:off x="-1372167" y="787096"/>
            <a:ext cx="7371966" cy="14423727"/>
          </a:xfrm>
          <a:custGeom>
            <a:avLst/>
            <a:gdLst/>
            <a:ahLst/>
            <a:cxnLst/>
            <a:rect l="l" t="t" r="r" b="b"/>
            <a:pathLst>
              <a:path w="7371966" h="14423727">
                <a:moveTo>
                  <a:pt x="0" y="0"/>
                </a:moveTo>
                <a:lnTo>
                  <a:pt x="7371966" y="0"/>
                </a:lnTo>
                <a:lnTo>
                  <a:pt x="7371966" y="14423727"/>
                </a:lnTo>
                <a:lnTo>
                  <a:pt x="0" y="14423727"/>
                </a:lnTo>
                <a:lnTo>
                  <a:pt x="0" y="0"/>
                </a:lnTo>
                <a:close/>
              </a:path>
            </a:pathLst>
          </a:custGeom>
          <a:blipFill>
            <a:blip r:embed="rId11">
              <a:extLst>
                <a:ext uri="{96DAC541-7B7A-43D3-8B79-37D633B846F1}">
                  <asvg:svgBlip xmlns:asvg="http://schemas.microsoft.com/office/drawing/2016/SVG/main" xmlns="" r:embed="rId12"/>
                </a:ext>
              </a:extLst>
            </a:blip>
            <a:stretch>
              <a:fillRect/>
            </a:stretch>
          </a:blipFill>
        </p:spPr>
      </p:sp>
      <p:sp>
        <p:nvSpPr>
          <p:cNvPr id="8" name="Freeform 8"/>
          <p:cNvSpPr/>
          <p:nvPr/>
        </p:nvSpPr>
        <p:spPr>
          <a:xfrm>
            <a:off x="435838" y="216358"/>
            <a:ext cx="1506527" cy="1624685"/>
          </a:xfrm>
          <a:custGeom>
            <a:avLst/>
            <a:gdLst/>
            <a:ahLst/>
            <a:cxnLst/>
            <a:rect l="l" t="t" r="r" b="b"/>
            <a:pathLst>
              <a:path w="1506527" h="1624685">
                <a:moveTo>
                  <a:pt x="0" y="0"/>
                </a:moveTo>
                <a:lnTo>
                  <a:pt x="1506527" y="0"/>
                </a:lnTo>
                <a:lnTo>
                  <a:pt x="1506527" y="1624685"/>
                </a:lnTo>
                <a:lnTo>
                  <a:pt x="0" y="1624685"/>
                </a:lnTo>
                <a:lnTo>
                  <a:pt x="0" y="0"/>
                </a:lnTo>
                <a:close/>
              </a:path>
            </a:pathLst>
          </a:custGeom>
          <a:blipFill>
            <a:blip r:embed="rId13"/>
            <a:stretch>
              <a:fillRect l="-62744" t="-9039" r="-62121" b="-8248"/>
            </a:stretch>
          </a:blipFill>
        </p:spPr>
      </p:sp>
      <p:sp>
        <p:nvSpPr>
          <p:cNvPr id="9" name="Freeform 9"/>
          <p:cNvSpPr/>
          <p:nvPr/>
        </p:nvSpPr>
        <p:spPr>
          <a:xfrm>
            <a:off x="7872268" y="9563768"/>
            <a:ext cx="2688569" cy="2615411"/>
          </a:xfrm>
          <a:custGeom>
            <a:avLst/>
            <a:gdLst/>
            <a:ahLst/>
            <a:cxnLst/>
            <a:rect l="l" t="t" r="r" b="b"/>
            <a:pathLst>
              <a:path w="2688569" h="2615411">
                <a:moveTo>
                  <a:pt x="0" y="0"/>
                </a:moveTo>
                <a:lnTo>
                  <a:pt x="2688569" y="0"/>
                </a:lnTo>
                <a:lnTo>
                  <a:pt x="2688569" y="2615411"/>
                </a:lnTo>
                <a:lnTo>
                  <a:pt x="0" y="2615411"/>
                </a:lnTo>
                <a:lnTo>
                  <a:pt x="0" y="0"/>
                </a:lnTo>
                <a:close/>
              </a:path>
            </a:pathLst>
          </a:custGeom>
          <a:blipFill>
            <a:blip r:embed="rId14"/>
            <a:stretch>
              <a:fillRect/>
            </a:stretch>
          </a:blipFill>
        </p:spPr>
      </p:sp>
      <p:sp>
        <p:nvSpPr>
          <p:cNvPr id="10" name="TextBox 10"/>
          <p:cNvSpPr txBox="1"/>
          <p:nvPr/>
        </p:nvSpPr>
        <p:spPr>
          <a:xfrm>
            <a:off x="1304399" y="1976123"/>
            <a:ext cx="9789960" cy="906210"/>
          </a:xfrm>
          <a:prstGeom prst="rect">
            <a:avLst/>
          </a:prstGeom>
        </p:spPr>
        <p:txBody>
          <a:bodyPr lIns="0" tIns="0" rIns="0" bIns="0" rtlCol="0" anchor="t">
            <a:spAutoFit/>
          </a:bodyPr>
          <a:lstStyle/>
          <a:p>
            <a:pPr>
              <a:lnSpc>
                <a:spcPts val="7698"/>
              </a:lnSpc>
            </a:pPr>
            <a:r>
              <a:rPr lang="en-US" sz="4400" dirty="0">
                <a:solidFill>
                  <a:srgbClr val="545454"/>
                </a:solidFill>
                <a:latin typeface="Raleway Heavy"/>
              </a:rPr>
              <a:t>OBJETIVO ESPECIFICO 2.</a:t>
            </a:r>
          </a:p>
        </p:txBody>
      </p:sp>
      <p:sp>
        <p:nvSpPr>
          <p:cNvPr id="11" name="AutoShape 11"/>
          <p:cNvSpPr/>
          <p:nvPr/>
        </p:nvSpPr>
        <p:spPr>
          <a:xfrm>
            <a:off x="1368096" y="2806644"/>
            <a:ext cx="6709152" cy="17563"/>
          </a:xfrm>
          <a:prstGeom prst="line">
            <a:avLst/>
          </a:prstGeom>
          <a:ln w="66675" cap="flat">
            <a:solidFill>
              <a:srgbClr val="168246"/>
            </a:solidFill>
            <a:prstDash val="solid"/>
            <a:headEnd type="none" w="sm" len="sm"/>
            <a:tailEnd type="none" w="sm" len="sm"/>
          </a:ln>
        </p:spPr>
      </p:sp>
      <p:sp>
        <p:nvSpPr>
          <p:cNvPr id="12" name="TextBox 12"/>
          <p:cNvSpPr txBox="1"/>
          <p:nvPr/>
        </p:nvSpPr>
        <p:spPr>
          <a:xfrm>
            <a:off x="1916469" y="648735"/>
            <a:ext cx="12241097" cy="833562"/>
          </a:xfrm>
          <a:prstGeom prst="rect">
            <a:avLst/>
          </a:prstGeom>
        </p:spPr>
        <p:txBody>
          <a:bodyPr wrap="square" lIns="0" tIns="0" rIns="0" bIns="0" rtlCol="0" anchor="t">
            <a:spAutoFit/>
          </a:bodyPr>
          <a:lstStyle/>
          <a:p>
            <a:pPr algn="ctr">
              <a:lnSpc>
                <a:spcPts val="6480"/>
              </a:lnSpc>
            </a:pPr>
            <a:r>
              <a:rPr lang="en-US" sz="4000" b="1" spc="10" dirty="0">
                <a:solidFill>
                  <a:srgbClr val="000000"/>
                </a:solidFill>
                <a:latin typeface="Archivo Black Bold"/>
              </a:rPr>
              <a:t>DESARROLLO DE LOS OBJETIVOS ESPECIFICOS</a:t>
            </a:r>
          </a:p>
        </p:txBody>
      </p:sp>
      <p:sp>
        <p:nvSpPr>
          <p:cNvPr id="13" name="TextBox 13"/>
          <p:cNvSpPr txBox="1"/>
          <p:nvPr/>
        </p:nvSpPr>
        <p:spPr>
          <a:xfrm>
            <a:off x="8959674" y="9667535"/>
            <a:ext cx="513755" cy="538607"/>
          </a:xfrm>
          <a:prstGeom prst="rect">
            <a:avLst/>
          </a:prstGeom>
        </p:spPr>
        <p:txBody>
          <a:bodyPr lIns="0" tIns="0" rIns="0" bIns="0" rtlCol="0" anchor="t">
            <a:spAutoFit/>
          </a:bodyPr>
          <a:lstStyle/>
          <a:p>
            <a:pPr algn="r">
              <a:lnSpc>
                <a:spcPts val="3919"/>
              </a:lnSpc>
            </a:pPr>
            <a:r>
              <a:rPr lang="en-US" sz="2799" dirty="0">
                <a:solidFill>
                  <a:srgbClr val="000000"/>
                </a:solidFill>
                <a:latin typeface="Arial Bold"/>
              </a:rPr>
              <a:t>08</a:t>
            </a:r>
          </a:p>
        </p:txBody>
      </p:sp>
      <p:sp>
        <p:nvSpPr>
          <p:cNvPr id="14" name="TextBox 14"/>
          <p:cNvSpPr txBox="1"/>
          <p:nvPr/>
        </p:nvSpPr>
        <p:spPr>
          <a:xfrm>
            <a:off x="1349268" y="2842860"/>
            <a:ext cx="13455959" cy="1102866"/>
          </a:xfrm>
          <a:prstGeom prst="rect">
            <a:avLst/>
          </a:prstGeom>
        </p:spPr>
        <p:txBody>
          <a:bodyPr wrap="square" lIns="0" tIns="0" rIns="0" bIns="0" rtlCol="0" anchor="t">
            <a:spAutoFit/>
          </a:bodyPr>
          <a:lstStyle/>
          <a:p>
            <a:pPr>
              <a:lnSpc>
                <a:spcPts val="4251"/>
              </a:lnSpc>
            </a:pPr>
            <a:r>
              <a:rPr lang="en-US" sz="2400" dirty="0">
                <a:ln>
                  <a:solidFill>
                    <a:schemeClr val="tx1">
                      <a:lumMod val="50000"/>
                      <a:lumOff val="50000"/>
                    </a:schemeClr>
                  </a:solidFill>
                </a:ln>
                <a:solidFill>
                  <a:srgbClr val="000000"/>
                </a:solidFill>
                <a:latin typeface="Times New Roman" panose="02020603050405020304" pitchFamily="18" charset="0"/>
                <a:cs typeface="Times New Roman" panose="02020603050405020304" pitchFamily="18" charset="0"/>
              </a:rPr>
              <a:t>Impacto de la descriminación de genero en la extructura laboral local del municipio de Aguachica ,Cesar, en la </a:t>
            </a:r>
            <a:r>
              <a:rPr lang="en-US" sz="2400" dirty="0" smtClean="0">
                <a:ln>
                  <a:solidFill>
                    <a:schemeClr val="tx1">
                      <a:lumMod val="50000"/>
                      <a:lumOff val="50000"/>
                    </a:schemeClr>
                  </a:solidFill>
                </a:ln>
                <a:solidFill>
                  <a:srgbClr val="000000"/>
                </a:solidFill>
                <a:latin typeface="Times New Roman" panose="02020603050405020304" pitchFamily="18" charset="0"/>
                <a:cs typeface="Times New Roman" panose="02020603050405020304" pitchFamily="18" charset="0"/>
              </a:rPr>
              <a:t>progresión profesional </a:t>
            </a:r>
            <a:r>
              <a:rPr lang="en-US" sz="2400" dirty="0">
                <a:ln>
                  <a:solidFill>
                    <a:schemeClr val="tx1">
                      <a:lumMod val="50000"/>
                      <a:lumOff val="50000"/>
                    </a:schemeClr>
                  </a:solidFill>
                </a:ln>
                <a:solidFill>
                  <a:srgbClr val="000000"/>
                </a:solidFill>
                <a:latin typeface="Times New Roman" panose="02020603050405020304" pitchFamily="18" charset="0"/>
                <a:cs typeface="Times New Roman" panose="02020603050405020304" pitchFamily="18" charset="0"/>
              </a:rPr>
              <a:t>de las mujeres trabajadoras de 22 a 45 años.</a:t>
            </a:r>
          </a:p>
        </p:txBody>
      </p:sp>
      <p:grpSp>
        <p:nvGrpSpPr>
          <p:cNvPr id="15" name="Group 15"/>
          <p:cNvGrpSpPr/>
          <p:nvPr/>
        </p:nvGrpSpPr>
        <p:grpSpPr>
          <a:xfrm>
            <a:off x="1001473" y="3944405"/>
            <a:ext cx="3578628" cy="5665781"/>
            <a:chOff x="0" y="-19050"/>
            <a:chExt cx="908560" cy="1282764"/>
          </a:xfrm>
        </p:grpSpPr>
        <p:sp>
          <p:nvSpPr>
            <p:cNvPr id="16" name="Freeform 16"/>
            <p:cNvSpPr/>
            <p:nvPr/>
          </p:nvSpPr>
          <p:spPr>
            <a:xfrm>
              <a:off x="95760" y="3721"/>
              <a:ext cx="812800" cy="1259993"/>
            </a:xfrm>
            <a:custGeom>
              <a:avLst/>
              <a:gdLst/>
              <a:ahLst/>
              <a:cxnLst/>
              <a:rect l="l" t="t" r="r" b="b"/>
              <a:pathLst>
                <a:path w="812800" h="1259993">
                  <a:moveTo>
                    <a:pt x="48365" y="0"/>
                  </a:moveTo>
                  <a:lnTo>
                    <a:pt x="764435" y="0"/>
                  </a:lnTo>
                  <a:cubicBezTo>
                    <a:pt x="791146" y="0"/>
                    <a:pt x="812800" y="21654"/>
                    <a:pt x="812800" y="48365"/>
                  </a:cubicBezTo>
                  <a:lnTo>
                    <a:pt x="812800" y="1211628"/>
                  </a:lnTo>
                  <a:cubicBezTo>
                    <a:pt x="812800" y="1238339"/>
                    <a:pt x="791146" y="1259993"/>
                    <a:pt x="764435" y="1259993"/>
                  </a:cubicBezTo>
                  <a:lnTo>
                    <a:pt x="48365" y="1259993"/>
                  </a:lnTo>
                  <a:cubicBezTo>
                    <a:pt x="35538" y="1259993"/>
                    <a:pt x="23236" y="1254897"/>
                    <a:pt x="14166" y="1245827"/>
                  </a:cubicBezTo>
                  <a:cubicBezTo>
                    <a:pt x="5096" y="1236757"/>
                    <a:pt x="0" y="1224455"/>
                    <a:pt x="0" y="1211628"/>
                  </a:cubicBezTo>
                  <a:lnTo>
                    <a:pt x="0" y="48365"/>
                  </a:lnTo>
                  <a:cubicBezTo>
                    <a:pt x="0" y="21654"/>
                    <a:pt x="21654" y="0"/>
                    <a:pt x="48365" y="0"/>
                  </a:cubicBezTo>
                  <a:close/>
                </a:path>
              </a:pathLst>
            </a:custGeom>
            <a:solidFill>
              <a:srgbClr val="000000">
                <a:alpha val="0"/>
              </a:srgbClr>
            </a:solidFill>
            <a:ln w="57150" cap="sq">
              <a:solidFill>
                <a:srgbClr val="000000"/>
              </a:solidFill>
              <a:prstDash val="solid"/>
              <a:miter/>
            </a:ln>
          </p:spPr>
          <p:txBody>
            <a:bodyPr/>
            <a:lstStyle/>
            <a:p>
              <a:r>
                <a:rPr lang="es-CO" dirty="0"/>
                <a:t> </a:t>
              </a:r>
            </a:p>
          </p:txBody>
        </p:sp>
        <p:sp>
          <p:nvSpPr>
            <p:cNvPr id="17" name="TextBox 17"/>
            <p:cNvSpPr txBox="1"/>
            <p:nvPr/>
          </p:nvSpPr>
          <p:spPr>
            <a:xfrm>
              <a:off x="0" y="-19050"/>
              <a:ext cx="812800" cy="1279043"/>
            </a:xfrm>
            <a:prstGeom prst="rect">
              <a:avLst/>
            </a:prstGeom>
          </p:spPr>
          <p:txBody>
            <a:bodyPr lIns="50800" tIns="50800" rIns="50800" bIns="50800" rtlCol="0" anchor="ctr"/>
            <a:lstStyle/>
            <a:p>
              <a:pPr algn="ctr">
                <a:lnSpc>
                  <a:spcPts val="2859"/>
                </a:lnSpc>
              </a:pPr>
              <a:endParaRPr/>
            </a:p>
          </p:txBody>
        </p:sp>
      </p:grpSp>
      <p:grpSp>
        <p:nvGrpSpPr>
          <p:cNvPr id="18" name="Group 18"/>
          <p:cNvGrpSpPr/>
          <p:nvPr/>
        </p:nvGrpSpPr>
        <p:grpSpPr>
          <a:xfrm>
            <a:off x="1405537" y="4420842"/>
            <a:ext cx="3201449" cy="1126812"/>
            <a:chOff x="0" y="-19050"/>
            <a:chExt cx="812800" cy="244567"/>
          </a:xfrm>
        </p:grpSpPr>
        <p:sp>
          <p:nvSpPr>
            <p:cNvPr id="19" name="Freeform 19"/>
            <p:cNvSpPr/>
            <p:nvPr/>
          </p:nvSpPr>
          <p:spPr>
            <a:xfrm>
              <a:off x="0" y="0"/>
              <a:ext cx="812800" cy="225517"/>
            </a:xfrm>
            <a:custGeom>
              <a:avLst/>
              <a:gdLst/>
              <a:ahLst/>
              <a:cxnLst/>
              <a:rect l="l" t="t" r="r" b="b"/>
              <a:pathLst>
                <a:path w="812800" h="225517">
                  <a:moveTo>
                    <a:pt x="0" y="0"/>
                  </a:moveTo>
                  <a:lnTo>
                    <a:pt x="812800" y="0"/>
                  </a:lnTo>
                  <a:lnTo>
                    <a:pt x="812800" y="225517"/>
                  </a:lnTo>
                  <a:lnTo>
                    <a:pt x="0" y="225517"/>
                  </a:lnTo>
                  <a:close/>
                </a:path>
              </a:pathLst>
            </a:custGeom>
            <a:solidFill>
              <a:srgbClr val="171F30"/>
            </a:solidFill>
          </p:spPr>
        </p:sp>
        <p:sp>
          <p:nvSpPr>
            <p:cNvPr id="20" name="TextBox 20"/>
            <p:cNvSpPr txBox="1"/>
            <p:nvPr/>
          </p:nvSpPr>
          <p:spPr>
            <a:xfrm>
              <a:off x="0" y="-19050"/>
              <a:ext cx="812800" cy="244567"/>
            </a:xfrm>
            <a:prstGeom prst="rect">
              <a:avLst/>
            </a:prstGeom>
          </p:spPr>
          <p:txBody>
            <a:bodyPr lIns="50800" tIns="50800" rIns="50800" bIns="50800" rtlCol="0" anchor="ctr"/>
            <a:lstStyle/>
            <a:p>
              <a:pPr algn="ctr">
                <a:lnSpc>
                  <a:spcPts val="2859"/>
                </a:lnSpc>
              </a:pPr>
              <a:r>
                <a:rPr lang="en-US" sz="2400" dirty="0">
                  <a:solidFill>
                    <a:srgbClr val="FFFFFF"/>
                  </a:solidFill>
                  <a:latin typeface="Times New Roman" panose="02020603050405020304" pitchFamily="18" charset="0"/>
                  <a:cs typeface="Times New Roman" panose="02020603050405020304" pitchFamily="18" charset="0"/>
                </a:rPr>
                <a:t>Impacto personal y profesional</a:t>
              </a:r>
            </a:p>
          </p:txBody>
        </p:sp>
      </p:grpSp>
      <p:grpSp>
        <p:nvGrpSpPr>
          <p:cNvPr id="21" name="Group 21"/>
          <p:cNvGrpSpPr/>
          <p:nvPr/>
        </p:nvGrpSpPr>
        <p:grpSpPr>
          <a:xfrm>
            <a:off x="5050609" y="4031533"/>
            <a:ext cx="4239617" cy="5493467"/>
            <a:chOff x="0" y="0"/>
            <a:chExt cx="812800" cy="1259993"/>
          </a:xfrm>
        </p:grpSpPr>
        <p:sp>
          <p:nvSpPr>
            <p:cNvPr id="22" name="Freeform 22"/>
            <p:cNvSpPr/>
            <p:nvPr/>
          </p:nvSpPr>
          <p:spPr>
            <a:xfrm>
              <a:off x="0" y="0"/>
              <a:ext cx="812800" cy="1259993"/>
            </a:xfrm>
            <a:custGeom>
              <a:avLst/>
              <a:gdLst/>
              <a:ahLst/>
              <a:cxnLst/>
              <a:rect l="l" t="t" r="r" b="b"/>
              <a:pathLst>
                <a:path w="812800" h="1259993">
                  <a:moveTo>
                    <a:pt x="48365" y="0"/>
                  </a:moveTo>
                  <a:lnTo>
                    <a:pt x="764435" y="0"/>
                  </a:lnTo>
                  <a:cubicBezTo>
                    <a:pt x="791146" y="0"/>
                    <a:pt x="812800" y="21654"/>
                    <a:pt x="812800" y="48365"/>
                  </a:cubicBezTo>
                  <a:lnTo>
                    <a:pt x="812800" y="1211628"/>
                  </a:lnTo>
                  <a:cubicBezTo>
                    <a:pt x="812800" y="1238339"/>
                    <a:pt x="791146" y="1259993"/>
                    <a:pt x="764435" y="1259993"/>
                  </a:cubicBezTo>
                  <a:lnTo>
                    <a:pt x="48365" y="1259993"/>
                  </a:lnTo>
                  <a:cubicBezTo>
                    <a:pt x="35538" y="1259993"/>
                    <a:pt x="23236" y="1254897"/>
                    <a:pt x="14166" y="1245827"/>
                  </a:cubicBezTo>
                  <a:cubicBezTo>
                    <a:pt x="5096" y="1236757"/>
                    <a:pt x="0" y="1224455"/>
                    <a:pt x="0" y="1211628"/>
                  </a:cubicBezTo>
                  <a:lnTo>
                    <a:pt x="0" y="48365"/>
                  </a:lnTo>
                  <a:cubicBezTo>
                    <a:pt x="0" y="21654"/>
                    <a:pt x="21654" y="0"/>
                    <a:pt x="48365" y="0"/>
                  </a:cubicBezTo>
                  <a:close/>
                </a:path>
              </a:pathLst>
            </a:custGeom>
            <a:solidFill>
              <a:srgbClr val="000000">
                <a:alpha val="0"/>
              </a:srgbClr>
            </a:solidFill>
            <a:ln w="57150" cap="sq">
              <a:solidFill>
                <a:srgbClr val="000000"/>
              </a:solidFill>
              <a:prstDash val="solid"/>
              <a:miter/>
            </a:ln>
          </p:spPr>
          <p:txBody>
            <a:bodyPr/>
            <a:lstStyle/>
            <a:p>
              <a:endParaRPr lang="es-CO" dirty="0"/>
            </a:p>
          </p:txBody>
        </p:sp>
        <p:sp>
          <p:nvSpPr>
            <p:cNvPr id="23" name="TextBox 23"/>
            <p:cNvSpPr txBox="1"/>
            <p:nvPr/>
          </p:nvSpPr>
          <p:spPr>
            <a:xfrm>
              <a:off x="0" y="-19050"/>
              <a:ext cx="812800" cy="1279043"/>
            </a:xfrm>
            <a:prstGeom prst="rect">
              <a:avLst/>
            </a:prstGeom>
          </p:spPr>
          <p:txBody>
            <a:bodyPr lIns="50800" tIns="50800" rIns="50800" bIns="50800" rtlCol="0" anchor="ctr"/>
            <a:lstStyle/>
            <a:p>
              <a:pPr algn="ctr">
                <a:lnSpc>
                  <a:spcPts val="2859"/>
                </a:lnSpc>
              </a:pPr>
              <a:endParaRPr/>
            </a:p>
          </p:txBody>
        </p:sp>
      </p:grpSp>
      <p:grpSp>
        <p:nvGrpSpPr>
          <p:cNvPr id="24" name="Group 24"/>
          <p:cNvGrpSpPr/>
          <p:nvPr/>
        </p:nvGrpSpPr>
        <p:grpSpPr>
          <a:xfrm>
            <a:off x="5078731" y="4423694"/>
            <a:ext cx="4246583" cy="1119776"/>
            <a:chOff x="0" y="-19050"/>
            <a:chExt cx="816149" cy="363696"/>
          </a:xfrm>
        </p:grpSpPr>
        <p:sp>
          <p:nvSpPr>
            <p:cNvPr id="25" name="Freeform 25"/>
            <p:cNvSpPr/>
            <p:nvPr/>
          </p:nvSpPr>
          <p:spPr>
            <a:xfrm>
              <a:off x="0" y="0"/>
              <a:ext cx="812800" cy="344646"/>
            </a:xfrm>
            <a:custGeom>
              <a:avLst/>
              <a:gdLst/>
              <a:ahLst/>
              <a:cxnLst/>
              <a:rect l="l" t="t" r="r" b="b"/>
              <a:pathLst>
                <a:path w="812800" h="344646">
                  <a:moveTo>
                    <a:pt x="0" y="0"/>
                  </a:moveTo>
                  <a:lnTo>
                    <a:pt x="812800" y="0"/>
                  </a:lnTo>
                  <a:lnTo>
                    <a:pt x="812800" y="344646"/>
                  </a:lnTo>
                  <a:lnTo>
                    <a:pt x="0" y="344646"/>
                  </a:lnTo>
                  <a:close/>
                </a:path>
              </a:pathLst>
            </a:custGeom>
            <a:solidFill>
              <a:srgbClr val="171F30"/>
            </a:solidFill>
          </p:spPr>
        </p:sp>
        <p:sp>
          <p:nvSpPr>
            <p:cNvPr id="26" name="TextBox 26"/>
            <p:cNvSpPr txBox="1"/>
            <p:nvPr/>
          </p:nvSpPr>
          <p:spPr>
            <a:xfrm>
              <a:off x="0" y="-19050"/>
              <a:ext cx="816149" cy="363696"/>
            </a:xfrm>
            <a:prstGeom prst="rect">
              <a:avLst/>
            </a:prstGeom>
          </p:spPr>
          <p:txBody>
            <a:bodyPr lIns="50800" tIns="50800" rIns="50800" bIns="50800" rtlCol="0" anchor="ctr"/>
            <a:lstStyle/>
            <a:p>
              <a:pPr algn="ctr">
                <a:lnSpc>
                  <a:spcPts val="2210"/>
                </a:lnSpc>
              </a:pPr>
              <a:r>
                <a:rPr lang="en-US" sz="2400" spc="166" dirty="0">
                  <a:solidFill>
                    <a:srgbClr val="FFFFFF"/>
                  </a:solidFill>
                  <a:latin typeface="Times New Roman" panose="02020603050405020304" pitchFamily="18" charset="0"/>
                  <a:cs typeface="Times New Roman" panose="02020603050405020304" pitchFamily="18" charset="0"/>
                </a:rPr>
                <a:t>Medidas tomadas ante la discriminación</a:t>
              </a:r>
            </a:p>
          </p:txBody>
        </p:sp>
      </p:grpSp>
      <p:grpSp>
        <p:nvGrpSpPr>
          <p:cNvPr id="27" name="Group 27"/>
          <p:cNvGrpSpPr/>
          <p:nvPr/>
        </p:nvGrpSpPr>
        <p:grpSpPr>
          <a:xfrm>
            <a:off x="9573932" y="4031533"/>
            <a:ext cx="3231108" cy="5532235"/>
            <a:chOff x="0" y="0"/>
            <a:chExt cx="812800" cy="1259993"/>
          </a:xfrm>
        </p:grpSpPr>
        <p:sp>
          <p:nvSpPr>
            <p:cNvPr id="28" name="Freeform 28"/>
            <p:cNvSpPr/>
            <p:nvPr/>
          </p:nvSpPr>
          <p:spPr>
            <a:xfrm>
              <a:off x="0" y="0"/>
              <a:ext cx="812800" cy="1259993"/>
            </a:xfrm>
            <a:custGeom>
              <a:avLst/>
              <a:gdLst/>
              <a:ahLst/>
              <a:cxnLst/>
              <a:rect l="l" t="t" r="r" b="b"/>
              <a:pathLst>
                <a:path w="812800" h="1259993">
                  <a:moveTo>
                    <a:pt x="48365" y="0"/>
                  </a:moveTo>
                  <a:lnTo>
                    <a:pt x="764435" y="0"/>
                  </a:lnTo>
                  <a:cubicBezTo>
                    <a:pt x="791146" y="0"/>
                    <a:pt x="812800" y="21654"/>
                    <a:pt x="812800" y="48365"/>
                  </a:cubicBezTo>
                  <a:lnTo>
                    <a:pt x="812800" y="1211628"/>
                  </a:lnTo>
                  <a:cubicBezTo>
                    <a:pt x="812800" y="1238339"/>
                    <a:pt x="791146" y="1259993"/>
                    <a:pt x="764435" y="1259993"/>
                  </a:cubicBezTo>
                  <a:lnTo>
                    <a:pt x="48365" y="1259993"/>
                  </a:lnTo>
                  <a:cubicBezTo>
                    <a:pt x="35538" y="1259993"/>
                    <a:pt x="23236" y="1254897"/>
                    <a:pt x="14166" y="1245827"/>
                  </a:cubicBezTo>
                  <a:cubicBezTo>
                    <a:pt x="5096" y="1236757"/>
                    <a:pt x="0" y="1224455"/>
                    <a:pt x="0" y="1211628"/>
                  </a:cubicBezTo>
                  <a:lnTo>
                    <a:pt x="0" y="48365"/>
                  </a:lnTo>
                  <a:cubicBezTo>
                    <a:pt x="0" y="21654"/>
                    <a:pt x="21654" y="0"/>
                    <a:pt x="48365" y="0"/>
                  </a:cubicBezTo>
                  <a:close/>
                </a:path>
              </a:pathLst>
            </a:custGeom>
            <a:solidFill>
              <a:srgbClr val="000000">
                <a:alpha val="0"/>
              </a:srgbClr>
            </a:solidFill>
            <a:ln w="57150" cap="sq">
              <a:solidFill>
                <a:srgbClr val="000000"/>
              </a:solidFill>
              <a:prstDash val="solid"/>
              <a:miter/>
            </a:ln>
          </p:spPr>
          <p:txBody>
            <a:bodyPr/>
            <a:lstStyle/>
            <a:p>
              <a:endParaRPr lang="es-CO" dirty="0"/>
            </a:p>
          </p:txBody>
        </p:sp>
        <p:sp>
          <p:nvSpPr>
            <p:cNvPr id="29" name="TextBox 29"/>
            <p:cNvSpPr txBox="1"/>
            <p:nvPr/>
          </p:nvSpPr>
          <p:spPr>
            <a:xfrm>
              <a:off x="0" y="-19050"/>
              <a:ext cx="812800" cy="1279043"/>
            </a:xfrm>
            <a:prstGeom prst="rect">
              <a:avLst/>
            </a:prstGeom>
          </p:spPr>
          <p:txBody>
            <a:bodyPr lIns="50800" tIns="50800" rIns="50800" bIns="50800" rtlCol="0" anchor="ctr"/>
            <a:lstStyle/>
            <a:p>
              <a:pPr algn="ctr">
                <a:lnSpc>
                  <a:spcPts val="2859"/>
                </a:lnSpc>
              </a:pPr>
              <a:endParaRPr/>
            </a:p>
          </p:txBody>
        </p:sp>
      </p:grpSp>
      <p:grpSp>
        <p:nvGrpSpPr>
          <p:cNvPr id="30" name="Group 30"/>
          <p:cNvGrpSpPr/>
          <p:nvPr/>
        </p:nvGrpSpPr>
        <p:grpSpPr>
          <a:xfrm>
            <a:off x="9626292" y="4461806"/>
            <a:ext cx="3217665" cy="1505067"/>
            <a:chOff x="-4117" y="-39116"/>
            <a:chExt cx="816917" cy="382114"/>
          </a:xfrm>
        </p:grpSpPr>
        <p:sp>
          <p:nvSpPr>
            <p:cNvPr id="31" name="Freeform 31"/>
            <p:cNvSpPr/>
            <p:nvPr/>
          </p:nvSpPr>
          <p:spPr>
            <a:xfrm>
              <a:off x="-4117" y="-39116"/>
              <a:ext cx="812800" cy="342998"/>
            </a:xfrm>
            <a:custGeom>
              <a:avLst/>
              <a:gdLst/>
              <a:ahLst/>
              <a:cxnLst/>
              <a:rect l="l" t="t" r="r" b="b"/>
              <a:pathLst>
                <a:path w="812800" h="342998">
                  <a:moveTo>
                    <a:pt x="0" y="0"/>
                  </a:moveTo>
                  <a:lnTo>
                    <a:pt x="812800" y="0"/>
                  </a:lnTo>
                  <a:lnTo>
                    <a:pt x="812800" y="342998"/>
                  </a:lnTo>
                  <a:lnTo>
                    <a:pt x="0" y="342998"/>
                  </a:lnTo>
                  <a:close/>
                </a:path>
              </a:pathLst>
            </a:custGeom>
            <a:solidFill>
              <a:srgbClr val="171F30"/>
            </a:solidFill>
          </p:spPr>
          <p:txBody>
            <a:bodyPr/>
            <a:lstStyle/>
            <a:p>
              <a:endParaRPr lang="es-CO" dirty="0"/>
            </a:p>
          </p:txBody>
        </p:sp>
        <p:sp>
          <p:nvSpPr>
            <p:cNvPr id="32" name="TextBox 32"/>
            <p:cNvSpPr txBox="1"/>
            <p:nvPr/>
          </p:nvSpPr>
          <p:spPr>
            <a:xfrm>
              <a:off x="0" y="-19050"/>
              <a:ext cx="812800" cy="362048"/>
            </a:xfrm>
            <a:prstGeom prst="rect">
              <a:avLst/>
            </a:prstGeom>
          </p:spPr>
          <p:txBody>
            <a:bodyPr lIns="50800" tIns="50800" rIns="50800" bIns="50800" rtlCol="0" anchor="ctr"/>
            <a:lstStyle/>
            <a:p>
              <a:pPr algn="ctr">
                <a:lnSpc>
                  <a:spcPts val="2859"/>
                </a:lnSpc>
              </a:pPr>
              <a:r>
                <a:rPr lang="en-US" sz="2400" dirty="0">
                  <a:solidFill>
                    <a:srgbClr val="FFFFFF"/>
                  </a:solidFill>
                  <a:latin typeface="Times New Roman" panose="02020603050405020304" pitchFamily="18" charset="0"/>
                  <a:cs typeface="Times New Roman" panose="02020603050405020304" pitchFamily="18" charset="0"/>
                </a:rPr>
                <a:t>Recomendaciones y comentarios sobre acceso a oportunidades </a:t>
              </a:r>
            </a:p>
          </p:txBody>
        </p:sp>
      </p:grpSp>
      <p:grpSp>
        <p:nvGrpSpPr>
          <p:cNvPr id="33" name="Group 33"/>
          <p:cNvGrpSpPr/>
          <p:nvPr/>
        </p:nvGrpSpPr>
        <p:grpSpPr>
          <a:xfrm>
            <a:off x="13106018" y="4031533"/>
            <a:ext cx="3659345" cy="5578653"/>
            <a:chOff x="0" y="0"/>
            <a:chExt cx="812800" cy="1259993"/>
          </a:xfrm>
        </p:grpSpPr>
        <p:sp>
          <p:nvSpPr>
            <p:cNvPr id="34" name="Freeform 34"/>
            <p:cNvSpPr/>
            <p:nvPr/>
          </p:nvSpPr>
          <p:spPr>
            <a:xfrm>
              <a:off x="0" y="0"/>
              <a:ext cx="812800" cy="1259993"/>
            </a:xfrm>
            <a:custGeom>
              <a:avLst/>
              <a:gdLst/>
              <a:ahLst/>
              <a:cxnLst/>
              <a:rect l="l" t="t" r="r" b="b"/>
              <a:pathLst>
                <a:path w="812800" h="1259993">
                  <a:moveTo>
                    <a:pt x="48365" y="0"/>
                  </a:moveTo>
                  <a:lnTo>
                    <a:pt x="764435" y="0"/>
                  </a:lnTo>
                  <a:cubicBezTo>
                    <a:pt x="791146" y="0"/>
                    <a:pt x="812800" y="21654"/>
                    <a:pt x="812800" y="48365"/>
                  </a:cubicBezTo>
                  <a:lnTo>
                    <a:pt x="812800" y="1211628"/>
                  </a:lnTo>
                  <a:cubicBezTo>
                    <a:pt x="812800" y="1238339"/>
                    <a:pt x="791146" y="1259993"/>
                    <a:pt x="764435" y="1259993"/>
                  </a:cubicBezTo>
                  <a:lnTo>
                    <a:pt x="48365" y="1259993"/>
                  </a:lnTo>
                  <a:cubicBezTo>
                    <a:pt x="35538" y="1259993"/>
                    <a:pt x="23236" y="1254897"/>
                    <a:pt x="14166" y="1245827"/>
                  </a:cubicBezTo>
                  <a:cubicBezTo>
                    <a:pt x="5096" y="1236757"/>
                    <a:pt x="0" y="1224455"/>
                    <a:pt x="0" y="1211628"/>
                  </a:cubicBezTo>
                  <a:lnTo>
                    <a:pt x="0" y="48365"/>
                  </a:lnTo>
                  <a:cubicBezTo>
                    <a:pt x="0" y="21654"/>
                    <a:pt x="21654" y="0"/>
                    <a:pt x="48365" y="0"/>
                  </a:cubicBezTo>
                  <a:close/>
                </a:path>
              </a:pathLst>
            </a:custGeom>
            <a:solidFill>
              <a:srgbClr val="000000">
                <a:alpha val="0"/>
              </a:srgbClr>
            </a:solidFill>
            <a:ln w="57150" cap="sq">
              <a:solidFill>
                <a:srgbClr val="000000"/>
              </a:solidFill>
              <a:prstDash val="solid"/>
              <a:miter/>
            </a:ln>
          </p:spPr>
        </p:sp>
        <p:sp>
          <p:nvSpPr>
            <p:cNvPr id="35" name="TextBox 35"/>
            <p:cNvSpPr txBox="1"/>
            <p:nvPr/>
          </p:nvSpPr>
          <p:spPr>
            <a:xfrm>
              <a:off x="0" y="-19050"/>
              <a:ext cx="812800" cy="1279043"/>
            </a:xfrm>
            <a:prstGeom prst="rect">
              <a:avLst/>
            </a:prstGeom>
          </p:spPr>
          <p:txBody>
            <a:bodyPr lIns="50800" tIns="50800" rIns="50800" bIns="50800" rtlCol="0" anchor="ctr"/>
            <a:lstStyle/>
            <a:p>
              <a:pPr algn="ctr">
                <a:lnSpc>
                  <a:spcPts val="2859"/>
                </a:lnSpc>
              </a:pPr>
              <a:endParaRPr/>
            </a:p>
          </p:txBody>
        </p:sp>
      </p:grpSp>
      <p:grpSp>
        <p:nvGrpSpPr>
          <p:cNvPr id="36" name="Group 36"/>
          <p:cNvGrpSpPr/>
          <p:nvPr/>
        </p:nvGrpSpPr>
        <p:grpSpPr>
          <a:xfrm>
            <a:off x="13067101" y="4454669"/>
            <a:ext cx="3694433" cy="1293243"/>
            <a:chOff x="-13867" y="-3295"/>
            <a:chExt cx="826667" cy="328335"/>
          </a:xfrm>
        </p:grpSpPr>
        <p:sp>
          <p:nvSpPr>
            <p:cNvPr id="37" name="Freeform 37"/>
            <p:cNvSpPr/>
            <p:nvPr/>
          </p:nvSpPr>
          <p:spPr>
            <a:xfrm>
              <a:off x="0" y="0"/>
              <a:ext cx="812800" cy="309285"/>
            </a:xfrm>
            <a:custGeom>
              <a:avLst/>
              <a:gdLst/>
              <a:ahLst/>
              <a:cxnLst/>
              <a:rect l="l" t="t" r="r" b="b"/>
              <a:pathLst>
                <a:path w="812800" h="309285">
                  <a:moveTo>
                    <a:pt x="0" y="0"/>
                  </a:moveTo>
                  <a:lnTo>
                    <a:pt x="812800" y="0"/>
                  </a:lnTo>
                  <a:lnTo>
                    <a:pt x="812800" y="309285"/>
                  </a:lnTo>
                  <a:lnTo>
                    <a:pt x="0" y="309285"/>
                  </a:lnTo>
                  <a:close/>
                </a:path>
              </a:pathLst>
            </a:custGeom>
            <a:solidFill>
              <a:srgbClr val="171F30"/>
            </a:solidFill>
          </p:spPr>
        </p:sp>
        <p:sp>
          <p:nvSpPr>
            <p:cNvPr id="38" name="TextBox 38"/>
            <p:cNvSpPr txBox="1"/>
            <p:nvPr/>
          </p:nvSpPr>
          <p:spPr>
            <a:xfrm>
              <a:off x="-13867" y="-3295"/>
              <a:ext cx="812800" cy="328335"/>
            </a:xfrm>
            <a:prstGeom prst="rect">
              <a:avLst/>
            </a:prstGeom>
          </p:spPr>
          <p:txBody>
            <a:bodyPr lIns="50800" tIns="50800" rIns="50800" bIns="50800" rtlCol="0" anchor="ctr"/>
            <a:lstStyle/>
            <a:p>
              <a:pPr algn="ctr">
                <a:lnSpc>
                  <a:spcPts val="2859"/>
                </a:lnSpc>
              </a:pPr>
              <a:r>
                <a:rPr lang="en-US" sz="2400" dirty="0">
                  <a:solidFill>
                    <a:srgbClr val="FFFFFF"/>
                  </a:solidFill>
                  <a:latin typeface="Times New Roman" panose="02020603050405020304" pitchFamily="18" charset="0"/>
                  <a:cs typeface="Times New Roman" panose="02020603050405020304" pitchFamily="18" charset="0"/>
                </a:rPr>
                <a:t>Recomendaciones y comentarios sobre discriminación de género</a:t>
              </a:r>
            </a:p>
          </p:txBody>
        </p:sp>
      </p:grpSp>
      <p:sp>
        <p:nvSpPr>
          <p:cNvPr id="44" name="TextBox 44"/>
          <p:cNvSpPr txBox="1"/>
          <p:nvPr/>
        </p:nvSpPr>
        <p:spPr>
          <a:xfrm>
            <a:off x="5735493" y="5769719"/>
            <a:ext cx="2959558" cy="654025"/>
          </a:xfrm>
          <a:prstGeom prst="rect">
            <a:avLst/>
          </a:prstGeom>
        </p:spPr>
        <p:txBody>
          <a:bodyPr wrap="square" lIns="0" tIns="0" rIns="0" bIns="0" rtlCol="0" anchor="t">
            <a:spAutoFit/>
          </a:bodyPr>
          <a:lstStyle/>
          <a:p>
            <a:pPr marL="0" lvl="0" indent="0">
              <a:lnSpc>
                <a:spcPts val="1691"/>
              </a:lnSpc>
            </a:pPr>
            <a:r>
              <a:rPr lang="en-US" sz="2000" spc="-34" dirty="0">
                <a:solidFill>
                  <a:srgbClr val="000000"/>
                </a:solidFill>
                <a:latin typeface="Times New Roman" panose="02020603050405020304" pitchFamily="18" charset="0"/>
                <a:cs typeface="Times New Roman" panose="02020603050405020304" pitchFamily="18" charset="0"/>
              </a:rPr>
              <a:t>38.5% de las mujeres tomaron medidas para abordar la discriminación </a:t>
            </a:r>
          </a:p>
        </p:txBody>
      </p:sp>
      <p:sp>
        <p:nvSpPr>
          <p:cNvPr id="46" name="TextBox 46"/>
          <p:cNvSpPr txBox="1"/>
          <p:nvPr/>
        </p:nvSpPr>
        <p:spPr>
          <a:xfrm>
            <a:off x="5764933" y="6801185"/>
            <a:ext cx="2644135" cy="577081"/>
          </a:xfrm>
          <a:prstGeom prst="rect">
            <a:avLst/>
          </a:prstGeom>
        </p:spPr>
        <p:txBody>
          <a:bodyPr wrap="square" lIns="0" tIns="0" rIns="0" bIns="0" rtlCol="0" anchor="t">
            <a:spAutoFit/>
          </a:bodyPr>
          <a:lstStyle/>
          <a:p>
            <a:pPr marL="0" lvl="0" indent="0">
              <a:lnSpc>
                <a:spcPts val="1457"/>
              </a:lnSpc>
            </a:pPr>
            <a:r>
              <a:rPr lang="en-US" sz="2000" dirty="0">
                <a:solidFill>
                  <a:srgbClr val="000000"/>
                </a:solidFill>
                <a:latin typeface="Times New Roman" panose="02020603050405020304" pitchFamily="18" charset="0"/>
                <a:cs typeface="Times New Roman" panose="02020603050405020304" pitchFamily="18" charset="0"/>
              </a:rPr>
              <a:t>61.5% de las mujeres no tomaron medidas para abordar la discriminación </a:t>
            </a:r>
          </a:p>
        </p:txBody>
      </p:sp>
      <p:sp>
        <p:nvSpPr>
          <p:cNvPr id="47" name="Freeform 47"/>
          <p:cNvSpPr/>
          <p:nvPr/>
        </p:nvSpPr>
        <p:spPr>
          <a:xfrm>
            <a:off x="5246420" y="6750795"/>
            <a:ext cx="349319" cy="349319"/>
          </a:xfrm>
          <a:custGeom>
            <a:avLst/>
            <a:gdLst/>
            <a:ahLst/>
            <a:cxnLst/>
            <a:rect l="l" t="t" r="r" b="b"/>
            <a:pathLst>
              <a:path w="349319" h="349319">
                <a:moveTo>
                  <a:pt x="0" y="0"/>
                </a:moveTo>
                <a:lnTo>
                  <a:pt x="349319" y="0"/>
                </a:lnTo>
                <a:lnTo>
                  <a:pt x="349319" y="349319"/>
                </a:lnTo>
                <a:lnTo>
                  <a:pt x="0" y="349319"/>
                </a:lnTo>
                <a:lnTo>
                  <a:pt x="0" y="0"/>
                </a:lnTo>
                <a:close/>
              </a:path>
            </a:pathLst>
          </a:custGeom>
          <a:blipFill>
            <a:blip r:embed="rId15">
              <a:extLst>
                <a:ext uri="{96DAC541-7B7A-43D3-8B79-37D633B846F1}">
                  <asvg:svgBlip xmlns:asvg="http://schemas.microsoft.com/office/drawing/2016/SVG/main" xmlns="" r:embed="rId16"/>
                </a:ext>
              </a:extLst>
            </a:blip>
            <a:stretch>
              <a:fillRect/>
            </a:stretch>
          </a:blipFill>
        </p:spPr>
      </p:sp>
      <p:sp>
        <p:nvSpPr>
          <p:cNvPr id="48" name="Freeform 48"/>
          <p:cNvSpPr/>
          <p:nvPr/>
        </p:nvSpPr>
        <p:spPr>
          <a:xfrm>
            <a:off x="5206417" y="5774805"/>
            <a:ext cx="349319" cy="349319"/>
          </a:xfrm>
          <a:custGeom>
            <a:avLst/>
            <a:gdLst/>
            <a:ahLst/>
            <a:cxnLst/>
            <a:rect l="l" t="t" r="r" b="b"/>
            <a:pathLst>
              <a:path w="349319" h="349319">
                <a:moveTo>
                  <a:pt x="0" y="0"/>
                </a:moveTo>
                <a:lnTo>
                  <a:pt x="349319" y="0"/>
                </a:lnTo>
                <a:lnTo>
                  <a:pt x="349319" y="349319"/>
                </a:lnTo>
                <a:lnTo>
                  <a:pt x="0" y="349319"/>
                </a:lnTo>
                <a:lnTo>
                  <a:pt x="0" y="0"/>
                </a:lnTo>
                <a:close/>
              </a:path>
            </a:pathLst>
          </a:custGeom>
          <a:blipFill>
            <a:blip r:embed="rId15">
              <a:extLst>
                <a:ext uri="{96DAC541-7B7A-43D3-8B79-37D633B846F1}">
                  <asvg:svgBlip xmlns:asvg="http://schemas.microsoft.com/office/drawing/2016/SVG/main" xmlns="" r:embed="rId16"/>
                </a:ext>
              </a:extLst>
            </a:blip>
            <a:stretch>
              <a:fillRect/>
            </a:stretch>
          </a:blipFill>
        </p:spPr>
      </p:sp>
      <p:sp>
        <p:nvSpPr>
          <p:cNvPr id="52" name="Freeform 52"/>
          <p:cNvSpPr/>
          <p:nvPr/>
        </p:nvSpPr>
        <p:spPr>
          <a:xfrm>
            <a:off x="9675385" y="6393629"/>
            <a:ext cx="374734" cy="374734"/>
          </a:xfrm>
          <a:custGeom>
            <a:avLst/>
            <a:gdLst/>
            <a:ahLst/>
            <a:cxnLst/>
            <a:rect l="l" t="t" r="r" b="b"/>
            <a:pathLst>
              <a:path w="374734" h="374734">
                <a:moveTo>
                  <a:pt x="0" y="0"/>
                </a:moveTo>
                <a:lnTo>
                  <a:pt x="374734" y="0"/>
                </a:lnTo>
                <a:lnTo>
                  <a:pt x="374734" y="374733"/>
                </a:lnTo>
                <a:lnTo>
                  <a:pt x="0" y="374733"/>
                </a:lnTo>
                <a:lnTo>
                  <a:pt x="0" y="0"/>
                </a:lnTo>
                <a:close/>
              </a:path>
            </a:pathLst>
          </a:custGeom>
          <a:blipFill>
            <a:blip r:embed="rId15">
              <a:extLst>
                <a:ext uri="{96DAC541-7B7A-43D3-8B79-37D633B846F1}">
                  <asvg:svgBlip xmlns:asvg="http://schemas.microsoft.com/office/drawing/2016/SVG/main" xmlns="" r:embed="rId16"/>
                </a:ext>
              </a:extLst>
            </a:blip>
            <a:stretch>
              <a:fillRect/>
            </a:stretch>
          </a:blipFill>
        </p:spPr>
        <p:txBody>
          <a:bodyPr/>
          <a:lstStyle/>
          <a:p>
            <a:endParaRPr lang="es-CO" dirty="0"/>
          </a:p>
        </p:txBody>
      </p:sp>
      <p:sp>
        <p:nvSpPr>
          <p:cNvPr id="54" name="TextBox 54"/>
          <p:cNvSpPr txBox="1"/>
          <p:nvPr/>
        </p:nvSpPr>
        <p:spPr>
          <a:xfrm>
            <a:off x="13732334" y="6103436"/>
            <a:ext cx="2433597" cy="1582934"/>
          </a:xfrm>
          <a:prstGeom prst="rect">
            <a:avLst/>
          </a:prstGeom>
        </p:spPr>
        <p:txBody>
          <a:bodyPr wrap="square" lIns="0" tIns="0" rIns="0" bIns="0" rtlCol="0" anchor="t">
            <a:spAutoFit/>
          </a:bodyPr>
          <a:lstStyle/>
          <a:p>
            <a:pPr marL="0" lvl="0" indent="0">
              <a:lnSpc>
                <a:spcPts val="2483"/>
              </a:lnSpc>
              <a:spcBef>
                <a:spcPct val="0"/>
              </a:spcBef>
            </a:pPr>
            <a:r>
              <a:rPr lang="en-US" sz="2000" dirty="0">
                <a:solidFill>
                  <a:srgbClr val="000000"/>
                </a:solidFill>
                <a:latin typeface="Times New Roman" panose="02020603050405020304" pitchFamily="18" charset="0"/>
                <a:cs typeface="Times New Roman" panose="02020603050405020304" pitchFamily="18" charset="0"/>
              </a:rPr>
              <a:t>Implementar sindicatos dentro de las entidades laborales para proteger los derechos de las mujeres. </a:t>
            </a:r>
          </a:p>
        </p:txBody>
      </p:sp>
      <p:sp>
        <p:nvSpPr>
          <p:cNvPr id="55" name="TextBox 55"/>
          <p:cNvSpPr txBox="1"/>
          <p:nvPr/>
        </p:nvSpPr>
        <p:spPr>
          <a:xfrm>
            <a:off x="13748899" y="8030126"/>
            <a:ext cx="2611089" cy="1346522"/>
          </a:xfrm>
          <a:prstGeom prst="rect">
            <a:avLst/>
          </a:prstGeom>
        </p:spPr>
        <p:txBody>
          <a:bodyPr lIns="0" tIns="0" rIns="0" bIns="0" rtlCol="0" anchor="t">
            <a:spAutoFit/>
          </a:bodyPr>
          <a:lstStyle/>
          <a:p>
            <a:pPr marL="0" lvl="0" indent="0">
              <a:lnSpc>
                <a:spcPts val="2141"/>
              </a:lnSpc>
            </a:pPr>
            <a:r>
              <a:rPr lang="en-US" sz="2000" dirty="0">
                <a:solidFill>
                  <a:srgbClr val="000000"/>
                </a:solidFill>
                <a:latin typeface="Times New Roman" panose="02020603050405020304" pitchFamily="18" charset="0"/>
                <a:cs typeface="Times New Roman" panose="02020603050405020304" pitchFamily="18" charset="0"/>
              </a:rPr>
              <a:t>Realizar capacitaciones que sensibilicen y eduquen sobre la igualdad de genero y derechos laborales</a:t>
            </a:r>
          </a:p>
        </p:txBody>
      </p:sp>
      <p:sp>
        <p:nvSpPr>
          <p:cNvPr id="56" name="Freeform 56"/>
          <p:cNvSpPr/>
          <p:nvPr/>
        </p:nvSpPr>
        <p:spPr>
          <a:xfrm>
            <a:off x="13283859" y="8026030"/>
            <a:ext cx="327030" cy="327030"/>
          </a:xfrm>
          <a:custGeom>
            <a:avLst/>
            <a:gdLst/>
            <a:ahLst/>
            <a:cxnLst/>
            <a:rect l="l" t="t" r="r" b="b"/>
            <a:pathLst>
              <a:path w="327030" h="327030">
                <a:moveTo>
                  <a:pt x="0" y="0"/>
                </a:moveTo>
                <a:lnTo>
                  <a:pt x="327031" y="0"/>
                </a:lnTo>
                <a:lnTo>
                  <a:pt x="327031" y="327030"/>
                </a:lnTo>
                <a:lnTo>
                  <a:pt x="0" y="327030"/>
                </a:lnTo>
                <a:lnTo>
                  <a:pt x="0" y="0"/>
                </a:lnTo>
                <a:close/>
              </a:path>
            </a:pathLst>
          </a:custGeom>
          <a:blipFill>
            <a:blip r:embed="rId15">
              <a:extLst>
                <a:ext uri="{96DAC541-7B7A-43D3-8B79-37D633B846F1}">
                  <asvg:svgBlip xmlns:asvg="http://schemas.microsoft.com/office/drawing/2016/SVG/main" xmlns="" r:embed="rId16"/>
                </a:ext>
              </a:extLst>
            </a:blip>
            <a:stretch>
              <a:fillRect/>
            </a:stretch>
          </a:blipFill>
        </p:spPr>
      </p:sp>
      <p:sp>
        <p:nvSpPr>
          <p:cNvPr id="57" name="Freeform 57"/>
          <p:cNvSpPr/>
          <p:nvPr/>
        </p:nvSpPr>
        <p:spPr>
          <a:xfrm>
            <a:off x="13284617" y="6260229"/>
            <a:ext cx="327030" cy="327030"/>
          </a:xfrm>
          <a:custGeom>
            <a:avLst/>
            <a:gdLst/>
            <a:ahLst/>
            <a:cxnLst/>
            <a:rect l="l" t="t" r="r" b="b"/>
            <a:pathLst>
              <a:path w="327030" h="327030">
                <a:moveTo>
                  <a:pt x="0" y="0"/>
                </a:moveTo>
                <a:lnTo>
                  <a:pt x="327031" y="0"/>
                </a:lnTo>
                <a:lnTo>
                  <a:pt x="327031" y="327030"/>
                </a:lnTo>
                <a:lnTo>
                  <a:pt x="0" y="327030"/>
                </a:lnTo>
                <a:lnTo>
                  <a:pt x="0" y="0"/>
                </a:lnTo>
                <a:close/>
              </a:path>
            </a:pathLst>
          </a:custGeom>
          <a:blipFill>
            <a:blip r:embed="rId15">
              <a:extLst>
                <a:ext uri="{96DAC541-7B7A-43D3-8B79-37D633B846F1}">
                  <asvg:svgBlip xmlns:asvg="http://schemas.microsoft.com/office/drawing/2016/SVG/main" xmlns="" r:embed="rId16"/>
                </a:ext>
              </a:extLst>
            </a:blip>
            <a:stretch>
              <a:fillRect/>
            </a:stretch>
          </a:blipFill>
        </p:spPr>
        <p:txBody>
          <a:bodyPr/>
          <a:lstStyle/>
          <a:p>
            <a:endParaRPr lang="es-CO" dirty="0"/>
          </a:p>
        </p:txBody>
      </p:sp>
      <p:sp>
        <p:nvSpPr>
          <p:cNvPr id="59" name="Freeform 48">
            <a:extLst>
              <a:ext uri="{FF2B5EF4-FFF2-40B4-BE49-F238E27FC236}">
                <a16:creationId xmlns:a16="http://schemas.microsoft.com/office/drawing/2014/main" id="{DFD794D5-3940-DC96-C02A-9BE9F30FE55E}"/>
              </a:ext>
            </a:extLst>
          </p:cNvPr>
          <p:cNvSpPr/>
          <p:nvPr/>
        </p:nvSpPr>
        <p:spPr>
          <a:xfrm>
            <a:off x="1593046" y="6041528"/>
            <a:ext cx="349319" cy="349319"/>
          </a:xfrm>
          <a:custGeom>
            <a:avLst/>
            <a:gdLst/>
            <a:ahLst/>
            <a:cxnLst/>
            <a:rect l="l" t="t" r="r" b="b"/>
            <a:pathLst>
              <a:path w="349319" h="349319">
                <a:moveTo>
                  <a:pt x="0" y="0"/>
                </a:moveTo>
                <a:lnTo>
                  <a:pt x="349319" y="0"/>
                </a:lnTo>
                <a:lnTo>
                  <a:pt x="349319" y="349319"/>
                </a:lnTo>
                <a:lnTo>
                  <a:pt x="0" y="349319"/>
                </a:lnTo>
                <a:lnTo>
                  <a:pt x="0" y="0"/>
                </a:lnTo>
                <a:close/>
              </a:path>
            </a:pathLst>
          </a:custGeom>
          <a:blipFill>
            <a:blip r:embed="rId15">
              <a:extLst>
                <a:ext uri="{96DAC541-7B7A-43D3-8B79-37D633B846F1}">
                  <asvg:svgBlip xmlns:asvg="http://schemas.microsoft.com/office/drawing/2016/SVG/main" xmlns="" r:embed="rId16"/>
                </a:ext>
              </a:extLst>
            </a:blip>
            <a:stretch>
              <a:fillRect/>
            </a:stretch>
          </a:blipFill>
        </p:spPr>
      </p:sp>
      <p:sp>
        <p:nvSpPr>
          <p:cNvPr id="60" name="CuadroTexto 59">
            <a:extLst>
              <a:ext uri="{FF2B5EF4-FFF2-40B4-BE49-F238E27FC236}">
                <a16:creationId xmlns:a16="http://schemas.microsoft.com/office/drawing/2014/main" id="{425BF4C9-E65A-EC4D-EDB2-CAAC91C003EE}"/>
              </a:ext>
            </a:extLst>
          </p:cNvPr>
          <p:cNvSpPr txBox="1"/>
          <p:nvPr/>
        </p:nvSpPr>
        <p:spPr>
          <a:xfrm>
            <a:off x="2020508" y="5952557"/>
            <a:ext cx="2570358" cy="1015663"/>
          </a:xfrm>
          <a:prstGeom prst="rect">
            <a:avLst/>
          </a:prstGeom>
          <a:noFill/>
        </p:spPr>
        <p:txBody>
          <a:bodyPr wrap="square" rtlCol="0">
            <a:spAutoFit/>
          </a:bodyPr>
          <a:lstStyle/>
          <a:p>
            <a:r>
              <a:rPr lang="es-CO" sz="2000" dirty="0">
                <a:latin typeface="Times New Roman" panose="02020603050405020304" pitchFamily="18" charset="0"/>
                <a:cs typeface="Times New Roman" panose="02020603050405020304" pitchFamily="18" charset="0"/>
              </a:rPr>
              <a:t>38.5% de las mujeres les ha afectado de manera negativa </a:t>
            </a:r>
          </a:p>
        </p:txBody>
      </p:sp>
      <p:sp>
        <p:nvSpPr>
          <p:cNvPr id="64" name="Freeform 47">
            <a:extLst>
              <a:ext uri="{FF2B5EF4-FFF2-40B4-BE49-F238E27FC236}">
                <a16:creationId xmlns:a16="http://schemas.microsoft.com/office/drawing/2014/main" id="{117B75D9-DA74-5B03-541C-14736E4184FE}"/>
              </a:ext>
            </a:extLst>
          </p:cNvPr>
          <p:cNvSpPr/>
          <p:nvPr/>
        </p:nvSpPr>
        <p:spPr>
          <a:xfrm>
            <a:off x="1567150" y="7223552"/>
            <a:ext cx="349319" cy="349319"/>
          </a:xfrm>
          <a:custGeom>
            <a:avLst/>
            <a:gdLst/>
            <a:ahLst/>
            <a:cxnLst/>
            <a:rect l="l" t="t" r="r" b="b"/>
            <a:pathLst>
              <a:path w="349319" h="349319">
                <a:moveTo>
                  <a:pt x="0" y="0"/>
                </a:moveTo>
                <a:lnTo>
                  <a:pt x="349319" y="0"/>
                </a:lnTo>
                <a:lnTo>
                  <a:pt x="349319" y="349319"/>
                </a:lnTo>
                <a:lnTo>
                  <a:pt x="0" y="349319"/>
                </a:lnTo>
                <a:lnTo>
                  <a:pt x="0" y="0"/>
                </a:lnTo>
                <a:close/>
              </a:path>
            </a:pathLst>
          </a:custGeom>
          <a:blipFill>
            <a:blip r:embed="rId15">
              <a:extLst>
                <a:ext uri="{96DAC541-7B7A-43D3-8B79-37D633B846F1}">
                  <asvg:svgBlip xmlns:asvg="http://schemas.microsoft.com/office/drawing/2016/SVG/main" xmlns="" r:embed="rId16"/>
                </a:ext>
              </a:extLst>
            </a:blip>
            <a:stretch>
              <a:fillRect/>
            </a:stretch>
          </a:blipFill>
        </p:spPr>
      </p:sp>
      <p:sp>
        <p:nvSpPr>
          <p:cNvPr id="65" name="CuadroTexto 64">
            <a:extLst>
              <a:ext uri="{FF2B5EF4-FFF2-40B4-BE49-F238E27FC236}">
                <a16:creationId xmlns:a16="http://schemas.microsoft.com/office/drawing/2014/main" id="{9BB930C3-3136-6A67-198F-D7D69DC151CA}"/>
              </a:ext>
            </a:extLst>
          </p:cNvPr>
          <p:cNvSpPr txBox="1"/>
          <p:nvPr/>
        </p:nvSpPr>
        <p:spPr>
          <a:xfrm>
            <a:off x="2080801" y="7142488"/>
            <a:ext cx="2142705" cy="1015663"/>
          </a:xfrm>
          <a:prstGeom prst="rect">
            <a:avLst/>
          </a:prstGeom>
          <a:noFill/>
        </p:spPr>
        <p:txBody>
          <a:bodyPr wrap="square" rtlCol="0">
            <a:spAutoFit/>
          </a:bodyPr>
          <a:lstStyle/>
          <a:p>
            <a:r>
              <a:rPr lang="es-CO" sz="2000" dirty="0">
                <a:latin typeface="Times New Roman" panose="02020603050405020304" pitchFamily="18" charset="0"/>
                <a:cs typeface="Times New Roman" panose="02020603050405020304" pitchFamily="18" charset="0"/>
              </a:rPr>
              <a:t>29.2% de las mujeres no les ha afectado </a:t>
            </a:r>
          </a:p>
        </p:txBody>
      </p:sp>
      <p:sp>
        <p:nvSpPr>
          <p:cNvPr id="72" name="Freeform 43">
            <a:extLst>
              <a:ext uri="{FF2B5EF4-FFF2-40B4-BE49-F238E27FC236}">
                <a16:creationId xmlns:a16="http://schemas.microsoft.com/office/drawing/2014/main" id="{DC49640F-0B28-9B26-29A4-BB1F7C01961D}"/>
              </a:ext>
            </a:extLst>
          </p:cNvPr>
          <p:cNvSpPr/>
          <p:nvPr/>
        </p:nvSpPr>
        <p:spPr>
          <a:xfrm>
            <a:off x="1568529" y="8448449"/>
            <a:ext cx="349319" cy="349319"/>
          </a:xfrm>
          <a:custGeom>
            <a:avLst/>
            <a:gdLst/>
            <a:ahLst/>
            <a:cxnLst/>
            <a:rect l="l" t="t" r="r" b="b"/>
            <a:pathLst>
              <a:path w="349319" h="349319">
                <a:moveTo>
                  <a:pt x="0" y="0"/>
                </a:moveTo>
                <a:lnTo>
                  <a:pt x="349319" y="0"/>
                </a:lnTo>
                <a:lnTo>
                  <a:pt x="349319" y="349319"/>
                </a:lnTo>
                <a:lnTo>
                  <a:pt x="0" y="349319"/>
                </a:lnTo>
                <a:lnTo>
                  <a:pt x="0" y="0"/>
                </a:lnTo>
                <a:close/>
              </a:path>
            </a:pathLst>
          </a:custGeom>
          <a:blipFill>
            <a:blip r:embed="rId15">
              <a:extLst>
                <a:ext uri="{96DAC541-7B7A-43D3-8B79-37D633B846F1}">
                  <asvg:svgBlip xmlns:asvg="http://schemas.microsoft.com/office/drawing/2016/SVG/main" xmlns="" r:embed="rId16"/>
                </a:ext>
              </a:extLst>
            </a:blip>
            <a:stretch>
              <a:fillRect/>
            </a:stretch>
          </a:blipFill>
        </p:spPr>
      </p:sp>
      <p:sp>
        <p:nvSpPr>
          <p:cNvPr id="73" name="CuadroTexto 72">
            <a:extLst>
              <a:ext uri="{FF2B5EF4-FFF2-40B4-BE49-F238E27FC236}">
                <a16:creationId xmlns:a16="http://schemas.microsoft.com/office/drawing/2014/main" id="{E1DB759D-D495-FAF9-37A4-4E32193D6672}"/>
              </a:ext>
            </a:extLst>
          </p:cNvPr>
          <p:cNvSpPr txBox="1"/>
          <p:nvPr/>
        </p:nvSpPr>
        <p:spPr>
          <a:xfrm>
            <a:off x="1961606" y="8374946"/>
            <a:ext cx="2412184" cy="707886"/>
          </a:xfrm>
          <a:prstGeom prst="rect">
            <a:avLst/>
          </a:prstGeom>
          <a:noFill/>
        </p:spPr>
        <p:txBody>
          <a:bodyPr wrap="square" rtlCol="0">
            <a:spAutoFit/>
          </a:bodyPr>
          <a:lstStyle/>
          <a:p>
            <a:r>
              <a:rPr lang="es-CO" sz="2000" dirty="0">
                <a:latin typeface="Times New Roman" panose="02020603050405020304" pitchFamily="18" charset="0"/>
                <a:cs typeface="Times New Roman" panose="02020603050405020304" pitchFamily="18" charset="0"/>
              </a:rPr>
              <a:t>32.3% de las mujeres no especificaron </a:t>
            </a:r>
          </a:p>
        </p:txBody>
      </p:sp>
      <p:sp>
        <p:nvSpPr>
          <p:cNvPr id="76" name="CuadroTexto 75">
            <a:extLst>
              <a:ext uri="{FF2B5EF4-FFF2-40B4-BE49-F238E27FC236}">
                <a16:creationId xmlns:a16="http://schemas.microsoft.com/office/drawing/2014/main" id="{DEFC2BAB-4127-E756-5AE5-169F3EDACDC0}"/>
              </a:ext>
            </a:extLst>
          </p:cNvPr>
          <p:cNvSpPr txBox="1"/>
          <p:nvPr/>
        </p:nvSpPr>
        <p:spPr>
          <a:xfrm>
            <a:off x="10110462" y="6323706"/>
            <a:ext cx="2651086" cy="2246769"/>
          </a:xfrm>
          <a:prstGeom prst="rect">
            <a:avLst/>
          </a:prstGeom>
          <a:noFill/>
        </p:spPr>
        <p:txBody>
          <a:bodyPr wrap="square" rtlCol="0">
            <a:spAutoFit/>
          </a:bodyPr>
          <a:lstStyle/>
          <a:p>
            <a:r>
              <a:rPr lang="es-CO" sz="2000" dirty="0">
                <a:latin typeface="Times New Roman" panose="02020603050405020304" pitchFamily="18" charset="0"/>
                <a:cs typeface="Times New Roman" panose="02020603050405020304" pitchFamily="18" charset="0"/>
              </a:rPr>
              <a:t>Implementación de programas y capacitaciones específicas que aborden las necesidades de las mujeres en el ámbito laboral. </a:t>
            </a:r>
          </a:p>
        </p:txBody>
      </p:sp>
      <p:pic>
        <p:nvPicPr>
          <p:cNvPr id="39" name="Imagen 38"/>
          <p:cNvPicPr>
            <a:picLocks noChangeAspect="1"/>
          </p:cNvPicPr>
          <p:nvPr/>
        </p:nvPicPr>
        <p:blipFill rotWithShape="1">
          <a:blip r:embed="rId17">
            <a:extLst>
              <a:ext uri="{28A0092B-C50C-407E-A947-70E740481C1C}">
                <a14:useLocalDpi xmlns:a14="http://schemas.microsoft.com/office/drawing/2010/main" val="0"/>
              </a:ext>
            </a:extLst>
          </a:blip>
          <a:srcRect l="10510" t="5253" r="14371"/>
          <a:stretch/>
        </p:blipFill>
        <p:spPr>
          <a:xfrm>
            <a:off x="5992495" y="7465744"/>
            <a:ext cx="2084753" cy="199985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1318</TotalTime>
  <Words>1056</Words>
  <Application>Microsoft Office PowerPoint</Application>
  <PresentationFormat>Personalizado</PresentationFormat>
  <Paragraphs>113</Paragraphs>
  <Slides>14</Slides>
  <Notes>1</Notes>
  <HiddenSlides>0</HiddenSlides>
  <MMClips>0</MMClips>
  <ScaleCrop>false</ScaleCrop>
  <HeadingPairs>
    <vt:vector size="6" baseType="variant">
      <vt:variant>
        <vt:lpstr>Fuentes usadas</vt:lpstr>
      </vt:variant>
      <vt:variant>
        <vt:i4>17</vt:i4>
      </vt:variant>
      <vt:variant>
        <vt:lpstr>Tema</vt:lpstr>
      </vt:variant>
      <vt:variant>
        <vt:i4>1</vt:i4>
      </vt:variant>
      <vt:variant>
        <vt:lpstr>Títulos de diapositiva</vt:lpstr>
      </vt:variant>
      <vt:variant>
        <vt:i4>14</vt:i4>
      </vt:variant>
    </vt:vector>
  </HeadingPairs>
  <TitlesOfParts>
    <vt:vector size="32" baseType="lpstr">
      <vt:lpstr>Archivo Black</vt:lpstr>
      <vt:lpstr>Canva Sans Bold</vt:lpstr>
      <vt:lpstr>Wingdings 3</vt:lpstr>
      <vt:lpstr>Poppins Bold</vt:lpstr>
      <vt:lpstr>Trebuchet MS</vt:lpstr>
      <vt:lpstr>Archivo Black Bold</vt:lpstr>
      <vt:lpstr>Calibri</vt:lpstr>
      <vt:lpstr>Arimo</vt:lpstr>
      <vt:lpstr>Canva Sans</vt:lpstr>
      <vt:lpstr>Times New Roman</vt:lpstr>
      <vt:lpstr>Open Sans</vt:lpstr>
      <vt:lpstr>Nunito Sans Bold</vt:lpstr>
      <vt:lpstr>Arial Bold</vt:lpstr>
      <vt:lpstr>Arimo Bold</vt:lpstr>
      <vt:lpstr>Arial</vt:lpstr>
      <vt:lpstr>Raleway Heavy</vt:lpstr>
      <vt:lpstr>Nunito Light</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SUSTENTACIÓN DE PROYECTO DE GRADO-2023 (1).pptx</dc:title>
  <dc:creator>JHON DEIVIS</dc:creator>
  <cp:lastModifiedBy>usuario</cp:lastModifiedBy>
  <cp:revision>27</cp:revision>
  <dcterms:created xsi:type="dcterms:W3CDTF">2006-08-16T00:00:00Z</dcterms:created>
  <dcterms:modified xsi:type="dcterms:W3CDTF">2024-07-22T05:07:26Z</dcterms:modified>
  <dc:identifier>DAF1pcxrJB8</dc:identifier>
</cp:coreProperties>
</file>