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4"/>
  </p:notesMasterIdLst>
  <p:sldIdLst>
    <p:sldId id="256" r:id="rId2"/>
    <p:sldId id="257" r:id="rId3"/>
    <p:sldId id="262" r:id="rId4"/>
    <p:sldId id="258" r:id="rId5"/>
    <p:sldId id="260" r:id="rId6"/>
    <p:sldId id="267" r:id="rId7"/>
    <p:sldId id="269" r:id="rId8"/>
    <p:sldId id="268" r:id="rId9"/>
    <p:sldId id="259" r:id="rId10"/>
    <p:sldId id="261" r:id="rId11"/>
    <p:sldId id="265" r:id="rId12"/>
    <p:sldId id="263" r:id="rId13"/>
  </p:sldIdLst>
  <p:sldSz cx="18288000" cy="10287000"/>
  <p:notesSz cx="6858000" cy="9144000"/>
  <p:embeddedFontLst>
    <p:embeddedFont>
      <p:font typeface="Bernard MT Condensed" panose="02050806060905020404" pitchFamily="18" charset="0"/>
      <p:regular r:id="rId15"/>
    </p:embeddedFont>
    <p:embeddedFont>
      <p:font typeface="Playfair Display Bold" panose="020B0604020202020204" charset="0"/>
      <p:regular r:id="rId16"/>
    </p:embeddedFont>
    <p:embeddedFont>
      <p:font typeface="Calibri" panose="020F0502020204030204" pitchFamily="34" charset="0"/>
      <p:regular r:id="rId17"/>
      <p:bold r:id="rId18"/>
      <p:italic r:id="rId19"/>
      <p:boldItalic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A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5" d="100"/>
          <a:sy n="55" d="100"/>
        </p:scale>
        <p:origin x="42" y="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CAD76B-B866-49DF-9AA3-379377DEA9AF}" type="datetimeFigureOut">
              <a:rPr lang="en-US" smtClean="0"/>
              <a:t>6/17/2022</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0D4733-72BB-4D3A-8F09-1BC3B6E4A8F9}" type="slidenum">
              <a:rPr lang="en-US" smtClean="0"/>
              <a:t>‹Nº›</a:t>
            </a:fld>
            <a:endParaRPr lang="en-US"/>
          </a:p>
        </p:txBody>
      </p:sp>
    </p:spTree>
    <p:extLst>
      <p:ext uri="{BB962C8B-B14F-4D97-AF65-F5344CB8AC3E}">
        <p14:creationId xmlns:p14="http://schemas.microsoft.com/office/powerpoint/2010/main" val="146360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6/17/2022</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377" rtl="0" eaLnBrk="1" latinLnBrk="0" hangingPunct="1">
        <a:spcBef>
          <a:spcPct val="0"/>
        </a:spcBef>
        <a:buNone/>
        <a:defRPr sz="4400" kern="1200">
          <a:solidFill>
            <a:schemeClr val="tx1"/>
          </a:solidFill>
          <a:latin typeface="+mj-lt"/>
          <a:ea typeface="+mj-ea"/>
          <a:cs typeface="+mj-cs"/>
        </a:defRPr>
      </a:lvl1pPr>
    </p:titleStyle>
    <p:bodyStyle>
      <a:lvl1pPr marL="342891" indent="-342891" algn="l" defTabSz="914377"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32" indent="-285744" algn="l" defTabSz="914377"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71" indent="-228594" algn="l" defTabSz="914377"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60"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svg"/><Relationship Id="rId7"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 Id="rId9" Type="http://schemas.openxmlformats.org/officeDocument/2006/relationships/image" Target="../media/image6.jpeg"/></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8.svg"/><Relationship Id="rId7"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8.png"/><Relationship Id="rId4" Type="http://schemas.openxmlformats.org/officeDocument/2006/relationships/image" Target="../media/image5.png"/><Relationship Id="rId9"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5.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13.sv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79245" y="9410700"/>
            <a:ext cx="8994640" cy="534442"/>
          </a:xfrm>
          <a:prstGeom prst="rect">
            <a:avLst/>
          </a:prstGeom>
        </p:spPr>
        <p:txBody>
          <a:bodyPr lIns="0" tIns="0" rIns="0" bIns="0" rtlCol="0" anchor="t">
            <a:spAutoFit/>
          </a:bodyPr>
          <a:lstStyle/>
          <a:p>
            <a:pPr>
              <a:lnSpc>
                <a:spcPts val="4079"/>
              </a:lnSpc>
              <a:spcBef>
                <a:spcPct val="0"/>
              </a:spcBef>
            </a:pPr>
            <a:r>
              <a:rPr lang="en-US" sz="4800" dirty="0">
                <a:solidFill>
                  <a:srgbClr val="44A742"/>
                </a:solidFill>
                <a:effectLst>
                  <a:glow rad="228600">
                    <a:schemeClr val="accent3">
                      <a:satMod val="175000"/>
                      <a:alpha val="40000"/>
                    </a:schemeClr>
                  </a:glow>
                  <a:reflection blurRad="6350" stA="60000" endA="900" endPos="60000" dist="60007" dir="5400000" sy="-100000" algn="bl" rotWithShape="0"/>
                </a:effectLst>
                <a:latin typeface="Arial" panose="020B0604020202020204" pitchFamily="34" charset="0"/>
                <a:cs typeface="Arial" panose="020B0604020202020204" pitchFamily="34" charset="0"/>
              </a:rPr>
              <a:t>PRAE</a:t>
            </a:r>
            <a:endParaRPr lang="en-US" sz="5400" dirty="0">
              <a:solidFill>
                <a:srgbClr val="44A742"/>
              </a:solidFill>
              <a:effectLst>
                <a:glow rad="228600">
                  <a:schemeClr val="accent3">
                    <a:satMod val="175000"/>
                    <a:alpha val="40000"/>
                  </a:schemeClr>
                </a:glow>
                <a:reflection blurRad="6350" stA="60000" endA="900" endPos="60000" dist="60007" dir="5400000" sy="-100000" algn="bl" rotWithShape="0"/>
              </a:effectLst>
              <a:latin typeface="Arial" panose="020B0604020202020204" pitchFamily="34" charset="0"/>
              <a:cs typeface="Arial" panose="020B0604020202020204" pitchFamily="34" charset="0"/>
            </a:endParaRPr>
          </a:p>
        </p:txBody>
      </p:sp>
      <p:sp>
        <p:nvSpPr>
          <p:cNvPr id="3" name="TextBox 3"/>
          <p:cNvSpPr txBox="1"/>
          <p:nvPr/>
        </p:nvSpPr>
        <p:spPr>
          <a:xfrm>
            <a:off x="0" y="1190342"/>
            <a:ext cx="12599100" cy="1308756"/>
          </a:xfrm>
          <a:prstGeom prst="rect">
            <a:avLst/>
          </a:prstGeom>
        </p:spPr>
        <p:txBody>
          <a:bodyPr wrap="square" lIns="0" tIns="0" rIns="0" bIns="0" rtlCol="0" anchor="t">
            <a:spAutoFit/>
          </a:bodyPr>
          <a:lstStyle/>
          <a:p>
            <a:pPr algn="ctr">
              <a:lnSpc>
                <a:spcPts val="12960"/>
              </a:lnSpc>
              <a:spcBef>
                <a:spcPct val="0"/>
              </a:spcBef>
            </a:pPr>
            <a:r>
              <a:rPr lang="en-US" sz="2000" b="1" spc="-120" dirty="0" smtClean="0">
                <a:solidFill>
                  <a:srgbClr val="000000"/>
                </a:solidFill>
                <a:latin typeface="Arial" panose="020B0604020202020204" pitchFamily="34" charset="0"/>
                <a:cs typeface="Arial" panose="020B0604020202020204" pitchFamily="34" charset="0"/>
              </a:rPr>
              <a:t>DISEÑO DEL MANUAL DE FUCIONES Y COMPETENCIAS LABORALES DE LA EMPRESA AGROQUIN JF S.A.S</a:t>
            </a:r>
            <a:endParaRPr lang="en-US" sz="2000" b="1" spc="-120" dirty="0">
              <a:solidFill>
                <a:srgbClr val="000000"/>
              </a:solidFill>
              <a:latin typeface="Arial" panose="020B0604020202020204" pitchFamily="34" charset="0"/>
              <a:cs typeface="Arial" panose="020B0604020202020204" pitchFamily="34" charset="0"/>
            </a:endParaRPr>
          </a:p>
        </p:txBody>
      </p:sp>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l="160" t="21264" r="6608" b="71845"/>
          <a:stretch>
            <a:fillRect/>
          </a:stretch>
        </p:blipFill>
        <p:spPr>
          <a:xfrm>
            <a:off x="1028702" y="8389296"/>
            <a:ext cx="6087719" cy="449904"/>
          </a:xfrm>
          <a:prstGeom prst="rect">
            <a:avLst/>
          </a:prstGeom>
        </p:spPr>
      </p:pic>
      <p:grpSp>
        <p:nvGrpSpPr>
          <p:cNvPr id="5" name="Group 5"/>
          <p:cNvGrpSpPr/>
          <p:nvPr/>
        </p:nvGrpSpPr>
        <p:grpSpPr>
          <a:xfrm>
            <a:off x="13124850" y="0"/>
            <a:ext cx="5163151" cy="10287000"/>
            <a:chOff x="0" y="0"/>
            <a:chExt cx="6884199" cy="13716000"/>
          </a:xfrm>
        </p:grpSpPr>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rcRect t="415" r="34"/>
            <a:stretch>
              <a:fillRect/>
            </a:stretch>
          </p:blipFill>
          <p:spPr>
            <a:xfrm flipH="1">
              <a:off x="0" y="0"/>
              <a:ext cx="6884199" cy="6858000"/>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rcRect t="415" r="34"/>
            <a:stretch>
              <a:fillRect/>
            </a:stretch>
          </p:blipFill>
          <p:spPr>
            <a:xfrm flipH="1">
              <a:off x="0" y="6858000"/>
              <a:ext cx="6884199" cy="6858000"/>
            </a:xfrm>
            <a:prstGeom prst="rect">
              <a:avLst/>
            </a:prstGeom>
          </p:spPr>
        </p:pic>
      </p:grpSp>
      <p:grpSp>
        <p:nvGrpSpPr>
          <p:cNvPr id="8" name="Group 8"/>
          <p:cNvGrpSpPr/>
          <p:nvPr/>
        </p:nvGrpSpPr>
        <p:grpSpPr>
          <a:xfrm>
            <a:off x="10023340" y="0"/>
            <a:ext cx="10726128" cy="10652611"/>
            <a:chOff x="0" y="0"/>
            <a:chExt cx="14301503" cy="14203480"/>
          </a:xfrm>
        </p:grpSpPr>
        <p:pic>
          <p:nvPicPr>
            <p:cNvPr id="9" name="Picture 9"/>
            <p:cNvPicPr>
              <a:picLocks noChangeAspect="1"/>
            </p:cNvPicPr>
            <p:nvPr/>
          </p:nvPicPr>
          <p:blipFill>
            <a:blip r:embed="rId6">
              <a:alphaModFix amt="32999"/>
            </a:blip>
            <a:srcRect r="7310"/>
            <a:stretch>
              <a:fillRect/>
            </a:stretch>
          </p:blipFill>
          <p:spPr>
            <a:xfrm>
              <a:off x="2775700" y="0"/>
              <a:ext cx="11525803" cy="9326128"/>
            </a:xfrm>
            <a:prstGeom prst="rect">
              <a:avLst/>
            </a:prstGeom>
          </p:spPr>
        </p:pic>
        <p:grpSp>
          <p:nvGrpSpPr>
            <p:cNvPr id="10" name="Group 10"/>
            <p:cNvGrpSpPr>
              <a:grpSpLocks noChangeAspect="1"/>
            </p:cNvGrpSpPr>
            <p:nvPr/>
          </p:nvGrpSpPr>
          <p:grpSpPr>
            <a:xfrm>
              <a:off x="2775700" y="0"/>
              <a:ext cx="10859180" cy="9404050"/>
              <a:chOff x="0" y="0"/>
              <a:chExt cx="6350000" cy="5499100"/>
            </a:xfrm>
          </p:grpSpPr>
          <p:sp>
            <p:nvSpPr>
              <p:cNvPr id="11" name="Freeform 11"/>
              <p:cNvSpPr/>
              <p:nvPr/>
            </p:nvSpPr>
            <p:spPr>
              <a:xfrm>
                <a:off x="0" y="0"/>
                <a:ext cx="6350000" cy="5499100"/>
              </a:xfrm>
              <a:custGeom>
                <a:avLst/>
                <a:gdLst/>
                <a:ahLst/>
                <a:cxnLst/>
                <a:rect l="l" t="t" r="r" b="b"/>
                <a:pathLst>
                  <a:path w="6350000" h="5499100">
                    <a:moveTo>
                      <a:pt x="3175000" y="0"/>
                    </a:moveTo>
                    <a:lnTo>
                      <a:pt x="0" y="0"/>
                    </a:lnTo>
                    <a:lnTo>
                      <a:pt x="1587500" y="2749550"/>
                    </a:lnTo>
                    <a:lnTo>
                      <a:pt x="3175000" y="5499100"/>
                    </a:lnTo>
                    <a:lnTo>
                      <a:pt x="4762500" y="2749550"/>
                    </a:lnTo>
                    <a:lnTo>
                      <a:pt x="6350000" y="0"/>
                    </a:lnTo>
                    <a:close/>
                  </a:path>
                </a:pathLst>
              </a:custGeom>
              <a:blipFill>
                <a:blip r:embed="rId6"/>
                <a:stretch>
                  <a:fillRect r="-15466"/>
                </a:stretch>
              </a:blipFill>
            </p:spPr>
          </p:sp>
        </p:grpSp>
        <p:pic>
          <p:nvPicPr>
            <p:cNvPr id="12" name="Picture 12"/>
            <p:cNvPicPr>
              <a:picLocks noChangeAspect="1"/>
            </p:cNvPicPr>
            <p:nvPr/>
          </p:nvPicPr>
          <p:blipFill>
            <a:blip r:embed="rId7">
              <a:alphaModFix amt="38000"/>
            </a:blip>
            <a:srcRect l="18690" t="23271" r="14846"/>
            <a:stretch>
              <a:fillRect/>
            </a:stretch>
          </p:blipFill>
          <p:spPr>
            <a:xfrm>
              <a:off x="2775700" y="6718864"/>
              <a:ext cx="11525803" cy="7484616"/>
            </a:xfrm>
            <a:prstGeom prst="rect">
              <a:avLst/>
            </a:prstGeom>
          </p:spPr>
        </p:pic>
        <p:grpSp>
          <p:nvGrpSpPr>
            <p:cNvPr id="13" name="Group 13"/>
            <p:cNvGrpSpPr>
              <a:grpSpLocks noChangeAspect="1"/>
            </p:cNvGrpSpPr>
            <p:nvPr/>
          </p:nvGrpSpPr>
          <p:grpSpPr>
            <a:xfrm>
              <a:off x="0" y="5125689"/>
              <a:ext cx="10555570" cy="9077791"/>
              <a:chOff x="0" y="0"/>
              <a:chExt cx="6350000" cy="5461000"/>
            </a:xfrm>
          </p:grpSpPr>
          <p:sp>
            <p:nvSpPr>
              <p:cNvPr id="14" name="Freeform 14"/>
              <p:cNvSpPr/>
              <p:nvPr/>
            </p:nvSpPr>
            <p:spPr>
              <a:xfrm>
                <a:off x="59563" y="32385"/>
                <a:ext cx="6230874" cy="5396230"/>
              </a:xfrm>
              <a:custGeom>
                <a:avLst/>
                <a:gdLst/>
                <a:ahLst/>
                <a:cxnLst/>
                <a:rect l="l" t="t" r="r" b="b"/>
                <a:pathLst>
                  <a:path w="6230874" h="5396230">
                    <a:moveTo>
                      <a:pt x="3115437" y="0"/>
                    </a:moveTo>
                    <a:lnTo>
                      <a:pt x="0" y="5396230"/>
                    </a:lnTo>
                    <a:lnTo>
                      <a:pt x="6230874" y="5396230"/>
                    </a:lnTo>
                    <a:close/>
                  </a:path>
                </a:pathLst>
              </a:custGeom>
              <a:blipFill>
                <a:blip r:embed="rId7"/>
                <a:stretch>
                  <a:fillRect t="-1800" r="-59508" b="-1800"/>
                </a:stretch>
              </a:blipFill>
            </p:spPr>
          </p:sp>
        </p:grpSp>
      </p:grpSp>
      <p:grpSp>
        <p:nvGrpSpPr>
          <p:cNvPr id="15" name="Group 15"/>
          <p:cNvGrpSpPr/>
          <p:nvPr/>
        </p:nvGrpSpPr>
        <p:grpSpPr>
          <a:xfrm>
            <a:off x="579245" y="449995"/>
            <a:ext cx="3493315" cy="1157412"/>
            <a:chOff x="0" y="0"/>
            <a:chExt cx="4657753" cy="1543217"/>
          </a:xfrm>
        </p:grpSpPr>
        <p:pic>
          <p:nvPicPr>
            <p:cNvPr id="16" name="Picture 16"/>
            <p:cNvPicPr>
              <a:picLocks noChangeAspect="1"/>
            </p:cNvPicPr>
            <p:nvPr/>
          </p:nvPicPr>
          <p:blipFill>
            <a:blip r:embed="rId8"/>
            <a:srcRect/>
            <a:stretch>
              <a:fillRect/>
            </a:stretch>
          </p:blipFill>
          <p:spPr>
            <a:xfrm>
              <a:off x="0" y="0"/>
              <a:ext cx="1451358" cy="1543217"/>
            </a:xfrm>
            <a:prstGeom prst="rect">
              <a:avLst/>
            </a:prstGeom>
          </p:spPr>
        </p:pic>
        <p:sp>
          <p:nvSpPr>
            <p:cNvPr id="17" name="TextBox 17"/>
            <p:cNvSpPr txBox="1"/>
            <p:nvPr/>
          </p:nvSpPr>
          <p:spPr>
            <a:xfrm>
              <a:off x="1847567" y="12284"/>
              <a:ext cx="2285327" cy="495863"/>
            </a:xfrm>
            <a:prstGeom prst="rect">
              <a:avLst/>
            </a:prstGeom>
          </p:spPr>
          <p:txBody>
            <a:bodyPr lIns="0" tIns="0" rIns="0" bIns="0" rtlCol="0" anchor="t">
              <a:spAutoFit/>
            </a:bodyPr>
            <a:lstStyle/>
            <a:p>
              <a:pPr algn="ctr">
                <a:lnSpc>
                  <a:spcPts val="2895"/>
                </a:lnSpc>
              </a:pPr>
              <a:r>
                <a:rPr lang="en-US" sz="2443" spc="-24">
                  <a:solidFill>
                    <a:srgbClr val="35B729"/>
                  </a:solidFill>
                  <a:latin typeface="Playfair Display Bold"/>
                </a:rPr>
                <a:t>Universidad </a:t>
              </a:r>
            </a:p>
          </p:txBody>
        </p:sp>
        <p:sp>
          <p:nvSpPr>
            <p:cNvPr id="18" name="TextBox 18"/>
            <p:cNvSpPr txBox="1"/>
            <p:nvPr/>
          </p:nvSpPr>
          <p:spPr>
            <a:xfrm>
              <a:off x="1322707" y="533904"/>
              <a:ext cx="3335046" cy="427468"/>
            </a:xfrm>
            <a:prstGeom prst="rect">
              <a:avLst/>
            </a:prstGeom>
          </p:spPr>
          <p:txBody>
            <a:bodyPr lIns="0" tIns="0" rIns="0" bIns="0" rtlCol="0" anchor="t">
              <a:spAutoFit/>
            </a:bodyPr>
            <a:lstStyle/>
            <a:p>
              <a:pPr algn="ctr">
                <a:lnSpc>
                  <a:spcPts val="2477"/>
                </a:lnSpc>
              </a:pPr>
              <a:r>
                <a:rPr lang="en-US" sz="2091" spc="-20" dirty="0">
                  <a:solidFill>
                    <a:srgbClr val="1F7317"/>
                  </a:solidFill>
                  <a:latin typeface="Playfair Display Bold"/>
                </a:rPr>
                <a:t>Popular del Cesar</a:t>
              </a:r>
            </a:p>
          </p:txBody>
        </p:sp>
        <p:sp>
          <p:nvSpPr>
            <p:cNvPr id="19" name="TextBox 19"/>
            <p:cNvSpPr txBox="1"/>
            <p:nvPr/>
          </p:nvSpPr>
          <p:spPr>
            <a:xfrm>
              <a:off x="1847567" y="1031754"/>
              <a:ext cx="2084133" cy="256480"/>
            </a:xfrm>
            <a:prstGeom prst="rect">
              <a:avLst/>
            </a:prstGeom>
          </p:spPr>
          <p:txBody>
            <a:bodyPr lIns="0" tIns="0" rIns="0" bIns="0" rtlCol="0" anchor="t">
              <a:spAutoFit/>
            </a:bodyPr>
            <a:lstStyle/>
            <a:p>
              <a:pPr algn="ctr">
                <a:lnSpc>
                  <a:spcPts val="1467"/>
                </a:lnSpc>
              </a:pPr>
              <a:r>
                <a:rPr lang="en-US" sz="1237" spc="-12">
                  <a:solidFill>
                    <a:srgbClr val="000000"/>
                  </a:solidFill>
                  <a:latin typeface="Playfair Display Bold"/>
                </a:rPr>
                <a:t>Seccional Aguachica </a:t>
              </a:r>
            </a:p>
          </p:txBody>
        </p:sp>
      </p:grpSp>
      <p:pic>
        <p:nvPicPr>
          <p:cNvPr id="20" name="Picture 20"/>
          <p:cNvPicPr>
            <a:picLocks noChangeAspect="1"/>
          </p:cNvPicPr>
          <p:nvPr/>
        </p:nvPicPr>
        <p:blipFill>
          <a:blip r:embed="rId9"/>
          <a:srcRect l="27903" t="7707" r="27626" b="7032"/>
          <a:stretch>
            <a:fillRect/>
          </a:stretch>
        </p:blipFill>
        <p:spPr>
          <a:xfrm>
            <a:off x="10023341" y="298188"/>
            <a:ext cx="1506527" cy="1624685"/>
          </a:xfrm>
          <a:prstGeom prst="rect">
            <a:avLst/>
          </a:prstGeom>
        </p:spPr>
      </p:pic>
      <p:sp>
        <p:nvSpPr>
          <p:cNvPr id="27" name="Rectángulo 26"/>
          <p:cNvSpPr/>
          <p:nvPr/>
        </p:nvSpPr>
        <p:spPr>
          <a:xfrm>
            <a:off x="879340" y="8330451"/>
            <a:ext cx="10284009" cy="1685846"/>
          </a:xfrm>
          <a:prstGeom prst="rect">
            <a:avLst/>
          </a:prstGeom>
        </p:spPr>
        <p:txBody>
          <a:bodyPr wrap="square">
            <a:spAutoFit/>
          </a:bodyPr>
          <a:lstStyle/>
          <a:p>
            <a:pPr algn="ctr">
              <a:lnSpc>
                <a:spcPct val="150000"/>
              </a:lnSpc>
              <a:spcBef>
                <a:spcPct val="0"/>
              </a:spcBef>
              <a:buFontTx/>
              <a:buNone/>
            </a:pPr>
            <a:r>
              <a:rPr lang="es-MX" altLang="en-US" sz="2400" b="1" dirty="0">
                <a:latin typeface="Arial" panose="020B0604020202020204" pitchFamily="34" charset="0"/>
                <a:cs typeface="Arial" panose="020B0604020202020204" pitchFamily="34" charset="0"/>
              </a:rPr>
              <a:t>UNIVERSIDAD POPULAR DEL CESAR SECCIONAL AGUACHICA</a:t>
            </a:r>
          </a:p>
          <a:p>
            <a:pPr algn="ctr">
              <a:lnSpc>
                <a:spcPct val="150000"/>
              </a:lnSpc>
              <a:spcBef>
                <a:spcPct val="0"/>
              </a:spcBef>
              <a:buFontTx/>
              <a:buNone/>
            </a:pPr>
            <a:r>
              <a:rPr lang="es-MX" altLang="en-US" sz="2400" b="1" dirty="0">
                <a:latin typeface="Arial" panose="020B0604020202020204" pitchFamily="34" charset="0"/>
                <a:cs typeface="Arial" panose="020B0604020202020204" pitchFamily="34" charset="0"/>
              </a:rPr>
              <a:t>PROGRAMA ADMINISTRACION DE MEPRESAS</a:t>
            </a:r>
          </a:p>
          <a:p>
            <a:pPr algn="ctr">
              <a:lnSpc>
                <a:spcPct val="150000"/>
              </a:lnSpc>
              <a:spcBef>
                <a:spcPct val="0"/>
              </a:spcBef>
              <a:buFontTx/>
              <a:buNone/>
            </a:pPr>
            <a:r>
              <a:rPr lang="es-MX" altLang="en-US" sz="2400" b="1" dirty="0">
                <a:latin typeface="Arial" panose="020B0604020202020204" pitchFamily="34" charset="0"/>
                <a:cs typeface="Arial" panose="020B0604020202020204" pitchFamily="34" charset="0"/>
              </a:rPr>
              <a:t>2022-1</a:t>
            </a:r>
          </a:p>
        </p:txBody>
      </p:sp>
      <p:sp>
        <p:nvSpPr>
          <p:cNvPr id="28" name="Rectángulo 27"/>
          <p:cNvSpPr/>
          <p:nvPr/>
        </p:nvSpPr>
        <p:spPr>
          <a:xfrm>
            <a:off x="2803027" y="6614647"/>
            <a:ext cx="6676443" cy="830997"/>
          </a:xfrm>
          <a:prstGeom prst="rect">
            <a:avLst/>
          </a:prstGeom>
        </p:spPr>
        <p:txBody>
          <a:bodyPr wrap="none">
            <a:spAutoFit/>
          </a:bodyPr>
          <a:lstStyle/>
          <a:p>
            <a:pPr algn="ctr">
              <a:spcBef>
                <a:spcPct val="0"/>
              </a:spcBef>
              <a:buFontTx/>
              <a:buNone/>
            </a:pPr>
            <a:r>
              <a:rPr lang="es-MX" altLang="en-US" sz="2400" b="1" dirty="0" smtClean="0">
                <a:latin typeface="Arial" panose="020B0604020202020204" pitchFamily="34" charset="0"/>
                <a:cs typeface="Arial" panose="020B0604020202020204" pitchFamily="34" charset="0"/>
              </a:rPr>
              <a:t>ASESOR</a:t>
            </a:r>
          </a:p>
          <a:p>
            <a:pPr algn="ctr">
              <a:spcBef>
                <a:spcPct val="0"/>
              </a:spcBef>
              <a:buFontTx/>
              <a:buNone/>
            </a:pPr>
            <a:r>
              <a:rPr lang="es-MX" altLang="en-US" sz="2400" b="1" dirty="0" smtClean="0">
                <a:latin typeface="Arial" panose="020B0604020202020204" pitchFamily="34" charset="0"/>
                <a:cs typeface="Arial" panose="020B0604020202020204" pitchFamily="34" charset="0"/>
              </a:rPr>
              <a:t>LILIANA MARIA CASTEBLANCO MARTINEZ </a:t>
            </a:r>
            <a:endParaRPr lang="es-MX" altLang="en-US" sz="2400" b="1" dirty="0">
              <a:latin typeface="Arial" panose="020B0604020202020204" pitchFamily="34" charset="0"/>
              <a:cs typeface="Arial" panose="020B0604020202020204" pitchFamily="34" charset="0"/>
            </a:endParaRPr>
          </a:p>
        </p:txBody>
      </p:sp>
      <p:sp>
        <p:nvSpPr>
          <p:cNvPr id="29" name="Rectángulo 28"/>
          <p:cNvSpPr/>
          <p:nvPr/>
        </p:nvSpPr>
        <p:spPr>
          <a:xfrm>
            <a:off x="3663547" y="5068219"/>
            <a:ext cx="4955396" cy="461665"/>
          </a:xfrm>
          <a:prstGeom prst="rect">
            <a:avLst/>
          </a:prstGeom>
        </p:spPr>
        <p:txBody>
          <a:bodyPr wrap="none">
            <a:spAutoFit/>
          </a:bodyPr>
          <a:lstStyle/>
          <a:p>
            <a:pPr algn="ctr">
              <a:spcBef>
                <a:spcPct val="0"/>
              </a:spcBef>
              <a:buFontTx/>
              <a:buNone/>
            </a:pPr>
            <a:r>
              <a:rPr lang="es-MX" altLang="en-US" sz="2400" b="1" dirty="0" smtClean="0">
                <a:latin typeface="Arial" panose="020B0604020202020204" pitchFamily="34" charset="0"/>
                <a:cs typeface="Arial" panose="020B0604020202020204" pitchFamily="34" charset="0"/>
              </a:rPr>
              <a:t>GEILY DANIELA AYALA GARCIA </a:t>
            </a:r>
            <a:endParaRPr lang="es-MX" altLang="en-US" sz="2400" b="1" dirty="0">
              <a:latin typeface="Arial" panose="020B0604020202020204" pitchFamily="34" charset="0"/>
              <a:cs typeface="Arial" panose="020B0604020202020204" pitchFamily="34" charset="0"/>
            </a:endParaRPr>
          </a:p>
        </p:txBody>
      </p:sp>
      <p:sp>
        <p:nvSpPr>
          <p:cNvPr id="30" name="Rectángulo 29"/>
          <p:cNvSpPr/>
          <p:nvPr/>
        </p:nvSpPr>
        <p:spPr>
          <a:xfrm>
            <a:off x="3782235" y="3280780"/>
            <a:ext cx="4532010" cy="461665"/>
          </a:xfrm>
          <a:prstGeom prst="rect">
            <a:avLst/>
          </a:prstGeom>
        </p:spPr>
        <p:txBody>
          <a:bodyPr wrap="none">
            <a:spAutoFit/>
          </a:bodyPr>
          <a:lstStyle/>
          <a:p>
            <a:pPr algn="ctr">
              <a:spcBef>
                <a:spcPct val="0"/>
              </a:spcBef>
              <a:buFontTx/>
              <a:buNone/>
            </a:pPr>
            <a:r>
              <a:rPr lang="es-MX" altLang="en-US" sz="2400" b="1" dirty="0">
                <a:latin typeface="Arial" panose="020B0604020202020204" pitchFamily="34" charset="0"/>
                <a:cs typeface="Arial" panose="020B0604020202020204" pitchFamily="34" charset="0"/>
              </a:rPr>
              <a:t>PRACTICAS CURRICULARES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lipse 15"/>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2"/>
          <p:cNvGrpSpPr/>
          <p:nvPr/>
        </p:nvGrpSpPr>
        <p:grpSpPr>
          <a:xfrm>
            <a:off x="0" y="9305926"/>
            <a:ext cx="19280880" cy="1312977"/>
            <a:chOff x="0" y="0"/>
            <a:chExt cx="25707840" cy="1750636"/>
          </a:xfrm>
        </p:grpSpPr>
        <p:grpSp>
          <p:nvGrpSpPr>
            <p:cNvPr id="3" name="Group 3"/>
            <p:cNvGrpSpPr/>
            <p:nvPr/>
          </p:nvGrpSpPr>
          <p:grpSpPr>
            <a:xfrm rot="5400000">
              <a:off x="13125860" y="-10831345"/>
              <a:ext cx="1750636" cy="23413325"/>
              <a:chOff x="0" y="0"/>
              <a:chExt cx="3130550" cy="41868551"/>
            </a:xfrm>
          </p:grpSpPr>
          <p:sp>
            <p:nvSpPr>
              <p:cNvPr id="4" name="Freeform 4"/>
              <p:cNvSpPr/>
              <p:nvPr/>
            </p:nvSpPr>
            <p:spPr>
              <a:xfrm>
                <a:off x="0" y="0"/>
                <a:ext cx="3130550" cy="41868551"/>
              </a:xfrm>
              <a:custGeom>
                <a:avLst/>
                <a:gdLst/>
                <a:ahLst/>
                <a:cxnLst/>
                <a:rect l="l" t="t" r="r" b="b"/>
                <a:pathLst>
                  <a:path w="3130550" h="41868551">
                    <a:moveTo>
                      <a:pt x="0" y="1123950"/>
                    </a:moveTo>
                    <a:lnTo>
                      <a:pt x="0" y="41868551"/>
                    </a:lnTo>
                    <a:lnTo>
                      <a:pt x="3130550" y="41868551"/>
                    </a:lnTo>
                    <a:lnTo>
                      <a:pt x="3130550" y="0"/>
                    </a:lnTo>
                    <a:close/>
                  </a:path>
                </a:pathLst>
              </a:custGeom>
              <a:solidFill>
                <a:srgbClr val="EFEAF4"/>
              </a:solidFill>
            </p:spPr>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t="34026"/>
            <a:stretch>
              <a:fillRect/>
            </a:stretch>
          </p:blipFill>
          <p:spPr>
            <a:xfrm>
              <a:off x="0" y="0"/>
              <a:ext cx="3066088" cy="1750636"/>
            </a:xfrm>
            <a:prstGeom prst="rect">
              <a:avLst/>
            </a:prstGeom>
          </p:spPr>
        </p:pic>
      </p:grpSp>
      <p:pic>
        <p:nvPicPr>
          <p:cNvPr id="6" name="Picture 6"/>
          <p:cNvPicPr>
            <a:picLocks noChangeAspect="1"/>
          </p:cNvPicPr>
          <p:nvPr/>
        </p:nvPicPr>
        <p:blipFill>
          <a:blip r:embed="rId4"/>
          <a:srcRect/>
          <a:stretch>
            <a:fillRect/>
          </a:stretch>
        </p:blipFill>
        <p:spPr>
          <a:xfrm>
            <a:off x="741377" y="519982"/>
            <a:ext cx="1475132" cy="1568495"/>
          </a:xfrm>
          <a:prstGeom prst="rect">
            <a:avLst/>
          </a:prstGeom>
        </p:spPr>
      </p:pic>
      <p:pic>
        <p:nvPicPr>
          <p:cNvPr id="7" name="Picture 7"/>
          <p:cNvPicPr>
            <a:picLocks noChangeAspect="1"/>
          </p:cNvPicPr>
          <p:nvPr/>
        </p:nvPicPr>
        <p:blipFill>
          <a:blip r:embed="rId5"/>
          <a:srcRect/>
          <a:stretch>
            <a:fillRect/>
          </a:stretch>
        </p:blipFill>
        <p:spPr>
          <a:xfrm>
            <a:off x="15861632" y="605394"/>
            <a:ext cx="1397669" cy="1397669"/>
          </a:xfrm>
          <a:prstGeom prst="rect">
            <a:avLst/>
          </a:prstGeom>
        </p:spPr>
      </p:pic>
      <p:sp>
        <p:nvSpPr>
          <p:cNvPr id="9" name="Rectángulo 8"/>
          <p:cNvSpPr/>
          <p:nvPr/>
        </p:nvSpPr>
        <p:spPr>
          <a:xfrm>
            <a:off x="7315200" y="1304228"/>
            <a:ext cx="2783134" cy="830997"/>
          </a:xfrm>
          <a:prstGeom prst="rect">
            <a:avLst/>
          </a:prstGeom>
        </p:spPr>
        <p:txBody>
          <a:bodyPr wrap="none">
            <a:spAutoFit/>
          </a:bodyPr>
          <a:lstStyle/>
          <a:p>
            <a:pPr algn="ctr">
              <a:defRPr/>
            </a:pPr>
            <a:r>
              <a:rPr lang="es-CO" sz="4800" b="1" dirty="0" smtClean="0">
                <a:latin typeface="Arial" panose="020B0604020202020204" pitchFamily="34" charset="0"/>
              </a:rPr>
              <a:t>ANEXOS</a:t>
            </a:r>
            <a:endParaRPr lang="es-CO" sz="4800" b="1" dirty="0">
              <a:latin typeface="Arial" panose="020B0604020202020204" pitchFamily="34" charset="0"/>
            </a:endParaRPr>
          </a:p>
        </p:txBody>
      </p:sp>
      <p:sp>
        <p:nvSpPr>
          <p:cNvPr id="15"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09</a:t>
            </a:r>
            <a:endParaRPr lang="en-US" sz="2800" b="1" dirty="0">
              <a:latin typeface="Arial" panose="020B0604020202020204" pitchFamily="34" charset="0"/>
              <a:cs typeface="Arial" panose="020B0604020202020204" pitchFamily="34" charset="0"/>
            </a:endParaRPr>
          </a:p>
        </p:txBody>
      </p:sp>
      <p:pic>
        <p:nvPicPr>
          <p:cNvPr id="8" name="Imagen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2230" y="4177491"/>
            <a:ext cx="4529591" cy="3401387"/>
          </a:xfrm>
          <a:prstGeom prst="rect">
            <a:avLst/>
          </a:prstGeom>
        </p:spPr>
      </p:pic>
      <p:pic>
        <p:nvPicPr>
          <p:cNvPr id="10" name="Imagen 9"/>
          <p:cNvPicPr>
            <a:picLocks noChangeAspect="1"/>
          </p:cNvPicPr>
          <p:nvPr/>
        </p:nvPicPr>
        <p:blipFill>
          <a:blip r:embed="rId7"/>
          <a:stretch>
            <a:fillRect/>
          </a:stretch>
        </p:blipFill>
        <p:spPr>
          <a:xfrm>
            <a:off x="5533227" y="2515437"/>
            <a:ext cx="3259512" cy="3962400"/>
          </a:xfrm>
          <a:prstGeom prst="rect">
            <a:avLst/>
          </a:prstGeom>
        </p:spPr>
      </p:pic>
      <p:pic>
        <p:nvPicPr>
          <p:cNvPr id="12" name="Imagen 11"/>
          <p:cNvPicPr>
            <a:picLocks noChangeAspect="1"/>
          </p:cNvPicPr>
          <p:nvPr/>
        </p:nvPicPr>
        <p:blipFill>
          <a:blip r:embed="rId8"/>
          <a:stretch>
            <a:fillRect/>
          </a:stretch>
        </p:blipFill>
        <p:spPr>
          <a:xfrm>
            <a:off x="9677400" y="3536901"/>
            <a:ext cx="3549276" cy="4729410"/>
          </a:xfrm>
          <a:prstGeom prst="rect">
            <a:avLst/>
          </a:prstGeom>
        </p:spPr>
      </p:pic>
      <p:pic>
        <p:nvPicPr>
          <p:cNvPr id="13" name="Imagen 12"/>
          <p:cNvPicPr>
            <a:picLocks noChangeAspect="1"/>
          </p:cNvPicPr>
          <p:nvPr/>
        </p:nvPicPr>
        <p:blipFill>
          <a:blip r:embed="rId9"/>
          <a:stretch>
            <a:fillRect/>
          </a:stretch>
        </p:blipFill>
        <p:spPr>
          <a:xfrm>
            <a:off x="13828082" y="2082660"/>
            <a:ext cx="3328641" cy="443541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lipse 13"/>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AutoShape 4"/>
          <p:cNvSpPr/>
          <p:nvPr/>
        </p:nvSpPr>
        <p:spPr>
          <a:xfrm>
            <a:off x="4790417" y="-446410"/>
            <a:ext cx="13497585" cy="791631"/>
          </a:xfrm>
          <a:prstGeom prst="rect">
            <a:avLst/>
          </a:prstGeom>
          <a:solidFill>
            <a:srgbClr val="EFEAF4"/>
          </a:solidFill>
        </p:spPr>
      </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t="34026"/>
          <a:stretch>
            <a:fillRect/>
          </a:stretch>
        </p:blipFill>
        <p:spPr>
          <a:xfrm flipH="1" flipV="1">
            <a:off x="0" y="-1169840"/>
            <a:ext cx="5660104" cy="3231735"/>
          </a:xfrm>
          <a:prstGeom prst="rect">
            <a:avLst/>
          </a:prstGeom>
        </p:spPr>
      </p:pic>
      <p:pic>
        <p:nvPicPr>
          <p:cNvPr id="6" name="Picture 6"/>
          <p:cNvPicPr>
            <a:picLocks noChangeAspect="1"/>
          </p:cNvPicPr>
          <p:nvPr/>
        </p:nvPicPr>
        <p:blipFill>
          <a:blip r:embed="rId4"/>
          <a:srcRect/>
          <a:stretch>
            <a:fillRect/>
          </a:stretch>
        </p:blipFill>
        <p:spPr>
          <a:xfrm>
            <a:off x="16242085" y="713358"/>
            <a:ext cx="1397669" cy="1397669"/>
          </a:xfrm>
          <a:prstGeom prst="rect">
            <a:avLst/>
          </a:prstGeom>
        </p:spPr>
      </p:pic>
      <p:pic>
        <p:nvPicPr>
          <p:cNvPr id="7" name="Picture 7"/>
          <p:cNvPicPr>
            <a:picLocks noChangeAspect="1"/>
          </p:cNvPicPr>
          <p:nvPr/>
        </p:nvPicPr>
        <p:blipFill>
          <a:blip r:embed="rId5"/>
          <a:srcRect/>
          <a:stretch>
            <a:fillRect/>
          </a:stretch>
        </p:blipFill>
        <p:spPr>
          <a:xfrm>
            <a:off x="624034" y="8147282"/>
            <a:ext cx="1475132" cy="1568495"/>
          </a:xfrm>
          <a:prstGeom prst="rect">
            <a:avLst/>
          </a:prstGeom>
        </p:spPr>
      </p:pic>
      <p:sp>
        <p:nvSpPr>
          <p:cNvPr id="10" name="Rectángulo 9"/>
          <p:cNvSpPr/>
          <p:nvPr/>
        </p:nvSpPr>
        <p:spPr>
          <a:xfrm>
            <a:off x="990600" y="4845576"/>
            <a:ext cx="5912581" cy="1200329"/>
          </a:xfrm>
          <a:prstGeom prst="rect">
            <a:avLst/>
          </a:prstGeom>
        </p:spPr>
        <p:txBody>
          <a:bodyPr wrap="none">
            <a:spAutoFit/>
            <a:scene3d>
              <a:camera prst="orthographicFront"/>
              <a:lightRig rig="threePt" dir="t"/>
            </a:scene3d>
            <a:sp3d extrusionH="57150">
              <a:bevelT w="38100" h="38100"/>
            </a:sp3d>
          </a:bodyPr>
          <a:lstStyle/>
          <a:p>
            <a:pPr lvl="0" algn="ctr" fontAlgn="base">
              <a:spcBef>
                <a:spcPct val="50000"/>
              </a:spcBef>
              <a:spcAft>
                <a:spcPct val="0"/>
              </a:spcAft>
            </a:pPr>
            <a:r>
              <a:rPr kumimoji="1" lang="es-CO" altLang="es-CO" sz="7200" b="1" dirty="0" smtClean="0">
                <a:solidFill>
                  <a:srgbClr val="000000"/>
                </a:solidFill>
                <a:effectLst>
                  <a:reflection blurRad="6350" stA="55000" endA="300" endPos="45500" dir="5400000" sy="-100000" algn="bl" rotWithShape="0"/>
                </a:effectLst>
                <a:latin typeface="Arial" panose="020B0604020202020204" pitchFamily="34" charset="0"/>
                <a:cs typeface="Arial" panose="020B0604020202020204" pitchFamily="34" charset="0"/>
              </a:rPr>
              <a:t>PREGUNTAS</a:t>
            </a:r>
            <a:endParaRPr kumimoji="1" lang="es-CO" altLang="es-CO" sz="7200" b="1" dirty="0">
              <a:solidFill>
                <a:srgbClr val="000000"/>
              </a:solidFill>
              <a:effectLst>
                <a:reflection blurRad="6350" stA="55000" endA="300" endPos="45500" dir="5400000" sy="-100000" algn="bl" rotWithShape="0"/>
              </a:effectLst>
              <a:latin typeface="Arial" panose="020B0604020202020204" pitchFamily="34" charset="0"/>
              <a:cs typeface="Arial" panose="020B0604020202020204" pitchFamily="34" charset="0"/>
            </a:endParaRPr>
          </a:p>
        </p:txBody>
      </p:sp>
      <p:pic>
        <p:nvPicPr>
          <p:cNvPr id="8" name="Picture 9"/>
          <p:cNvPicPr>
            <a:picLocks noChangeAspect="1"/>
          </p:cNvPicPr>
          <p:nvPr/>
        </p:nvPicPr>
        <p:blipFill>
          <a:blip r:embed="rId6"/>
          <a:srcRect/>
          <a:stretch>
            <a:fillRect/>
          </a:stretch>
        </p:blipFill>
        <p:spPr>
          <a:xfrm>
            <a:off x="7147290" y="1876184"/>
            <a:ext cx="5867400" cy="6271098"/>
          </a:xfrm>
          <a:prstGeom prst="rect">
            <a:avLst/>
          </a:prstGeom>
        </p:spPr>
      </p:pic>
      <p:sp>
        <p:nvSpPr>
          <p:cNvPr id="13"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07</a:t>
            </a:r>
            <a:endParaRPr lang="en-US"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50119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2314816" y="-2086793"/>
            <a:ext cx="6208021" cy="4173585"/>
            <a:chOff x="0" y="0"/>
            <a:chExt cx="7990758" cy="5372100"/>
          </a:xfrm>
        </p:grpSpPr>
        <p:sp>
          <p:nvSpPr>
            <p:cNvPr id="3" name="Freeform 3"/>
            <p:cNvSpPr/>
            <p:nvPr/>
          </p:nvSpPr>
          <p:spPr>
            <a:xfrm>
              <a:off x="0" y="0"/>
              <a:ext cx="7990758" cy="5372100"/>
            </a:xfrm>
            <a:custGeom>
              <a:avLst/>
              <a:gdLst/>
              <a:ahLst/>
              <a:cxnLst/>
              <a:rect l="l" t="t" r="r" b="b"/>
              <a:pathLst>
                <a:path w="7990758" h="5372100">
                  <a:moveTo>
                    <a:pt x="6440088" y="0"/>
                  </a:moveTo>
                  <a:lnTo>
                    <a:pt x="1550670" y="0"/>
                  </a:lnTo>
                  <a:lnTo>
                    <a:pt x="0" y="2686050"/>
                  </a:lnTo>
                  <a:lnTo>
                    <a:pt x="1550670" y="5372100"/>
                  </a:lnTo>
                  <a:lnTo>
                    <a:pt x="6440088" y="5372100"/>
                  </a:lnTo>
                  <a:lnTo>
                    <a:pt x="7990758" y="2686050"/>
                  </a:lnTo>
                  <a:lnTo>
                    <a:pt x="6440088" y="0"/>
                  </a:lnTo>
                  <a:close/>
                </a:path>
              </a:pathLst>
            </a:custGeom>
            <a:solidFill>
              <a:srgbClr val="30B12A"/>
            </a:solidFill>
          </p:spPr>
        </p:sp>
      </p:grpSp>
      <p:pic>
        <p:nvPicPr>
          <p:cNvPr id="4" name="Picture 4"/>
          <p:cNvPicPr>
            <a:picLocks noChangeAspect="1"/>
          </p:cNvPicPr>
          <p:nvPr/>
        </p:nvPicPr>
        <p:blipFill>
          <a:blip r:embed="rId2"/>
          <a:srcRect l="26651" t="7823" r="27057" b="8190"/>
          <a:stretch>
            <a:fillRect/>
          </a:stretch>
        </p:blipFill>
        <p:spPr>
          <a:xfrm>
            <a:off x="838200" y="2086793"/>
            <a:ext cx="5710696" cy="5828039"/>
          </a:xfrm>
          <a:prstGeom prst="rect">
            <a:avLst/>
          </a:prstGeom>
        </p:spPr>
      </p:pic>
      <p:grpSp>
        <p:nvGrpSpPr>
          <p:cNvPr id="5" name="Group 5"/>
          <p:cNvGrpSpPr/>
          <p:nvPr/>
        </p:nvGrpSpPr>
        <p:grpSpPr>
          <a:xfrm rot="-10800000">
            <a:off x="-1093063" y="7283541"/>
            <a:ext cx="2963586" cy="3459503"/>
            <a:chOff x="0" y="0"/>
            <a:chExt cx="4602013" cy="5372100"/>
          </a:xfrm>
        </p:grpSpPr>
        <p:sp>
          <p:nvSpPr>
            <p:cNvPr id="6" name="Freeform 6"/>
            <p:cNvSpPr/>
            <p:nvPr/>
          </p:nvSpPr>
          <p:spPr>
            <a:xfrm>
              <a:off x="0" y="0"/>
              <a:ext cx="4602013" cy="5372100"/>
            </a:xfrm>
            <a:custGeom>
              <a:avLst/>
              <a:gdLst/>
              <a:ahLst/>
              <a:cxnLst/>
              <a:rect l="l" t="t" r="r" b="b"/>
              <a:pathLst>
                <a:path w="4602013" h="5372100">
                  <a:moveTo>
                    <a:pt x="3051343" y="0"/>
                  </a:moveTo>
                  <a:lnTo>
                    <a:pt x="1550670" y="0"/>
                  </a:lnTo>
                  <a:lnTo>
                    <a:pt x="0" y="2686050"/>
                  </a:lnTo>
                  <a:lnTo>
                    <a:pt x="1550670" y="5372100"/>
                  </a:lnTo>
                  <a:lnTo>
                    <a:pt x="3051343" y="5372100"/>
                  </a:lnTo>
                  <a:lnTo>
                    <a:pt x="4602013" y="2686050"/>
                  </a:lnTo>
                  <a:lnTo>
                    <a:pt x="3051343" y="0"/>
                  </a:lnTo>
                  <a:close/>
                </a:path>
              </a:pathLst>
            </a:custGeom>
            <a:solidFill>
              <a:srgbClr val="F6D824"/>
            </a:solidFill>
          </p:spPr>
        </p:sp>
      </p:grpSp>
      <p:sp>
        <p:nvSpPr>
          <p:cNvPr id="7" name="TextBox 7"/>
          <p:cNvSpPr txBox="1"/>
          <p:nvPr/>
        </p:nvSpPr>
        <p:spPr>
          <a:xfrm>
            <a:off x="8283485" y="4315647"/>
            <a:ext cx="8115300" cy="1519775"/>
          </a:xfrm>
          <a:prstGeom prst="rect">
            <a:avLst/>
          </a:prstGeom>
        </p:spPr>
        <p:txBody>
          <a:bodyPr lIns="0" tIns="0" rIns="0" bIns="0" rtlCol="0" anchor="t">
            <a:spAutoFit/>
          </a:bodyPr>
          <a:lstStyle/>
          <a:p>
            <a:pPr algn="ctr">
              <a:lnSpc>
                <a:spcPts val="11440"/>
              </a:lnSpc>
              <a:spcBef>
                <a:spcPct val="0"/>
              </a:spcBef>
            </a:pPr>
            <a:r>
              <a:rPr lang="en-US" sz="15000" dirty="0">
                <a:solidFill>
                  <a:srgbClr val="000000"/>
                </a:solidFill>
                <a:latin typeface="Bernard MT Condensed" panose="02050806060905020404" pitchFamily="18" charset="0"/>
              </a:rPr>
              <a:t>¡GRACIAS!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4790417" y="-446410"/>
            <a:ext cx="13497585" cy="791631"/>
          </a:xfrm>
          <a:prstGeom prst="rect">
            <a:avLst/>
          </a:prstGeom>
          <a:solidFill>
            <a:srgbClr val="EFEAF4"/>
          </a:solidFill>
        </p:spPr>
      </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t="34026"/>
          <a:stretch>
            <a:fillRect/>
          </a:stretch>
        </p:blipFill>
        <p:spPr>
          <a:xfrm flipH="1" flipV="1">
            <a:off x="0" y="-1169840"/>
            <a:ext cx="5660104" cy="3231735"/>
          </a:xfrm>
          <a:prstGeom prst="rect">
            <a:avLst/>
          </a:prstGeom>
        </p:spPr>
      </p:pic>
      <p:pic>
        <p:nvPicPr>
          <p:cNvPr id="6" name="Picture 6"/>
          <p:cNvPicPr>
            <a:picLocks noChangeAspect="1"/>
          </p:cNvPicPr>
          <p:nvPr/>
        </p:nvPicPr>
        <p:blipFill>
          <a:blip r:embed="rId4"/>
          <a:srcRect/>
          <a:stretch>
            <a:fillRect/>
          </a:stretch>
        </p:blipFill>
        <p:spPr>
          <a:xfrm>
            <a:off x="16242086" y="8559466"/>
            <a:ext cx="1397669" cy="1397669"/>
          </a:xfrm>
          <a:prstGeom prst="rect">
            <a:avLst/>
          </a:prstGeom>
        </p:spPr>
      </p:pic>
      <p:pic>
        <p:nvPicPr>
          <p:cNvPr id="7" name="Picture 7"/>
          <p:cNvPicPr>
            <a:picLocks noChangeAspect="1"/>
          </p:cNvPicPr>
          <p:nvPr/>
        </p:nvPicPr>
        <p:blipFill>
          <a:blip r:embed="rId5"/>
          <a:srcRect/>
          <a:stretch>
            <a:fillRect/>
          </a:stretch>
        </p:blipFill>
        <p:spPr>
          <a:xfrm>
            <a:off x="624034" y="8147282"/>
            <a:ext cx="1475132" cy="1568495"/>
          </a:xfrm>
          <a:prstGeom prst="rect">
            <a:avLst/>
          </a:prstGeom>
        </p:spPr>
      </p:pic>
      <p:sp>
        <p:nvSpPr>
          <p:cNvPr id="10" name="Rectángulo 9"/>
          <p:cNvSpPr/>
          <p:nvPr/>
        </p:nvSpPr>
        <p:spPr>
          <a:xfrm>
            <a:off x="7162800" y="1383119"/>
            <a:ext cx="4971234" cy="830997"/>
          </a:xfrm>
          <a:prstGeom prst="rect">
            <a:avLst/>
          </a:prstGeom>
        </p:spPr>
        <p:txBody>
          <a:bodyPr wrap="none">
            <a:spAutoFit/>
          </a:bodyPr>
          <a:lstStyle/>
          <a:p>
            <a:pPr lvl="0" algn="ctr" fontAlgn="base">
              <a:spcBef>
                <a:spcPct val="50000"/>
              </a:spcBef>
              <a:spcAft>
                <a:spcPct val="0"/>
              </a:spcAft>
            </a:pPr>
            <a:r>
              <a:rPr kumimoji="1" lang="es-CO" altLang="es-CO" sz="4800" b="1" dirty="0">
                <a:solidFill>
                  <a:srgbClr val="000000"/>
                </a:solidFill>
                <a:latin typeface="Arial" panose="020B0604020202020204" pitchFamily="34" charset="0"/>
                <a:cs typeface="Arial" panose="020B0604020202020204" pitchFamily="34" charset="0"/>
              </a:rPr>
              <a:t>INTRODUCCIÓN</a:t>
            </a:r>
          </a:p>
        </p:txBody>
      </p:sp>
      <p:sp>
        <p:nvSpPr>
          <p:cNvPr id="17" name="Elipse 16"/>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01</a:t>
            </a:r>
          </a:p>
        </p:txBody>
      </p:sp>
      <p:sp>
        <p:nvSpPr>
          <p:cNvPr id="2" name="CuadroTexto 1"/>
          <p:cNvSpPr txBox="1"/>
          <p:nvPr/>
        </p:nvSpPr>
        <p:spPr>
          <a:xfrm>
            <a:off x="3733800" y="3298181"/>
            <a:ext cx="10591800" cy="4524315"/>
          </a:xfrm>
          <a:prstGeom prst="rect">
            <a:avLst/>
          </a:prstGeom>
          <a:noFill/>
        </p:spPr>
        <p:txBody>
          <a:bodyPr wrap="square" rtlCol="0">
            <a:spAutoFit/>
          </a:bodyPr>
          <a:lstStyle/>
          <a:p>
            <a:pPr algn="just"/>
            <a:r>
              <a:rPr lang="es-MX" sz="2400" dirty="0">
                <a:latin typeface="Arial" panose="020B0604020202020204" pitchFamily="34" charset="0"/>
                <a:cs typeface="Arial" panose="020B0604020202020204" pitchFamily="34" charset="0"/>
              </a:rPr>
              <a:t>En el transcurso de la realización de este informe se pretende dar a conocer a profundización como funciona, como se direcciona la empresa Agroquin JF S.A.S. Se inicia con una breve presentación de la empresa, para así conocer más detalladamente cada aspecto de esta organización, comenzando con la historia de su creación hasta la organización estructural o jerarquización con la que cuenta. El objetivo general de las pasantías realizadas es ganar experiencia a través de  actividades exhibidas por la empresa que permitan al estudiante integrarse e interactuar con las necesidades de la empresa, actuando en ella como un recurso susceptible de interferir con los proyectos programados. Para respetar el objetivo de la pasantía, interactué con los empleados de la empresa para  reforzar los conocimientos aprendidos</a:t>
            </a:r>
            <a:r>
              <a:rPr lang="es-MX" dirty="0"/>
              <a:t>.</a:t>
            </a:r>
            <a:endParaRPr lang="es-CO"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3602767" y="-3778684"/>
            <a:ext cx="13505732" cy="6226137"/>
            <a:chOff x="0" y="0"/>
            <a:chExt cx="11653156" cy="5372100"/>
          </a:xfrm>
        </p:grpSpPr>
        <p:sp>
          <p:nvSpPr>
            <p:cNvPr id="3" name="Freeform 3"/>
            <p:cNvSpPr/>
            <p:nvPr/>
          </p:nvSpPr>
          <p:spPr>
            <a:xfrm>
              <a:off x="0" y="0"/>
              <a:ext cx="11653155" cy="5372100"/>
            </a:xfrm>
            <a:custGeom>
              <a:avLst/>
              <a:gdLst/>
              <a:ahLst/>
              <a:cxnLst/>
              <a:rect l="l" t="t" r="r" b="b"/>
              <a:pathLst>
                <a:path w="11653155" h="5372100">
                  <a:moveTo>
                    <a:pt x="10102486" y="0"/>
                  </a:moveTo>
                  <a:lnTo>
                    <a:pt x="1550670" y="0"/>
                  </a:lnTo>
                  <a:lnTo>
                    <a:pt x="0" y="2686050"/>
                  </a:lnTo>
                  <a:lnTo>
                    <a:pt x="1550670" y="5372100"/>
                  </a:lnTo>
                  <a:lnTo>
                    <a:pt x="10102486" y="5372100"/>
                  </a:lnTo>
                  <a:lnTo>
                    <a:pt x="11653155" y="2686050"/>
                  </a:lnTo>
                  <a:lnTo>
                    <a:pt x="10102486" y="0"/>
                  </a:lnTo>
                  <a:close/>
                </a:path>
              </a:pathLst>
            </a:custGeom>
            <a:solidFill>
              <a:srgbClr val="EFEAF4"/>
            </a:solidFill>
          </p:spPr>
        </p:sp>
      </p:grpSp>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t="34026"/>
          <a:stretch>
            <a:fillRect/>
          </a:stretch>
        </p:blipFill>
        <p:spPr>
          <a:xfrm>
            <a:off x="1028702" y="381753"/>
            <a:ext cx="2121399" cy="1211249"/>
          </a:xfrm>
          <a:prstGeom prst="rect">
            <a:avLst/>
          </a:prstGeom>
        </p:spPr>
      </p:pic>
      <p:pic>
        <p:nvPicPr>
          <p:cNvPr id="5" name="Picture 5"/>
          <p:cNvPicPr>
            <a:picLocks noChangeAspect="1"/>
          </p:cNvPicPr>
          <p:nvPr/>
        </p:nvPicPr>
        <p:blipFill>
          <a:blip r:embed="rId4"/>
          <a:srcRect/>
          <a:stretch>
            <a:fillRect/>
          </a:stretch>
        </p:blipFill>
        <p:spPr>
          <a:xfrm>
            <a:off x="15784169" y="381754"/>
            <a:ext cx="1475132" cy="1568495"/>
          </a:xfrm>
          <a:prstGeom prst="rect">
            <a:avLst/>
          </a:prstGeom>
        </p:spPr>
      </p:pic>
      <p:pic>
        <p:nvPicPr>
          <p:cNvPr id="6" name="Picture 6"/>
          <p:cNvPicPr>
            <a:picLocks noChangeAspect="1"/>
          </p:cNvPicPr>
          <p:nvPr/>
        </p:nvPicPr>
        <p:blipFill>
          <a:blip r:embed="rId5"/>
          <a:srcRect/>
          <a:stretch>
            <a:fillRect/>
          </a:stretch>
        </p:blipFill>
        <p:spPr>
          <a:xfrm>
            <a:off x="15866629" y="8559466"/>
            <a:ext cx="1397669" cy="1397669"/>
          </a:xfrm>
          <a:prstGeom prst="rect">
            <a:avLst/>
          </a:prstGeom>
        </p:spPr>
      </p:pic>
      <p:sp>
        <p:nvSpPr>
          <p:cNvPr id="7" name="1 CuadroTexto"/>
          <p:cNvSpPr txBox="1"/>
          <p:nvPr/>
        </p:nvSpPr>
        <p:spPr>
          <a:xfrm>
            <a:off x="9601200" y="1488286"/>
            <a:ext cx="5257800" cy="830997"/>
          </a:xfrm>
          <a:prstGeom prst="rect">
            <a:avLst/>
          </a:prstGeom>
          <a:noFill/>
        </p:spPr>
        <p:txBody>
          <a:bodyPr wrap="square">
            <a:spAutoFit/>
          </a:bodyPr>
          <a:lstStyle/>
          <a:p>
            <a:pPr algn="ctr">
              <a:defRPr/>
            </a:pPr>
            <a:r>
              <a:rPr lang="es-ES" sz="4800" b="1" dirty="0">
                <a:latin typeface="Arial" pitchFamily="34" charset="0"/>
              </a:rPr>
              <a:t>DIAGNÓSTICO</a:t>
            </a:r>
            <a:r>
              <a:rPr lang="es-ES" sz="4800" dirty="0">
                <a:effectLst>
                  <a:outerShdw blurRad="38100" dist="38100" dir="2700000" algn="tl">
                    <a:srgbClr val="000000">
                      <a:alpha val="43137"/>
                    </a:srgbClr>
                  </a:outerShdw>
                </a:effectLst>
                <a:latin typeface="Arial" pitchFamily="34" charset="0"/>
              </a:rPr>
              <a:t>  </a:t>
            </a:r>
            <a:endParaRPr lang="es-CO" sz="4800" dirty="0">
              <a:effectLst>
                <a:outerShdw blurRad="38100" dist="38100" dir="2700000" algn="tl">
                  <a:srgbClr val="000000">
                    <a:alpha val="43137"/>
                  </a:srgbClr>
                </a:outerShdw>
              </a:effectLst>
              <a:latin typeface="Arial" pitchFamily="34" charset="0"/>
            </a:endParaRPr>
          </a:p>
        </p:txBody>
      </p:sp>
      <p:pic>
        <p:nvPicPr>
          <p:cNvPr id="13" name="Imagen 12"/>
          <p:cNvPicPr>
            <a:picLocks noChangeAspect="1"/>
          </p:cNvPicPr>
          <p:nvPr/>
        </p:nvPicPr>
        <p:blipFill>
          <a:blip r:embed="rId6"/>
          <a:stretch>
            <a:fillRect/>
          </a:stretch>
        </p:blipFill>
        <p:spPr>
          <a:xfrm>
            <a:off x="7174172" y="9258300"/>
            <a:ext cx="2688569" cy="2615411"/>
          </a:xfrm>
          <a:prstGeom prst="rect">
            <a:avLst/>
          </a:prstGeom>
        </p:spPr>
      </p:pic>
      <p:sp>
        <p:nvSpPr>
          <p:cNvPr id="14" name="TextBox 25"/>
          <p:cNvSpPr txBox="1"/>
          <p:nvPr/>
        </p:nvSpPr>
        <p:spPr>
          <a:xfrm>
            <a:off x="8264327" y="9728707"/>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02</a:t>
            </a:r>
            <a:endParaRPr lang="en-US" sz="2800" b="1" dirty="0">
              <a:latin typeface="Arial" panose="020B0604020202020204" pitchFamily="34" charset="0"/>
              <a:cs typeface="Arial" panose="020B0604020202020204" pitchFamily="34" charset="0"/>
            </a:endParaRPr>
          </a:p>
        </p:txBody>
      </p:sp>
      <p:sp>
        <p:nvSpPr>
          <p:cNvPr id="8" name="Rectángulo 7"/>
          <p:cNvSpPr/>
          <p:nvPr/>
        </p:nvSpPr>
        <p:spPr>
          <a:xfrm>
            <a:off x="718741" y="2888905"/>
            <a:ext cx="7739459" cy="5632311"/>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La empresa Agroquin jf  S.A.S está ubicada en la carrera 7 #15-80, es una microempresa que actualmente cuenta con 5 trabajadores los cuales están bien protegidos por parte de la empresa, es decir, con sus EPS de régimen contributivo y ARL al día, cuentan con excelente dotación, y horarios flexibles.</a:t>
            </a:r>
          </a:p>
          <a:p>
            <a:pPr algn="just"/>
            <a:r>
              <a:rPr lang="es-MX" sz="2400" dirty="0">
                <a:latin typeface="Arial" panose="020B0604020202020204" pitchFamily="34" charset="0"/>
                <a:cs typeface="Arial" panose="020B0604020202020204" pitchFamily="34" charset="0"/>
              </a:rPr>
              <a:t>La parte administrativa está bien constituida, las actividades a desempeñar son asignadas a cada área, para así mantener un orden y una división de labores bien definidas; la infraestructura de la empresa está en perfectas condiciones, se cuenta con el área de atención al cliente, la oficina de la administradora, la oficina de la auxiliar contable. Cuenta con un lugar en específico para  el archivo en estos se tiene la nómina de trabajares, compras etc…</a:t>
            </a:r>
          </a:p>
        </p:txBody>
      </p:sp>
      <p:graphicFrame>
        <p:nvGraphicFramePr>
          <p:cNvPr id="9" name="Tabla 8"/>
          <p:cNvGraphicFramePr>
            <a:graphicFrameLocks noGrp="1"/>
          </p:cNvGraphicFramePr>
          <p:nvPr>
            <p:extLst>
              <p:ext uri="{D42A27DB-BD31-4B8C-83A1-F6EECF244321}">
                <p14:modId xmlns:p14="http://schemas.microsoft.com/office/powerpoint/2010/main" val="700478991"/>
              </p:ext>
            </p:extLst>
          </p:nvPr>
        </p:nvGraphicFramePr>
        <p:xfrm>
          <a:off x="9601199" y="3056367"/>
          <a:ext cx="6908344" cy="6000304"/>
        </p:xfrm>
        <a:graphic>
          <a:graphicData uri="http://schemas.openxmlformats.org/drawingml/2006/table">
            <a:tbl>
              <a:tblPr firstRow="1" firstCol="1" bandRow="1">
                <a:tableStyleId>{5C22544A-7EE6-4342-B048-85BDC9FD1C3A}</a:tableStyleId>
              </a:tblPr>
              <a:tblGrid>
                <a:gridCol w="3454172"/>
                <a:gridCol w="3454172"/>
              </a:tblGrid>
              <a:tr h="952956">
                <a:tc>
                  <a:txBody>
                    <a:bodyPr/>
                    <a:lstStyle/>
                    <a:p>
                      <a:pPr>
                        <a:lnSpc>
                          <a:spcPct val="107000"/>
                        </a:lnSpc>
                        <a:spcAft>
                          <a:spcPts val="0"/>
                        </a:spcAft>
                      </a:pPr>
                      <a:r>
                        <a:rPr lang="es-CO" sz="1200" dirty="0">
                          <a:effectLst/>
                        </a:rPr>
                        <a:t>DEBILIDADES </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CO" sz="1200" dirty="0">
                          <a:effectLst/>
                        </a:rPr>
                        <a:t>OPORTUNIDADES </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029287">
                <a:tc>
                  <a:txBody>
                    <a:bodyPr/>
                    <a:lstStyle/>
                    <a:p>
                      <a:pPr marL="342900" lvl="0" indent="-342900">
                        <a:lnSpc>
                          <a:spcPct val="107000"/>
                        </a:lnSpc>
                        <a:spcAft>
                          <a:spcPts val="0"/>
                        </a:spcAft>
                        <a:buFont typeface="Symbol" panose="05050102010706020507" pitchFamily="18" charset="2"/>
                        <a:buChar char=""/>
                      </a:pPr>
                      <a:r>
                        <a:rPr lang="es-CO" sz="1200">
                          <a:effectLst/>
                        </a:rPr>
                        <a:t>Falta de capacitación a los trabajadores </a:t>
                      </a:r>
                      <a:endParaRPr lang="es-CO" sz="1100">
                        <a:effectLst/>
                      </a:endParaRPr>
                    </a:p>
                    <a:p>
                      <a:pPr marL="342900" lvl="0" indent="-342900">
                        <a:lnSpc>
                          <a:spcPct val="107000"/>
                        </a:lnSpc>
                        <a:spcAft>
                          <a:spcPts val="0"/>
                        </a:spcAft>
                        <a:buFont typeface="Symbol" panose="05050102010706020507" pitchFamily="18" charset="2"/>
                        <a:buChar char=""/>
                      </a:pPr>
                      <a:r>
                        <a:rPr lang="es-CO" sz="1200">
                          <a:effectLst/>
                        </a:rPr>
                        <a:t>Falta de personal </a:t>
                      </a:r>
                      <a:endParaRPr lang="es-CO" sz="1100">
                        <a:effectLst/>
                      </a:endParaRPr>
                    </a:p>
                    <a:p>
                      <a:pPr marL="342900" lvl="0" indent="-342900">
                        <a:lnSpc>
                          <a:spcPct val="107000"/>
                        </a:lnSpc>
                        <a:spcAft>
                          <a:spcPts val="0"/>
                        </a:spcAft>
                        <a:buFont typeface="Symbol" panose="05050102010706020507" pitchFamily="18" charset="2"/>
                        <a:buChar char=""/>
                      </a:pPr>
                      <a:r>
                        <a:rPr lang="es-CO" sz="1200">
                          <a:effectLst/>
                        </a:rPr>
                        <a:t>No contar con productos pedidos por el cliente </a:t>
                      </a:r>
                      <a:endParaRPr lang="es-CO" sz="1100">
                        <a:effectLst/>
                      </a:endParaRPr>
                    </a:p>
                    <a:p>
                      <a:pPr marL="457200">
                        <a:lnSpc>
                          <a:spcPct val="107000"/>
                        </a:lnSpc>
                        <a:spcAft>
                          <a:spcPts val="0"/>
                        </a:spcAft>
                      </a:pPr>
                      <a:r>
                        <a:rPr lang="es-CO" sz="1200">
                          <a:effectLst/>
                        </a:rPr>
                        <a:t> </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0"/>
                        </a:spcAft>
                        <a:buFont typeface="Symbol" panose="05050102010706020507" pitchFamily="18" charset="2"/>
                        <a:buChar char=""/>
                      </a:pPr>
                      <a:r>
                        <a:rPr lang="es-CO" sz="1200" dirty="0">
                          <a:effectLst/>
                        </a:rPr>
                        <a:t>Proveedores confiables.</a:t>
                      </a:r>
                      <a:endParaRPr lang="es-CO" sz="1100" dirty="0">
                        <a:effectLst/>
                      </a:endParaRPr>
                    </a:p>
                    <a:p>
                      <a:pPr marL="342900" lvl="0" indent="-342900">
                        <a:lnSpc>
                          <a:spcPct val="107000"/>
                        </a:lnSpc>
                        <a:spcAft>
                          <a:spcPts val="0"/>
                        </a:spcAft>
                        <a:buFont typeface="Symbol" panose="05050102010706020507" pitchFamily="18" charset="2"/>
                        <a:buChar char=""/>
                      </a:pPr>
                      <a:r>
                        <a:rPr lang="es-CO" sz="1200" dirty="0">
                          <a:effectLst/>
                        </a:rPr>
                        <a:t>Está ubicada en un sector céntrico del municipio </a:t>
                      </a:r>
                      <a:endParaRPr lang="es-CO" sz="1100" dirty="0">
                        <a:effectLst/>
                      </a:endParaRPr>
                    </a:p>
                    <a:p>
                      <a:pPr marL="457200">
                        <a:lnSpc>
                          <a:spcPct val="107000"/>
                        </a:lnSpc>
                        <a:spcAft>
                          <a:spcPts val="0"/>
                        </a:spcAft>
                      </a:pPr>
                      <a:r>
                        <a:rPr lang="es-CO" sz="1200" dirty="0">
                          <a:effectLst/>
                        </a:rPr>
                        <a:t> </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952956">
                <a:tc>
                  <a:txBody>
                    <a:bodyPr/>
                    <a:lstStyle/>
                    <a:p>
                      <a:pPr>
                        <a:lnSpc>
                          <a:spcPct val="107000"/>
                        </a:lnSpc>
                        <a:spcAft>
                          <a:spcPts val="0"/>
                        </a:spcAft>
                      </a:pPr>
                      <a:r>
                        <a:rPr lang="es-CO" sz="1200" dirty="0">
                          <a:effectLst/>
                        </a:rPr>
                        <a:t>FORTALEZA</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CO" sz="1200" dirty="0">
                          <a:effectLst/>
                        </a:rPr>
                        <a:t>AMENAZAS</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065105">
                <a:tc>
                  <a:txBody>
                    <a:bodyPr/>
                    <a:lstStyle/>
                    <a:p>
                      <a:pPr marL="342900" lvl="0" indent="-342900">
                        <a:lnSpc>
                          <a:spcPct val="107000"/>
                        </a:lnSpc>
                        <a:spcAft>
                          <a:spcPts val="0"/>
                        </a:spcAft>
                        <a:buFont typeface="Symbol" panose="05050102010706020507" pitchFamily="18" charset="2"/>
                        <a:buChar char=""/>
                      </a:pPr>
                      <a:r>
                        <a:rPr lang="es-CO" sz="1200" dirty="0">
                          <a:effectLst/>
                        </a:rPr>
                        <a:t>Clientes fijos</a:t>
                      </a:r>
                      <a:endParaRPr lang="es-CO" sz="1100" dirty="0">
                        <a:effectLst/>
                      </a:endParaRPr>
                    </a:p>
                    <a:p>
                      <a:pPr marL="342900" lvl="0" indent="-342900">
                        <a:lnSpc>
                          <a:spcPct val="107000"/>
                        </a:lnSpc>
                        <a:spcAft>
                          <a:spcPts val="0"/>
                        </a:spcAft>
                        <a:buFont typeface="Symbol" panose="05050102010706020507" pitchFamily="18" charset="2"/>
                        <a:buChar char=""/>
                      </a:pPr>
                      <a:r>
                        <a:rPr lang="es-CO" sz="1200" dirty="0">
                          <a:effectLst/>
                        </a:rPr>
                        <a:t>Productos de calidad </a:t>
                      </a:r>
                      <a:endParaRPr lang="es-CO" sz="1100" dirty="0">
                        <a:effectLst/>
                      </a:endParaRPr>
                    </a:p>
                    <a:p>
                      <a:pPr marL="342900" lvl="0" indent="-342900">
                        <a:lnSpc>
                          <a:spcPct val="107000"/>
                        </a:lnSpc>
                        <a:spcAft>
                          <a:spcPts val="0"/>
                        </a:spcAft>
                        <a:buFont typeface="Symbol" panose="05050102010706020507" pitchFamily="18" charset="2"/>
                        <a:buChar char=""/>
                      </a:pPr>
                      <a:r>
                        <a:rPr lang="es-CO" sz="1200" dirty="0">
                          <a:effectLst/>
                        </a:rPr>
                        <a:t>Existencia de un médico veterinario </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0"/>
                        </a:spcAft>
                        <a:buFont typeface="Symbol" panose="05050102010706020507" pitchFamily="18" charset="2"/>
                        <a:buChar char=""/>
                      </a:pPr>
                      <a:r>
                        <a:rPr lang="es-CO" sz="1200" dirty="0">
                          <a:effectLst/>
                        </a:rPr>
                        <a:t>Sector competitivo </a:t>
                      </a:r>
                      <a:endParaRPr lang="es-CO" sz="1100" dirty="0">
                        <a:effectLst/>
                      </a:endParaRPr>
                    </a:p>
                    <a:p>
                      <a:pPr marL="342900" lvl="0" indent="-342900">
                        <a:lnSpc>
                          <a:spcPct val="107000"/>
                        </a:lnSpc>
                        <a:spcAft>
                          <a:spcPts val="0"/>
                        </a:spcAft>
                        <a:buFont typeface="Symbol" panose="05050102010706020507" pitchFamily="18" charset="2"/>
                        <a:buChar char=""/>
                      </a:pPr>
                      <a:r>
                        <a:rPr lang="es-CO" sz="1200" dirty="0">
                          <a:effectLst/>
                        </a:rPr>
                        <a:t>Escasez de productos por factores externos de la empresa  </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Imagen 24"/>
          <p:cNvPicPr>
            <a:picLocks noChangeAspect="1"/>
          </p:cNvPicPr>
          <p:nvPr/>
        </p:nvPicPr>
        <p:blipFill>
          <a:blip r:embed="rId2"/>
          <a:stretch>
            <a:fillRect/>
          </a:stretch>
        </p:blipFill>
        <p:spPr>
          <a:xfrm>
            <a:off x="7174172" y="9258300"/>
            <a:ext cx="2688569" cy="2615411"/>
          </a:xfrm>
          <a:prstGeom prst="rect">
            <a:avLst/>
          </a:prstGeom>
        </p:spPr>
      </p:pic>
      <p:grpSp>
        <p:nvGrpSpPr>
          <p:cNvPr id="2" name="Group 2"/>
          <p:cNvGrpSpPr/>
          <p:nvPr/>
        </p:nvGrpSpPr>
        <p:grpSpPr>
          <a:xfrm>
            <a:off x="13741038" y="-1217563"/>
            <a:ext cx="9852713" cy="11676275"/>
            <a:chOff x="0" y="0"/>
            <a:chExt cx="13136951" cy="15568366"/>
          </a:xfrm>
        </p:grpSpPr>
        <p:pic>
          <p:nvPicPr>
            <p:cNvPr id="3" name="Picture 3"/>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t="34026"/>
            <a:stretch>
              <a:fillRect/>
            </a:stretch>
          </p:blipFill>
          <p:spPr>
            <a:xfrm flipV="1">
              <a:off x="0" y="0"/>
              <a:ext cx="10199044" cy="5823319"/>
            </a:xfrm>
            <a:prstGeom prst="rect">
              <a:avLst/>
            </a:prstGeom>
          </p:spPr>
        </p:pic>
        <p:grpSp>
          <p:nvGrpSpPr>
            <p:cNvPr id="4" name="Group 4"/>
            <p:cNvGrpSpPr/>
            <p:nvPr/>
          </p:nvGrpSpPr>
          <p:grpSpPr>
            <a:xfrm rot="-10800000">
              <a:off x="2115666" y="3513875"/>
              <a:ext cx="11021285" cy="12054491"/>
              <a:chOff x="0" y="0"/>
              <a:chExt cx="4911651" cy="5372100"/>
            </a:xfrm>
          </p:grpSpPr>
          <p:sp>
            <p:nvSpPr>
              <p:cNvPr id="5" name="Freeform 5"/>
              <p:cNvSpPr/>
              <p:nvPr/>
            </p:nvSpPr>
            <p:spPr>
              <a:xfrm>
                <a:off x="0" y="0"/>
                <a:ext cx="4911651" cy="5372100"/>
              </a:xfrm>
              <a:custGeom>
                <a:avLst/>
                <a:gdLst/>
                <a:ahLst/>
                <a:cxnLst/>
                <a:rect l="l" t="t" r="r" b="b"/>
                <a:pathLst>
                  <a:path w="4911651" h="5372100">
                    <a:moveTo>
                      <a:pt x="3360981" y="0"/>
                    </a:moveTo>
                    <a:lnTo>
                      <a:pt x="1550670" y="0"/>
                    </a:lnTo>
                    <a:lnTo>
                      <a:pt x="0" y="2686050"/>
                    </a:lnTo>
                    <a:lnTo>
                      <a:pt x="1550670" y="5372100"/>
                    </a:lnTo>
                    <a:lnTo>
                      <a:pt x="3360981" y="5372100"/>
                    </a:lnTo>
                    <a:lnTo>
                      <a:pt x="4911651" y="2686050"/>
                    </a:lnTo>
                    <a:lnTo>
                      <a:pt x="3360981" y="0"/>
                    </a:lnTo>
                    <a:close/>
                  </a:path>
                </a:pathLst>
              </a:custGeom>
              <a:solidFill>
                <a:srgbClr val="16B012"/>
              </a:solidFill>
            </p:spPr>
          </p:sp>
        </p:grpSp>
      </p:grpSp>
      <p:grpSp>
        <p:nvGrpSpPr>
          <p:cNvPr id="7" name="Group 7"/>
          <p:cNvGrpSpPr/>
          <p:nvPr/>
        </p:nvGrpSpPr>
        <p:grpSpPr>
          <a:xfrm>
            <a:off x="10839913" y="950515"/>
            <a:ext cx="6419388" cy="3410435"/>
            <a:chOff x="0" y="0"/>
            <a:chExt cx="3509512" cy="1871998"/>
          </a:xfrm>
        </p:grpSpPr>
        <p:sp>
          <p:nvSpPr>
            <p:cNvPr id="8" name="Freeform 8"/>
            <p:cNvSpPr/>
            <p:nvPr/>
          </p:nvSpPr>
          <p:spPr>
            <a:xfrm>
              <a:off x="0" y="0"/>
              <a:ext cx="3509512" cy="1871998"/>
            </a:xfrm>
            <a:custGeom>
              <a:avLst/>
              <a:gdLst/>
              <a:ahLst/>
              <a:cxnLst/>
              <a:rect l="l" t="t" r="r" b="b"/>
              <a:pathLst>
                <a:path w="3509512" h="1871998">
                  <a:moveTo>
                    <a:pt x="3385052" y="1871998"/>
                  </a:moveTo>
                  <a:lnTo>
                    <a:pt x="124460" y="1871998"/>
                  </a:lnTo>
                  <a:cubicBezTo>
                    <a:pt x="55880" y="1871998"/>
                    <a:pt x="0" y="1816118"/>
                    <a:pt x="0" y="1747538"/>
                  </a:cubicBezTo>
                  <a:lnTo>
                    <a:pt x="0" y="124460"/>
                  </a:lnTo>
                  <a:cubicBezTo>
                    <a:pt x="0" y="55880"/>
                    <a:pt x="55880" y="0"/>
                    <a:pt x="124460" y="0"/>
                  </a:cubicBezTo>
                  <a:lnTo>
                    <a:pt x="3385052" y="0"/>
                  </a:lnTo>
                  <a:cubicBezTo>
                    <a:pt x="3453632" y="0"/>
                    <a:pt x="3509512" y="55880"/>
                    <a:pt x="3509512" y="124460"/>
                  </a:cubicBezTo>
                  <a:lnTo>
                    <a:pt x="3509512" y="1747538"/>
                  </a:lnTo>
                  <a:cubicBezTo>
                    <a:pt x="3509512" y="1816118"/>
                    <a:pt x="3453632" y="1871998"/>
                    <a:pt x="3385052" y="1871998"/>
                  </a:cubicBezTo>
                  <a:close/>
                </a:path>
              </a:pathLst>
            </a:custGeom>
            <a:solidFill>
              <a:srgbClr val="EDECED"/>
            </a:solidFill>
          </p:spPr>
        </p:sp>
      </p:grpSp>
      <p:pic>
        <p:nvPicPr>
          <p:cNvPr id="13" name="Picture 13"/>
          <p:cNvPicPr>
            <a:picLocks noChangeAspect="1"/>
          </p:cNvPicPr>
          <p:nvPr/>
        </p:nvPicPr>
        <p:blipFill>
          <a:blip r:embed="rId5"/>
          <a:srcRect/>
          <a:stretch>
            <a:fillRect/>
          </a:stretch>
        </p:blipFill>
        <p:spPr>
          <a:xfrm>
            <a:off x="1028701" y="384486"/>
            <a:ext cx="1475132" cy="1568495"/>
          </a:xfrm>
          <a:prstGeom prst="rect">
            <a:avLst/>
          </a:prstGeom>
        </p:spPr>
      </p:pic>
      <p:pic>
        <p:nvPicPr>
          <p:cNvPr id="14" name="Picture 14"/>
          <p:cNvPicPr>
            <a:picLocks noChangeAspect="1"/>
          </p:cNvPicPr>
          <p:nvPr/>
        </p:nvPicPr>
        <p:blipFill>
          <a:blip r:embed="rId6"/>
          <a:srcRect/>
          <a:stretch>
            <a:fillRect/>
          </a:stretch>
        </p:blipFill>
        <p:spPr>
          <a:xfrm>
            <a:off x="1028700" y="8446044"/>
            <a:ext cx="1397669" cy="1397669"/>
          </a:xfrm>
          <a:prstGeom prst="rect">
            <a:avLst/>
          </a:prstGeom>
        </p:spPr>
      </p:pic>
      <p:sp>
        <p:nvSpPr>
          <p:cNvPr id="15" name="1 CuadroTexto"/>
          <p:cNvSpPr txBox="1"/>
          <p:nvPr/>
        </p:nvSpPr>
        <p:spPr>
          <a:xfrm>
            <a:off x="11515123" y="2240233"/>
            <a:ext cx="4818063" cy="830997"/>
          </a:xfrm>
          <a:prstGeom prst="rect">
            <a:avLst/>
          </a:prstGeom>
          <a:noFill/>
        </p:spPr>
        <p:txBody>
          <a:bodyPr>
            <a:spAutoFit/>
          </a:bodyPr>
          <a:lstStyle/>
          <a:p>
            <a:pPr algn="ctr">
              <a:defRPr/>
            </a:pPr>
            <a:r>
              <a:rPr lang="es-CO" sz="4800" b="1" dirty="0">
                <a:latin typeface="Arial" pitchFamily="34" charset="0"/>
              </a:rPr>
              <a:t>OBJETIVOS</a:t>
            </a:r>
          </a:p>
        </p:txBody>
      </p:sp>
      <p:sp>
        <p:nvSpPr>
          <p:cNvPr id="16" name="Rectángulo 12"/>
          <p:cNvSpPr>
            <a:spLocks noChangeArrowheads="1"/>
          </p:cNvSpPr>
          <p:nvPr/>
        </p:nvSpPr>
        <p:spPr bwMode="auto">
          <a:xfrm>
            <a:off x="1070339" y="2229503"/>
            <a:ext cx="7118350"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t> </a:t>
            </a:r>
            <a:r>
              <a:rPr lang="es-ES" altLang="en-US" b="1" dirty="0"/>
              <a:t>OBJETIVO GENERAL</a:t>
            </a:r>
          </a:p>
          <a:p>
            <a:pPr algn="just">
              <a:spcBef>
                <a:spcPct val="0"/>
              </a:spcBef>
              <a:buFontTx/>
              <a:buNone/>
            </a:pPr>
            <a:endParaRPr lang="es-ES" altLang="en-US" b="1" dirty="0"/>
          </a:p>
          <a:p>
            <a:pPr algn="just">
              <a:spcBef>
                <a:spcPct val="0"/>
              </a:spcBef>
              <a:buFontTx/>
              <a:buNone/>
            </a:pPr>
            <a:r>
              <a:rPr lang="es-MX" altLang="en-US" sz="2400" dirty="0"/>
              <a:t>Diseñar el manual de funciones y competencias laborales de la empresa AGROQUIN JF S.A.S de San Martin –cesar</a:t>
            </a:r>
            <a:endParaRPr lang="es-ES" altLang="en-US" sz="2400" dirty="0"/>
          </a:p>
        </p:txBody>
      </p:sp>
      <p:sp>
        <p:nvSpPr>
          <p:cNvPr id="19" name="Rectángulo 12"/>
          <p:cNvSpPr>
            <a:spLocks noChangeArrowheads="1"/>
          </p:cNvSpPr>
          <p:nvPr/>
        </p:nvSpPr>
        <p:spPr bwMode="auto">
          <a:xfrm>
            <a:off x="1070339" y="5372100"/>
            <a:ext cx="7118350"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t> </a:t>
            </a:r>
            <a:r>
              <a:rPr lang="es-ES" altLang="en-US" b="1" dirty="0"/>
              <a:t>OBJETIVO </a:t>
            </a:r>
            <a:r>
              <a:rPr lang="es-ES" altLang="en-US" b="1" dirty="0" smtClean="0"/>
              <a:t>ESPECIFICOS</a:t>
            </a:r>
            <a:endParaRPr lang="es-ES" altLang="en-US" b="1" dirty="0"/>
          </a:p>
          <a:p>
            <a:pPr algn="just">
              <a:spcBef>
                <a:spcPct val="0"/>
              </a:spcBef>
              <a:buFontTx/>
              <a:buNone/>
            </a:pPr>
            <a:endParaRPr lang="es-ES" altLang="en-US" b="1" dirty="0"/>
          </a:p>
          <a:p>
            <a:pPr marL="457200" indent="-457200" algn="just">
              <a:spcBef>
                <a:spcPct val="0"/>
              </a:spcBef>
              <a:buFont typeface="Courier New" panose="02070309020205020404" pitchFamily="49" charset="0"/>
              <a:buChar char="o"/>
            </a:pPr>
            <a:r>
              <a:rPr lang="es-MX" altLang="en-US" sz="2400" dirty="0" smtClean="0"/>
              <a:t>Normativa </a:t>
            </a:r>
            <a:r>
              <a:rPr lang="es-MX" altLang="en-US" sz="2400" dirty="0"/>
              <a:t>que hace que las empresas deban tener las funciones y competencias laborales debidamente </a:t>
            </a:r>
            <a:r>
              <a:rPr lang="es-MX" altLang="en-US" sz="2400" dirty="0" smtClean="0"/>
              <a:t>especificadas</a:t>
            </a:r>
          </a:p>
          <a:p>
            <a:pPr marL="457200" indent="-457200" algn="just">
              <a:spcBef>
                <a:spcPct val="0"/>
              </a:spcBef>
              <a:buFont typeface="Courier New" panose="02070309020205020404" pitchFamily="49" charset="0"/>
              <a:buChar char="o"/>
            </a:pPr>
            <a:r>
              <a:rPr lang="es-MX" altLang="en-US" sz="2400" dirty="0" smtClean="0"/>
              <a:t>Diseñar </a:t>
            </a:r>
            <a:r>
              <a:rPr lang="es-MX" altLang="en-US" sz="2400" dirty="0"/>
              <a:t>el manual de funciones y competencias laborales de la empresa agroquin </a:t>
            </a:r>
            <a:r>
              <a:rPr lang="es-MX" altLang="en-US" sz="2400" dirty="0" smtClean="0"/>
              <a:t>JF </a:t>
            </a:r>
            <a:r>
              <a:rPr lang="es-MX" altLang="en-US" sz="2400" dirty="0"/>
              <a:t>s.a.s</a:t>
            </a:r>
            <a:r>
              <a:rPr lang="es-MX" altLang="en-US" sz="2400" dirty="0" smtClean="0"/>
              <a:t>.</a:t>
            </a:r>
          </a:p>
          <a:p>
            <a:pPr marL="457200" indent="-457200" algn="just">
              <a:spcBef>
                <a:spcPct val="0"/>
              </a:spcBef>
              <a:buFont typeface="Courier New" panose="02070309020205020404" pitchFamily="49" charset="0"/>
              <a:buChar char="o"/>
            </a:pPr>
            <a:r>
              <a:rPr lang="es-MX" altLang="en-US" sz="2400" dirty="0" smtClean="0"/>
              <a:t>Socializar </a:t>
            </a:r>
            <a:r>
              <a:rPr lang="es-MX" altLang="en-US" sz="2400" dirty="0"/>
              <a:t>el manual de funciones con los miembros que conforman la empresa</a:t>
            </a:r>
            <a:endParaRPr lang="es-ES" altLang="en-US" sz="2400" dirty="0"/>
          </a:p>
        </p:txBody>
      </p:sp>
      <p:sp>
        <p:nvSpPr>
          <p:cNvPr id="23" name="TextBox 25"/>
          <p:cNvSpPr txBox="1"/>
          <p:nvPr/>
        </p:nvSpPr>
        <p:spPr>
          <a:xfrm>
            <a:off x="8261578" y="9615285"/>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03</a:t>
            </a:r>
            <a:endParaRPr lang="en-US" sz="28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ipse 2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3"/>
          <p:cNvGrpSpPr/>
          <p:nvPr/>
        </p:nvGrpSpPr>
        <p:grpSpPr>
          <a:xfrm>
            <a:off x="16215818" y="310274"/>
            <a:ext cx="1620549" cy="1694431"/>
            <a:chOff x="0" y="0"/>
            <a:chExt cx="4188895" cy="4379869"/>
          </a:xfrm>
        </p:grpSpPr>
        <p:sp>
          <p:nvSpPr>
            <p:cNvPr id="4" name="Freeform 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86C7ED"/>
            </a:solidFill>
          </p:spPr>
        </p:sp>
        <p:sp>
          <p:nvSpPr>
            <p:cNvPr id="5" name="Freeform 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057DFA"/>
            </a:solidFill>
          </p:spPr>
        </p:sp>
      </p:grpSp>
      <p:grpSp>
        <p:nvGrpSpPr>
          <p:cNvPr id="8" name="Group 8"/>
          <p:cNvGrpSpPr/>
          <p:nvPr/>
        </p:nvGrpSpPr>
        <p:grpSpPr>
          <a:xfrm>
            <a:off x="14272718" y="310274"/>
            <a:ext cx="1620058" cy="1694431"/>
            <a:chOff x="-1" y="0"/>
            <a:chExt cx="4187625" cy="4379869"/>
          </a:xfrm>
        </p:grpSpPr>
        <p:sp>
          <p:nvSpPr>
            <p:cNvPr id="9" name="Freeform 9"/>
            <p:cNvSpPr/>
            <p:nvPr/>
          </p:nvSpPr>
          <p:spPr>
            <a:xfrm>
              <a:off x="-1" y="218439"/>
              <a:ext cx="4187625" cy="4161430"/>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FDE44F"/>
            </a:solidFill>
          </p:spPr>
        </p:sp>
        <p:sp>
          <p:nvSpPr>
            <p:cNvPr id="10" name="Freeform 10"/>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F6D824"/>
            </a:solidFill>
          </p:spPr>
        </p:sp>
      </p:grpSp>
      <p:grpSp>
        <p:nvGrpSpPr>
          <p:cNvPr id="13" name="Group 13"/>
          <p:cNvGrpSpPr/>
          <p:nvPr/>
        </p:nvGrpSpPr>
        <p:grpSpPr>
          <a:xfrm>
            <a:off x="12329618" y="310274"/>
            <a:ext cx="1620549" cy="1694431"/>
            <a:chOff x="0" y="0"/>
            <a:chExt cx="4188895" cy="4379869"/>
          </a:xfrm>
        </p:grpSpPr>
        <p:sp>
          <p:nvSpPr>
            <p:cNvPr id="14" name="Freeform 1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4BAF47"/>
            </a:solidFill>
          </p:spPr>
        </p:sp>
        <p:sp>
          <p:nvSpPr>
            <p:cNvPr id="15" name="Freeform 1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1F7317"/>
            </a:solidFill>
          </p:spPr>
        </p:sp>
      </p:grpSp>
      <p:pic>
        <p:nvPicPr>
          <p:cNvPr id="17" name="Picture 17"/>
          <p:cNvPicPr>
            <a:picLocks noChangeAspect="1"/>
          </p:cNvPicPr>
          <p:nvPr/>
        </p:nvPicPr>
        <p:blipFill>
          <a:blip r:embed="rId2"/>
          <a:srcRect/>
          <a:stretch>
            <a:fillRect/>
          </a:stretch>
        </p:blipFill>
        <p:spPr>
          <a:xfrm>
            <a:off x="741377" y="519982"/>
            <a:ext cx="1475132" cy="1568495"/>
          </a:xfrm>
          <a:prstGeom prst="rect">
            <a:avLst/>
          </a:prstGeom>
        </p:spPr>
      </p:pic>
      <p:pic>
        <p:nvPicPr>
          <p:cNvPr id="18" name="Picture 18"/>
          <p:cNvPicPr>
            <a:picLocks noChangeAspect="1"/>
          </p:cNvPicPr>
          <p:nvPr/>
        </p:nvPicPr>
        <p:blipFill>
          <a:blip r:embed="rId3"/>
          <a:srcRect/>
          <a:stretch>
            <a:fillRect/>
          </a:stretch>
        </p:blipFill>
        <p:spPr>
          <a:xfrm>
            <a:off x="1028700" y="8446044"/>
            <a:ext cx="1397669" cy="1397669"/>
          </a:xfrm>
          <a:prstGeom prst="rect">
            <a:avLst/>
          </a:prstGeom>
        </p:spPr>
      </p:pic>
      <p:sp>
        <p:nvSpPr>
          <p:cNvPr id="19" name="Rectángulo 18"/>
          <p:cNvSpPr/>
          <p:nvPr/>
        </p:nvSpPr>
        <p:spPr>
          <a:xfrm>
            <a:off x="2276707" y="499791"/>
            <a:ext cx="9662197" cy="584775"/>
          </a:xfrm>
          <a:prstGeom prst="rect">
            <a:avLst/>
          </a:prstGeom>
        </p:spPr>
        <p:txBody>
          <a:bodyPr wrap="none">
            <a:spAutoFit/>
          </a:bodyPr>
          <a:lstStyle/>
          <a:p>
            <a:pPr algn="ctr">
              <a:defRPr/>
            </a:pPr>
            <a:r>
              <a:rPr lang="es-CO" sz="3200" b="1" dirty="0">
                <a:latin typeface="Arial" panose="020B0604020202020204" pitchFamily="34" charset="0"/>
              </a:rPr>
              <a:t>DESARROLLO </a:t>
            </a:r>
            <a:r>
              <a:rPr lang="es-CO" sz="3200" b="1" dirty="0" smtClean="0">
                <a:latin typeface="Arial" panose="020B0604020202020204" pitchFamily="34" charset="0"/>
              </a:rPr>
              <a:t>DEL </a:t>
            </a:r>
            <a:r>
              <a:rPr lang="es-CO" sz="3200" b="1" dirty="0">
                <a:latin typeface="Arial" panose="020B0604020202020204" pitchFamily="34" charset="0"/>
              </a:rPr>
              <a:t>OBJETIVOS </a:t>
            </a:r>
            <a:r>
              <a:rPr lang="es-CO" sz="3200" b="1" dirty="0" smtClean="0">
                <a:latin typeface="Arial" panose="020B0604020202020204" pitchFamily="34" charset="0"/>
              </a:rPr>
              <a:t>ESPECIFICOS 1</a:t>
            </a:r>
            <a:endParaRPr lang="es-CO" sz="3200" b="1" dirty="0">
              <a:latin typeface="Arial" panose="020B0604020202020204" pitchFamily="34" charset="0"/>
            </a:endParaRPr>
          </a:p>
        </p:txBody>
      </p:sp>
      <p:sp>
        <p:nvSpPr>
          <p:cNvPr id="20" name="Rectángulo 19"/>
          <p:cNvSpPr/>
          <p:nvPr/>
        </p:nvSpPr>
        <p:spPr>
          <a:xfrm>
            <a:off x="799874" y="3443899"/>
            <a:ext cx="14173200" cy="646331"/>
          </a:xfrm>
          <a:prstGeom prst="rect">
            <a:avLst/>
          </a:prstGeom>
        </p:spPr>
        <p:txBody>
          <a:bodyPr wrap="square">
            <a:spAutoFit/>
          </a:bodyPr>
          <a:lstStyle/>
          <a:p>
            <a:r>
              <a:rPr lang="es-ES" sz="3600" kern="0" dirty="0">
                <a:latin typeface="Arial" panose="020B0604020202020204" pitchFamily="34" charset="0"/>
                <a:cs typeface="Arial" panose="020B0604020202020204" pitchFamily="34" charset="0"/>
              </a:rPr>
              <a:t> </a:t>
            </a:r>
            <a:endParaRPr lang="en-US" sz="3600" b="1" dirty="0">
              <a:latin typeface="Arial" panose="020B0604020202020204" pitchFamily="34" charset="0"/>
              <a:cs typeface="Arial" panose="020B0604020202020204" pitchFamily="34" charset="0"/>
            </a:endParaRPr>
          </a:p>
        </p:txBody>
      </p:sp>
      <p:sp>
        <p:nvSpPr>
          <p:cNvPr id="21" name="Rectángulo 20"/>
          <p:cNvSpPr/>
          <p:nvPr/>
        </p:nvSpPr>
        <p:spPr>
          <a:xfrm>
            <a:off x="12919074" y="876577"/>
            <a:ext cx="441146" cy="646331"/>
          </a:xfrm>
          <a:prstGeom prst="rect">
            <a:avLst/>
          </a:prstGeom>
        </p:spPr>
        <p:txBody>
          <a:bodyPr wrap="none">
            <a:spAutoFit/>
          </a:bodyPr>
          <a:lstStyle/>
          <a:p>
            <a:r>
              <a:rPr lang="es-ES" sz="3600" kern="0" dirty="0" smtClean="0">
                <a:latin typeface="Arial" panose="020B0604020202020204" pitchFamily="34" charset="0"/>
                <a:cs typeface="Arial" panose="020B0604020202020204" pitchFamily="34" charset="0"/>
              </a:rPr>
              <a:t>1</a:t>
            </a:r>
            <a:endParaRPr lang="en-US" sz="3600" dirty="0">
              <a:latin typeface="Arial" panose="020B0604020202020204" pitchFamily="34" charset="0"/>
              <a:cs typeface="Arial" panose="020B0604020202020204" pitchFamily="34" charset="0"/>
            </a:endParaRPr>
          </a:p>
        </p:txBody>
      </p:sp>
      <p:sp>
        <p:nvSpPr>
          <p:cNvPr id="22" name="Rectángulo 21"/>
          <p:cNvSpPr/>
          <p:nvPr/>
        </p:nvSpPr>
        <p:spPr>
          <a:xfrm>
            <a:off x="14862174" y="830393"/>
            <a:ext cx="441146" cy="646331"/>
          </a:xfrm>
          <a:prstGeom prst="rect">
            <a:avLst/>
          </a:prstGeom>
        </p:spPr>
        <p:txBody>
          <a:bodyPr wrap="none">
            <a:spAutoFit/>
          </a:bodyPr>
          <a:lstStyle/>
          <a:p>
            <a:r>
              <a:rPr lang="es-ES" sz="3600" kern="0" dirty="0" smtClean="0">
                <a:latin typeface="Arial" panose="020B0604020202020204" pitchFamily="34" charset="0"/>
                <a:cs typeface="Arial" panose="020B0604020202020204" pitchFamily="34" charset="0"/>
              </a:rPr>
              <a:t>2</a:t>
            </a:r>
            <a:endParaRPr lang="en-US" sz="3600" dirty="0">
              <a:latin typeface="Arial" panose="020B0604020202020204" pitchFamily="34" charset="0"/>
              <a:cs typeface="Arial" panose="020B0604020202020204" pitchFamily="34" charset="0"/>
            </a:endParaRPr>
          </a:p>
        </p:txBody>
      </p:sp>
      <p:sp>
        <p:nvSpPr>
          <p:cNvPr id="23" name="Rectángulo 22"/>
          <p:cNvSpPr/>
          <p:nvPr/>
        </p:nvSpPr>
        <p:spPr>
          <a:xfrm>
            <a:off x="16805274" y="876577"/>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3</a:t>
            </a:r>
            <a:endParaRPr lang="en-US" sz="3600" dirty="0">
              <a:latin typeface="Arial" panose="020B0604020202020204" pitchFamily="34" charset="0"/>
              <a:cs typeface="Arial" panose="020B0604020202020204" pitchFamily="34" charset="0"/>
            </a:endParaRPr>
          </a:p>
        </p:txBody>
      </p:sp>
      <p:sp>
        <p:nvSpPr>
          <p:cNvPr id="2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04</a:t>
            </a:r>
            <a:endParaRPr lang="en-US" sz="2800" b="1" dirty="0">
              <a:latin typeface="Arial" panose="020B0604020202020204" pitchFamily="34" charset="0"/>
              <a:cs typeface="Arial" panose="020B0604020202020204" pitchFamily="34" charset="0"/>
            </a:endParaRPr>
          </a:p>
        </p:txBody>
      </p:sp>
      <p:sp>
        <p:nvSpPr>
          <p:cNvPr id="2" name="Rectángulo 1"/>
          <p:cNvSpPr/>
          <p:nvPr/>
        </p:nvSpPr>
        <p:spPr>
          <a:xfrm>
            <a:off x="1752600" y="2250049"/>
            <a:ext cx="14471570" cy="830997"/>
          </a:xfrm>
          <a:prstGeom prst="rect">
            <a:avLst/>
          </a:prstGeom>
        </p:spPr>
        <p:txBody>
          <a:bodyPr wrap="square">
            <a:spAutoFit/>
          </a:bodyPr>
          <a:lstStyle/>
          <a:p>
            <a:pPr algn="ctr"/>
            <a:r>
              <a:rPr lang="es-MX" sz="2400" b="1" dirty="0" smtClean="0">
                <a:latin typeface="Arial" panose="020B0604020202020204" pitchFamily="34" charset="0"/>
                <a:cs typeface="Arial" panose="020B0604020202020204" pitchFamily="34" charset="0"/>
              </a:rPr>
              <a:t>Normativa </a:t>
            </a:r>
            <a:r>
              <a:rPr lang="es-MX" sz="2400" b="1" dirty="0">
                <a:latin typeface="Arial" panose="020B0604020202020204" pitchFamily="34" charset="0"/>
                <a:cs typeface="Arial" panose="020B0604020202020204" pitchFamily="34" charset="0"/>
              </a:rPr>
              <a:t>que hace que las empresas deban tener las funciones y competencias laborales debidamente especificadas</a:t>
            </a:r>
            <a:endParaRPr lang="es-CO" sz="2400" b="1" dirty="0">
              <a:latin typeface="Arial" panose="020B0604020202020204" pitchFamily="34" charset="0"/>
              <a:cs typeface="Arial" panose="020B0604020202020204" pitchFamily="34" charset="0"/>
            </a:endParaRPr>
          </a:p>
        </p:txBody>
      </p:sp>
      <p:sp>
        <p:nvSpPr>
          <p:cNvPr id="6" name="CuadroTexto 5"/>
          <p:cNvSpPr txBox="1"/>
          <p:nvPr/>
        </p:nvSpPr>
        <p:spPr>
          <a:xfrm>
            <a:off x="2276707" y="4090230"/>
            <a:ext cx="14639693" cy="5447645"/>
          </a:xfrm>
          <a:prstGeom prst="rect">
            <a:avLst/>
          </a:prstGeom>
          <a:noFill/>
        </p:spPr>
        <p:txBody>
          <a:bodyPr wrap="square" rtlCol="0">
            <a:spAutoFit/>
          </a:bodyPr>
          <a:lstStyle/>
          <a:p>
            <a:pPr algn="ctr"/>
            <a:r>
              <a:rPr lang="es-MX" sz="2400" b="1" dirty="0">
                <a:latin typeface="Arial" panose="020B0604020202020204" pitchFamily="34" charset="0"/>
                <a:cs typeface="Arial" panose="020B0604020202020204" pitchFamily="34" charset="0"/>
              </a:rPr>
              <a:t>DECRETO 770 - 785DE 2005</a:t>
            </a:r>
          </a:p>
          <a:p>
            <a:pPr algn="ctr"/>
            <a:r>
              <a:rPr lang="es-MX" sz="2400" b="1" dirty="0">
                <a:latin typeface="Arial" panose="020B0604020202020204" pitchFamily="34" charset="0"/>
                <a:cs typeface="Arial" panose="020B0604020202020204" pitchFamily="34" charset="0"/>
              </a:rPr>
              <a:t>(Marzo 17)</a:t>
            </a:r>
          </a:p>
          <a:p>
            <a:pPr algn="ctr"/>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Por el cual se establece el sistema de funciones y de requisitos generales para los empleos públicos correspondientes a los niveles jerárquicos pertenecientes a los organismos y entidades del Orden Nacional, a que se refiere la Ley 909 de 2004. </a:t>
            </a:r>
            <a:r>
              <a:rPr lang="es-MX" sz="2400" dirty="0" smtClean="0">
                <a:latin typeface="Arial" panose="020B0604020202020204" pitchFamily="34" charset="0"/>
                <a:cs typeface="Arial" panose="020B0604020202020204" pitchFamily="34" charset="0"/>
              </a:rPr>
              <a:t>(Rubiano, </a:t>
            </a:r>
            <a:r>
              <a:rPr lang="es-MX" sz="2400" dirty="0">
                <a:latin typeface="Arial" panose="020B0604020202020204" pitchFamily="34" charset="0"/>
                <a:cs typeface="Arial" panose="020B0604020202020204" pitchFamily="34" charset="0"/>
              </a:rPr>
              <a:t>2005</a:t>
            </a:r>
            <a:r>
              <a:rPr lang="es-MX" sz="2400" dirty="0" smtClean="0">
                <a:latin typeface="Arial" panose="020B0604020202020204" pitchFamily="34" charset="0"/>
                <a:cs typeface="Arial" panose="020B0604020202020204" pitchFamily="34" charset="0"/>
              </a:rPr>
              <a:t>)</a:t>
            </a:r>
          </a:p>
          <a:p>
            <a:pPr algn="ctr"/>
            <a:endParaRPr lang="es-MX" sz="2400" dirty="0">
              <a:latin typeface="Arial" panose="020B0604020202020204" pitchFamily="34" charset="0"/>
              <a:cs typeface="Arial" panose="020B0604020202020204" pitchFamily="34" charset="0"/>
            </a:endParaRPr>
          </a:p>
          <a:p>
            <a:pPr algn="ctr"/>
            <a:r>
              <a:rPr lang="es-MX" sz="2400" b="1" dirty="0">
                <a:latin typeface="Arial" panose="020B0604020202020204" pitchFamily="34" charset="0"/>
                <a:cs typeface="Arial" panose="020B0604020202020204" pitchFamily="34" charset="0"/>
              </a:rPr>
              <a:t>DECRETO 2539 DE 2005</a:t>
            </a:r>
          </a:p>
          <a:p>
            <a:pPr algn="ctr"/>
            <a:r>
              <a:rPr lang="es-MX" sz="2400" b="1" dirty="0">
                <a:latin typeface="Arial" panose="020B0604020202020204" pitchFamily="34" charset="0"/>
                <a:cs typeface="Arial" panose="020B0604020202020204" pitchFamily="34" charset="0"/>
              </a:rPr>
              <a:t>(Julio 22)</a:t>
            </a:r>
          </a:p>
          <a:p>
            <a:pPr algn="ctr"/>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Por el cual se establecen las competencias laborales generales para los empleos públicos de los distintos niveles jerárquicos de las entidades a las cuales se aplican los Decretos-ley 770 y 785 de 2005. (RUBIANO, 2005)</a:t>
            </a:r>
          </a:p>
          <a:p>
            <a:endParaRPr lang="es-MX" dirty="0"/>
          </a:p>
          <a:p>
            <a:endParaRPr lang="es-MX"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ipse 2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3"/>
          <p:cNvGrpSpPr/>
          <p:nvPr/>
        </p:nvGrpSpPr>
        <p:grpSpPr>
          <a:xfrm>
            <a:off x="16215818" y="310274"/>
            <a:ext cx="1620549" cy="1694431"/>
            <a:chOff x="0" y="0"/>
            <a:chExt cx="4188895" cy="4379869"/>
          </a:xfrm>
        </p:grpSpPr>
        <p:sp>
          <p:nvSpPr>
            <p:cNvPr id="4" name="Freeform 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86C7ED"/>
            </a:solidFill>
          </p:spPr>
        </p:sp>
        <p:sp>
          <p:nvSpPr>
            <p:cNvPr id="5" name="Freeform 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057DFA"/>
            </a:solidFill>
          </p:spPr>
        </p:sp>
      </p:grpSp>
      <p:grpSp>
        <p:nvGrpSpPr>
          <p:cNvPr id="8" name="Group 8"/>
          <p:cNvGrpSpPr/>
          <p:nvPr/>
        </p:nvGrpSpPr>
        <p:grpSpPr>
          <a:xfrm>
            <a:off x="14272718" y="310274"/>
            <a:ext cx="1620058" cy="1694431"/>
            <a:chOff x="-1" y="0"/>
            <a:chExt cx="4187625" cy="4379869"/>
          </a:xfrm>
        </p:grpSpPr>
        <p:sp>
          <p:nvSpPr>
            <p:cNvPr id="9" name="Freeform 9"/>
            <p:cNvSpPr/>
            <p:nvPr/>
          </p:nvSpPr>
          <p:spPr>
            <a:xfrm>
              <a:off x="-1" y="218439"/>
              <a:ext cx="4187625" cy="4161430"/>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FDE44F"/>
            </a:solidFill>
          </p:spPr>
        </p:sp>
        <p:sp>
          <p:nvSpPr>
            <p:cNvPr id="10" name="Freeform 10"/>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F6D824"/>
            </a:solidFill>
          </p:spPr>
        </p:sp>
      </p:grpSp>
      <p:grpSp>
        <p:nvGrpSpPr>
          <p:cNvPr id="13" name="Group 13"/>
          <p:cNvGrpSpPr/>
          <p:nvPr/>
        </p:nvGrpSpPr>
        <p:grpSpPr>
          <a:xfrm>
            <a:off x="12329618" y="310274"/>
            <a:ext cx="1620549" cy="1694431"/>
            <a:chOff x="0" y="0"/>
            <a:chExt cx="4188895" cy="4379869"/>
          </a:xfrm>
        </p:grpSpPr>
        <p:sp>
          <p:nvSpPr>
            <p:cNvPr id="14" name="Freeform 1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4BAF47"/>
            </a:solidFill>
          </p:spPr>
        </p:sp>
        <p:sp>
          <p:nvSpPr>
            <p:cNvPr id="15" name="Freeform 1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1F7317"/>
            </a:solidFill>
          </p:spPr>
        </p:sp>
      </p:grpSp>
      <p:pic>
        <p:nvPicPr>
          <p:cNvPr id="17" name="Picture 17"/>
          <p:cNvPicPr>
            <a:picLocks noChangeAspect="1"/>
          </p:cNvPicPr>
          <p:nvPr/>
        </p:nvPicPr>
        <p:blipFill>
          <a:blip r:embed="rId2"/>
          <a:srcRect/>
          <a:stretch>
            <a:fillRect/>
          </a:stretch>
        </p:blipFill>
        <p:spPr>
          <a:xfrm>
            <a:off x="741377" y="519982"/>
            <a:ext cx="1475132" cy="1568495"/>
          </a:xfrm>
          <a:prstGeom prst="rect">
            <a:avLst/>
          </a:prstGeom>
        </p:spPr>
      </p:pic>
      <p:pic>
        <p:nvPicPr>
          <p:cNvPr id="18" name="Picture 18"/>
          <p:cNvPicPr>
            <a:picLocks noChangeAspect="1"/>
          </p:cNvPicPr>
          <p:nvPr/>
        </p:nvPicPr>
        <p:blipFill>
          <a:blip r:embed="rId3"/>
          <a:srcRect/>
          <a:stretch>
            <a:fillRect/>
          </a:stretch>
        </p:blipFill>
        <p:spPr>
          <a:xfrm>
            <a:off x="1028700" y="8446044"/>
            <a:ext cx="1397669" cy="1397669"/>
          </a:xfrm>
          <a:prstGeom prst="rect">
            <a:avLst/>
          </a:prstGeom>
        </p:spPr>
      </p:pic>
      <p:sp>
        <p:nvSpPr>
          <p:cNvPr id="19" name="Rectángulo 18"/>
          <p:cNvSpPr/>
          <p:nvPr/>
        </p:nvSpPr>
        <p:spPr>
          <a:xfrm>
            <a:off x="2276707" y="499791"/>
            <a:ext cx="9662197" cy="584775"/>
          </a:xfrm>
          <a:prstGeom prst="rect">
            <a:avLst/>
          </a:prstGeom>
        </p:spPr>
        <p:txBody>
          <a:bodyPr wrap="none">
            <a:spAutoFit/>
          </a:bodyPr>
          <a:lstStyle/>
          <a:p>
            <a:pPr algn="ctr">
              <a:defRPr/>
            </a:pPr>
            <a:r>
              <a:rPr lang="es-CO" sz="3200" b="1" dirty="0">
                <a:latin typeface="Arial" panose="020B0604020202020204" pitchFamily="34" charset="0"/>
              </a:rPr>
              <a:t>DESARROLLO </a:t>
            </a:r>
            <a:r>
              <a:rPr lang="es-CO" sz="3200" b="1" dirty="0" smtClean="0">
                <a:latin typeface="Arial" panose="020B0604020202020204" pitchFamily="34" charset="0"/>
              </a:rPr>
              <a:t>DEL </a:t>
            </a:r>
            <a:r>
              <a:rPr lang="es-CO" sz="3200" b="1" dirty="0">
                <a:latin typeface="Arial" panose="020B0604020202020204" pitchFamily="34" charset="0"/>
              </a:rPr>
              <a:t>OBJETIVOS </a:t>
            </a:r>
            <a:r>
              <a:rPr lang="es-CO" sz="3200" b="1" dirty="0" smtClean="0">
                <a:latin typeface="Arial" panose="020B0604020202020204" pitchFamily="34" charset="0"/>
              </a:rPr>
              <a:t>ESPECIFICOS 1</a:t>
            </a:r>
            <a:endParaRPr lang="es-CO" sz="3200" b="1" dirty="0">
              <a:latin typeface="Arial" panose="020B0604020202020204" pitchFamily="34" charset="0"/>
            </a:endParaRPr>
          </a:p>
        </p:txBody>
      </p:sp>
      <p:sp>
        <p:nvSpPr>
          <p:cNvPr id="20" name="Rectángulo 19"/>
          <p:cNvSpPr/>
          <p:nvPr/>
        </p:nvSpPr>
        <p:spPr>
          <a:xfrm>
            <a:off x="799874" y="3443899"/>
            <a:ext cx="14173200" cy="646331"/>
          </a:xfrm>
          <a:prstGeom prst="rect">
            <a:avLst/>
          </a:prstGeom>
        </p:spPr>
        <p:txBody>
          <a:bodyPr wrap="square">
            <a:spAutoFit/>
          </a:bodyPr>
          <a:lstStyle/>
          <a:p>
            <a:r>
              <a:rPr lang="es-ES" sz="3600" kern="0" dirty="0">
                <a:latin typeface="Arial" panose="020B0604020202020204" pitchFamily="34" charset="0"/>
                <a:cs typeface="Arial" panose="020B0604020202020204" pitchFamily="34" charset="0"/>
              </a:rPr>
              <a:t> </a:t>
            </a:r>
            <a:endParaRPr lang="en-US" sz="3600" b="1" dirty="0">
              <a:latin typeface="Arial" panose="020B0604020202020204" pitchFamily="34" charset="0"/>
              <a:cs typeface="Arial" panose="020B0604020202020204" pitchFamily="34" charset="0"/>
            </a:endParaRPr>
          </a:p>
        </p:txBody>
      </p:sp>
      <p:sp>
        <p:nvSpPr>
          <p:cNvPr id="21" name="Rectángulo 20"/>
          <p:cNvSpPr/>
          <p:nvPr/>
        </p:nvSpPr>
        <p:spPr>
          <a:xfrm>
            <a:off x="12919074" y="876577"/>
            <a:ext cx="441146" cy="646331"/>
          </a:xfrm>
          <a:prstGeom prst="rect">
            <a:avLst/>
          </a:prstGeom>
        </p:spPr>
        <p:txBody>
          <a:bodyPr wrap="none">
            <a:spAutoFit/>
          </a:bodyPr>
          <a:lstStyle/>
          <a:p>
            <a:r>
              <a:rPr lang="es-ES" sz="3600" kern="0" dirty="0" smtClean="0">
                <a:latin typeface="Arial" panose="020B0604020202020204" pitchFamily="34" charset="0"/>
                <a:cs typeface="Arial" panose="020B0604020202020204" pitchFamily="34" charset="0"/>
              </a:rPr>
              <a:t>1</a:t>
            </a:r>
            <a:endParaRPr lang="en-US" sz="3600" dirty="0">
              <a:latin typeface="Arial" panose="020B0604020202020204" pitchFamily="34" charset="0"/>
              <a:cs typeface="Arial" panose="020B0604020202020204" pitchFamily="34" charset="0"/>
            </a:endParaRPr>
          </a:p>
        </p:txBody>
      </p:sp>
      <p:sp>
        <p:nvSpPr>
          <p:cNvPr id="22" name="Rectángulo 21"/>
          <p:cNvSpPr/>
          <p:nvPr/>
        </p:nvSpPr>
        <p:spPr>
          <a:xfrm>
            <a:off x="14862174" y="830393"/>
            <a:ext cx="441146" cy="646331"/>
          </a:xfrm>
          <a:prstGeom prst="rect">
            <a:avLst/>
          </a:prstGeom>
        </p:spPr>
        <p:txBody>
          <a:bodyPr wrap="none">
            <a:spAutoFit/>
          </a:bodyPr>
          <a:lstStyle/>
          <a:p>
            <a:r>
              <a:rPr lang="es-ES" sz="3600" kern="0" dirty="0" smtClean="0">
                <a:latin typeface="Arial" panose="020B0604020202020204" pitchFamily="34" charset="0"/>
                <a:cs typeface="Arial" panose="020B0604020202020204" pitchFamily="34" charset="0"/>
              </a:rPr>
              <a:t>2</a:t>
            </a:r>
            <a:endParaRPr lang="en-US" sz="3600" dirty="0">
              <a:latin typeface="Arial" panose="020B0604020202020204" pitchFamily="34" charset="0"/>
              <a:cs typeface="Arial" panose="020B0604020202020204" pitchFamily="34" charset="0"/>
            </a:endParaRPr>
          </a:p>
        </p:txBody>
      </p:sp>
      <p:sp>
        <p:nvSpPr>
          <p:cNvPr id="23" name="Rectángulo 22"/>
          <p:cNvSpPr/>
          <p:nvPr/>
        </p:nvSpPr>
        <p:spPr>
          <a:xfrm>
            <a:off x="16805274" y="876577"/>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3</a:t>
            </a:r>
            <a:endParaRPr lang="en-US" sz="3600" dirty="0">
              <a:latin typeface="Arial" panose="020B0604020202020204" pitchFamily="34" charset="0"/>
              <a:cs typeface="Arial" panose="020B0604020202020204" pitchFamily="34" charset="0"/>
            </a:endParaRPr>
          </a:p>
        </p:txBody>
      </p:sp>
      <p:sp>
        <p:nvSpPr>
          <p:cNvPr id="2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05</a:t>
            </a:r>
            <a:endParaRPr lang="en-US" sz="2800" b="1" dirty="0">
              <a:latin typeface="Arial" panose="020B0604020202020204" pitchFamily="34" charset="0"/>
              <a:cs typeface="Arial" panose="020B0604020202020204" pitchFamily="34" charset="0"/>
            </a:endParaRPr>
          </a:p>
        </p:txBody>
      </p:sp>
      <p:sp>
        <p:nvSpPr>
          <p:cNvPr id="2" name="Rectángulo 1"/>
          <p:cNvSpPr/>
          <p:nvPr/>
        </p:nvSpPr>
        <p:spPr>
          <a:xfrm>
            <a:off x="1752600" y="2250049"/>
            <a:ext cx="14471570" cy="830997"/>
          </a:xfrm>
          <a:prstGeom prst="rect">
            <a:avLst/>
          </a:prstGeom>
        </p:spPr>
        <p:txBody>
          <a:bodyPr wrap="square">
            <a:spAutoFit/>
          </a:bodyPr>
          <a:lstStyle/>
          <a:p>
            <a:pPr algn="ctr"/>
            <a:r>
              <a:rPr lang="es-MX" sz="2400" b="1" dirty="0" smtClean="0">
                <a:latin typeface="Arial" panose="020B0604020202020204" pitchFamily="34" charset="0"/>
                <a:cs typeface="Arial" panose="020B0604020202020204" pitchFamily="34" charset="0"/>
              </a:rPr>
              <a:t>Diseñar </a:t>
            </a:r>
            <a:r>
              <a:rPr lang="es-MX" sz="2400" b="1" dirty="0">
                <a:latin typeface="Arial" panose="020B0604020202020204" pitchFamily="34" charset="0"/>
                <a:cs typeface="Arial" panose="020B0604020202020204" pitchFamily="34" charset="0"/>
              </a:rPr>
              <a:t>el manual de funciones y competencias laborales de la empresa </a:t>
            </a:r>
            <a:r>
              <a:rPr lang="es-MX" sz="2400" b="1" dirty="0" smtClean="0">
                <a:latin typeface="Arial" panose="020B0604020202020204" pitchFamily="34" charset="0"/>
                <a:cs typeface="Arial" panose="020B0604020202020204" pitchFamily="34" charset="0"/>
              </a:rPr>
              <a:t>Agroquin </a:t>
            </a:r>
            <a:r>
              <a:rPr lang="es-MX" sz="2400" b="1" dirty="0">
                <a:latin typeface="Arial" panose="020B0604020202020204" pitchFamily="34" charset="0"/>
                <a:cs typeface="Arial" panose="020B0604020202020204" pitchFamily="34" charset="0"/>
              </a:rPr>
              <a:t>jf s.a.s.</a:t>
            </a:r>
          </a:p>
          <a:p>
            <a:pPr algn="ctr"/>
            <a:endParaRPr lang="es-MX" sz="2400" b="1" dirty="0">
              <a:latin typeface="Arial" panose="020B0604020202020204" pitchFamily="34" charset="0"/>
              <a:cs typeface="Arial" panose="020B0604020202020204" pitchFamily="34" charset="0"/>
            </a:endParaRPr>
          </a:p>
        </p:txBody>
      </p:sp>
      <p:sp>
        <p:nvSpPr>
          <p:cNvPr id="24" name="Rectángulo 23"/>
          <p:cNvSpPr/>
          <p:nvPr/>
        </p:nvSpPr>
        <p:spPr>
          <a:xfrm>
            <a:off x="1905000" y="2402449"/>
            <a:ext cx="14471570" cy="461665"/>
          </a:xfrm>
          <a:prstGeom prst="rect">
            <a:avLst/>
          </a:prstGeom>
        </p:spPr>
        <p:txBody>
          <a:bodyPr wrap="square">
            <a:spAutoFit/>
          </a:bodyPr>
          <a:lstStyle/>
          <a:p>
            <a:pPr algn="ctr"/>
            <a:endParaRPr lang="es-CO" sz="2400" b="1" dirty="0">
              <a:latin typeface="Arial" panose="020B0604020202020204" pitchFamily="34" charset="0"/>
              <a:cs typeface="Arial" panose="020B0604020202020204" pitchFamily="34" charset="0"/>
            </a:endParaRPr>
          </a:p>
        </p:txBody>
      </p:sp>
      <p:pic>
        <p:nvPicPr>
          <p:cNvPr id="6" name="Imagen 5"/>
          <p:cNvPicPr>
            <a:picLocks noChangeAspect="1"/>
          </p:cNvPicPr>
          <p:nvPr/>
        </p:nvPicPr>
        <p:blipFill rotWithShape="1">
          <a:blip r:embed="rId4"/>
          <a:srcRect l="5582" t="484" r="914" b="1082"/>
          <a:stretch/>
        </p:blipFill>
        <p:spPr>
          <a:xfrm>
            <a:off x="2426369" y="2864114"/>
            <a:ext cx="5257799" cy="7204573"/>
          </a:xfrm>
          <a:prstGeom prst="rect">
            <a:avLst/>
          </a:prstGeom>
        </p:spPr>
      </p:pic>
      <p:pic>
        <p:nvPicPr>
          <p:cNvPr id="7" name="Imagen 6"/>
          <p:cNvPicPr>
            <a:picLocks noChangeAspect="1"/>
          </p:cNvPicPr>
          <p:nvPr/>
        </p:nvPicPr>
        <p:blipFill rotWithShape="1">
          <a:blip r:embed="rId5"/>
          <a:srcRect l="454" t="790" r="4532" b="2414"/>
          <a:stretch/>
        </p:blipFill>
        <p:spPr>
          <a:xfrm>
            <a:off x="10058399" y="2864113"/>
            <a:ext cx="5436043" cy="7204573"/>
          </a:xfrm>
          <a:prstGeom prst="rect">
            <a:avLst/>
          </a:prstGeom>
        </p:spPr>
      </p:pic>
    </p:spTree>
    <p:extLst>
      <p:ext uri="{BB962C8B-B14F-4D97-AF65-F5344CB8AC3E}">
        <p14:creationId xmlns:p14="http://schemas.microsoft.com/office/powerpoint/2010/main" val="4358462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ipse 2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3"/>
          <p:cNvGrpSpPr/>
          <p:nvPr/>
        </p:nvGrpSpPr>
        <p:grpSpPr>
          <a:xfrm>
            <a:off x="16215818" y="310274"/>
            <a:ext cx="1620549" cy="1694431"/>
            <a:chOff x="0" y="0"/>
            <a:chExt cx="4188895" cy="4379869"/>
          </a:xfrm>
        </p:grpSpPr>
        <p:sp>
          <p:nvSpPr>
            <p:cNvPr id="4" name="Freeform 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86C7ED"/>
            </a:solidFill>
          </p:spPr>
        </p:sp>
        <p:sp>
          <p:nvSpPr>
            <p:cNvPr id="5" name="Freeform 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057DFA"/>
            </a:solidFill>
          </p:spPr>
        </p:sp>
      </p:grpSp>
      <p:grpSp>
        <p:nvGrpSpPr>
          <p:cNvPr id="8" name="Group 8"/>
          <p:cNvGrpSpPr/>
          <p:nvPr/>
        </p:nvGrpSpPr>
        <p:grpSpPr>
          <a:xfrm>
            <a:off x="14272718" y="310274"/>
            <a:ext cx="1620058" cy="1694431"/>
            <a:chOff x="-1" y="0"/>
            <a:chExt cx="4187625" cy="4379869"/>
          </a:xfrm>
        </p:grpSpPr>
        <p:sp>
          <p:nvSpPr>
            <p:cNvPr id="9" name="Freeform 9"/>
            <p:cNvSpPr/>
            <p:nvPr/>
          </p:nvSpPr>
          <p:spPr>
            <a:xfrm>
              <a:off x="-1" y="218439"/>
              <a:ext cx="4187625" cy="4161430"/>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FDE44F"/>
            </a:solidFill>
          </p:spPr>
        </p:sp>
        <p:sp>
          <p:nvSpPr>
            <p:cNvPr id="10" name="Freeform 10"/>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F6D824"/>
            </a:solidFill>
          </p:spPr>
        </p:sp>
      </p:grpSp>
      <p:grpSp>
        <p:nvGrpSpPr>
          <p:cNvPr id="13" name="Group 13"/>
          <p:cNvGrpSpPr/>
          <p:nvPr/>
        </p:nvGrpSpPr>
        <p:grpSpPr>
          <a:xfrm>
            <a:off x="12329618" y="310274"/>
            <a:ext cx="1620549" cy="1694431"/>
            <a:chOff x="0" y="0"/>
            <a:chExt cx="4188895" cy="4379869"/>
          </a:xfrm>
        </p:grpSpPr>
        <p:sp>
          <p:nvSpPr>
            <p:cNvPr id="14" name="Freeform 1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4BAF47"/>
            </a:solidFill>
          </p:spPr>
        </p:sp>
        <p:sp>
          <p:nvSpPr>
            <p:cNvPr id="15" name="Freeform 1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1F7317"/>
            </a:solidFill>
          </p:spPr>
        </p:sp>
      </p:grpSp>
      <p:pic>
        <p:nvPicPr>
          <p:cNvPr id="17" name="Picture 17"/>
          <p:cNvPicPr>
            <a:picLocks noChangeAspect="1"/>
          </p:cNvPicPr>
          <p:nvPr/>
        </p:nvPicPr>
        <p:blipFill>
          <a:blip r:embed="rId2"/>
          <a:srcRect/>
          <a:stretch>
            <a:fillRect/>
          </a:stretch>
        </p:blipFill>
        <p:spPr>
          <a:xfrm>
            <a:off x="741377" y="519982"/>
            <a:ext cx="1475132" cy="1568495"/>
          </a:xfrm>
          <a:prstGeom prst="rect">
            <a:avLst/>
          </a:prstGeom>
        </p:spPr>
      </p:pic>
      <p:pic>
        <p:nvPicPr>
          <p:cNvPr id="18" name="Picture 18"/>
          <p:cNvPicPr>
            <a:picLocks noChangeAspect="1"/>
          </p:cNvPicPr>
          <p:nvPr/>
        </p:nvPicPr>
        <p:blipFill>
          <a:blip r:embed="rId3"/>
          <a:srcRect/>
          <a:stretch>
            <a:fillRect/>
          </a:stretch>
        </p:blipFill>
        <p:spPr>
          <a:xfrm>
            <a:off x="1028700" y="8446044"/>
            <a:ext cx="1397669" cy="1397669"/>
          </a:xfrm>
          <a:prstGeom prst="rect">
            <a:avLst/>
          </a:prstGeom>
        </p:spPr>
      </p:pic>
      <p:sp>
        <p:nvSpPr>
          <p:cNvPr id="19" name="Rectángulo 18"/>
          <p:cNvSpPr/>
          <p:nvPr/>
        </p:nvSpPr>
        <p:spPr>
          <a:xfrm>
            <a:off x="2276707" y="499791"/>
            <a:ext cx="9662197" cy="584775"/>
          </a:xfrm>
          <a:prstGeom prst="rect">
            <a:avLst/>
          </a:prstGeom>
        </p:spPr>
        <p:txBody>
          <a:bodyPr wrap="none">
            <a:spAutoFit/>
          </a:bodyPr>
          <a:lstStyle/>
          <a:p>
            <a:pPr algn="ctr">
              <a:defRPr/>
            </a:pPr>
            <a:r>
              <a:rPr lang="es-CO" sz="3200" b="1" dirty="0">
                <a:latin typeface="Arial" panose="020B0604020202020204" pitchFamily="34" charset="0"/>
              </a:rPr>
              <a:t>DESARROLLO </a:t>
            </a:r>
            <a:r>
              <a:rPr lang="es-CO" sz="3200" b="1" dirty="0" smtClean="0">
                <a:latin typeface="Arial" panose="020B0604020202020204" pitchFamily="34" charset="0"/>
              </a:rPr>
              <a:t>DEL </a:t>
            </a:r>
            <a:r>
              <a:rPr lang="es-CO" sz="3200" b="1" dirty="0">
                <a:latin typeface="Arial" panose="020B0604020202020204" pitchFamily="34" charset="0"/>
              </a:rPr>
              <a:t>OBJETIVOS </a:t>
            </a:r>
            <a:r>
              <a:rPr lang="es-CO" sz="3200" b="1" dirty="0" smtClean="0">
                <a:latin typeface="Arial" panose="020B0604020202020204" pitchFamily="34" charset="0"/>
              </a:rPr>
              <a:t>ESPECIFICOS 1</a:t>
            </a:r>
            <a:endParaRPr lang="es-CO" sz="3200" b="1" dirty="0">
              <a:latin typeface="Arial" panose="020B0604020202020204" pitchFamily="34" charset="0"/>
            </a:endParaRPr>
          </a:p>
        </p:txBody>
      </p:sp>
      <p:sp>
        <p:nvSpPr>
          <p:cNvPr id="20" name="Rectángulo 19"/>
          <p:cNvSpPr/>
          <p:nvPr/>
        </p:nvSpPr>
        <p:spPr>
          <a:xfrm>
            <a:off x="799874" y="3443899"/>
            <a:ext cx="14173200" cy="646331"/>
          </a:xfrm>
          <a:prstGeom prst="rect">
            <a:avLst/>
          </a:prstGeom>
        </p:spPr>
        <p:txBody>
          <a:bodyPr wrap="square">
            <a:spAutoFit/>
          </a:bodyPr>
          <a:lstStyle/>
          <a:p>
            <a:r>
              <a:rPr lang="es-ES" sz="3600" kern="0" dirty="0">
                <a:latin typeface="Arial" panose="020B0604020202020204" pitchFamily="34" charset="0"/>
                <a:cs typeface="Arial" panose="020B0604020202020204" pitchFamily="34" charset="0"/>
              </a:rPr>
              <a:t> </a:t>
            </a:r>
            <a:endParaRPr lang="en-US" sz="3600" b="1" dirty="0">
              <a:latin typeface="Arial" panose="020B0604020202020204" pitchFamily="34" charset="0"/>
              <a:cs typeface="Arial" panose="020B0604020202020204" pitchFamily="34" charset="0"/>
            </a:endParaRPr>
          </a:p>
        </p:txBody>
      </p:sp>
      <p:sp>
        <p:nvSpPr>
          <p:cNvPr id="21" name="Rectángulo 20"/>
          <p:cNvSpPr/>
          <p:nvPr/>
        </p:nvSpPr>
        <p:spPr>
          <a:xfrm>
            <a:off x="12919074" y="876577"/>
            <a:ext cx="441146" cy="646331"/>
          </a:xfrm>
          <a:prstGeom prst="rect">
            <a:avLst/>
          </a:prstGeom>
        </p:spPr>
        <p:txBody>
          <a:bodyPr wrap="none">
            <a:spAutoFit/>
          </a:bodyPr>
          <a:lstStyle/>
          <a:p>
            <a:r>
              <a:rPr lang="es-ES" sz="3600" kern="0" dirty="0" smtClean="0">
                <a:latin typeface="Arial" panose="020B0604020202020204" pitchFamily="34" charset="0"/>
                <a:cs typeface="Arial" panose="020B0604020202020204" pitchFamily="34" charset="0"/>
              </a:rPr>
              <a:t>1</a:t>
            </a:r>
            <a:endParaRPr lang="en-US" sz="3600" dirty="0">
              <a:latin typeface="Arial" panose="020B0604020202020204" pitchFamily="34" charset="0"/>
              <a:cs typeface="Arial" panose="020B0604020202020204" pitchFamily="34" charset="0"/>
            </a:endParaRPr>
          </a:p>
        </p:txBody>
      </p:sp>
      <p:sp>
        <p:nvSpPr>
          <p:cNvPr id="22" name="Rectángulo 21"/>
          <p:cNvSpPr/>
          <p:nvPr/>
        </p:nvSpPr>
        <p:spPr>
          <a:xfrm>
            <a:off x="14862174" y="830393"/>
            <a:ext cx="441146" cy="646331"/>
          </a:xfrm>
          <a:prstGeom prst="rect">
            <a:avLst/>
          </a:prstGeom>
        </p:spPr>
        <p:txBody>
          <a:bodyPr wrap="none">
            <a:spAutoFit/>
          </a:bodyPr>
          <a:lstStyle/>
          <a:p>
            <a:r>
              <a:rPr lang="es-ES" sz="3600" kern="0" dirty="0" smtClean="0">
                <a:latin typeface="Arial" panose="020B0604020202020204" pitchFamily="34" charset="0"/>
                <a:cs typeface="Arial" panose="020B0604020202020204" pitchFamily="34" charset="0"/>
              </a:rPr>
              <a:t>2</a:t>
            </a:r>
            <a:endParaRPr lang="en-US" sz="3600" dirty="0">
              <a:latin typeface="Arial" panose="020B0604020202020204" pitchFamily="34" charset="0"/>
              <a:cs typeface="Arial" panose="020B0604020202020204" pitchFamily="34" charset="0"/>
            </a:endParaRPr>
          </a:p>
        </p:txBody>
      </p:sp>
      <p:sp>
        <p:nvSpPr>
          <p:cNvPr id="23" name="Rectángulo 22"/>
          <p:cNvSpPr/>
          <p:nvPr/>
        </p:nvSpPr>
        <p:spPr>
          <a:xfrm>
            <a:off x="16805274" y="876577"/>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3</a:t>
            </a:r>
            <a:endParaRPr lang="en-US" sz="3600" dirty="0">
              <a:latin typeface="Arial" panose="020B0604020202020204" pitchFamily="34" charset="0"/>
              <a:cs typeface="Arial" panose="020B0604020202020204" pitchFamily="34" charset="0"/>
            </a:endParaRPr>
          </a:p>
        </p:txBody>
      </p:sp>
      <p:sp>
        <p:nvSpPr>
          <p:cNvPr id="2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06</a:t>
            </a:r>
            <a:endParaRPr lang="en-US" sz="2800" b="1" dirty="0">
              <a:latin typeface="Arial" panose="020B0604020202020204" pitchFamily="34" charset="0"/>
              <a:cs typeface="Arial" panose="020B0604020202020204" pitchFamily="34" charset="0"/>
            </a:endParaRPr>
          </a:p>
        </p:txBody>
      </p:sp>
      <p:sp>
        <p:nvSpPr>
          <p:cNvPr id="2" name="Rectángulo 1"/>
          <p:cNvSpPr/>
          <p:nvPr/>
        </p:nvSpPr>
        <p:spPr>
          <a:xfrm>
            <a:off x="1752600" y="2250049"/>
            <a:ext cx="14471570" cy="830997"/>
          </a:xfrm>
          <a:prstGeom prst="rect">
            <a:avLst/>
          </a:prstGeom>
        </p:spPr>
        <p:txBody>
          <a:bodyPr wrap="square">
            <a:spAutoFit/>
          </a:bodyPr>
          <a:lstStyle/>
          <a:p>
            <a:pPr algn="ctr"/>
            <a:r>
              <a:rPr lang="es-MX" sz="2400" b="1" dirty="0" smtClean="0">
                <a:latin typeface="Arial" panose="020B0604020202020204" pitchFamily="34" charset="0"/>
                <a:cs typeface="Arial" panose="020B0604020202020204" pitchFamily="34" charset="0"/>
              </a:rPr>
              <a:t>Diseñar </a:t>
            </a:r>
            <a:r>
              <a:rPr lang="es-MX" sz="2400" b="1" dirty="0">
                <a:latin typeface="Arial" panose="020B0604020202020204" pitchFamily="34" charset="0"/>
                <a:cs typeface="Arial" panose="020B0604020202020204" pitchFamily="34" charset="0"/>
              </a:rPr>
              <a:t>el manual de funciones y competencias laborales de la empresa </a:t>
            </a:r>
            <a:r>
              <a:rPr lang="es-MX" sz="2400" b="1" dirty="0" smtClean="0">
                <a:latin typeface="Arial" panose="020B0604020202020204" pitchFamily="34" charset="0"/>
                <a:cs typeface="Arial" panose="020B0604020202020204" pitchFamily="34" charset="0"/>
              </a:rPr>
              <a:t>Agroquin </a:t>
            </a:r>
            <a:r>
              <a:rPr lang="es-MX" sz="2400" b="1" dirty="0">
                <a:latin typeface="Arial" panose="020B0604020202020204" pitchFamily="34" charset="0"/>
                <a:cs typeface="Arial" panose="020B0604020202020204" pitchFamily="34" charset="0"/>
              </a:rPr>
              <a:t>jf s.a.s.</a:t>
            </a:r>
          </a:p>
          <a:p>
            <a:pPr algn="ctr"/>
            <a:endParaRPr lang="es-MX" sz="2400" b="1" dirty="0">
              <a:latin typeface="Arial" panose="020B0604020202020204" pitchFamily="34" charset="0"/>
              <a:cs typeface="Arial" panose="020B0604020202020204" pitchFamily="34" charset="0"/>
            </a:endParaRPr>
          </a:p>
        </p:txBody>
      </p:sp>
      <p:sp>
        <p:nvSpPr>
          <p:cNvPr id="24" name="Rectángulo 23"/>
          <p:cNvSpPr/>
          <p:nvPr/>
        </p:nvSpPr>
        <p:spPr>
          <a:xfrm>
            <a:off x="1905000" y="2402449"/>
            <a:ext cx="14471570" cy="461665"/>
          </a:xfrm>
          <a:prstGeom prst="rect">
            <a:avLst/>
          </a:prstGeom>
        </p:spPr>
        <p:txBody>
          <a:bodyPr wrap="square">
            <a:spAutoFit/>
          </a:bodyPr>
          <a:lstStyle/>
          <a:p>
            <a:pPr algn="ctr"/>
            <a:endParaRPr lang="es-CO" sz="2400" b="1" dirty="0">
              <a:latin typeface="Arial" panose="020B0604020202020204" pitchFamily="34" charset="0"/>
              <a:cs typeface="Arial" panose="020B0604020202020204" pitchFamily="34" charset="0"/>
            </a:endParaRPr>
          </a:p>
        </p:txBody>
      </p:sp>
      <p:pic>
        <p:nvPicPr>
          <p:cNvPr id="11" name="Imagen 10"/>
          <p:cNvPicPr>
            <a:picLocks noChangeAspect="1"/>
          </p:cNvPicPr>
          <p:nvPr/>
        </p:nvPicPr>
        <p:blipFill rotWithShape="1">
          <a:blip r:embed="rId4"/>
          <a:srcRect l="1460" t="3331" r="5109" b="2860"/>
          <a:stretch/>
        </p:blipFill>
        <p:spPr>
          <a:xfrm>
            <a:off x="2819400" y="3081046"/>
            <a:ext cx="4876800" cy="6867172"/>
          </a:xfrm>
          <a:prstGeom prst="rect">
            <a:avLst/>
          </a:prstGeom>
        </p:spPr>
      </p:pic>
      <p:pic>
        <p:nvPicPr>
          <p:cNvPr id="12" name="Imagen 11"/>
          <p:cNvPicPr>
            <a:picLocks noChangeAspect="1"/>
          </p:cNvPicPr>
          <p:nvPr/>
        </p:nvPicPr>
        <p:blipFill rotWithShape="1">
          <a:blip r:embed="rId5"/>
          <a:srcRect l="1321" t="3102" r="9228" b="3467"/>
          <a:stretch/>
        </p:blipFill>
        <p:spPr>
          <a:xfrm>
            <a:off x="9829800" y="3087124"/>
            <a:ext cx="4797477" cy="6762667"/>
          </a:xfrm>
          <a:prstGeom prst="rect">
            <a:avLst/>
          </a:prstGeom>
        </p:spPr>
      </p:pic>
    </p:spTree>
    <p:extLst>
      <p:ext uri="{BB962C8B-B14F-4D97-AF65-F5344CB8AC3E}">
        <p14:creationId xmlns:p14="http://schemas.microsoft.com/office/powerpoint/2010/main" val="2528360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ipse 2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3"/>
          <p:cNvGrpSpPr/>
          <p:nvPr/>
        </p:nvGrpSpPr>
        <p:grpSpPr>
          <a:xfrm>
            <a:off x="16215818" y="310274"/>
            <a:ext cx="1620549" cy="1694431"/>
            <a:chOff x="0" y="0"/>
            <a:chExt cx="4188895" cy="4379869"/>
          </a:xfrm>
        </p:grpSpPr>
        <p:sp>
          <p:nvSpPr>
            <p:cNvPr id="4" name="Freeform 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86C7ED"/>
            </a:solidFill>
          </p:spPr>
        </p:sp>
        <p:sp>
          <p:nvSpPr>
            <p:cNvPr id="5" name="Freeform 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057DFA"/>
            </a:solidFill>
          </p:spPr>
        </p:sp>
      </p:grpSp>
      <p:grpSp>
        <p:nvGrpSpPr>
          <p:cNvPr id="8" name="Group 8"/>
          <p:cNvGrpSpPr/>
          <p:nvPr/>
        </p:nvGrpSpPr>
        <p:grpSpPr>
          <a:xfrm>
            <a:off x="14272718" y="310274"/>
            <a:ext cx="1620058" cy="1694431"/>
            <a:chOff x="-1" y="0"/>
            <a:chExt cx="4187625" cy="4379869"/>
          </a:xfrm>
        </p:grpSpPr>
        <p:sp>
          <p:nvSpPr>
            <p:cNvPr id="9" name="Freeform 9"/>
            <p:cNvSpPr/>
            <p:nvPr/>
          </p:nvSpPr>
          <p:spPr>
            <a:xfrm>
              <a:off x="-1" y="218439"/>
              <a:ext cx="4187625" cy="4161430"/>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FDE44F"/>
            </a:solidFill>
          </p:spPr>
        </p:sp>
        <p:sp>
          <p:nvSpPr>
            <p:cNvPr id="10" name="Freeform 10"/>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F6D824"/>
            </a:solidFill>
          </p:spPr>
        </p:sp>
      </p:grpSp>
      <p:grpSp>
        <p:nvGrpSpPr>
          <p:cNvPr id="13" name="Group 13"/>
          <p:cNvGrpSpPr/>
          <p:nvPr/>
        </p:nvGrpSpPr>
        <p:grpSpPr>
          <a:xfrm>
            <a:off x="12329618" y="310274"/>
            <a:ext cx="1620549" cy="1694431"/>
            <a:chOff x="0" y="0"/>
            <a:chExt cx="4188895" cy="4379869"/>
          </a:xfrm>
        </p:grpSpPr>
        <p:sp>
          <p:nvSpPr>
            <p:cNvPr id="14" name="Freeform 1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4BAF47"/>
            </a:solidFill>
          </p:spPr>
        </p:sp>
        <p:sp>
          <p:nvSpPr>
            <p:cNvPr id="15" name="Freeform 1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1F7317"/>
            </a:solidFill>
          </p:spPr>
        </p:sp>
      </p:grpSp>
      <p:pic>
        <p:nvPicPr>
          <p:cNvPr id="17" name="Picture 17"/>
          <p:cNvPicPr>
            <a:picLocks noChangeAspect="1"/>
          </p:cNvPicPr>
          <p:nvPr/>
        </p:nvPicPr>
        <p:blipFill>
          <a:blip r:embed="rId2"/>
          <a:srcRect/>
          <a:stretch>
            <a:fillRect/>
          </a:stretch>
        </p:blipFill>
        <p:spPr>
          <a:xfrm>
            <a:off x="741377" y="519982"/>
            <a:ext cx="1475132" cy="1568495"/>
          </a:xfrm>
          <a:prstGeom prst="rect">
            <a:avLst/>
          </a:prstGeom>
        </p:spPr>
      </p:pic>
      <p:pic>
        <p:nvPicPr>
          <p:cNvPr id="18" name="Picture 18"/>
          <p:cNvPicPr>
            <a:picLocks noChangeAspect="1"/>
          </p:cNvPicPr>
          <p:nvPr/>
        </p:nvPicPr>
        <p:blipFill>
          <a:blip r:embed="rId3"/>
          <a:srcRect/>
          <a:stretch>
            <a:fillRect/>
          </a:stretch>
        </p:blipFill>
        <p:spPr>
          <a:xfrm>
            <a:off x="1028700" y="8446044"/>
            <a:ext cx="1397669" cy="1397669"/>
          </a:xfrm>
          <a:prstGeom prst="rect">
            <a:avLst/>
          </a:prstGeom>
        </p:spPr>
      </p:pic>
      <p:sp>
        <p:nvSpPr>
          <p:cNvPr id="19" name="Rectángulo 18"/>
          <p:cNvSpPr/>
          <p:nvPr/>
        </p:nvSpPr>
        <p:spPr>
          <a:xfrm>
            <a:off x="2276707" y="499791"/>
            <a:ext cx="9662197" cy="584775"/>
          </a:xfrm>
          <a:prstGeom prst="rect">
            <a:avLst/>
          </a:prstGeom>
        </p:spPr>
        <p:txBody>
          <a:bodyPr wrap="none">
            <a:spAutoFit/>
          </a:bodyPr>
          <a:lstStyle/>
          <a:p>
            <a:pPr algn="ctr">
              <a:defRPr/>
            </a:pPr>
            <a:r>
              <a:rPr lang="es-CO" sz="3200" b="1" dirty="0">
                <a:latin typeface="Arial" panose="020B0604020202020204" pitchFamily="34" charset="0"/>
              </a:rPr>
              <a:t>DESARROLLO </a:t>
            </a:r>
            <a:r>
              <a:rPr lang="es-CO" sz="3200" b="1" dirty="0" smtClean="0">
                <a:latin typeface="Arial" panose="020B0604020202020204" pitchFamily="34" charset="0"/>
              </a:rPr>
              <a:t>DEL </a:t>
            </a:r>
            <a:r>
              <a:rPr lang="es-CO" sz="3200" b="1" dirty="0">
                <a:latin typeface="Arial" panose="020B0604020202020204" pitchFamily="34" charset="0"/>
              </a:rPr>
              <a:t>OBJETIVOS </a:t>
            </a:r>
            <a:r>
              <a:rPr lang="es-CO" sz="3200" b="1" dirty="0" smtClean="0">
                <a:latin typeface="Arial" panose="020B0604020202020204" pitchFamily="34" charset="0"/>
              </a:rPr>
              <a:t>ESPECIFICOS 1</a:t>
            </a:r>
            <a:endParaRPr lang="es-CO" sz="3200" b="1" dirty="0">
              <a:latin typeface="Arial" panose="020B0604020202020204" pitchFamily="34" charset="0"/>
            </a:endParaRPr>
          </a:p>
        </p:txBody>
      </p:sp>
      <p:sp>
        <p:nvSpPr>
          <p:cNvPr id="20" name="Rectángulo 19"/>
          <p:cNvSpPr/>
          <p:nvPr/>
        </p:nvSpPr>
        <p:spPr>
          <a:xfrm>
            <a:off x="799874" y="3443899"/>
            <a:ext cx="14173200" cy="646331"/>
          </a:xfrm>
          <a:prstGeom prst="rect">
            <a:avLst/>
          </a:prstGeom>
        </p:spPr>
        <p:txBody>
          <a:bodyPr wrap="square">
            <a:spAutoFit/>
          </a:bodyPr>
          <a:lstStyle/>
          <a:p>
            <a:r>
              <a:rPr lang="es-ES" sz="3600" kern="0" dirty="0">
                <a:latin typeface="Arial" panose="020B0604020202020204" pitchFamily="34" charset="0"/>
                <a:cs typeface="Arial" panose="020B0604020202020204" pitchFamily="34" charset="0"/>
              </a:rPr>
              <a:t> </a:t>
            </a:r>
            <a:endParaRPr lang="en-US" sz="3600" b="1" dirty="0">
              <a:latin typeface="Arial" panose="020B0604020202020204" pitchFamily="34" charset="0"/>
              <a:cs typeface="Arial" panose="020B0604020202020204" pitchFamily="34" charset="0"/>
            </a:endParaRPr>
          </a:p>
        </p:txBody>
      </p:sp>
      <p:sp>
        <p:nvSpPr>
          <p:cNvPr id="21" name="Rectángulo 20"/>
          <p:cNvSpPr/>
          <p:nvPr/>
        </p:nvSpPr>
        <p:spPr>
          <a:xfrm>
            <a:off x="12919074" y="876577"/>
            <a:ext cx="441146" cy="646331"/>
          </a:xfrm>
          <a:prstGeom prst="rect">
            <a:avLst/>
          </a:prstGeom>
        </p:spPr>
        <p:txBody>
          <a:bodyPr wrap="none">
            <a:spAutoFit/>
          </a:bodyPr>
          <a:lstStyle/>
          <a:p>
            <a:r>
              <a:rPr lang="es-ES" sz="3600" kern="0" dirty="0" smtClean="0">
                <a:latin typeface="Arial" panose="020B0604020202020204" pitchFamily="34" charset="0"/>
                <a:cs typeface="Arial" panose="020B0604020202020204" pitchFamily="34" charset="0"/>
              </a:rPr>
              <a:t>1</a:t>
            </a:r>
            <a:endParaRPr lang="en-US" sz="3600" dirty="0">
              <a:latin typeface="Arial" panose="020B0604020202020204" pitchFamily="34" charset="0"/>
              <a:cs typeface="Arial" panose="020B0604020202020204" pitchFamily="34" charset="0"/>
            </a:endParaRPr>
          </a:p>
        </p:txBody>
      </p:sp>
      <p:sp>
        <p:nvSpPr>
          <p:cNvPr id="22" name="Rectángulo 21"/>
          <p:cNvSpPr/>
          <p:nvPr/>
        </p:nvSpPr>
        <p:spPr>
          <a:xfrm>
            <a:off x="14862174" y="830393"/>
            <a:ext cx="441146" cy="646331"/>
          </a:xfrm>
          <a:prstGeom prst="rect">
            <a:avLst/>
          </a:prstGeom>
        </p:spPr>
        <p:txBody>
          <a:bodyPr wrap="none">
            <a:spAutoFit/>
          </a:bodyPr>
          <a:lstStyle/>
          <a:p>
            <a:r>
              <a:rPr lang="es-ES" sz="3600" kern="0" dirty="0" smtClean="0">
                <a:latin typeface="Arial" panose="020B0604020202020204" pitchFamily="34" charset="0"/>
                <a:cs typeface="Arial" panose="020B0604020202020204" pitchFamily="34" charset="0"/>
              </a:rPr>
              <a:t>2</a:t>
            </a:r>
            <a:endParaRPr lang="en-US" sz="3600" dirty="0">
              <a:latin typeface="Arial" panose="020B0604020202020204" pitchFamily="34" charset="0"/>
              <a:cs typeface="Arial" panose="020B0604020202020204" pitchFamily="34" charset="0"/>
            </a:endParaRPr>
          </a:p>
        </p:txBody>
      </p:sp>
      <p:sp>
        <p:nvSpPr>
          <p:cNvPr id="23" name="Rectángulo 22"/>
          <p:cNvSpPr/>
          <p:nvPr/>
        </p:nvSpPr>
        <p:spPr>
          <a:xfrm>
            <a:off x="16805274" y="876577"/>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3</a:t>
            </a:r>
            <a:endParaRPr lang="en-US" sz="3600" dirty="0">
              <a:latin typeface="Arial" panose="020B0604020202020204" pitchFamily="34" charset="0"/>
              <a:cs typeface="Arial" panose="020B0604020202020204" pitchFamily="34" charset="0"/>
            </a:endParaRPr>
          </a:p>
        </p:txBody>
      </p:sp>
      <p:sp>
        <p:nvSpPr>
          <p:cNvPr id="2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07</a:t>
            </a:r>
            <a:endParaRPr lang="en-US" sz="2800" b="1" dirty="0">
              <a:latin typeface="Arial" panose="020B0604020202020204" pitchFamily="34" charset="0"/>
              <a:cs typeface="Arial" panose="020B0604020202020204" pitchFamily="34" charset="0"/>
            </a:endParaRPr>
          </a:p>
        </p:txBody>
      </p:sp>
      <p:sp>
        <p:nvSpPr>
          <p:cNvPr id="6" name="Rectángulo 5"/>
          <p:cNvSpPr/>
          <p:nvPr/>
        </p:nvSpPr>
        <p:spPr>
          <a:xfrm>
            <a:off x="1727534" y="2508998"/>
            <a:ext cx="13490575" cy="738664"/>
          </a:xfrm>
          <a:prstGeom prst="rect">
            <a:avLst/>
          </a:prstGeom>
        </p:spPr>
        <p:txBody>
          <a:bodyPr wrap="square">
            <a:spAutoFit/>
          </a:bodyPr>
          <a:lstStyle/>
          <a:p>
            <a:r>
              <a:rPr lang="es-MX" dirty="0"/>
              <a:t>	</a:t>
            </a:r>
            <a:r>
              <a:rPr lang="es-MX" sz="2400" b="1" dirty="0">
                <a:latin typeface="Arial" panose="020B0604020202020204" pitchFamily="34" charset="0"/>
                <a:cs typeface="Arial" panose="020B0604020202020204" pitchFamily="34" charset="0"/>
              </a:rPr>
              <a:t>Socializar el manual de funciones con los miembros que conforman la empresa</a:t>
            </a:r>
          </a:p>
          <a:p>
            <a:endParaRPr lang="es-MX" dirty="0"/>
          </a:p>
        </p:txBody>
      </p:sp>
      <p:sp>
        <p:nvSpPr>
          <p:cNvPr id="7" name="Rectángulo 6"/>
          <p:cNvSpPr/>
          <p:nvPr/>
        </p:nvSpPr>
        <p:spPr>
          <a:xfrm>
            <a:off x="4572000" y="3296841"/>
            <a:ext cx="9144000" cy="6647974"/>
          </a:xfrm>
          <a:prstGeom prst="rect">
            <a:avLst/>
          </a:prstGeom>
        </p:spPr>
        <p:txBody>
          <a:bodyPr>
            <a:spAutoFit/>
          </a:bodyPr>
          <a:lstStyle/>
          <a:p>
            <a:pPr algn="just"/>
            <a:r>
              <a:rPr lang="es-MX" sz="2400" dirty="0">
                <a:latin typeface="Arial" panose="020B0604020202020204" pitchFamily="34" charset="0"/>
                <a:cs typeface="Arial" panose="020B0604020202020204" pitchFamily="34" charset="0"/>
              </a:rPr>
              <a:t>San Martín cesar, a los cuatro 10 días del mes de junio del dos mil </a:t>
            </a:r>
            <a:r>
              <a:rPr lang="es-MX" sz="2400" dirty="0" smtClean="0">
                <a:latin typeface="Arial" panose="020B0604020202020204" pitchFamily="34" charset="0"/>
                <a:cs typeface="Arial" panose="020B0604020202020204" pitchFamily="34" charset="0"/>
              </a:rPr>
              <a:t>veintidós, </a:t>
            </a:r>
            <a:r>
              <a:rPr lang="es-MX" sz="2400" dirty="0">
                <a:latin typeface="Arial" panose="020B0604020202020204" pitchFamily="34" charset="0"/>
                <a:cs typeface="Arial" panose="020B0604020202020204" pitchFamily="34" charset="0"/>
              </a:rPr>
              <a:t>siendo las 8:00 am hora legal colombiana, se hizo la presentación del manual de funciones a los miembros de trabajo que conforman esta empresa</a:t>
            </a:r>
            <a:r>
              <a:rPr lang="es-MX" sz="2400" dirty="0" smtClean="0">
                <a:latin typeface="Arial" panose="020B0604020202020204" pitchFamily="34" charset="0"/>
                <a:cs typeface="Arial" panose="020B0604020202020204" pitchFamily="34" charset="0"/>
              </a:rPr>
              <a:t>.</a:t>
            </a:r>
          </a:p>
          <a:p>
            <a:pPr algn="just"/>
            <a:endParaRPr lang="es-MX" sz="2400" dirty="0">
              <a:latin typeface="Arial" panose="020B0604020202020204" pitchFamily="34" charset="0"/>
              <a:cs typeface="Arial" panose="020B0604020202020204" pitchFamily="34" charset="0"/>
            </a:endParaRPr>
          </a:p>
          <a:p>
            <a:pPr algn="ctr"/>
            <a:r>
              <a:rPr lang="es-MX" sz="2400" b="1" dirty="0" smtClean="0">
                <a:latin typeface="Arial" panose="020B0604020202020204" pitchFamily="34" charset="0"/>
                <a:cs typeface="Arial" panose="020B0604020202020204" pitchFamily="34" charset="0"/>
              </a:rPr>
              <a:t>Orden del día </a:t>
            </a:r>
            <a:endParaRPr lang="es-MX" sz="2400" b="1"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	Se realizó el saludo de bienvenida y la presentación de la practicante.</a:t>
            </a: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	Se realiza la explicación y sustentación de la importancia del manual de funciones para los trabajadores y la empresa.</a:t>
            </a:r>
          </a:p>
          <a:p>
            <a:pPr algn="just"/>
            <a:r>
              <a:rPr lang="es-MX" sz="2400" dirty="0">
                <a:latin typeface="Arial" panose="020B0604020202020204" pitchFamily="34" charset="0"/>
                <a:cs typeface="Arial" panose="020B0604020202020204" pitchFamily="34" charset="0"/>
              </a:rPr>
              <a:t>•	Se resolvió cualquier tipo de inquietud por parte de los trabajadores.</a:t>
            </a: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Siendo las 9 am hora colombiana, se da por terminada la socialización del nuevo manual de funciones.</a:t>
            </a:r>
          </a:p>
          <a:p>
            <a:endParaRPr lang="es-MX" dirty="0"/>
          </a:p>
        </p:txBody>
      </p:sp>
    </p:spTree>
    <p:extLst>
      <p:ext uri="{BB962C8B-B14F-4D97-AF65-F5344CB8AC3E}">
        <p14:creationId xmlns:p14="http://schemas.microsoft.com/office/powerpoint/2010/main" val="27104237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lipse 1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2"/>
          <p:cNvGrpSpPr/>
          <p:nvPr/>
        </p:nvGrpSpPr>
        <p:grpSpPr>
          <a:xfrm>
            <a:off x="-1726530" y="-229694"/>
            <a:ext cx="2755230" cy="6531045"/>
            <a:chOff x="0" y="0"/>
            <a:chExt cx="3673639" cy="8708060"/>
          </a:xfrm>
        </p:grpSpPr>
        <p:grpSp>
          <p:nvGrpSpPr>
            <p:cNvPr id="3" name="Group 3"/>
            <p:cNvGrpSpPr/>
            <p:nvPr/>
          </p:nvGrpSpPr>
          <p:grpSpPr>
            <a:xfrm rot="-5400000">
              <a:off x="-65231" y="4969189"/>
              <a:ext cx="3804101" cy="3673639"/>
              <a:chOff x="0" y="0"/>
              <a:chExt cx="5562879" cy="5372100"/>
            </a:xfrm>
          </p:grpSpPr>
          <p:sp>
            <p:nvSpPr>
              <p:cNvPr id="4" name="Freeform 4"/>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86C7ED"/>
              </a:solidFill>
            </p:spPr>
          </p:sp>
        </p:grpSp>
        <p:grpSp>
          <p:nvGrpSpPr>
            <p:cNvPr id="5" name="Group 5"/>
            <p:cNvGrpSpPr/>
            <p:nvPr/>
          </p:nvGrpSpPr>
          <p:grpSpPr>
            <a:xfrm rot="-5400000">
              <a:off x="-65231" y="4969189"/>
              <a:ext cx="3804101" cy="3673639"/>
              <a:chOff x="0" y="0"/>
              <a:chExt cx="5562879" cy="5372100"/>
            </a:xfrm>
          </p:grpSpPr>
          <p:sp>
            <p:nvSpPr>
              <p:cNvPr id="6" name="Freeform 6"/>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F6D824"/>
              </a:solidFill>
            </p:spPr>
          </p:sp>
        </p:grpSp>
        <p:grpSp>
          <p:nvGrpSpPr>
            <p:cNvPr id="7" name="Group 7"/>
            <p:cNvGrpSpPr/>
            <p:nvPr/>
          </p:nvGrpSpPr>
          <p:grpSpPr>
            <a:xfrm rot="-5400000">
              <a:off x="-65231" y="2553759"/>
              <a:ext cx="3804101" cy="3673639"/>
              <a:chOff x="0" y="0"/>
              <a:chExt cx="5562879" cy="5372100"/>
            </a:xfrm>
          </p:grpSpPr>
          <p:sp>
            <p:nvSpPr>
              <p:cNvPr id="8" name="Freeform 8"/>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30B12A"/>
              </a:solidFill>
            </p:spPr>
          </p:sp>
        </p:grpSp>
        <p:grpSp>
          <p:nvGrpSpPr>
            <p:cNvPr id="9" name="Group 9"/>
            <p:cNvGrpSpPr/>
            <p:nvPr/>
          </p:nvGrpSpPr>
          <p:grpSpPr>
            <a:xfrm rot="-5400000">
              <a:off x="-65231" y="65231"/>
              <a:ext cx="3804101" cy="3673639"/>
              <a:chOff x="0" y="0"/>
              <a:chExt cx="5562879" cy="5372100"/>
            </a:xfrm>
          </p:grpSpPr>
          <p:sp>
            <p:nvSpPr>
              <p:cNvPr id="10" name="Freeform 10"/>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157BEA"/>
              </a:solidFill>
            </p:spPr>
          </p:sp>
        </p:grpSp>
      </p:grpSp>
      <p:pic>
        <p:nvPicPr>
          <p:cNvPr id="11" name="Picture 11"/>
          <p:cNvPicPr>
            <a:picLocks noChangeAspect="1"/>
          </p:cNvPicPr>
          <p:nvPr/>
        </p:nvPicPr>
        <p:blipFill>
          <a:blip r:embed="rId2"/>
          <a:srcRect/>
          <a:stretch>
            <a:fillRect/>
          </a:stretch>
        </p:blipFill>
        <p:spPr>
          <a:xfrm>
            <a:off x="624034" y="8147282"/>
            <a:ext cx="1475132" cy="1568495"/>
          </a:xfrm>
          <a:prstGeom prst="rect">
            <a:avLst/>
          </a:prstGeom>
        </p:spPr>
      </p:pic>
      <p:pic>
        <p:nvPicPr>
          <p:cNvPr id="12" name="Picture 12"/>
          <p:cNvPicPr>
            <a:picLocks noChangeAspect="1"/>
          </p:cNvPicPr>
          <p:nvPr/>
        </p:nvPicPr>
        <p:blipFill>
          <a:blip r:embed="rId3"/>
          <a:srcRect/>
          <a:stretch>
            <a:fillRect/>
          </a:stretch>
        </p:blipFill>
        <p:spPr>
          <a:xfrm>
            <a:off x="16242086" y="8559466"/>
            <a:ext cx="1397669" cy="1397669"/>
          </a:xfrm>
          <a:prstGeom prst="rect">
            <a:avLst/>
          </a:prstGeom>
        </p:spPr>
      </p:pic>
      <p:sp>
        <p:nvSpPr>
          <p:cNvPr id="13" name="1 CuadroTexto"/>
          <p:cNvSpPr txBox="1"/>
          <p:nvPr/>
        </p:nvSpPr>
        <p:spPr>
          <a:xfrm>
            <a:off x="1042441" y="1028700"/>
            <a:ext cx="8810625" cy="830997"/>
          </a:xfrm>
          <a:prstGeom prst="rect">
            <a:avLst/>
          </a:prstGeom>
          <a:noFill/>
        </p:spPr>
        <p:txBody>
          <a:bodyPr wrap="square">
            <a:spAutoFit/>
          </a:bodyPr>
          <a:lstStyle/>
          <a:p>
            <a:pPr algn="ctr">
              <a:defRPr/>
            </a:pPr>
            <a:r>
              <a:rPr lang="es-CO" sz="4800" b="1" dirty="0">
                <a:latin typeface="Arial" panose="020B0604020202020204" pitchFamily="34" charset="0"/>
              </a:rPr>
              <a:t>RECOMENDACIONES</a:t>
            </a:r>
            <a:endParaRPr lang="es-CO" sz="4800" b="1" dirty="0">
              <a:solidFill>
                <a:schemeClr val="bg1">
                  <a:lumMod val="75000"/>
                </a:schemeClr>
              </a:solidFill>
              <a:latin typeface="Arial" panose="020B0604020202020204" pitchFamily="34" charset="0"/>
            </a:endParaRPr>
          </a:p>
        </p:txBody>
      </p:sp>
      <p:sp>
        <p:nvSpPr>
          <p:cNvPr id="1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08</a:t>
            </a:r>
            <a:endParaRPr lang="en-US" sz="2800" b="1" dirty="0">
              <a:latin typeface="Arial" panose="020B0604020202020204" pitchFamily="34" charset="0"/>
              <a:cs typeface="Arial" panose="020B0604020202020204" pitchFamily="34" charset="0"/>
            </a:endParaRPr>
          </a:p>
        </p:txBody>
      </p:sp>
      <p:sp>
        <p:nvSpPr>
          <p:cNvPr id="14" name="Rectángulo 13"/>
          <p:cNvSpPr/>
          <p:nvPr/>
        </p:nvSpPr>
        <p:spPr>
          <a:xfrm>
            <a:off x="2099166" y="3158341"/>
            <a:ext cx="14142920" cy="4893647"/>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Realizar una reestructuración de procesos para mejorar el funcionamiento de la empresa, a efecto de elaborar e implementar manuales de: Organización, Normas, de Políticas  y valores, con el propósito de hacerlos del conocimiento de empleados y futuros elementos que ingresarán a la empresa, para contribuir a la obtención de mejores resultados dentro de la misma.</a:t>
            </a: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Poner en prácticas el manual de funciones y competencias laborales y así mismo mantenerlo actualizado  para que empleados actuales y futuros a efecto de fortalecer el conocimiento sobre sus funciones, lo que conllevará a un acertado desempeño de los mismos.</a:t>
            </a: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Implementar la propuesta de organigrama para que los empleados  tengan  clara definición de líneas de mando y su área de trabajo.</a:t>
            </a: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Realizar capacitaciones a sus trabajadores y pasantes para el buen  desarrollo de sus labores.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216</TotalTime>
  <Words>830</Words>
  <Application>Microsoft Office PowerPoint</Application>
  <PresentationFormat>Personalizado</PresentationFormat>
  <Paragraphs>106</Paragraphs>
  <Slides>12</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12</vt:i4>
      </vt:variant>
    </vt:vector>
  </HeadingPairs>
  <TitlesOfParts>
    <vt:vector size="20" baseType="lpstr">
      <vt:lpstr>Times New Roman</vt:lpstr>
      <vt:lpstr>Bernard MT Condensed</vt:lpstr>
      <vt:lpstr>Arial</vt:lpstr>
      <vt:lpstr>Courier New</vt:lpstr>
      <vt:lpstr>Playfair Display Bold</vt:lpstr>
      <vt:lpstr>Calibri</vt:lpstr>
      <vt:lpstr>Symbol</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PLANTILLA PRACTICAS</dc:title>
  <dc:creator>ADMIN</dc:creator>
  <cp:lastModifiedBy>HP</cp:lastModifiedBy>
  <cp:revision>21</cp:revision>
  <dcterms:created xsi:type="dcterms:W3CDTF">2006-08-16T00:00:00Z</dcterms:created>
  <dcterms:modified xsi:type="dcterms:W3CDTF">2022-06-17T16:29:09Z</dcterms:modified>
  <dc:identifier>DAFC3K2AzKU</dc:identifier>
</cp:coreProperties>
</file>