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handoutMasterIdLst>
    <p:handoutMasterId r:id="rId20"/>
  </p:handoutMasterIdLst>
  <p:sldIdLst>
    <p:sldId id="262" r:id="rId2"/>
    <p:sldId id="257" r:id="rId3"/>
    <p:sldId id="263" r:id="rId4"/>
    <p:sldId id="264" r:id="rId5"/>
    <p:sldId id="275" r:id="rId6"/>
    <p:sldId id="258" r:id="rId7"/>
    <p:sldId id="265" r:id="rId8"/>
    <p:sldId id="266" r:id="rId9"/>
    <p:sldId id="274" r:id="rId10"/>
    <p:sldId id="270" r:id="rId11"/>
    <p:sldId id="271" r:id="rId12"/>
    <p:sldId id="267" r:id="rId13"/>
    <p:sldId id="272" r:id="rId14"/>
    <p:sldId id="273" r:id="rId15"/>
    <p:sldId id="268" r:id="rId16"/>
    <p:sldId id="269" r:id="rId17"/>
    <p:sldId id="261" r:id="rId18"/>
  </p:sldIdLst>
  <p:sldSz cx="18288000" cy="10287000"/>
  <p:notesSz cx="6858000" cy="9144000"/>
  <p:embeddedFontLst>
    <p:embeddedFont>
      <p:font typeface="Arial Black" panose="020B0A04020102020204" pitchFamily="34" charset="0"/>
      <p:bold r:id="rId21"/>
    </p:embeddedFont>
    <p:embeddedFont>
      <p:font typeface="Calibri" panose="020F0502020204030204" pitchFamily="34" charset="0"/>
      <p:regular r:id="rId22"/>
      <p:bold r:id="rId23"/>
      <p:italic r:id="rId24"/>
      <p:boldItalic r:id="rId25"/>
    </p:embeddedFont>
    <p:embeddedFont>
      <p:font typeface="Agrandir Bold" panose="020B0604020202020204" charset="0"/>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2754" autoAdjust="0"/>
  </p:normalViewPr>
  <p:slideViewPr>
    <p:cSldViewPr>
      <p:cViewPr varScale="1">
        <p:scale>
          <a:sx n="40" d="100"/>
          <a:sy n="40" d="100"/>
        </p:scale>
        <p:origin x="822"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7/21/2024</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7/21/2024</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b="1"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2</a:t>
            </a:fld>
            <a:endParaRPr lang="en-US"/>
          </a:p>
        </p:txBody>
      </p:sp>
    </p:spTree>
    <p:extLst>
      <p:ext uri="{BB962C8B-B14F-4D97-AF65-F5344CB8AC3E}">
        <p14:creationId xmlns:p14="http://schemas.microsoft.com/office/powerpoint/2010/main" val="1231237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3</a:t>
            </a:fld>
            <a:endParaRPr lang="en-US"/>
          </a:p>
        </p:txBody>
      </p:sp>
    </p:spTree>
    <p:extLst>
      <p:ext uri="{BB962C8B-B14F-4D97-AF65-F5344CB8AC3E}">
        <p14:creationId xmlns:p14="http://schemas.microsoft.com/office/powerpoint/2010/main" val="103712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5</a:t>
            </a:fld>
            <a:endParaRPr lang="en-US"/>
          </a:p>
        </p:txBody>
      </p:sp>
    </p:spTree>
    <p:extLst>
      <p:ext uri="{BB962C8B-B14F-4D97-AF65-F5344CB8AC3E}">
        <p14:creationId xmlns:p14="http://schemas.microsoft.com/office/powerpoint/2010/main" val="2125822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9</a:t>
            </a:fld>
            <a:endParaRPr lang="en-US"/>
          </a:p>
        </p:txBody>
      </p:sp>
    </p:spTree>
    <p:extLst>
      <p:ext uri="{BB962C8B-B14F-4D97-AF65-F5344CB8AC3E}">
        <p14:creationId xmlns:p14="http://schemas.microsoft.com/office/powerpoint/2010/main" val="3728695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10</a:t>
            </a:fld>
            <a:endParaRPr lang="en-US"/>
          </a:p>
        </p:txBody>
      </p:sp>
    </p:spTree>
    <p:extLst>
      <p:ext uri="{BB962C8B-B14F-4D97-AF65-F5344CB8AC3E}">
        <p14:creationId xmlns:p14="http://schemas.microsoft.com/office/powerpoint/2010/main" val="1836483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11</a:t>
            </a:fld>
            <a:endParaRPr lang="en-US"/>
          </a:p>
        </p:txBody>
      </p:sp>
    </p:spTree>
    <p:extLst>
      <p:ext uri="{BB962C8B-B14F-4D97-AF65-F5344CB8AC3E}">
        <p14:creationId xmlns:p14="http://schemas.microsoft.com/office/powerpoint/2010/main" val="990456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12</a:t>
            </a:fld>
            <a:endParaRPr lang="en-US"/>
          </a:p>
        </p:txBody>
      </p:sp>
    </p:spTree>
    <p:extLst>
      <p:ext uri="{BB962C8B-B14F-4D97-AF65-F5344CB8AC3E}">
        <p14:creationId xmlns:p14="http://schemas.microsoft.com/office/powerpoint/2010/main" val="754176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13</a:t>
            </a:fld>
            <a:endParaRPr lang="en-US"/>
          </a:p>
        </p:txBody>
      </p:sp>
    </p:spTree>
    <p:extLst>
      <p:ext uri="{BB962C8B-B14F-4D97-AF65-F5344CB8AC3E}">
        <p14:creationId xmlns:p14="http://schemas.microsoft.com/office/powerpoint/2010/main" val="294123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1A0087E9-0318-4832-9BD9-9F5532A62CBF}" type="slidenum">
              <a:rPr lang="en-US" smtClean="0"/>
              <a:t>14</a:t>
            </a:fld>
            <a:endParaRPr lang="en-US"/>
          </a:p>
        </p:txBody>
      </p:sp>
    </p:spTree>
    <p:extLst>
      <p:ext uri="{BB962C8B-B14F-4D97-AF65-F5344CB8AC3E}">
        <p14:creationId xmlns:p14="http://schemas.microsoft.com/office/powerpoint/2010/main" val="4023354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5" name="Picture 2"/>
          <p:cNvPicPr>
            <a:picLocks noChangeAspect="1"/>
          </p:cNvPicPr>
          <p:nvPr userDrawn="1"/>
        </p:nvPicPr>
        <p:blipFill>
          <a:blip r:embed="rId2"/>
          <a:srcRect/>
          <a:stretch>
            <a:fillRect/>
          </a:stretch>
        </p:blipFill>
        <p:spPr>
          <a:xfrm>
            <a:off x="471113" y="328583"/>
            <a:ext cx="3944651" cy="1255484"/>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pic>
        <p:nvPicPr>
          <p:cNvPr id="6"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4"/>
          <a:stretch>
            <a:fillRect/>
          </a:stretch>
        </p:blipFill>
        <p:spPr>
          <a:xfrm>
            <a:off x="7620000" y="9388462"/>
            <a:ext cx="2688569" cy="2615411"/>
          </a:xfrm>
          <a:prstGeom prst="rect">
            <a:avLst/>
          </a:prstGeom>
        </p:spPr>
      </p:pic>
    </p:spTree>
    <p:extLst>
      <p:ext uri="{BB962C8B-B14F-4D97-AF65-F5344CB8AC3E}">
        <p14:creationId xmlns:p14="http://schemas.microsoft.com/office/powerpoint/2010/main" val="186399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srcRect/>
          <a:stretch>
            <a:fillRect/>
          </a:stretch>
        </p:blipFill>
        <p:spPr>
          <a:xfrm>
            <a:off x="14058905" y="400959"/>
            <a:ext cx="3944651" cy="1255484"/>
          </a:xfrm>
          <a:prstGeom prst="rect">
            <a:avLst/>
          </a:prstGeom>
        </p:spPr>
      </p:pic>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3"/>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4"/>
          <a:stretch>
            <a:fillRect/>
          </a:stretch>
        </p:blipFill>
        <p:spPr>
          <a:xfrm>
            <a:off x="7620000" y="9388462"/>
            <a:ext cx="2688569" cy="261541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pic>
        <p:nvPicPr>
          <p:cNvPr id="8"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7/21/2024</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1447800" y="1104900"/>
            <a:ext cx="9632847" cy="9694962"/>
          </a:xfrm>
          <a:prstGeom prst="rect">
            <a:avLst/>
          </a:prstGeom>
        </p:spPr>
        <p:txBody>
          <a:bodyPr wrap="square">
            <a:spAutoFit/>
          </a:bodyPr>
          <a:lstStyle/>
          <a:p>
            <a:pPr algn="ctr"/>
            <a:endParaRPr lang="es-MX" sz="2400" b="1" dirty="0" smtClean="0">
              <a:latin typeface="Arial" pitchFamily="34" charset="0"/>
              <a:cs typeface="Arial" pitchFamily="34" charset="0"/>
            </a:endParaRPr>
          </a:p>
          <a:p>
            <a:pPr algn="ctr"/>
            <a:r>
              <a:rPr lang="es-MX" sz="2400" b="1" dirty="0" smtClean="0">
                <a:latin typeface="Arial" pitchFamily="34" charset="0"/>
                <a:cs typeface="Arial" pitchFamily="34" charset="0"/>
              </a:rPr>
              <a:t>MODELO DE PLANEACIÓN ESTRATÉGICA PARA LA EMPRESA DISTRIBUCIONES GONZAYA </a:t>
            </a:r>
            <a:endParaRPr lang="es-419" sz="2400" b="1" dirty="0" smtClean="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smtClean="0">
                <a:latin typeface="Arial" pitchFamily="34" charset="0"/>
                <a:cs typeface="Arial" pitchFamily="34" charset="0"/>
              </a:rPr>
              <a:t>PROYECTO </a:t>
            </a:r>
            <a:r>
              <a:rPr lang="es-419" sz="2400" b="1" dirty="0">
                <a:latin typeface="Arial" pitchFamily="34" charset="0"/>
                <a:cs typeface="Arial" pitchFamily="34" charset="0"/>
              </a:rPr>
              <a:t>DE GRADO</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MX" sz="2400" b="1" dirty="0">
                <a:latin typeface="Arial" pitchFamily="34" charset="0"/>
                <a:cs typeface="Arial" pitchFamily="34" charset="0"/>
              </a:rPr>
              <a:t>Cárdenas Castro Juan camilo</a:t>
            </a:r>
          </a:p>
          <a:p>
            <a:pPr algn="ctr"/>
            <a:r>
              <a:rPr lang="es-MX" sz="2400" b="1" dirty="0">
                <a:latin typeface="Arial" pitchFamily="34" charset="0"/>
                <a:cs typeface="Arial" pitchFamily="34" charset="0"/>
              </a:rPr>
              <a:t>CC. 1.091.661.941</a:t>
            </a:r>
          </a:p>
          <a:p>
            <a:pPr algn="ctr"/>
            <a:r>
              <a:rPr lang="es-MX" sz="2400" b="1" dirty="0">
                <a:latin typeface="Arial" pitchFamily="34" charset="0"/>
                <a:cs typeface="Arial" pitchFamily="34" charset="0"/>
              </a:rPr>
              <a:t>Zayas </a:t>
            </a:r>
            <a:r>
              <a:rPr lang="es-MX" sz="2400" b="1" dirty="0" err="1">
                <a:latin typeface="Arial" pitchFamily="34" charset="0"/>
                <a:cs typeface="Arial" pitchFamily="34" charset="0"/>
              </a:rPr>
              <a:t>Sajonero</a:t>
            </a:r>
            <a:r>
              <a:rPr lang="es-MX" sz="2400" b="1" dirty="0">
                <a:latin typeface="Arial" pitchFamily="34" charset="0"/>
                <a:cs typeface="Arial" pitchFamily="34" charset="0"/>
              </a:rPr>
              <a:t> </a:t>
            </a:r>
            <a:r>
              <a:rPr lang="es-MX" sz="2400" b="1" dirty="0" err="1">
                <a:latin typeface="Arial" pitchFamily="34" charset="0"/>
                <a:cs typeface="Arial" pitchFamily="34" charset="0"/>
              </a:rPr>
              <a:t>Greisy</a:t>
            </a:r>
            <a:endParaRPr lang="es-MX" sz="2400" b="1" dirty="0">
              <a:latin typeface="Arial" pitchFamily="34" charset="0"/>
              <a:cs typeface="Arial" pitchFamily="34" charset="0"/>
            </a:endParaRPr>
          </a:p>
          <a:p>
            <a:pPr algn="ctr"/>
            <a:r>
              <a:rPr lang="es-MX" sz="2400" b="1" dirty="0">
                <a:latin typeface="Arial" pitchFamily="34" charset="0"/>
                <a:cs typeface="Arial" pitchFamily="34" charset="0"/>
              </a:rPr>
              <a:t>CC. 1.002.465.532</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smtClean="0">
                <a:latin typeface="Arial" pitchFamily="34" charset="0"/>
                <a:cs typeface="Arial" pitchFamily="34" charset="0"/>
              </a:rPr>
              <a:t>CARLOS ARTURO YAZO GALLARDO</a:t>
            </a: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UNIVERSIDAD POPULAR DEL CESAR SECCIONAL AGUACHICA</a:t>
            </a:r>
          </a:p>
          <a:p>
            <a:pPr algn="ctr"/>
            <a:r>
              <a:rPr lang="es-419" sz="2400" b="1" dirty="0">
                <a:latin typeface="Arial" pitchFamily="34" charset="0"/>
                <a:cs typeface="Arial" pitchFamily="34" charset="0"/>
              </a:rPr>
              <a:t>CIENCIAS ADMINISTRATIVAS, CONTABLES Y ECONÓMICAS</a:t>
            </a:r>
          </a:p>
          <a:p>
            <a:pPr algn="ctr"/>
            <a:r>
              <a:rPr lang="es-419" sz="2400" b="1" dirty="0">
                <a:latin typeface="Arial" pitchFamily="34" charset="0"/>
                <a:cs typeface="Arial" pitchFamily="34" charset="0"/>
              </a:rPr>
              <a:t>ADMINISTRACIÓN DE EMPRESAS</a:t>
            </a:r>
          </a:p>
          <a:p>
            <a:pPr algn="ctr"/>
            <a:r>
              <a:rPr lang="es-419" sz="2400" b="1" dirty="0">
                <a:latin typeface="Arial" pitchFamily="34" charset="0"/>
                <a:cs typeface="Arial" pitchFamily="34" charset="0"/>
              </a:rPr>
              <a:t>AGUACHICA</a:t>
            </a:r>
          </a:p>
          <a:p>
            <a:pPr algn="ctr"/>
            <a:r>
              <a:rPr lang="es-419" sz="2400" b="1" dirty="0">
                <a:latin typeface="Arial" pitchFamily="34" charset="0"/>
                <a:cs typeface="Arial" pitchFamily="34" charset="0"/>
              </a:rPr>
              <a:t>2023 - 1</a:t>
            </a: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057400" y="47438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10</a:t>
            </a:r>
            <a:endParaRPr lang="en-US" sz="2800" b="1" dirty="0">
              <a:latin typeface="Arial" panose="020B0604020202020204" pitchFamily="34" charset="0"/>
              <a:cs typeface="Arial" panose="020B0604020202020204" pitchFamily="34" charset="0"/>
            </a:endParaRPr>
          </a:p>
        </p:txBody>
      </p:sp>
      <p:sp>
        <p:nvSpPr>
          <p:cNvPr id="4" name="TextBox 26"/>
          <p:cNvSpPr txBox="1"/>
          <p:nvPr/>
        </p:nvSpPr>
        <p:spPr>
          <a:xfrm>
            <a:off x="1007664" y="4381500"/>
            <a:ext cx="4724400" cy="3462486"/>
          </a:xfrm>
          <a:prstGeom prst="rect">
            <a:avLst/>
          </a:prstGeom>
        </p:spPr>
        <p:txBody>
          <a:bodyPr wrap="square" lIns="0" tIns="0" rIns="0" bIns="0" rtlCol="0" anchor="t">
            <a:spAutoFit/>
          </a:bodyPr>
          <a:lstStyle/>
          <a:p>
            <a:pPr algn="just">
              <a:lnSpc>
                <a:spcPts val="4529"/>
              </a:lnSpc>
            </a:pPr>
            <a:r>
              <a:rPr lang="es-MX" sz="2800" dirty="0" smtClean="0">
                <a:solidFill>
                  <a:srgbClr val="000000"/>
                </a:solidFill>
                <a:latin typeface="Arial   "/>
              </a:rPr>
              <a:t>Sobre </a:t>
            </a:r>
            <a:r>
              <a:rPr lang="es-MX" sz="2800" dirty="0">
                <a:solidFill>
                  <a:srgbClr val="000000"/>
                </a:solidFill>
                <a:latin typeface="Arial   "/>
              </a:rPr>
              <a:t>los modelos de planeación estratégica existentes en la literatura académica y la experiencia de la empresa Distribuciones </a:t>
            </a:r>
            <a:r>
              <a:rPr lang="es-MX" sz="2800" dirty="0" err="1">
                <a:solidFill>
                  <a:srgbClr val="000000"/>
                </a:solidFill>
                <a:latin typeface="Arial   "/>
              </a:rPr>
              <a:t>Gonzaya</a:t>
            </a:r>
            <a:r>
              <a:rPr lang="en-US" sz="2800" dirty="0" smtClean="0">
                <a:solidFill>
                  <a:srgbClr val="000000"/>
                </a:solidFill>
                <a:latin typeface="Arial   "/>
              </a:rPr>
              <a:t>.</a:t>
            </a:r>
            <a:endParaRPr lang="en-US" sz="2800" dirty="0">
              <a:solidFill>
                <a:srgbClr val="000000"/>
              </a:solidFill>
              <a:latin typeface="Arial   "/>
            </a:endParaRPr>
          </a:p>
        </p:txBody>
      </p:sp>
      <p:sp>
        <p:nvSpPr>
          <p:cNvPr id="5" name="Elipse 4"/>
          <p:cNvSpPr/>
          <p:nvPr/>
        </p:nvSpPr>
        <p:spPr>
          <a:xfrm>
            <a:off x="6243907" y="2308239"/>
            <a:ext cx="2691384"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Modelo </a:t>
            </a:r>
            <a:r>
              <a:rPr lang="es-MX" sz="2000" b="1" dirty="0">
                <a:solidFill>
                  <a:schemeClr val="tx1"/>
                </a:solidFill>
              </a:rPr>
              <a:t>de las cinco fuerzas de </a:t>
            </a:r>
            <a:r>
              <a:rPr lang="es-MX" sz="2000" b="1" dirty="0" err="1">
                <a:solidFill>
                  <a:schemeClr val="tx1"/>
                </a:solidFill>
              </a:rPr>
              <a:t>Porter</a:t>
            </a:r>
            <a:endParaRPr lang="en-US" sz="2000" b="1" dirty="0">
              <a:solidFill>
                <a:schemeClr val="tx1"/>
              </a:solidFill>
            </a:endParaRPr>
          </a:p>
        </p:txBody>
      </p:sp>
      <p:sp>
        <p:nvSpPr>
          <p:cNvPr id="16" name="Elipse 15"/>
          <p:cNvSpPr/>
          <p:nvPr/>
        </p:nvSpPr>
        <p:spPr>
          <a:xfrm>
            <a:off x="9216553" y="3286509"/>
            <a:ext cx="2691384" cy="1981200"/>
          </a:xfrm>
          <a:prstGeom prst="ellipse">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2000" b="1" dirty="0" smtClean="0">
                <a:solidFill>
                  <a:schemeClr val="tx1"/>
                </a:solidFill>
              </a:rPr>
              <a:t>Modelo </a:t>
            </a:r>
            <a:r>
              <a:rPr lang="es-MX" sz="2000" b="1" dirty="0">
                <a:solidFill>
                  <a:schemeClr val="tx1"/>
                </a:solidFill>
              </a:rPr>
              <a:t>de Estrategias Genéricas de </a:t>
            </a:r>
            <a:r>
              <a:rPr lang="es-MX" sz="2000" b="1" dirty="0" err="1">
                <a:solidFill>
                  <a:schemeClr val="tx1"/>
                </a:solidFill>
              </a:rPr>
              <a:t>Porter</a:t>
            </a:r>
            <a:endParaRPr lang="en-US" sz="2000" b="1" dirty="0">
              <a:solidFill>
                <a:schemeClr val="tx1"/>
              </a:solidFill>
            </a:endParaRPr>
          </a:p>
        </p:txBody>
      </p:sp>
      <p:sp>
        <p:nvSpPr>
          <p:cNvPr id="17" name="Elipse 16"/>
          <p:cNvSpPr/>
          <p:nvPr/>
        </p:nvSpPr>
        <p:spPr>
          <a:xfrm>
            <a:off x="11929273" y="4991100"/>
            <a:ext cx="2691384"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Modelo </a:t>
            </a:r>
            <a:r>
              <a:rPr lang="es-MX" sz="2000" b="1" dirty="0">
                <a:solidFill>
                  <a:schemeClr val="tx1"/>
                </a:solidFill>
              </a:rPr>
              <a:t>de la Rueda de la Estrategia de </a:t>
            </a:r>
            <a:r>
              <a:rPr lang="es-MX" sz="2000" b="1" dirty="0" err="1">
                <a:solidFill>
                  <a:schemeClr val="tx1"/>
                </a:solidFill>
              </a:rPr>
              <a:t>Ackoff</a:t>
            </a:r>
            <a:endParaRPr lang="en-US" sz="2000" b="1" dirty="0">
              <a:solidFill>
                <a:schemeClr val="tx1"/>
              </a:solidFill>
            </a:endParaRPr>
          </a:p>
        </p:txBody>
      </p:sp>
      <p:sp>
        <p:nvSpPr>
          <p:cNvPr id="19" name="Elipse 18"/>
          <p:cNvSpPr/>
          <p:nvPr/>
        </p:nvSpPr>
        <p:spPr>
          <a:xfrm>
            <a:off x="9372600" y="6572990"/>
            <a:ext cx="2691384"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Modelo </a:t>
            </a:r>
            <a:r>
              <a:rPr lang="es-MX" sz="2000" b="1" dirty="0">
                <a:solidFill>
                  <a:schemeClr val="tx1"/>
                </a:solidFill>
              </a:rPr>
              <a:t>de Planificación Estratégica Situacional de Matus</a:t>
            </a:r>
            <a:endParaRPr lang="en-US" sz="2000" b="1" dirty="0">
              <a:solidFill>
                <a:schemeClr val="tx1"/>
              </a:solidFill>
            </a:endParaRPr>
          </a:p>
        </p:txBody>
      </p:sp>
      <p:sp>
        <p:nvSpPr>
          <p:cNvPr id="21" name="Elipse 20"/>
          <p:cNvSpPr/>
          <p:nvPr/>
        </p:nvSpPr>
        <p:spPr>
          <a:xfrm>
            <a:off x="6337717" y="7603213"/>
            <a:ext cx="2691384"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Modelo </a:t>
            </a:r>
            <a:r>
              <a:rPr lang="es-MX" sz="2000" b="1" dirty="0">
                <a:solidFill>
                  <a:schemeClr val="tx1"/>
                </a:solidFill>
              </a:rPr>
              <a:t>de Planificación Estratégica </a:t>
            </a:r>
            <a:r>
              <a:rPr lang="es-MX" sz="2000" b="1" dirty="0" smtClean="0">
                <a:solidFill>
                  <a:schemeClr val="tx1"/>
                </a:solidFill>
              </a:rPr>
              <a:t>Prospectiva </a:t>
            </a:r>
            <a:r>
              <a:rPr lang="es-MX" sz="2000" b="1" dirty="0">
                <a:solidFill>
                  <a:schemeClr val="tx1"/>
                </a:solidFill>
              </a:rPr>
              <a:t>de </a:t>
            </a:r>
            <a:r>
              <a:rPr lang="es-MX" sz="2000" b="1" dirty="0" err="1">
                <a:solidFill>
                  <a:schemeClr val="tx1"/>
                </a:solidFill>
              </a:rPr>
              <a:t>Godet</a:t>
            </a:r>
            <a:endParaRPr lang="en-US" sz="2000" b="1" dirty="0">
              <a:solidFill>
                <a:schemeClr val="tx1"/>
              </a:solidFill>
            </a:endParaRPr>
          </a:p>
        </p:txBody>
      </p:sp>
      <p:cxnSp>
        <p:nvCxnSpPr>
          <p:cNvPr id="10" name="Conector recto de flecha 9"/>
          <p:cNvCxnSpPr>
            <a:stCxn id="4" idx="3"/>
          </p:cNvCxnSpPr>
          <p:nvPr/>
        </p:nvCxnSpPr>
        <p:spPr>
          <a:xfrm flipV="1">
            <a:off x="5732064" y="4289440"/>
            <a:ext cx="1857535" cy="1823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a:stCxn id="4" idx="3"/>
            <a:endCxn id="16" idx="3"/>
          </p:cNvCxnSpPr>
          <p:nvPr/>
        </p:nvCxnSpPr>
        <p:spPr>
          <a:xfrm flipV="1">
            <a:off x="5732064" y="4977569"/>
            <a:ext cx="3878633" cy="1135174"/>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3" name="Conector recto de flecha 22"/>
          <p:cNvCxnSpPr>
            <a:stCxn id="4" idx="3"/>
            <a:endCxn id="17" idx="2"/>
          </p:cNvCxnSpPr>
          <p:nvPr/>
        </p:nvCxnSpPr>
        <p:spPr>
          <a:xfrm flipV="1">
            <a:off x="5732064" y="5981700"/>
            <a:ext cx="6197209" cy="1310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a:stCxn id="4" idx="3"/>
          </p:cNvCxnSpPr>
          <p:nvPr/>
        </p:nvCxnSpPr>
        <p:spPr>
          <a:xfrm>
            <a:off x="5732064" y="6112743"/>
            <a:ext cx="3878633" cy="7764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p:cNvCxnSpPr>
            <a:stCxn id="4" idx="3"/>
          </p:cNvCxnSpPr>
          <p:nvPr/>
        </p:nvCxnSpPr>
        <p:spPr>
          <a:xfrm>
            <a:off x="5732064" y="6112743"/>
            <a:ext cx="1278336" cy="1490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51545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057400" y="47438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11</a:t>
            </a:r>
            <a:endParaRPr lang="en-US" sz="2800" b="1" dirty="0">
              <a:latin typeface="Arial" panose="020B0604020202020204" pitchFamily="34" charset="0"/>
              <a:cs typeface="Arial" panose="020B0604020202020204" pitchFamily="34" charset="0"/>
            </a:endParaRPr>
          </a:p>
        </p:txBody>
      </p:sp>
      <p:sp>
        <p:nvSpPr>
          <p:cNvPr id="4" name="TextBox 26"/>
          <p:cNvSpPr txBox="1"/>
          <p:nvPr/>
        </p:nvSpPr>
        <p:spPr>
          <a:xfrm>
            <a:off x="1111075" y="2244445"/>
            <a:ext cx="15697200" cy="577081"/>
          </a:xfrm>
          <a:prstGeom prst="rect">
            <a:avLst/>
          </a:prstGeom>
        </p:spPr>
        <p:txBody>
          <a:bodyPr wrap="square" lIns="0" tIns="0" rIns="0" bIns="0" rtlCol="0" anchor="t">
            <a:spAutoFit/>
          </a:bodyPr>
          <a:lstStyle/>
          <a:p>
            <a:pPr algn="just">
              <a:lnSpc>
                <a:spcPts val="4529"/>
              </a:lnSpc>
            </a:pPr>
            <a:r>
              <a:rPr lang="es-MX" sz="2800" dirty="0" smtClean="0">
                <a:solidFill>
                  <a:srgbClr val="000000"/>
                </a:solidFill>
                <a:latin typeface="Arial   "/>
              </a:rPr>
              <a:t>Propuesta </a:t>
            </a:r>
            <a:r>
              <a:rPr lang="es-MX" sz="2800" dirty="0">
                <a:solidFill>
                  <a:srgbClr val="000000"/>
                </a:solidFill>
                <a:latin typeface="Arial   "/>
              </a:rPr>
              <a:t>de Modelo de Estrategias Genéricas de </a:t>
            </a:r>
            <a:r>
              <a:rPr lang="es-MX" sz="2800" dirty="0" err="1">
                <a:solidFill>
                  <a:srgbClr val="000000"/>
                </a:solidFill>
                <a:latin typeface="Arial   "/>
              </a:rPr>
              <a:t>Porter</a:t>
            </a:r>
            <a:r>
              <a:rPr lang="es-MX" sz="2800" dirty="0">
                <a:solidFill>
                  <a:srgbClr val="000000"/>
                </a:solidFill>
                <a:latin typeface="Arial   "/>
              </a:rPr>
              <a:t> para la empresa Distribuciones </a:t>
            </a:r>
            <a:r>
              <a:rPr lang="es-MX" sz="2800" dirty="0" err="1">
                <a:solidFill>
                  <a:srgbClr val="000000"/>
                </a:solidFill>
                <a:latin typeface="Arial   "/>
              </a:rPr>
              <a:t>Gonzaya</a:t>
            </a:r>
            <a:endParaRPr lang="en-US" sz="2800" dirty="0">
              <a:solidFill>
                <a:srgbClr val="000000"/>
              </a:solidFill>
              <a:latin typeface="Arial   "/>
            </a:endParaRPr>
          </a:p>
        </p:txBody>
      </p:sp>
      <p:sp>
        <p:nvSpPr>
          <p:cNvPr id="5" name="Elipse 4"/>
          <p:cNvSpPr/>
          <p:nvPr/>
        </p:nvSpPr>
        <p:spPr>
          <a:xfrm>
            <a:off x="1750507" y="2870288"/>
            <a:ext cx="2691384"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A. Introducción </a:t>
            </a:r>
            <a:r>
              <a:rPr lang="es-MX" sz="2000" b="1" dirty="0">
                <a:solidFill>
                  <a:schemeClr val="tx1"/>
                </a:solidFill>
              </a:rPr>
              <a:t>al Modelo de Estrategias Genéricas de </a:t>
            </a:r>
            <a:r>
              <a:rPr lang="es-MX" sz="2000" b="1" dirty="0" err="1">
                <a:solidFill>
                  <a:schemeClr val="tx1"/>
                </a:solidFill>
              </a:rPr>
              <a:t>Porter</a:t>
            </a:r>
            <a:endParaRPr lang="en-US" sz="2000" b="1" dirty="0">
              <a:solidFill>
                <a:schemeClr val="tx1"/>
              </a:solidFill>
            </a:endParaRPr>
          </a:p>
        </p:txBody>
      </p:sp>
      <p:sp>
        <p:nvSpPr>
          <p:cNvPr id="17" name="Elipse 16"/>
          <p:cNvSpPr/>
          <p:nvPr/>
        </p:nvSpPr>
        <p:spPr>
          <a:xfrm>
            <a:off x="13437108" y="2887052"/>
            <a:ext cx="2691384"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solidFill>
                  <a:schemeClr val="tx1"/>
                </a:solidFill>
              </a:rPr>
              <a:t>A</a:t>
            </a:r>
            <a:r>
              <a:rPr lang="es-MX" sz="2000" b="1" dirty="0" smtClean="0">
                <a:solidFill>
                  <a:schemeClr val="tx1"/>
                </a:solidFill>
              </a:rPr>
              <a:t>spectos estratégicos incorporados</a:t>
            </a:r>
          </a:p>
          <a:p>
            <a:pPr algn="ctr"/>
            <a:r>
              <a:rPr lang="es-MX" b="1" dirty="0" smtClean="0">
                <a:solidFill>
                  <a:schemeClr val="tx1"/>
                </a:solidFill>
              </a:rPr>
              <a:t>(Cultura organizacional)</a:t>
            </a:r>
            <a:r>
              <a:rPr lang="es-MX" sz="2000" b="1" dirty="0" smtClean="0">
                <a:solidFill>
                  <a:schemeClr val="tx1"/>
                </a:solidFill>
              </a:rPr>
              <a:t> </a:t>
            </a:r>
            <a:endParaRPr lang="en-US" sz="2000" b="1" dirty="0">
              <a:solidFill>
                <a:schemeClr val="tx1"/>
              </a:solidFill>
            </a:endParaRPr>
          </a:p>
        </p:txBody>
      </p:sp>
      <p:sp>
        <p:nvSpPr>
          <p:cNvPr id="19" name="Elipse 18"/>
          <p:cNvSpPr/>
          <p:nvPr/>
        </p:nvSpPr>
        <p:spPr>
          <a:xfrm>
            <a:off x="9458899" y="2887052"/>
            <a:ext cx="2691384"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C. Indicadores </a:t>
            </a:r>
            <a:r>
              <a:rPr lang="es-MX" sz="2000" b="1" dirty="0">
                <a:solidFill>
                  <a:schemeClr val="tx1"/>
                </a:solidFill>
              </a:rPr>
              <a:t>de desempeño</a:t>
            </a:r>
            <a:endParaRPr lang="en-US" sz="2000" b="1" dirty="0">
              <a:solidFill>
                <a:schemeClr val="tx1"/>
              </a:solidFill>
            </a:endParaRPr>
          </a:p>
        </p:txBody>
      </p:sp>
      <p:sp>
        <p:nvSpPr>
          <p:cNvPr id="21" name="Elipse 20"/>
          <p:cNvSpPr/>
          <p:nvPr/>
        </p:nvSpPr>
        <p:spPr>
          <a:xfrm>
            <a:off x="5755195" y="2857174"/>
            <a:ext cx="2751203" cy="216758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B. Aplicación </a:t>
            </a:r>
            <a:r>
              <a:rPr lang="es-MX" sz="2000" b="1" dirty="0">
                <a:solidFill>
                  <a:schemeClr val="tx1"/>
                </a:solidFill>
              </a:rPr>
              <a:t>de las Estrategias Genéricas de </a:t>
            </a:r>
            <a:r>
              <a:rPr lang="es-MX" sz="2000" b="1" dirty="0" err="1">
                <a:solidFill>
                  <a:schemeClr val="tx1"/>
                </a:solidFill>
              </a:rPr>
              <a:t>Porter</a:t>
            </a:r>
            <a:r>
              <a:rPr lang="es-MX" sz="2000" b="1" dirty="0">
                <a:solidFill>
                  <a:schemeClr val="tx1"/>
                </a:solidFill>
              </a:rPr>
              <a:t> en Distribuciones </a:t>
            </a:r>
            <a:r>
              <a:rPr lang="es-MX" sz="2000" b="1" dirty="0" err="1">
                <a:solidFill>
                  <a:schemeClr val="tx1"/>
                </a:solidFill>
              </a:rPr>
              <a:t>Gonzaya</a:t>
            </a:r>
            <a:endParaRPr lang="en-US" sz="2000" b="1" dirty="0">
              <a:solidFill>
                <a:schemeClr val="tx1"/>
              </a:solidFill>
            </a:endParaRPr>
          </a:p>
        </p:txBody>
      </p:sp>
      <p:sp>
        <p:nvSpPr>
          <p:cNvPr id="18" name="CuadroTexto 17"/>
          <p:cNvSpPr txBox="1"/>
          <p:nvPr/>
        </p:nvSpPr>
        <p:spPr>
          <a:xfrm>
            <a:off x="1572199" y="5024754"/>
            <a:ext cx="3048000" cy="1938992"/>
          </a:xfrm>
          <a:prstGeom prst="rect">
            <a:avLst/>
          </a:prstGeom>
          <a:noFill/>
        </p:spPr>
        <p:txBody>
          <a:bodyPr wrap="square" rtlCol="0">
            <a:spAutoFit/>
          </a:bodyPr>
          <a:lstStyle/>
          <a:p>
            <a:pPr algn="just"/>
            <a:r>
              <a:rPr lang="es-MX" sz="2000" dirty="0"/>
              <a:t>Cada una de </a:t>
            </a:r>
            <a:r>
              <a:rPr lang="es-MX" sz="2000" dirty="0" smtClean="0"/>
              <a:t>las </a:t>
            </a:r>
            <a:r>
              <a:rPr lang="es-MX" sz="2000" dirty="0"/>
              <a:t>estrategias permite a las empresas posicionarse de manera efectiva en el mercado y mejorar su desempeño frente a la competencia</a:t>
            </a:r>
            <a:endParaRPr lang="en-US" sz="2000" dirty="0"/>
          </a:p>
        </p:txBody>
      </p:sp>
      <p:sp>
        <p:nvSpPr>
          <p:cNvPr id="20" name="CuadroTexto 19"/>
          <p:cNvSpPr txBox="1"/>
          <p:nvPr/>
        </p:nvSpPr>
        <p:spPr>
          <a:xfrm>
            <a:off x="5342097" y="5027159"/>
            <a:ext cx="3577397" cy="5109091"/>
          </a:xfrm>
          <a:prstGeom prst="rect">
            <a:avLst/>
          </a:prstGeom>
          <a:noFill/>
        </p:spPr>
        <p:txBody>
          <a:bodyPr wrap="square" rtlCol="0">
            <a:spAutoFit/>
          </a:bodyPr>
          <a:lstStyle/>
          <a:p>
            <a:pPr algn="just"/>
            <a:r>
              <a:rPr lang="es-CO" dirty="0" smtClean="0"/>
              <a:t>1) Liderazgo </a:t>
            </a:r>
            <a:r>
              <a:rPr lang="es-CO" dirty="0"/>
              <a:t>en </a:t>
            </a:r>
            <a:r>
              <a:rPr lang="es-CO" dirty="0" smtClean="0"/>
              <a:t>Costos: </a:t>
            </a:r>
            <a:r>
              <a:rPr lang="es-MX" dirty="0" smtClean="0"/>
              <a:t>Optimización </a:t>
            </a:r>
            <a:r>
              <a:rPr lang="es-MX" dirty="0"/>
              <a:t>de procesos</a:t>
            </a:r>
          </a:p>
          <a:p>
            <a:pPr marL="285750" indent="-285750" algn="just">
              <a:buFont typeface="Arial" panose="020B0604020202020204" pitchFamily="34" charset="0"/>
              <a:buChar char="•"/>
            </a:pPr>
            <a:r>
              <a:rPr lang="es-MX" dirty="0"/>
              <a:t>Economías de escala</a:t>
            </a:r>
          </a:p>
          <a:p>
            <a:pPr marL="285750" indent="-285750" algn="just">
              <a:buFont typeface="Arial" panose="020B0604020202020204" pitchFamily="34" charset="0"/>
              <a:buChar char="•"/>
            </a:pPr>
            <a:r>
              <a:rPr lang="es-MX" dirty="0"/>
              <a:t>Negociación con proveedores</a:t>
            </a:r>
          </a:p>
          <a:p>
            <a:pPr marL="285750" indent="-285750" algn="just">
              <a:buFont typeface="Arial" panose="020B0604020202020204" pitchFamily="34" charset="0"/>
              <a:buChar char="•"/>
            </a:pPr>
            <a:r>
              <a:rPr lang="es-MX" dirty="0"/>
              <a:t>Eficiencia energética y </a:t>
            </a:r>
            <a:r>
              <a:rPr lang="es-MX" dirty="0" smtClean="0"/>
              <a:t>sostenibilidad</a:t>
            </a:r>
          </a:p>
          <a:p>
            <a:pPr algn="just"/>
            <a:r>
              <a:rPr lang="es-CO" dirty="0" smtClean="0"/>
              <a:t>2) Diferenciación</a:t>
            </a:r>
          </a:p>
          <a:p>
            <a:pPr marL="285750" indent="-285750">
              <a:buFont typeface="Arial" panose="020B0604020202020204" pitchFamily="34" charset="0"/>
              <a:buChar char="•"/>
            </a:pPr>
            <a:r>
              <a:rPr lang="es-CO" dirty="0"/>
              <a:t>Ampliación del portafolio de productos</a:t>
            </a:r>
            <a:endParaRPr lang="en-US" dirty="0"/>
          </a:p>
          <a:p>
            <a:pPr marL="285750" indent="-285750">
              <a:buFont typeface="Arial" panose="020B0604020202020204" pitchFamily="34" charset="0"/>
              <a:buChar char="•"/>
            </a:pPr>
            <a:r>
              <a:rPr lang="es-CO" dirty="0"/>
              <a:t>Calidad del servicio</a:t>
            </a:r>
            <a:endParaRPr lang="en-US" dirty="0"/>
          </a:p>
          <a:p>
            <a:pPr marL="285750" indent="-285750">
              <a:buFont typeface="Arial" panose="020B0604020202020204" pitchFamily="34" charset="0"/>
              <a:buChar char="•"/>
            </a:pPr>
            <a:r>
              <a:rPr lang="es-CO" dirty="0"/>
              <a:t>Innovación y adaptación</a:t>
            </a:r>
            <a:endParaRPr lang="en-US" dirty="0"/>
          </a:p>
          <a:p>
            <a:pPr marL="285750" indent="-285750">
              <a:buFont typeface="Arial" panose="020B0604020202020204" pitchFamily="34" charset="0"/>
              <a:buChar char="•"/>
            </a:pPr>
            <a:r>
              <a:rPr lang="es-CO" dirty="0"/>
              <a:t>Marca y reputación</a:t>
            </a:r>
            <a:endParaRPr lang="en-US" dirty="0"/>
          </a:p>
          <a:p>
            <a:pPr algn="just"/>
            <a:r>
              <a:rPr lang="es-CO" dirty="0" smtClean="0"/>
              <a:t> 3) Enfoque</a:t>
            </a:r>
          </a:p>
          <a:p>
            <a:pPr marL="342900" indent="-342900" algn="just">
              <a:buFont typeface="Arial" panose="020B0604020202020204" pitchFamily="34" charset="0"/>
              <a:buChar char="•"/>
            </a:pPr>
            <a:r>
              <a:rPr lang="es-MX" dirty="0"/>
              <a:t>Segmentación del mercado</a:t>
            </a:r>
          </a:p>
          <a:p>
            <a:pPr marL="342900" indent="-342900" algn="just">
              <a:buFont typeface="Arial" panose="020B0604020202020204" pitchFamily="34" charset="0"/>
              <a:buChar char="•"/>
            </a:pPr>
            <a:r>
              <a:rPr lang="es-MX" dirty="0"/>
              <a:t>Personalización del servicio</a:t>
            </a:r>
          </a:p>
          <a:p>
            <a:pPr marL="342900" indent="-342900" algn="just">
              <a:buFont typeface="Arial" panose="020B0604020202020204" pitchFamily="34" charset="0"/>
              <a:buChar char="•"/>
            </a:pPr>
            <a:r>
              <a:rPr lang="es-MX" dirty="0"/>
              <a:t>Relaciones con clientes clave</a:t>
            </a:r>
          </a:p>
          <a:p>
            <a:pPr marL="342900" indent="-342900" algn="just">
              <a:buFont typeface="Arial" panose="020B0604020202020204" pitchFamily="34" charset="0"/>
              <a:buChar char="•"/>
            </a:pPr>
            <a:r>
              <a:rPr lang="es-MX" dirty="0"/>
              <a:t>Análisis de competencia</a:t>
            </a:r>
          </a:p>
          <a:p>
            <a:pPr marL="342900" indent="-342900" algn="just">
              <a:buFont typeface="Arial" panose="020B0604020202020204" pitchFamily="34" charset="0"/>
              <a:buChar char="•"/>
            </a:pPr>
            <a:endParaRPr lang="en-US" sz="2000" dirty="0"/>
          </a:p>
        </p:txBody>
      </p:sp>
      <p:sp>
        <p:nvSpPr>
          <p:cNvPr id="22" name="CuadroTexto 21"/>
          <p:cNvSpPr txBox="1"/>
          <p:nvPr/>
        </p:nvSpPr>
        <p:spPr>
          <a:xfrm>
            <a:off x="9192199" y="5050489"/>
            <a:ext cx="3577397" cy="3724096"/>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Reducción </a:t>
            </a:r>
            <a:r>
              <a:rPr lang="es-MX" dirty="0"/>
              <a:t>de costos operativos</a:t>
            </a:r>
          </a:p>
          <a:p>
            <a:pPr marL="285750" indent="-285750" algn="just">
              <a:buFont typeface="Arial" panose="020B0604020202020204" pitchFamily="34" charset="0"/>
              <a:buChar char="•"/>
            </a:pPr>
            <a:r>
              <a:rPr lang="es-MX" dirty="0"/>
              <a:t>Índice de satisfacción del cliente</a:t>
            </a:r>
          </a:p>
          <a:p>
            <a:pPr marL="285750" indent="-285750" algn="just">
              <a:buFont typeface="Arial" panose="020B0604020202020204" pitchFamily="34" charset="0"/>
              <a:buChar char="•"/>
            </a:pPr>
            <a:r>
              <a:rPr lang="es-MX" dirty="0"/>
              <a:t>Número de nuevos productos introducidos</a:t>
            </a:r>
          </a:p>
          <a:p>
            <a:pPr marL="285750" indent="-285750" algn="just">
              <a:buFont typeface="Arial" panose="020B0604020202020204" pitchFamily="34" charset="0"/>
              <a:buChar char="•"/>
            </a:pPr>
            <a:r>
              <a:rPr lang="es-MX" dirty="0"/>
              <a:t>Cuota de mercado</a:t>
            </a:r>
          </a:p>
          <a:p>
            <a:pPr marL="285750" indent="-285750" algn="just">
              <a:buFont typeface="Arial" panose="020B0604020202020204" pitchFamily="34" charset="0"/>
              <a:buChar char="•"/>
            </a:pPr>
            <a:r>
              <a:rPr lang="es-MX" dirty="0"/>
              <a:t>Tasa de implementación de innovaciones</a:t>
            </a:r>
          </a:p>
          <a:p>
            <a:pPr marL="285750" indent="-285750" algn="just">
              <a:buFont typeface="Arial" panose="020B0604020202020204" pitchFamily="34" charset="0"/>
              <a:buChar char="•"/>
            </a:pPr>
            <a:r>
              <a:rPr lang="es-MX" dirty="0"/>
              <a:t>Índice de satisfacción de empleados</a:t>
            </a:r>
          </a:p>
          <a:p>
            <a:pPr marL="285750" indent="-285750" algn="just">
              <a:buFont typeface="Arial" panose="020B0604020202020204" pitchFamily="34" charset="0"/>
              <a:buChar char="•"/>
            </a:pPr>
            <a:r>
              <a:rPr lang="es-MX" dirty="0"/>
              <a:t>Reducción de la huella de carbono</a:t>
            </a:r>
          </a:p>
          <a:p>
            <a:pPr marL="285750" indent="-285750" algn="just">
              <a:buFont typeface="Arial" panose="020B0604020202020204" pitchFamily="34" charset="0"/>
              <a:buChar char="•"/>
            </a:pPr>
            <a:r>
              <a:rPr lang="es-MX" dirty="0"/>
              <a:t>Margen de beneficio</a:t>
            </a:r>
          </a:p>
          <a:p>
            <a:pPr marL="342900" indent="-342900" algn="just">
              <a:buFont typeface="Arial" panose="020B0604020202020204" pitchFamily="34" charset="0"/>
              <a:buChar char="•"/>
            </a:pPr>
            <a:endParaRPr lang="en-US" sz="2000" dirty="0"/>
          </a:p>
        </p:txBody>
      </p:sp>
      <p:sp>
        <p:nvSpPr>
          <p:cNvPr id="24" name="CuadroTexto 23"/>
          <p:cNvSpPr txBox="1"/>
          <p:nvPr/>
        </p:nvSpPr>
        <p:spPr>
          <a:xfrm>
            <a:off x="13840399" y="5070920"/>
            <a:ext cx="2967876" cy="1508105"/>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Misión</a:t>
            </a:r>
            <a:r>
              <a:rPr lang="es-MX" dirty="0"/>
              <a:t>, </a:t>
            </a:r>
            <a:endParaRPr lang="es-MX" dirty="0" smtClean="0"/>
          </a:p>
          <a:p>
            <a:pPr marL="285750" indent="-285750" algn="just">
              <a:buFont typeface="Arial" panose="020B0604020202020204" pitchFamily="34" charset="0"/>
              <a:buChar char="•"/>
            </a:pPr>
            <a:r>
              <a:rPr lang="es-MX" dirty="0" smtClean="0"/>
              <a:t>Visión, </a:t>
            </a:r>
          </a:p>
          <a:p>
            <a:pPr marL="285750" indent="-285750" algn="just">
              <a:buFont typeface="Arial" panose="020B0604020202020204" pitchFamily="34" charset="0"/>
              <a:buChar char="•"/>
            </a:pPr>
            <a:r>
              <a:rPr lang="es-MX" dirty="0" smtClean="0"/>
              <a:t>Valores organizacionales</a:t>
            </a:r>
          </a:p>
          <a:p>
            <a:pPr marL="285750" indent="-285750" algn="just">
              <a:buFont typeface="Arial" panose="020B0604020202020204" pitchFamily="34" charset="0"/>
              <a:buChar char="•"/>
            </a:pPr>
            <a:r>
              <a:rPr lang="es-MX" dirty="0"/>
              <a:t>Objetivos organizacionales</a:t>
            </a:r>
            <a:endParaRPr lang="en-US" dirty="0"/>
          </a:p>
          <a:p>
            <a:pPr marL="285750" indent="-285750" algn="just">
              <a:buFont typeface="Arial" panose="020B0604020202020204" pitchFamily="34" charset="0"/>
              <a:buChar char="•"/>
            </a:pPr>
            <a:endParaRPr lang="en-US" sz="2000" dirty="0"/>
          </a:p>
        </p:txBody>
      </p:sp>
    </p:spTree>
    <p:extLst>
      <p:ext uri="{BB962C8B-B14F-4D97-AF65-F5344CB8AC3E}">
        <p14:creationId xmlns:p14="http://schemas.microsoft.com/office/powerpoint/2010/main" val="18458579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12</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smtClean="0">
                <a:latin typeface="Arial Black" panose="020B0A04020102020204" pitchFamily="34" charset="0"/>
                <a:cs typeface="Arial" pitchFamily="34" charset="0"/>
              </a:rPr>
              <a:t>CONCLUSIONES</a:t>
            </a:r>
            <a:endParaRPr lang="es-ES" sz="5400" b="1" dirty="0">
              <a:latin typeface="Arial Black" panose="020B0A04020102020204" pitchFamily="34" charset="0"/>
              <a:cs typeface="Arial" pitchFamily="34" charset="0"/>
            </a:endParaRPr>
          </a:p>
        </p:txBody>
      </p:sp>
      <p:sp>
        <p:nvSpPr>
          <p:cNvPr id="4" name="TextBox 26"/>
          <p:cNvSpPr txBox="1"/>
          <p:nvPr/>
        </p:nvSpPr>
        <p:spPr>
          <a:xfrm>
            <a:off x="990600" y="3165292"/>
            <a:ext cx="16305100" cy="1731243"/>
          </a:xfrm>
          <a:prstGeom prst="rect">
            <a:avLst/>
          </a:prstGeom>
        </p:spPr>
        <p:txBody>
          <a:bodyPr wrap="square" lIns="0" tIns="0" rIns="0" bIns="0" rtlCol="0" anchor="t">
            <a:spAutoFit/>
          </a:bodyPr>
          <a:lstStyle/>
          <a:p>
            <a:pPr algn="just">
              <a:lnSpc>
                <a:spcPts val="4529"/>
              </a:lnSpc>
            </a:pPr>
            <a:r>
              <a:rPr lang="es-MX" sz="2000" dirty="0" smtClean="0">
                <a:solidFill>
                  <a:srgbClr val="000000"/>
                </a:solidFill>
                <a:latin typeface="Arial   "/>
              </a:rPr>
              <a:t>1. Sobre </a:t>
            </a:r>
            <a:r>
              <a:rPr lang="es-MX" sz="2000" dirty="0">
                <a:solidFill>
                  <a:srgbClr val="000000"/>
                </a:solidFill>
                <a:latin typeface="Arial   "/>
              </a:rPr>
              <a:t>el objetivo para diagnosticar el entorno externo e interno de la empresa Distribuciones </a:t>
            </a:r>
            <a:r>
              <a:rPr lang="es-MX" sz="2000" dirty="0" err="1">
                <a:solidFill>
                  <a:srgbClr val="000000"/>
                </a:solidFill>
                <a:latin typeface="Arial   "/>
              </a:rPr>
              <a:t>Gonzaya</a:t>
            </a:r>
            <a:r>
              <a:rPr lang="es-MX" sz="2000" dirty="0">
                <a:solidFill>
                  <a:srgbClr val="000000"/>
                </a:solidFill>
                <a:latin typeface="Arial   "/>
              </a:rPr>
              <a:t> con el propósito de aprovechar sus fortalezas, identificar oportunidades y enfrentar desafíos, el análisis reveló varias fortalezas, oportunidades, debilidades y amenazas que fueron consideradas para mejorar su competitividad. </a:t>
            </a:r>
            <a:endParaRPr lang="en-US" sz="2000" dirty="0">
              <a:solidFill>
                <a:srgbClr val="000000"/>
              </a:solidFill>
              <a:latin typeface="Arial   "/>
            </a:endParaRPr>
          </a:p>
        </p:txBody>
      </p:sp>
      <p:sp>
        <p:nvSpPr>
          <p:cNvPr id="5" name="TextBox 26"/>
          <p:cNvSpPr txBox="1"/>
          <p:nvPr/>
        </p:nvSpPr>
        <p:spPr>
          <a:xfrm>
            <a:off x="990600" y="5921759"/>
            <a:ext cx="16305100" cy="2308324"/>
          </a:xfrm>
          <a:prstGeom prst="rect">
            <a:avLst/>
          </a:prstGeom>
        </p:spPr>
        <p:txBody>
          <a:bodyPr wrap="square" lIns="0" tIns="0" rIns="0" bIns="0" rtlCol="0" anchor="t">
            <a:spAutoFit/>
          </a:bodyPr>
          <a:lstStyle/>
          <a:p>
            <a:pPr algn="just">
              <a:lnSpc>
                <a:spcPts val="4529"/>
              </a:lnSpc>
            </a:pPr>
            <a:r>
              <a:rPr lang="es-MX" sz="2000" dirty="0" smtClean="0">
                <a:solidFill>
                  <a:srgbClr val="000000"/>
                </a:solidFill>
                <a:latin typeface="Arial   "/>
              </a:rPr>
              <a:t>2</a:t>
            </a:r>
            <a:r>
              <a:rPr lang="es-MX" sz="2000" dirty="0">
                <a:solidFill>
                  <a:srgbClr val="000000"/>
                </a:solidFill>
                <a:latin typeface="Arial   "/>
              </a:rPr>
              <a:t>. </a:t>
            </a:r>
            <a:r>
              <a:rPr lang="es-MX" sz="2000" dirty="0" smtClean="0">
                <a:solidFill>
                  <a:srgbClr val="000000"/>
                </a:solidFill>
                <a:latin typeface="Arial   "/>
              </a:rPr>
              <a:t>Sobre </a:t>
            </a:r>
            <a:r>
              <a:rPr lang="es-MX" sz="2000" dirty="0">
                <a:solidFill>
                  <a:srgbClr val="000000"/>
                </a:solidFill>
                <a:latin typeface="Arial   "/>
              </a:rPr>
              <a:t>el objetivo específico de revisar los modelos de planeación estratégica existentes en la literatura académica </a:t>
            </a:r>
            <a:r>
              <a:rPr lang="es-MX" sz="2000" dirty="0" smtClean="0">
                <a:solidFill>
                  <a:srgbClr val="000000"/>
                </a:solidFill>
                <a:latin typeface="Arial   "/>
              </a:rPr>
              <a:t>se develó </a:t>
            </a:r>
            <a:r>
              <a:rPr lang="es-MX" sz="2000" dirty="0">
                <a:solidFill>
                  <a:srgbClr val="000000"/>
                </a:solidFill>
                <a:latin typeface="Arial   "/>
              </a:rPr>
              <a:t>varios enfoques relevantes que podrían aplicarse a Distribuciones </a:t>
            </a:r>
            <a:r>
              <a:rPr lang="es-MX" sz="2000" dirty="0" err="1">
                <a:solidFill>
                  <a:srgbClr val="000000"/>
                </a:solidFill>
                <a:latin typeface="Arial   "/>
              </a:rPr>
              <a:t>Gonzaya</a:t>
            </a:r>
            <a:r>
              <a:rPr lang="es-MX" sz="2000" dirty="0">
                <a:solidFill>
                  <a:srgbClr val="000000"/>
                </a:solidFill>
                <a:latin typeface="Arial   "/>
              </a:rPr>
              <a:t>. Entre estos modelos se encuentran las estrategias genéricas de </a:t>
            </a:r>
            <a:r>
              <a:rPr lang="es-MX" sz="2000" dirty="0" err="1">
                <a:solidFill>
                  <a:srgbClr val="000000"/>
                </a:solidFill>
                <a:latin typeface="Arial   "/>
              </a:rPr>
              <a:t>Porter</a:t>
            </a:r>
            <a:r>
              <a:rPr lang="es-MX" sz="2000" dirty="0">
                <a:solidFill>
                  <a:srgbClr val="000000"/>
                </a:solidFill>
                <a:latin typeface="Arial   "/>
              </a:rPr>
              <a:t>, el modelo de la Rueda de la Estrategia de </a:t>
            </a:r>
            <a:r>
              <a:rPr lang="es-MX" sz="2000" dirty="0" err="1">
                <a:solidFill>
                  <a:srgbClr val="000000"/>
                </a:solidFill>
                <a:latin typeface="Arial   "/>
              </a:rPr>
              <a:t>Ackoff</a:t>
            </a:r>
            <a:r>
              <a:rPr lang="es-MX" sz="2000" dirty="0">
                <a:solidFill>
                  <a:srgbClr val="000000"/>
                </a:solidFill>
                <a:latin typeface="Arial   "/>
              </a:rPr>
              <a:t>, y la planificación estratégica prospectiva de </a:t>
            </a:r>
            <a:r>
              <a:rPr lang="es-MX" sz="2000" dirty="0" err="1" smtClean="0">
                <a:solidFill>
                  <a:srgbClr val="000000"/>
                </a:solidFill>
                <a:latin typeface="Arial   "/>
              </a:rPr>
              <a:t>Godet</a:t>
            </a:r>
            <a:r>
              <a:rPr lang="es-MX" sz="2000" dirty="0">
                <a:solidFill>
                  <a:srgbClr val="000000"/>
                </a:solidFill>
                <a:latin typeface="Arial   "/>
              </a:rPr>
              <a:t>. La combinación de la teoría académica con la práctica empresarial específica de </a:t>
            </a:r>
            <a:r>
              <a:rPr lang="es-MX" sz="2000" dirty="0" err="1">
                <a:solidFill>
                  <a:srgbClr val="000000"/>
                </a:solidFill>
                <a:latin typeface="Arial   "/>
              </a:rPr>
              <a:t>Gonzaya</a:t>
            </a:r>
            <a:r>
              <a:rPr lang="es-MX" sz="2000" dirty="0">
                <a:solidFill>
                  <a:srgbClr val="000000"/>
                </a:solidFill>
                <a:latin typeface="Arial   "/>
              </a:rPr>
              <a:t> proporcionó una comprensión profunda de cómo implementar estrategias de manera efectiva.</a:t>
            </a:r>
            <a:endParaRPr lang="en-US" sz="2000" dirty="0">
              <a:solidFill>
                <a:srgbClr val="000000"/>
              </a:solidFill>
              <a:latin typeface="Arial   "/>
            </a:endParaRPr>
          </a:p>
        </p:txBody>
      </p:sp>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13</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smtClean="0">
                <a:latin typeface="Arial Black" panose="020B0A04020102020204" pitchFamily="34" charset="0"/>
                <a:cs typeface="Arial" pitchFamily="34" charset="0"/>
              </a:rPr>
              <a:t>CONCLUSIONES</a:t>
            </a:r>
            <a:endParaRPr lang="es-ES" sz="5400" b="1" dirty="0">
              <a:latin typeface="Arial Black" panose="020B0A04020102020204" pitchFamily="34" charset="0"/>
              <a:cs typeface="Arial" pitchFamily="34" charset="0"/>
            </a:endParaRPr>
          </a:p>
        </p:txBody>
      </p:sp>
      <p:sp>
        <p:nvSpPr>
          <p:cNvPr id="4" name="TextBox 26"/>
          <p:cNvSpPr txBox="1"/>
          <p:nvPr/>
        </p:nvSpPr>
        <p:spPr>
          <a:xfrm>
            <a:off x="990600" y="2781300"/>
            <a:ext cx="16305100" cy="3462486"/>
          </a:xfrm>
          <a:prstGeom prst="rect">
            <a:avLst/>
          </a:prstGeom>
        </p:spPr>
        <p:txBody>
          <a:bodyPr wrap="square" lIns="0" tIns="0" rIns="0" bIns="0" rtlCol="0" anchor="t">
            <a:spAutoFit/>
          </a:bodyPr>
          <a:lstStyle/>
          <a:p>
            <a:pPr algn="just">
              <a:lnSpc>
                <a:spcPts val="4529"/>
              </a:lnSpc>
            </a:pPr>
            <a:r>
              <a:rPr lang="es-MX" sz="2000" dirty="0" smtClean="0">
                <a:solidFill>
                  <a:srgbClr val="000000"/>
                </a:solidFill>
                <a:latin typeface="Arial   "/>
              </a:rPr>
              <a:t>3. </a:t>
            </a:r>
            <a:r>
              <a:rPr lang="es-MX" sz="2000" dirty="0">
                <a:solidFill>
                  <a:srgbClr val="000000"/>
                </a:solidFill>
                <a:latin typeface="Arial   "/>
              </a:rPr>
              <a:t>Sobre el objetivo específico </a:t>
            </a:r>
            <a:r>
              <a:rPr lang="es-MX" sz="2000" dirty="0" smtClean="0">
                <a:solidFill>
                  <a:srgbClr val="000000"/>
                </a:solidFill>
                <a:latin typeface="Arial   "/>
              </a:rPr>
              <a:t>relacionado con proponer </a:t>
            </a:r>
            <a:r>
              <a:rPr lang="es-MX" sz="2000" dirty="0">
                <a:solidFill>
                  <a:srgbClr val="000000"/>
                </a:solidFill>
                <a:latin typeface="Arial   "/>
              </a:rPr>
              <a:t>un modelo de planeación estratégica </a:t>
            </a:r>
            <a:r>
              <a:rPr lang="es-MX" sz="2000" dirty="0" smtClean="0">
                <a:solidFill>
                  <a:srgbClr val="000000"/>
                </a:solidFill>
                <a:latin typeface="Arial   "/>
              </a:rPr>
              <a:t>ajustado a </a:t>
            </a:r>
            <a:r>
              <a:rPr lang="es-MX" sz="2000" dirty="0">
                <a:solidFill>
                  <a:srgbClr val="000000"/>
                </a:solidFill>
                <a:latin typeface="Arial   "/>
              </a:rPr>
              <a:t>las necesidades y características de la empresa Distribuciones </a:t>
            </a:r>
            <a:r>
              <a:rPr lang="es-MX" sz="2000" dirty="0" err="1">
                <a:solidFill>
                  <a:srgbClr val="000000"/>
                </a:solidFill>
                <a:latin typeface="Arial   "/>
              </a:rPr>
              <a:t>Gonzaya</a:t>
            </a:r>
            <a:r>
              <a:rPr lang="es-MX" sz="2000" dirty="0">
                <a:solidFill>
                  <a:srgbClr val="000000"/>
                </a:solidFill>
                <a:latin typeface="Arial   "/>
              </a:rPr>
              <a:t> para generar ventajas competitivas en su ambiente empresarial. Con base en el diagnóstico y la revisión de la literatura, se propuso un modelo de planeación estratégica </a:t>
            </a:r>
            <a:r>
              <a:rPr lang="es-MX" sz="2000" dirty="0" smtClean="0">
                <a:solidFill>
                  <a:srgbClr val="000000"/>
                </a:solidFill>
                <a:latin typeface="Arial   "/>
              </a:rPr>
              <a:t>fundamentado </a:t>
            </a:r>
            <a:r>
              <a:rPr lang="es-MX" sz="2000" dirty="0">
                <a:solidFill>
                  <a:srgbClr val="000000"/>
                </a:solidFill>
                <a:latin typeface="Arial   "/>
              </a:rPr>
              <a:t>en las estrategias genéricas de </a:t>
            </a:r>
            <a:r>
              <a:rPr lang="es-MX" sz="2000" dirty="0" err="1" smtClean="0">
                <a:solidFill>
                  <a:srgbClr val="000000"/>
                </a:solidFill>
                <a:latin typeface="Arial   "/>
              </a:rPr>
              <a:t>Porter</a:t>
            </a:r>
            <a:r>
              <a:rPr lang="es-MX" sz="2000" dirty="0">
                <a:solidFill>
                  <a:srgbClr val="000000"/>
                </a:solidFill>
                <a:latin typeface="Arial   "/>
              </a:rPr>
              <a:t>. La implementación de este modelo permitirá a Distribuciones </a:t>
            </a:r>
            <a:r>
              <a:rPr lang="es-MX" sz="2000" dirty="0" err="1">
                <a:solidFill>
                  <a:srgbClr val="000000"/>
                </a:solidFill>
                <a:latin typeface="Arial   "/>
              </a:rPr>
              <a:t>Gonzaya</a:t>
            </a:r>
            <a:r>
              <a:rPr lang="es-MX" sz="2000" dirty="0">
                <a:solidFill>
                  <a:srgbClr val="000000"/>
                </a:solidFill>
                <a:latin typeface="Arial   "/>
              </a:rPr>
              <a:t> alinear sus recursos y capacidades con las oportunidades del mercado, mitigando amenazas y fortaleciendo su posición competitiva. Este enfoque integral y adaptado proporcionará a la empresa una hoja de ruta clara hacia un desempeño superior y sostenible</a:t>
            </a:r>
            <a:endParaRPr lang="en-US" sz="2000" dirty="0">
              <a:solidFill>
                <a:srgbClr val="000000"/>
              </a:solidFill>
              <a:latin typeface="Arial   "/>
            </a:endParaRPr>
          </a:p>
        </p:txBody>
      </p:sp>
      <p:sp>
        <p:nvSpPr>
          <p:cNvPr id="7" name="TextBox 26"/>
          <p:cNvSpPr txBox="1"/>
          <p:nvPr/>
        </p:nvSpPr>
        <p:spPr>
          <a:xfrm>
            <a:off x="990600" y="6405242"/>
            <a:ext cx="16305100" cy="1731243"/>
          </a:xfrm>
          <a:prstGeom prst="rect">
            <a:avLst/>
          </a:prstGeom>
        </p:spPr>
        <p:txBody>
          <a:bodyPr wrap="square" lIns="0" tIns="0" rIns="0" bIns="0" rtlCol="0" anchor="t">
            <a:spAutoFit/>
          </a:bodyPr>
          <a:lstStyle/>
          <a:p>
            <a:pPr algn="just">
              <a:lnSpc>
                <a:spcPts val="4529"/>
              </a:lnSpc>
            </a:pPr>
            <a:r>
              <a:rPr lang="es-MX" sz="2000" dirty="0" smtClean="0">
                <a:solidFill>
                  <a:srgbClr val="000000"/>
                </a:solidFill>
                <a:latin typeface="Arial   "/>
              </a:rPr>
              <a:t>Finalmente</a:t>
            </a:r>
            <a:r>
              <a:rPr lang="es-MX" sz="2000" dirty="0">
                <a:solidFill>
                  <a:srgbClr val="000000"/>
                </a:solidFill>
                <a:latin typeface="Arial   "/>
              </a:rPr>
              <a:t>, tras el desarrollo de la investigación ante la interrogante sobre cómo mejorar la competitividad la empresa objeto de estudio en su entorno empresarial bajo la perspectiva de la planeación estratégica, se ha comprobado teórica y empíricamente, que, efectivamente, un modelo de planeación estratégica para la empresa Distribuciones </a:t>
            </a:r>
            <a:r>
              <a:rPr lang="es-MX" sz="2000" dirty="0" err="1">
                <a:solidFill>
                  <a:srgbClr val="000000"/>
                </a:solidFill>
                <a:latin typeface="Arial   "/>
              </a:rPr>
              <a:t>Gonzaya</a:t>
            </a:r>
            <a:r>
              <a:rPr lang="es-MX" sz="2000" dirty="0">
                <a:solidFill>
                  <a:srgbClr val="000000"/>
                </a:solidFill>
                <a:latin typeface="Arial   "/>
              </a:rPr>
              <a:t> mejora la competitividad en su ambiente comercial, . </a:t>
            </a:r>
            <a:endParaRPr lang="en-US" sz="2000" dirty="0">
              <a:solidFill>
                <a:srgbClr val="000000"/>
              </a:solidFill>
              <a:latin typeface="Arial   "/>
            </a:endParaRPr>
          </a:p>
        </p:txBody>
      </p:sp>
    </p:spTree>
    <p:extLst>
      <p:ext uri="{BB962C8B-B14F-4D97-AF65-F5344CB8AC3E}">
        <p14:creationId xmlns:p14="http://schemas.microsoft.com/office/powerpoint/2010/main" val="6500938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14</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smtClean="0">
                <a:latin typeface="Arial Black" panose="020B0A04020102020204" pitchFamily="34" charset="0"/>
                <a:cs typeface="Arial" pitchFamily="34" charset="0"/>
              </a:rPr>
              <a:t>RECOMENDACIONES</a:t>
            </a:r>
            <a:endParaRPr lang="es-ES" sz="5400" b="1" dirty="0">
              <a:latin typeface="Arial Black" panose="020B0A04020102020204" pitchFamily="34" charset="0"/>
              <a:cs typeface="Arial" pitchFamily="34" charset="0"/>
            </a:endParaRPr>
          </a:p>
        </p:txBody>
      </p:sp>
      <p:sp>
        <p:nvSpPr>
          <p:cNvPr id="7" name="TextBox 26"/>
          <p:cNvSpPr txBox="1"/>
          <p:nvPr/>
        </p:nvSpPr>
        <p:spPr>
          <a:xfrm>
            <a:off x="914400" y="3009900"/>
            <a:ext cx="16381300" cy="5770811"/>
          </a:xfrm>
          <a:prstGeom prst="rect">
            <a:avLst/>
          </a:prstGeom>
        </p:spPr>
        <p:txBody>
          <a:bodyPr wrap="square" lIns="0" tIns="0" rIns="0" bIns="0" rtlCol="0" anchor="t">
            <a:spAutoFit/>
          </a:bodyPr>
          <a:lstStyle/>
          <a:p>
            <a:pPr algn="just">
              <a:lnSpc>
                <a:spcPts val="4529"/>
              </a:lnSpc>
            </a:pPr>
            <a:r>
              <a:rPr lang="es-MX" sz="2000" dirty="0">
                <a:solidFill>
                  <a:srgbClr val="000000"/>
                </a:solidFill>
                <a:latin typeface="Arial   "/>
              </a:rPr>
              <a:t>A.	Implementar una Estrategia de Liderazgo en Costos mediante la optimización de procesos, la implementación de economías de escala y la adopción de eficiencia energética.</a:t>
            </a:r>
          </a:p>
          <a:p>
            <a:pPr algn="just">
              <a:lnSpc>
                <a:spcPts val="4529"/>
              </a:lnSpc>
            </a:pPr>
            <a:r>
              <a:rPr lang="es-MX" sz="2000" dirty="0">
                <a:solidFill>
                  <a:srgbClr val="000000"/>
                </a:solidFill>
                <a:latin typeface="Arial   "/>
              </a:rPr>
              <a:t>B.	Desarrollar una estrategia de diferenciación por medio de la ampliación del portafolio de productos; la implementación de la calidad del servicio; la innovación en la distribución; y el establecimiento de la estrategia de marca.</a:t>
            </a:r>
          </a:p>
          <a:p>
            <a:pPr algn="just">
              <a:lnSpc>
                <a:spcPts val="4529"/>
              </a:lnSpc>
            </a:pPr>
            <a:r>
              <a:rPr lang="es-MX" sz="2000" dirty="0">
                <a:solidFill>
                  <a:srgbClr val="000000"/>
                </a:solidFill>
                <a:latin typeface="Arial   "/>
              </a:rPr>
              <a:t>C.	Aplicar una estrategia de enfoque centrada en la segmentación del mercado; personalización del servicio; manteniendo relaciones con clientes clave; y, el análisis Competitivo donde </a:t>
            </a:r>
            <a:r>
              <a:rPr lang="es-MX" sz="2000" dirty="0" err="1">
                <a:solidFill>
                  <a:srgbClr val="000000"/>
                </a:solidFill>
                <a:latin typeface="Arial   "/>
              </a:rPr>
              <a:t>Gonzaya</a:t>
            </a:r>
            <a:r>
              <a:rPr lang="es-MX" sz="2000" dirty="0">
                <a:solidFill>
                  <a:srgbClr val="000000"/>
                </a:solidFill>
                <a:latin typeface="Arial   "/>
              </a:rPr>
              <a:t> puede diferenciarse.</a:t>
            </a:r>
          </a:p>
          <a:p>
            <a:pPr algn="just">
              <a:lnSpc>
                <a:spcPts val="4529"/>
              </a:lnSpc>
            </a:pPr>
            <a:r>
              <a:rPr lang="es-MX" sz="2000" dirty="0">
                <a:solidFill>
                  <a:srgbClr val="000000"/>
                </a:solidFill>
                <a:latin typeface="Arial   "/>
              </a:rPr>
              <a:t>D.	Fortalecer la cultura organizacional y el desarrollo del personal con la capacitación continua; fomentando la Innovación; y, estableciendo un compromiso con la sostenibilidad.</a:t>
            </a:r>
          </a:p>
          <a:p>
            <a:pPr algn="just">
              <a:lnSpc>
                <a:spcPts val="4529"/>
              </a:lnSpc>
            </a:pPr>
            <a:r>
              <a:rPr lang="es-MX" sz="2000" dirty="0">
                <a:solidFill>
                  <a:srgbClr val="000000"/>
                </a:solidFill>
                <a:latin typeface="Arial   "/>
              </a:rPr>
              <a:t>E.	Monitoreo y evaluación constante de todos los procesos internos mediante indicadores de desempeño y la retroalimentación continua con los actores internos y externos de la organización.</a:t>
            </a:r>
          </a:p>
        </p:txBody>
      </p:sp>
    </p:spTree>
    <p:extLst>
      <p:ext uri="{BB962C8B-B14F-4D97-AF65-F5344CB8AC3E}">
        <p14:creationId xmlns:p14="http://schemas.microsoft.com/office/powerpoint/2010/main" val="8242945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APÉNDICES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s-MX" sz="2800" b="1" dirty="0" smtClean="0">
                <a:latin typeface="Arial" panose="020B0604020202020204" pitchFamily="34" charset="0"/>
                <a:cs typeface="Arial" panose="020B0604020202020204" pitchFamily="34" charset="0"/>
              </a:rPr>
              <a:t>15</a:t>
            </a:r>
            <a:endParaRPr lang="en-US" sz="2800" b="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1371600" y="2393097"/>
            <a:ext cx="5934075" cy="6800850"/>
          </a:xfrm>
          <a:prstGeom prst="rect">
            <a:avLst/>
          </a:prstGeom>
        </p:spPr>
      </p:pic>
      <p:pic>
        <p:nvPicPr>
          <p:cNvPr id="7" name="Imagen 6"/>
          <p:cNvPicPr>
            <a:picLocks noChangeAspect="1"/>
          </p:cNvPicPr>
          <p:nvPr/>
        </p:nvPicPr>
        <p:blipFill>
          <a:blip r:embed="rId3"/>
          <a:stretch>
            <a:fillRect/>
          </a:stretch>
        </p:blipFill>
        <p:spPr>
          <a:xfrm>
            <a:off x="11994642" y="2438400"/>
            <a:ext cx="5486400" cy="5838825"/>
          </a:xfrm>
          <a:prstGeom prst="rect">
            <a:avLst/>
          </a:prstGeom>
        </p:spPr>
      </p:pic>
      <p:pic>
        <p:nvPicPr>
          <p:cNvPr id="8" name="Imagen 7"/>
          <p:cNvPicPr>
            <a:picLocks noChangeAspect="1"/>
          </p:cNvPicPr>
          <p:nvPr/>
        </p:nvPicPr>
        <p:blipFill>
          <a:blip r:embed="rId4"/>
          <a:stretch>
            <a:fillRect/>
          </a:stretch>
        </p:blipFill>
        <p:spPr>
          <a:xfrm>
            <a:off x="6792440" y="2228505"/>
            <a:ext cx="4848225" cy="7181850"/>
          </a:xfrm>
          <a:prstGeom prst="rect">
            <a:avLst/>
          </a:prstGeom>
        </p:spPr>
      </p:pic>
    </p:spTree>
    <p:extLst>
      <p:ext uri="{BB962C8B-B14F-4D97-AF65-F5344CB8AC3E}">
        <p14:creationId xmlns:p14="http://schemas.microsoft.com/office/powerpoint/2010/main" val="6985608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16</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2057400" y="1790700"/>
            <a:ext cx="15238300" cy="830997"/>
          </a:xfrm>
          <a:prstGeom prst="rect">
            <a:avLst/>
          </a:prstGeom>
        </p:spPr>
        <p:txBody>
          <a:bodyPr wrap="square" lIns="0" tIns="0" rIns="0" bIns="0" rtlCol="0" anchor="t">
            <a:spAutoFit/>
          </a:bodyPr>
          <a:lstStyle/>
          <a:p>
            <a:pPr algn="ctr"/>
            <a:r>
              <a:rPr lang="es-MX" sz="5400" b="1" dirty="0" smtClean="0">
                <a:latin typeface="Arial Black" panose="020B0A04020102020204" pitchFamily="34" charset="0"/>
                <a:cs typeface="Arial" pitchFamily="34" charset="0"/>
              </a:rPr>
              <a:t>BIBLIOGRAFÍA</a:t>
            </a:r>
            <a:endParaRPr lang="es-ES" sz="5400" b="1" dirty="0">
              <a:latin typeface="Arial Black" panose="020B0A04020102020204" pitchFamily="34" charset="0"/>
              <a:cs typeface="Arial" pitchFamily="34" charset="0"/>
            </a:endParaRPr>
          </a:p>
        </p:txBody>
      </p:sp>
      <p:sp>
        <p:nvSpPr>
          <p:cNvPr id="4" name="TextBox 26"/>
          <p:cNvSpPr txBox="1"/>
          <p:nvPr/>
        </p:nvSpPr>
        <p:spPr>
          <a:xfrm>
            <a:off x="1390167" y="2781300"/>
            <a:ext cx="15652772" cy="5193729"/>
          </a:xfrm>
          <a:prstGeom prst="rect">
            <a:avLst/>
          </a:prstGeom>
        </p:spPr>
        <p:txBody>
          <a:bodyPr wrap="square" lIns="0" tIns="0" rIns="0" bIns="0" rtlCol="0" anchor="t">
            <a:spAutoFit/>
          </a:bodyPr>
          <a:lstStyle/>
          <a:p>
            <a:pPr algn="just">
              <a:lnSpc>
                <a:spcPts val="4529"/>
              </a:lnSpc>
            </a:pPr>
            <a:r>
              <a:rPr lang="en-US" sz="2400" dirty="0">
                <a:solidFill>
                  <a:srgbClr val="000000"/>
                </a:solidFill>
                <a:latin typeface="Arial   "/>
              </a:rPr>
              <a:t>Porter, M. (1985). Competitive Advantage: Creating and Sustaining Superior Performance. Free Press.</a:t>
            </a:r>
          </a:p>
          <a:p>
            <a:pPr algn="just">
              <a:lnSpc>
                <a:spcPts val="4529"/>
              </a:lnSpc>
            </a:pPr>
            <a:r>
              <a:rPr lang="en-US" sz="2400" dirty="0">
                <a:solidFill>
                  <a:srgbClr val="000000"/>
                </a:solidFill>
                <a:latin typeface="Arial   "/>
              </a:rPr>
              <a:t>Porter, M. (1985). Competitive Advantage: Creating and Sustaining Superior Performance. The Free Press.</a:t>
            </a:r>
          </a:p>
          <a:p>
            <a:pPr algn="just">
              <a:lnSpc>
                <a:spcPts val="4529"/>
              </a:lnSpc>
            </a:pPr>
            <a:r>
              <a:rPr lang="en-US" sz="2400" dirty="0">
                <a:solidFill>
                  <a:srgbClr val="000000"/>
                </a:solidFill>
                <a:latin typeface="Arial   "/>
              </a:rPr>
              <a:t>Porter, M. (1990). The Competitive Advantage of Nations. The Free Press.</a:t>
            </a:r>
          </a:p>
          <a:p>
            <a:pPr algn="just">
              <a:lnSpc>
                <a:spcPts val="4529"/>
              </a:lnSpc>
            </a:pPr>
            <a:r>
              <a:rPr lang="en-US" sz="2400" dirty="0">
                <a:solidFill>
                  <a:srgbClr val="000000"/>
                </a:solidFill>
                <a:latin typeface="Arial   "/>
              </a:rPr>
              <a:t>Porter, M. (2008). The five competitive forces that shape strategy. Harvard business review, 78-93. </a:t>
            </a:r>
            <a:r>
              <a:rPr lang="en-US" sz="2400" dirty="0" smtClean="0">
                <a:solidFill>
                  <a:srgbClr val="000000"/>
                </a:solidFill>
                <a:latin typeface="Arial   "/>
              </a:rPr>
              <a:t>https</a:t>
            </a:r>
            <a:r>
              <a:rPr lang="en-US" sz="2400" dirty="0">
                <a:solidFill>
                  <a:srgbClr val="000000"/>
                </a:solidFill>
                <a:latin typeface="Arial   "/>
              </a:rPr>
              <a:t>://www.academia.edu/download/49313875/Forces_That_Shape_Competition.pdf#page=25</a:t>
            </a:r>
          </a:p>
          <a:p>
            <a:pPr algn="just">
              <a:lnSpc>
                <a:spcPts val="4529"/>
              </a:lnSpc>
            </a:pPr>
            <a:r>
              <a:rPr lang="en-US" sz="2400" dirty="0">
                <a:solidFill>
                  <a:srgbClr val="000000"/>
                </a:solidFill>
                <a:latin typeface="Arial   "/>
              </a:rPr>
              <a:t>Porter, M. E. (1996). What is strategy? Harvard Business Review, 76(4), 37-55. </a:t>
            </a:r>
            <a:r>
              <a:rPr lang="en-US" sz="2400" dirty="0" smtClean="0">
                <a:solidFill>
                  <a:srgbClr val="000000"/>
                </a:solidFill>
                <a:latin typeface="Arial   "/>
              </a:rPr>
              <a:t>https</a:t>
            </a:r>
            <a:r>
              <a:rPr lang="en-US" sz="2400" dirty="0">
                <a:solidFill>
                  <a:srgbClr val="000000"/>
                </a:solidFill>
                <a:latin typeface="Arial   "/>
              </a:rPr>
              <a:t>://cdn.paynevesht.ir/assets/2_9e51a63409.pdf</a:t>
            </a:r>
          </a:p>
          <a:p>
            <a:pPr algn="just">
              <a:lnSpc>
                <a:spcPts val="4529"/>
              </a:lnSpc>
            </a:pPr>
            <a:r>
              <a:rPr lang="en-US" sz="2400" dirty="0">
                <a:solidFill>
                  <a:srgbClr val="000000"/>
                </a:solidFill>
                <a:latin typeface="Arial   "/>
              </a:rPr>
              <a:t>Porter, M. E., &amp; Kramer, M. R. (2011). La </a:t>
            </a:r>
            <a:r>
              <a:rPr lang="en-US" sz="2400" dirty="0" err="1">
                <a:solidFill>
                  <a:srgbClr val="000000"/>
                </a:solidFill>
                <a:latin typeface="Arial   "/>
              </a:rPr>
              <a:t>creación</a:t>
            </a:r>
            <a:r>
              <a:rPr lang="en-US" sz="2400" dirty="0">
                <a:solidFill>
                  <a:srgbClr val="000000"/>
                </a:solidFill>
                <a:latin typeface="Arial   "/>
              </a:rPr>
              <a:t> de valor </a:t>
            </a:r>
            <a:r>
              <a:rPr lang="en-US" sz="2400" dirty="0" err="1">
                <a:solidFill>
                  <a:srgbClr val="000000"/>
                </a:solidFill>
                <a:latin typeface="Arial   "/>
              </a:rPr>
              <a:t>compartido</a:t>
            </a:r>
            <a:r>
              <a:rPr lang="en-US" sz="2400" dirty="0">
                <a:solidFill>
                  <a:srgbClr val="000000"/>
                </a:solidFill>
                <a:latin typeface="Arial   "/>
              </a:rPr>
              <a:t>. Harvard Business Review </a:t>
            </a:r>
            <a:r>
              <a:rPr lang="en-US" sz="2400" dirty="0" err="1">
                <a:solidFill>
                  <a:srgbClr val="000000"/>
                </a:solidFill>
                <a:latin typeface="Arial   "/>
              </a:rPr>
              <a:t>América</a:t>
            </a:r>
            <a:r>
              <a:rPr lang="en-US" sz="2400" dirty="0">
                <a:solidFill>
                  <a:srgbClr val="000000"/>
                </a:solidFill>
                <a:latin typeface="Arial   "/>
              </a:rPr>
              <a:t> Latina. </a:t>
            </a:r>
            <a:r>
              <a:rPr lang="en-US" sz="2400" dirty="0" err="1">
                <a:solidFill>
                  <a:srgbClr val="000000"/>
                </a:solidFill>
                <a:latin typeface="Arial   "/>
              </a:rPr>
              <a:t>Obtenido</a:t>
            </a:r>
            <a:r>
              <a:rPr lang="en-US" sz="2400" dirty="0">
                <a:solidFill>
                  <a:srgbClr val="000000"/>
                </a:solidFill>
                <a:latin typeface="Arial   "/>
              </a:rPr>
              <a:t> de https://bit.ly/3Tuloyd</a:t>
            </a: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txBody>
              <a:bodyPr/>
              <a:lstStyle/>
              <a:p>
                <a:endParaRPr lang="es-CO"/>
              </a:p>
            </p:txBody>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txBody>
              <a:bodyPr/>
              <a:lstStyle/>
              <a:p>
                <a:endParaRPr lang="es-CO"/>
              </a:p>
            </p:txBody>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txBody>
              <a:bodyPr/>
              <a:lstStyle/>
              <a:p>
                <a:endParaRPr lang="es-CO"/>
              </a:p>
            </p:txBody>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txBody>
            <a:bodyPr/>
            <a:lstStyle/>
            <a:p>
              <a:endParaRPr lang="es-CO"/>
            </a:p>
          </p:txBody>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txBody>
            <a:bodyPr/>
            <a:lstStyle/>
            <a:p>
              <a:endParaRPr lang="es-CO"/>
            </a:p>
          </p:txBody>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4" y="3467100"/>
            <a:ext cx="18287997" cy="11161301"/>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txBody>
            <a:bodyPr/>
            <a:lstStyle/>
            <a:p>
              <a:endParaRPr lang="es-CO"/>
            </a:p>
          </p:txBody>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471113" y="400959"/>
            <a:ext cx="3944651" cy="1255484"/>
          </a:xfrm>
          <a:prstGeom prst="rect">
            <a:avLst/>
          </a:prstGeom>
        </p:spPr>
      </p:pic>
      <p:sp>
        <p:nvSpPr>
          <p:cNvPr id="31" name="TextBox 6"/>
          <p:cNvSpPr txBox="1"/>
          <p:nvPr/>
        </p:nvSpPr>
        <p:spPr>
          <a:xfrm>
            <a:off x="4214075" y="858827"/>
            <a:ext cx="9491199" cy="1240404"/>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INTRODUCCIÓN</a:t>
            </a:r>
            <a:endParaRPr lang="en-US" sz="5400" dirty="0">
              <a:latin typeface="Arial Black" panose="020B0A04020102020204" pitchFamily="34" charset="0"/>
            </a:endParaRPr>
          </a:p>
        </p:txBody>
      </p:sp>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sp>
        <p:nvSpPr>
          <p:cNvPr id="3" name="Elipse 2"/>
          <p:cNvSpPr/>
          <p:nvPr/>
        </p:nvSpPr>
        <p:spPr>
          <a:xfrm>
            <a:off x="7162800" y="2099231"/>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GLOBALIZACIÓN</a:t>
            </a:r>
            <a:endParaRPr lang="en-US" sz="2000" b="1" dirty="0">
              <a:solidFill>
                <a:schemeClr val="tx1"/>
              </a:solidFill>
            </a:endParaRPr>
          </a:p>
        </p:txBody>
      </p:sp>
      <p:sp>
        <p:nvSpPr>
          <p:cNvPr id="7" name="Elipse 6"/>
          <p:cNvSpPr/>
          <p:nvPr/>
        </p:nvSpPr>
        <p:spPr>
          <a:xfrm>
            <a:off x="2409989" y="4904447"/>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Planes estratégicos </a:t>
            </a:r>
            <a:endParaRPr lang="en-US" sz="2000" b="1" dirty="0">
              <a:solidFill>
                <a:schemeClr val="tx1"/>
              </a:solidFill>
            </a:endParaRPr>
          </a:p>
        </p:txBody>
      </p:sp>
      <p:sp>
        <p:nvSpPr>
          <p:cNvPr id="8" name="Elipse 7"/>
          <p:cNvSpPr/>
          <p:nvPr/>
        </p:nvSpPr>
        <p:spPr>
          <a:xfrm>
            <a:off x="304800" y="7414045"/>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Reducir </a:t>
            </a:r>
            <a:r>
              <a:rPr lang="es-MX" sz="2000" b="1" dirty="0">
                <a:solidFill>
                  <a:schemeClr val="tx1"/>
                </a:solidFill>
              </a:rPr>
              <a:t>el riesgo de fracaso </a:t>
            </a:r>
            <a:endParaRPr lang="en-US" sz="2000" b="1" dirty="0">
              <a:solidFill>
                <a:schemeClr val="tx1"/>
              </a:solidFill>
            </a:endParaRPr>
          </a:p>
        </p:txBody>
      </p:sp>
      <p:sp>
        <p:nvSpPr>
          <p:cNvPr id="9" name="Elipse 8"/>
          <p:cNvSpPr/>
          <p:nvPr/>
        </p:nvSpPr>
        <p:spPr>
          <a:xfrm>
            <a:off x="4415764" y="7414045"/>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Aumentar </a:t>
            </a:r>
            <a:r>
              <a:rPr lang="es-MX" sz="2000" b="1" dirty="0">
                <a:solidFill>
                  <a:schemeClr val="tx1"/>
                </a:solidFill>
              </a:rPr>
              <a:t>las posibilidades de éxitos</a:t>
            </a:r>
            <a:endParaRPr lang="en-US" sz="2000" b="1" dirty="0">
              <a:solidFill>
                <a:schemeClr val="tx1"/>
              </a:solidFill>
            </a:endParaRPr>
          </a:p>
        </p:txBody>
      </p:sp>
      <p:cxnSp>
        <p:nvCxnSpPr>
          <p:cNvPr id="5" name="Conector recto de flecha 4"/>
          <p:cNvCxnSpPr>
            <a:stCxn id="3" idx="3"/>
            <a:endCxn id="7" idx="7"/>
          </p:cNvCxnSpPr>
          <p:nvPr/>
        </p:nvCxnSpPr>
        <p:spPr>
          <a:xfrm flipH="1">
            <a:off x="5011620" y="3790291"/>
            <a:ext cx="2597549" cy="14042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a:stCxn id="7" idx="4"/>
            <a:endCxn id="8" idx="0"/>
          </p:cNvCxnSpPr>
          <p:nvPr/>
        </p:nvCxnSpPr>
        <p:spPr>
          <a:xfrm flipH="1">
            <a:off x="1828800" y="6885647"/>
            <a:ext cx="2105189" cy="528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a:stCxn id="7" idx="4"/>
            <a:endCxn id="9" idx="0"/>
          </p:cNvCxnSpPr>
          <p:nvPr/>
        </p:nvCxnSpPr>
        <p:spPr>
          <a:xfrm>
            <a:off x="3933989" y="6885647"/>
            <a:ext cx="2005775" cy="528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Flecha derecha 22"/>
          <p:cNvSpPr/>
          <p:nvPr/>
        </p:nvSpPr>
        <p:spPr>
          <a:xfrm>
            <a:off x="7162800" y="4828247"/>
            <a:ext cx="2667000" cy="2133600"/>
          </a:xfrm>
          <a:prstGeom prst="rightArrow">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rPr>
              <a:t>Distribuciones  </a:t>
            </a:r>
            <a:r>
              <a:rPr lang="es-CO" sz="2400" b="1" dirty="0" err="1">
                <a:solidFill>
                  <a:schemeClr val="tx1"/>
                </a:solidFill>
              </a:rPr>
              <a:t>Gonzaya</a:t>
            </a:r>
            <a:endParaRPr lang="en-US" sz="2400" b="1" dirty="0">
              <a:solidFill>
                <a:schemeClr val="tx1"/>
              </a:solidFill>
            </a:endParaRPr>
          </a:p>
        </p:txBody>
      </p:sp>
      <p:cxnSp>
        <p:nvCxnSpPr>
          <p:cNvPr id="25" name="Conector recto de flecha 24"/>
          <p:cNvCxnSpPr>
            <a:stCxn id="7" idx="6"/>
            <a:endCxn id="23" idx="1"/>
          </p:cNvCxnSpPr>
          <p:nvPr/>
        </p:nvCxnSpPr>
        <p:spPr>
          <a:xfrm>
            <a:off x="5457989" y="5895047"/>
            <a:ext cx="170481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ángulo redondeado 28"/>
          <p:cNvSpPr/>
          <p:nvPr/>
        </p:nvSpPr>
        <p:spPr>
          <a:xfrm>
            <a:off x="12295574" y="3089831"/>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tx1"/>
                </a:solidFill>
              </a:rPr>
              <a:t>O</a:t>
            </a:r>
            <a:r>
              <a:rPr lang="es-MX" sz="2400" b="1" dirty="0" smtClean="0">
                <a:solidFill>
                  <a:schemeClr val="tx1"/>
                </a:solidFill>
              </a:rPr>
              <a:t>ptimización </a:t>
            </a:r>
            <a:r>
              <a:rPr lang="es-MX" sz="2400" b="1" dirty="0">
                <a:solidFill>
                  <a:schemeClr val="tx1"/>
                </a:solidFill>
              </a:rPr>
              <a:t>de la cadena de suministro</a:t>
            </a:r>
            <a:endParaRPr lang="en-US" sz="2400" b="1" dirty="0"/>
          </a:p>
        </p:txBody>
      </p:sp>
      <p:sp>
        <p:nvSpPr>
          <p:cNvPr id="33" name="Rectángulo redondeado 32"/>
          <p:cNvSpPr/>
          <p:nvPr/>
        </p:nvSpPr>
        <p:spPr>
          <a:xfrm>
            <a:off x="12301670" y="5040415"/>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chemeClr val="tx1"/>
                </a:solidFill>
              </a:rPr>
              <a:t>Diversificación </a:t>
            </a:r>
            <a:r>
              <a:rPr lang="es-MX" sz="2400" b="1" dirty="0">
                <a:solidFill>
                  <a:schemeClr val="tx1"/>
                </a:solidFill>
              </a:rPr>
              <a:t>de productos </a:t>
            </a:r>
            <a:endParaRPr lang="en-US" sz="2400" b="1" dirty="0"/>
          </a:p>
        </p:txBody>
      </p:sp>
      <p:sp>
        <p:nvSpPr>
          <p:cNvPr id="34" name="Rectángulo redondeado 33"/>
          <p:cNvSpPr/>
          <p:nvPr/>
        </p:nvSpPr>
        <p:spPr>
          <a:xfrm>
            <a:off x="12295574" y="7089844"/>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tx1"/>
                </a:solidFill>
              </a:rPr>
              <a:t>M</a:t>
            </a:r>
            <a:r>
              <a:rPr lang="es-MX" sz="2400" b="1" dirty="0" smtClean="0">
                <a:solidFill>
                  <a:schemeClr val="tx1"/>
                </a:solidFill>
              </a:rPr>
              <a:t>ejora continua </a:t>
            </a:r>
            <a:r>
              <a:rPr lang="es-MX" sz="2400" b="1" dirty="0">
                <a:solidFill>
                  <a:schemeClr val="tx1"/>
                </a:solidFill>
              </a:rPr>
              <a:t>de los procesos internos</a:t>
            </a:r>
            <a:endParaRPr lang="en-US" sz="2400" b="1" dirty="0"/>
          </a:p>
        </p:txBody>
      </p:sp>
      <p:cxnSp>
        <p:nvCxnSpPr>
          <p:cNvPr id="35" name="Conector recto de flecha 34"/>
          <p:cNvCxnSpPr>
            <a:stCxn id="23" idx="3"/>
            <a:endCxn id="29" idx="1"/>
          </p:cNvCxnSpPr>
          <p:nvPr/>
        </p:nvCxnSpPr>
        <p:spPr>
          <a:xfrm flipV="1">
            <a:off x="9829800" y="3880736"/>
            <a:ext cx="2465774" cy="20143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ector recto de flecha 36"/>
          <p:cNvCxnSpPr>
            <a:stCxn id="23" idx="3"/>
            <a:endCxn id="33" idx="1"/>
          </p:cNvCxnSpPr>
          <p:nvPr/>
        </p:nvCxnSpPr>
        <p:spPr>
          <a:xfrm flipV="1">
            <a:off x="9829800" y="5831320"/>
            <a:ext cx="2471870" cy="63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ector recto de flecha 39"/>
          <p:cNvCxnSpPr>
            <a:stCxn id="23" idx="3"/>
            <a:endCxn id="34" idx="1"/>
          </p:cNvCxnSpPr>
          <p:nvPr/>
        </p:nvCxnSpPr>
        <p:spPr>
          <a:xfrm>
            <a:off x="9829800" y="5895047"/>
            <a:ext cx="2465774" cy="19857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Rectángulo 45"/>
          <p:cNvSpPr/>
          <p:nvPr/>
        </p:nvSpPr>
        <p:spPr>
          <a:xfrm rot="10800000">
            <a:off x="15392400" y="3044112"/>
            <a:ext cx="1734984" cy="590938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O" sz="2400" b="1" dirty="0" smtClean="0">
                <a:solidFill>
                  <a:schemeClr val="tx1"/>
                </a:solidFill>
              </a:rPr>
              <a:t>Fortalecer </a:t>
            </a:r>
            <a:r>
              <a:rPr lang="es-CO" sz="2400" b="1" dirty="0">
                <a:solidFill>
                  <a:schemeClr val="tx1"/>
                </a:solidFill>
              </a:rPr>
              <a:t>su posicionamiento en el mercado, fomentar la innovación y promover una cultura organizacional orientada a la excelencia y al logro conjunto. </a:t>
            </a:r>
            <a:endParaRPr lang="en-US" sz="2400" b="1" dirty="0">
              <a:solidFill>
                <a:schemeClr val="tx1"/>
              </a:solidFill>
            </a:endParaRPr>
          </a:p>
        </p:txBody>
      </p:sp>
      <p:sp>
        <p:nvSpPr>
          <p:cNvPr id="47" name="Rectángulo 46"/>
          <p:cNvSpPr/>
          <p:nvPr/>
        </p:nvSpPr>
        <p:spPr>
          <a:xfrm>
            <a:off x="12295574" y="1656443"/>
            <a:ext cx="2819400" cy="112485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b="1" dirty="0" smtClean="0">
                <a:solidFill>
                  <a:schemeClr val="tx1"/>
                </a:solidFill>
              </a:rPr>
              <a:t>Crecimiento </a:t>
            </a:r>
            <a:r>
              <a:rPr lang="es-CO" sz="2000" b="1" dirty="0">
                <a:solidFill>
                  <a:schemeClr val="tx1"/>
                </a:solidFill>
              </a:rPr>
              <a:t>y la rentabilidad de la empresa </a:t>
            </a:r>
            <a:endParaRPr lang="en-US" sz="2000" b="1" dirty="0">
              <a:solidFill>
                <a:schemeClr val="tx1"/>
              </a:solidFill>
            </a:endParaRPr>
          </a:p>
        </p:txBody>
      </p:sp>
      <p:sp>
        <p:nvSpPr>
          <p:cNvPr id="48" name="Rectangle 1"/>
          <p:cNvSpPr>
            <a:spLocks noChangeArrowheads="1"/>
          </p:cNvSpPr>
          <p:nvPr/>
        </p:nvSpPr>
        <p:spPr bwMode="auto">
          <a:xfrm>
            <a:off x="0" y="0"/>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n-US" sz="1200" b="1" i="0" u="none" strike="noStrike" cap="none" normalizeH="0" baseline="0" smtClean="0">
                <a:ln>
                  <a:noFill/>
                </a:ln>
                <a:solidFill>
                  <a:schemeClr val="tx1"/>
                </a:solidFill>
                <a:effectLst/>
                <a:latin typeface="Calibri" panose="020F0502020204030204" pitchFamily="34" charset="0"/>
                <a:ea typeface="+mn-ea"/>
                <a:cs typeface="+mn-cs"/>
              </a:rPr>
              <a:t>aumentar las posibilidades de éxitos</a:t>
            </a:r>
            <a:r>
              <a:rPr kumimoji="0" lang="es-MX" altLang="en-US" sz="1800" b="0" i="0" u="none" strike="noStrike" cap="none" normalizeH="0" baseline="0" smtClean="0">
                <a:ln>
                  <a:noFill/>
                </a:ln>
                <a:solidFill>
                  <a:schemeClr val="tx1"/>
                </a:solidFill>
                <a:effectLst/>
              </a:rPr>
              <a:t> </a:t>
            </a:r>
            <a:endParaRPr kumimoji="0" lang="es-MX" altLang="en-US" sz="1800" b="0" i="0" u="none" strike="noStrike" cap="none" normalizeH="0" baseline="0" smtClean="0">
              <a:ln>
                <a:noFill/>
              </a:ln>
              <a:solidFill>
                <a:schemeClr val="tx1"/>
              </a:solidFill>
              <a:effectLst/>
              <a:latin typeface="Arial" panose="020B0604020202020204" pitchFamily="34" charset="0"/>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3" name="TextBox 6"/>
          <p:cNvSpPr txBox="1"/>
          <p:nvPr/>
        </p:nvSpPr>
        <p:spPr>
          <a:xfrm>
            <a:off x="2668700" y="1790700"/>
            <a:ext cx="1258195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DESCRIPCIÓN DEL PROBLEMA</a:t>
            </a:r>
            <a:endParaRPr lang="es-ES" sz="5400" b="1" dirty="0">
              <a:latin typeface="Arial Black" panose="020B0A04020102020204" pitchFamily="34" charset="0"/>
              <a:cs typeface="Arial" pitchFamily="34" charset="0"/>
            </a:endParaRPr>
          </a:p>
        </p:txBody>
      </p:sp>
      <p:sp>
        <p:nvSpPr>
          <p:cNvPr id="5" name="Elipse 4"/>
          <p:cNvSpPr/>
          <p:nvPr/>
        </p:nvSpPr>
        <p:spPr>
          <a:xfrm>
            <a:off x="6685650" y="5161798"/>
            <a:ext cx="4382099"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a:solidFill>
                  <a:schemeClr val="tx1"/>
                </a:solidFill>
              </a:rPr>
              <a:t>Distribuciones  </a:t>
            </a:r>
            <a:r>
              <a:rPr lang="es-CO" sz="2800" b="1" dirty="0" err="1">
                <a:solidFill>
                  <a:schemeClr val="tx1"/>
                </a:solidFill>
              </a:rPr>
              <a:t>Gonzaya</a:t>
            </a:r>
            <a:endParaRPr lang="en-US" sz="2800" b="1" dirty="0">
              <a:solidFill>
                <a:schemeClr val="tx1"/>
              </a:solidFill>
            </a:endParaRPr>
          </a:p>
          <a:p>
            <a:pPr algn="ctr"/>
            <a:endParaRPr lang="en-US" sz="2000" b="1" dirty="0">
              <a:solidFill>
                <a:schemeClr val="tx1"/>
              </a:solidFill>
            </a:endParaRPr>
          </a:p>
        </p:txBody>
      </p:sp>
      <p:sp>
        <p:nvSpPr>
          <p:cNvPr id="7" name="Llamada de flecha hacia abajo 6"/>
          <p:cNvSpPr/>
          <p:nvPr/>
        </p:nvSpPr>
        <p:spPr>
          <a:xfrm>
            <a:off x="7352701" y="2760274"/>
            <a:ext cx="3048000" cy="2133600"/>
          </a:xfrm>
          <a:prstGeom prst="downArrowCallou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tx1"/>
                </a:solidFill>
              </a:rPr>
              <a:t>Enfrenta </a:t>
            </a:r>
            <a:r>
              <a:rPr lang="es-CO" sz="2400" b="1" dirty="0">
                <a:solidFill>
                  <a:schemeClr val="tx1"/>
                </a:solidFill>
              </a:rPr>
              <a:t>desafíos significativos </a:t>
            </a:r>
            <a:endParaRPr lang="en-US" sz="2400" b="1" dirty="0"/>
          </a:p>
        </p:txBody>
      </p:sp>
      <p:sp>
        <p:nvSpPr>
          <p:cNvPr id="9" name="Llamada de flecha hacia arriba 8"/>
          <p:cNvSpPr/>
          <p:nvPr/>
        </p:nvSpPr>
        <p:spPr>
          <a:xfrm>
            <a:off x="7257151" y="7201097"/>
            <a:ext cx="3239099" cy="2133600"/>
          </a:xfrm>
          <a:prstGeom prst="upArrowCallou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tx1"/>
                </a:solidFill>
              </a:rPr>
              <a:t>Ausencia </a:t>
            </a:r>
            <a:r>
              <a:rPr lang="es-CO" sz="2400" b="1" dirty="0">
                <a:solidFill>
                  <a:schemeClr val="tx1"/>
                </a:solidFill>
              </a:rPr>
              <a:t>de un modelo de planeación estratégica integral </a:t>
            </a:r>
            <a:endParaRPr lang="en-US" sz="2400" b="1" dirty="0"/>
          </a:p>
        </p:txBody>
      </p:sp>
      <p:sp>
        <p:nvSpPr>
          <p:cNvPr id="12" name="Rectángulo redondeado 11"/>
          <p:cNvSpPr/>
          <p:nvPr/>
        </p:nvSpPr>
        <p:spPr>
          <a:xfrm>
            <a:off x="12118848" y="4102969"/>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solidFill>
                  <a:schemeClr val="tx1"/>
                </a:solidFill>
              </a:rPr>
              <a:t>Limitaciones </a:t>
            </a:r>
            <a:r>
              <a:rPr lang="es-MX" sz="2000" b="1" dirty="0" smtClean="0">
                <a:solidFill>
                  <a:schemeClr val="tx1"/>
                </a:solidFill>
              </a:rPr>
              <a:t>para </a:t>
            </a:r>
            <a:r>
              <a:rPr lang="es-CO" sz="2000" b="1" dirty="0">
                <a:solidFill>
                  <a:schemeClr val="tx1"/>
                </a:solidFill>
              </a:rPr>
              <a:t>optimizar sus recursos</a:t>
            </a:r>
            <a:endParaRPr lang="en-US" sz="2000" b="1" dirty="0">
              <a:solidFill>
                <a:schemeClr val="tx1"/>
              </a:solidFill>
            </a:endParaRPr>
          </a:p>
        </p:txBody>
      </p:sp>
      <p:sp>
        <p:nvSpPr>
          <p:cNvPr id="13" name="Rectángulo redondeado 12"/>
          <p:cNvSpPr/>
          <p:nvPr/>
        </p:nvSpPr>
        <p:spPr>
          <a:xfrm>
            <a:off x="12109704" y="6152398"/>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solidFill>
                  <a:schemeClr val="tx1"/>
                </a:solidFill>
              </a:rPr>
              <a:t>Limitaciones </a:t>
            </a:r>
            <a:r>
              <a:rPr lang="es-MX" sz="2000" b="1" dirty="0" smtClean="0">
                <a:solidFill>
                  <a:schemeClr val="tx1"/>
                </a:solidFill>
              </a:rPr>
              <a:t>para alcanzar ventajas competitivas</a:t>
            </a:r>
            <a:endParaRPr lang="en-US" sz="2000" b="1" dirty="0">
              <a:solidFill>
                <a:schemeClr val="tx1"/>
              </a:solidFill>
            </a:endParaRPr>
          </a:p>
        </p:txBody>
      </p:sp>
      <p:sp>
        <p:nvSpPr>
          <p:cNvPr id="14" name="Rectángulo redondeado 13"/>
          <p:cNvSpPr/>
          <p:nvPr/>
        </p:nvSpPr>
        <p:spPr>
          <a:xfrm>
            <a:off x="2632332" y="4102969"/>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Limitaciones para </a:t>
            </a:r>
            <a:r>
              <a:rPr lang="es-MX" sz="2000" b="1" dirty="0">
                <a:solidFill>
                  <a:schemeClr val="tx1"/>
                </a:solidFill>
              </a:rPr>
              <a:t>anticipar y responder eficazmente a los cambios del mercado</a:t>
            </a:r>
            <a:endParaRPr lang="en-US" sz="2000" b="1" dirty="0"/>
          </a:p>
        </p:txBody>
      </p:sp>
      <p:sp>
        <p:nvSpPr>
          <p:cNvPr id="15" name="Rectángulo redondeado 14"/>
          <p:cNvSpPr/>
          <p:nvPr/>
        </p:nvSpPr>
        <p:spPr>
          <a:xfrm>
            <a:off x="2668700" y="6135634"/>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solidFill>
                  <a:schemeClr val="tx1"/>
                </a:solidFill>
              </a:rPr>
              <a:t>Limitaciones</a:t>
            </a:r>
            <a:r>
              <a:rPr lang="es-MX" sz="2400" b="1" dirty="0">
                <a:solidFill>
                  <a:schemeClr val="tx1"/>
                </a:solidFill>
              </a:rPr>
              <a:t> </a:t>
            </a:r>
            <a:r>
              <a:rPr lang="es-MX" sz="2000" b="1" dirty="0">
                <a:solidFill>
                  <a:schemeClr val="tx1"/>
                </a:solidFill>
              </a:rPr>
              <a:t>para  identificar nuevas oportunidades </a:t>
            </a:r>
            <a:endParaRPr lang="en-US" sz="2000" b="1" dirty="0">
              <a:solidFill>
                <a:schemeClr val="tx1"/>
              </a:solidFill>
            </a:endParaRPr>
          </a:p>
        </p:txBody>
      </p:sp>
    </p:spTree>
    <p:extLst>
      <p:ext uri="{BB962C8B-B14F-4D97-AF65-F5344CB8AC3E}">
        <p14:creationId xmlns:p14="http://schemas.microsoft.com/office/powerpoint/2010/main" val="3263819923"/>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5772979" y="1181100"/>
            <a:ext cx="6887148"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JUSTIFICACIÓN</a:t>
            </a:r>
            <a:endParaRPr lang="es-ES" sz="5400" b="1" dirty="0">
              <a:latin typeface="Arial Black" panose="020B0A04020102020204" pitchFamily="34" charset="0"/>
              <a:cs typeface="Arial"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sp>
        <p:nvSpPr>
          <p:cNvPr id="6" name="Elipse 5"/>
          <p:cNvSpPr/>
          <p:nvPr/>
        </p:nvSpPr>
        <p:spPr>
          <a:xfrm>
            <a:off x="838200" y="2857500"/>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Teórica</a:t>
            </a:r>
            <a:endParaRPr lang="en-US" sz="2000" b="1" dirty="0">
              <a:solidFill>
                <a:schemeClr val="tx1"/>
              </a:solidFill>
            </a:endParaRPr>
          </a:p>
        </p:txBody>
      </p:sp>
      <p:sp>
        <p:nvSpPr>
          <p:cNvPr id="7" name="Elipse 6"/>
          <p:cNvSpPr/>
          <p:nvPr/>
        </p:nvSpPr>
        <p:spPr>
          <a:xfrm>
            <a:off x="5410200" y="2857500"/>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Social</a:t>
            </a:r>
            <a:endParaRPr lang="en-US" sz="2000" b="1" dirty="0">
              <a:solidFill>
                <a:schemeClr val="tx1"/>
              </a:solidFill>
            </a:endParaRPr>
          </a:p>
        </p:txBody>
      </p:sp>
      <p:sp>
        <p:nvSpPr>
          <p:cNvPr id="8" name="Elipse 7"/>
          <p:cNvSpPr/>
          <p:nvPr/>
        </p:nvSpPr>
        <p:spPr>
          <a:xfrm>
            <a:off x="9749028" y="2857500"/>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solidFill>
                  <a:schemeClr val="tx1"/>
                </a:solidFill>
              </a:rPr>
              <a:t>P</a:t>
            </a:r>
            <a:r>
              <a:rPr lang="es-MX" sz="2000" b="1" dirty="0" smtClean="0">
                <a:solidFill>
                  <a:schemeClr val="tx1"/>
                </a:solidFill>
              </a:rPr>
              <a:t>ráctica</a:t>
            </a:r>
            <a:endParaRPr lang="en-US" sz="2000" b="1" dirty="0">
              <a:solidFill>
                <a:schemeClr val="tx1"/>
              </a:solidFill>
            </a:endParaRPr>
          </a:p>
        </p:txBody>
      </p:sp>
      <p:sp>
        <p:nvSpPr>
          <p:cNvPr id="9" name="Elipse 8"/>
          <p:cNvSpPr/>
          <p:nvPr/>
        </p:nvSpPr>
        <p:spPr>
          <a:xfrm>
            <a:off x="13868400" y="2857500"/>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Metodológica</a:t>
            </a:r>
            <a:endParaRPr lang="en-US" sz="2000" b="1" dirty="0">
              <a:solidFill>
                <a:schemeClr val="tx1"/>
              </a:solidFill>
            </a:endParaRPr>
          </a:p>
        </p:txBody>
      </p:sp>
      <p:sp>
        <p:nvSpPr>
          <p:cNvPr id="2" name="CuadroTexto 1"/>
          <p:cNvSpPr txBox="1"/>
          <p:nvPr/>
        </p:nvSpPr>
        <p:spPr>
          <a:xfrm>
            <a:off x="816864" y="5143500"/>
            <a:ext cx="3048000" cy="2862322"/>
          </a:xfrm>
          <a:prstGeom prst="rect">
            <a:avLst/>
          </a:prstGeom>
          <a:noFill/>
        </p:spPr>
        <p:txBody>
          <a:bodyPr wrap="square" rtlCol="0">
            <a:spAutoFit/>
          </a:bodyPr>
          <a:lstStyle/>
          <a:p>
            <a:pPr algn="just"/>
            <a:r>
              <a:rPr lang="es-MX" sz="2000" dirty="0" smtClean="0"/>
              <a:t>Diseñar </a:t>
            </a:r>
            <a:r>
              <a:rPr lang="es-MX" sz="2000" dirty="0"/>
              <a:t>un modelo de planeación </a:t>
            </a:r>
            <a:r>
              <a:rPr lang="es-MX" sz="2000" dirty="0" smtClean="0"/>
              <a:t>estratégica, específicamente, </a:t>
            </a:r>
            <a:r>
              <a:rPr lang="es-MX" sz="2000" dirty="0"/>
              <a:t>adaptado a las necesidades de Distribuciones </a:t>
            </a:r>
            <a:r>
              <a:rPr lang="es-MX" sz="2000" dirty="0" err="1"/>
              <a:t>Gonzaya</a:t>
            </a:r>
            <a:r>
              <a:rPr lang="es-MX" sz="2000" dirty="0"/>
              <a:t> puede proporcionar una hoja de ruta clara para mejorar su competitividad en el mercado</a:t>
            </a:r>
            <a:endParaRPr lang="en-US" sz="2000" dirty="0"/>
          </a:p>
        </p:txBody>
      </p:sp>
      <p:sp>
        <p:nvSpPr>
          <p:cNvPr id="11" name="CuadroTexto 10"/>
          <p:cNvSpPr txBox="1"/>
          <p:nvPr/>
        </p:nvSpPr>
        <p:spPr>
          <a:xfrm>
            <a:off x="5410200" y="5120030"/>
            <a:ext cx="3048000" cy="2862322"/>
          </a:xfrm>
          <a:prstGeom prst="rect">
            <a:avLst/>
          </a:prstGeom>
          <a:noFill/>
        </p:spPr>
        <p:txBody>
          <a:bodyPr wrap="square" rtlCol="0">
            <a:spAutoFit/>
          </a:bodyPr>
          <a:lstStyle/>
          <a:p>
            <a:pPr algn="just"/>
            <a:r>
              <a:rPr lang="es-MX" sz="2000" dirty="0" smtClean="0"/>
              <a:t>Contribuye </a:t>
            </a:r>
            <a:r>
              <a:rPr lang="es-MX" sz="2000" dirty="0"/>
              <a:t>al desarrollo económico y social al mejorar la competitividad de la empresa, lo que podría tener efectos beneficiosos en términos de generación de empleo, crecimiento económico y desarrollo </a:t>
            </a:r>
            <a:r>
              <a:rPr lang="es-MX" sz="2000" dirty="0" smtClean="0"/>
              <a:t>local.</a:t>
            </a:r>
            <a:endParaRPr lang="en-US" sz="2000" dirty="0"/>
          </a:p>
        </p:txBody>
      </p:sp>
      <p:sp>
        <p:nvSpPr>
          <p:cNvPr id="12" name="CuadroTexto 11"/>
          <p:cNvSpPr txBox="1"/>
          <p:nvPr/>
        </p:nvSpPr>
        <p:spPr>
          <a:xfrm>
            <a:off x="9749028" y="5120030"/>
            <a:ext cx="3048000" cy="2246769"/>
          </a:xfrm>
          <a:prstGeom prst="rect">
            <a:avLst/>
          </a:prstGeom>
          <a:noFill/>
        </p:spPr>
        <p:txBody>
          <a:bodyPr wrap="square" rtlCol="0">
            <a:spAutoFit/>
          </a:bodyPr>
          <a:lstStyle/>
          <a:p>
            <a:pPr algn="just"/>
            <a:r>
              <a:rPr lang="es-MX" sz="2000" dirty="0" smtClean="0"/>
              <a:t>Busca ofrecer </a:t>
            </a:r>
            <a:r>
              <a:rPr lang="es-MX" sz="2000" dirty="0"/>
              <a:t>soluciones empíricas a los desafíos que enfrenta la empresa Distribuciones </a:t>
            </a:r>
            <a:r>
              <a:rPr lang="es-MX" sz="2000" dirty="0" err="1"/>
              <a:t>Gonzaya</a:t>
            </a:r>
            <a:r>
              <a:rPr lang="es-MX" sz="2000" dirty="0"/>
              <a:t> </a:t>
            </a:r>
            <a:r>
              <a:rPr lang="es-MX" sz="2000" dirty="0" smtClean="0"/>
              <a:t>en </a:t>
            </a:r>
            <a:r>
              <a:rPr lang="es-MX" sz="2000" dirty="0"/>
              <a:t>términos de mejora de la competitividad y la gestión estratégica</a:t>
            </a:r>
            <a:endParaRPr lang="en-US" sz="2000" dirty="0"/>
          </a:p>
        </p:txBody>
      </p:sp>
      <p:sp>
        <p:nvSpPr>
          <p:cNvPr id="13" name="CuadroTexto 12"/>
          <p:cNvSpPr txBox="1"/>
          <p:nvPr/>
        </p:nvSpPr>
        <p:spPr>
          <a:xfrm>
            <a:off x="13716000" y="5106314"/>
            <a:ext cx="3352800" cy="2862322"/>
          </a:xfrm>
          <a:prstGeom prst="rect">
            <a:avLst/>
          </a:prstGeom>
          <a:noFill/>
        </p:spPr>
        <p:txBody>
          <a:bodyPr wrap="square" rtlCol="0">
            <a:spAutoFit/>
          </a:bodyPr>
          <a:lstStyle/>
          <a:p>
            <a:pPr algn="just"/>
            <a:r>
              <a:rPr lang="es-MX" sz="2000" dirty="0" smtClean="0"/>
              <a:t>Se </a:t>
            </a:r>
            <a:r>
              <a:rPr lang="es-MX" sz="2000" dirty="0"/>
              <a:t>fundamenta en la necesidad de aplicar un enfoque riguroso y sistemático para el diseño del modelo de planeación estratégica para Distribuciones </a:t>
            </a:r>
            <a:r>
              <a:rPr lang="es-MX" sz="2000" dirty="0" err="1" smtClean="0"/>
              <a:t>Gonzaya</a:t>
            </a:r>
            <a:r>
              <a:rPr lang="es-MX" sz="2000" dirty="0" smtClean="0"/>
              <a:t> a los fines de garantizar </a:t>
            </a:r>
            <a:r>
              <a:rPr lang="es-MX" sz="2000" dirty="0"/>
              <a:t>la validez y la fiabilidad de los resultados obtenidos </a:t>
            </a:r>
            <a:endParaRPr lang="en-US" sz="2000" dirty="0"/>
          </a:p>
        </p:txBody>
      </p:sp>
      <p:cxnSp>
        <p:nvCxnSpPr>
          <p:cNvPr id="4" name="Conector recto de flecha 3"/>
          <p:cNvCxnSpPr>
            <a:stCxn id="23" idx="2"/>
          </p:cNvCxnSpPr>
          <p:nvPr/>
        </p:nvCxnSpPr>
        <p:spPr>
          <a:xfrm flipH="1">
            <a:off x="2514600" y="2012097"/>
            <a:ext cx="6701953" cy="845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a:stCxn id="23" idx="2"/>
            <a:endCxn id="7" idx="0"/>
          </p:cNvCxnSpPr>
          <p:nvPr/>
        </p:nvCxnSpPr>
        <p:spPr>
          <a:xfrm flipH="1">
            <a:off x="6934200" y="2012097"/>
            <a:ext cx="2282353" cy="845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a:stCxn id="23" idx="2"/>
            <a:endCxn id="8" idx="0"/>
          </p:cNvCxnSpPr>
          <p:nvPr/>
        </p:nvCxnSpPr>
        <p:spPr>
          <a:xfrm>
            <a:off x="9216553" y="2012097"/>
            <a:ext cx="2056475" cy="845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p:cNvCxnSpPr>
            <a:stCxn id="23" idx="2"/>
            <a:endCxn id="9" idx="0"/>
          </p:cNvCxnSpPr>
          <p:nvPr/>
        </p:nvCxnSpPr>
        <p:spPr>
          <a:xfrm>
            <a:off x="9216553" y="2012097"/>
            <a:ext cx="6175847" cy="845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05</a:t>
            </a:r>
            <a:endParaRPr lang="en-US" sz="2800" b="1" dirty="0">
              <a:latin typeface="Arial" panose="020B0604020202020204" pitchFamily="34" charset="0"/>
              <a:cs typeface="Arial" panose="020B0604020202020204" pitchFamily="34" charset="0"/>
            </a:endParaRPr>
          </a:p>
        </p:txBody>
      </p:sp>
      <p:sp>
        <p:nvSpPr>
          <p:cNvPr id="3" name="TextBox 6"/>
          <p:cNvSpPr txBox="1"/>
          <p:nvPr/>
        </p:nvSpPr>
        <p:spPr>
          <a:xfrm>
            <a:off x="2668700" y="1790700"/>
            <a:ext cx="12581950" cy="830997"/>
          </a:xfrm>
          <a:prstGeom prst="rect">
            <a:avLst/>
          </a:prstGeom>
        </p:spPr>
        <p:txBody>
          <a:bodyPr wrap="square" lIns="0" tIns="0" rIns="0" bIns="0" rtlCol="0" anchor="t">
            <a:spAutoFit/>
          </a:bodyPr>
          <a:lstStyle/>
          <a:p>
            <a:pPr algn="ctr"/>
            <a:r>
              <a:rPr lang="es-MX" sz="5400" b="1" dirty="0" smtClean="0">
                <a:latin typeface="Arial Black" panose="020B0A04020102020204" pitchFamily="34" charset="0"/>
                <a:cs typeface="Arial" pitchFamily="34" charset="0"/>
              </a:rPr>
              <a:t>REFERENTES TEÓRICOS</a:t>
            </a:r>
            <a:endParaRPr lang="es-ES" sz="5400" b="1" dirty="0">
              <a:latin typeface="Arial Black" panose="020B0A04020102020204" pitchFamily="34" charset="0"/>
              <a:cs typeface="Arial" pitchFamily="34" charset="0"/>
            </a:endParaRPr>
          </a:p>
        </p:txBody>
      </p:sp>
      <p:sp>
        <p:nvSpPr>
          <p:cNvPr id="5" name="Elipse 4"/>
          <p:cNvSpPr/>
          <p:nvPr/>
        </p:nvSpPr>
        <p:spPr>
          <a:xfrm>
            <a:off x="6685650" y="5161798"/>
            <a:ext cx="4382099"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tx1"/>
                </a:solidFill>
              </a:rPr>
              <a:t>Marco Teórico</a:t>
            </a:r>
            <a:endParaRPr lang="en-US" sz="2800" b="1" dirty="0">
              <a:solidFill>
                <a:schemeClr val="tx1"/>
              </a:solidFill>
            </a:endParaRPr>
          </a:p>
          <a:p>
            <a:pPr algn="ctr"/>
            <a:endParaRPr lang="en-US" sz="2000" b="1" dirty="0">
              <a:solidFill>
                <a:schemeClr val="tx1"/>
              </a:solidFill>
            </a:endParaRPr>
          </a:p>
        </p:txBody>
      </p:sp>
      <p:sp>
        <p:nvSpPr>
          <p:cNvPr id="7" name="Llamada de flecha hacia abajo 6"/>
          <p:cNvSpPr/>
          <p:nvPr/>
        </p:nvSpPr>
        <p:spPr>
          <a:xfrm>
            <a:off x="7352701" y="2760274"/>
            <a:ext cx="3048000" cy="2133600"/>
          </a:xfrm>
          <a:prstGeom prst="downArrowCallou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chemeClr val="tx1"/>
                </a:solidFill>
              </a:rPr>
              <a:t>Principios </a:t>
            </a:r>
            <a:r>
              <a:rPr lang="es-MX" sz="2400" b="1" dirty="0">
                <a:solidFill>
                  <a:schemeClr val="tx1"/>
                </a:solidFill>
              </a:rPr>
              <a:t>teóricos de la planeación estratégica según Peter Drucker</a:t>
            </a:r>
            <a:endParaRPr lang="en-US" sz="2400" b="1" dirty="0"/>
          </a:p>
        </p:txBody>
      </p:sp>
      <p:sp>
        <p:nvSpPr>
          <p:cNvPr id="9" name="Llamada de flecha hacia arriba 8"/>
          <p:cNvSpPr/>
          <p:nvPr/>
        </p:nvSpPr>
        <p:spPr>
          <a:xfrm>
            <a:off x="7257151" y="7201097"/>
            <a:ext cx="3239099" cy="2133600"/>
          </a:xfrm>
          <a:prstGeom prst="upArrowCallou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chemeClr val="tx1"/>
                </a:solidFill>
              </a:rPr>
              <a:t>Teoría </a:t>
            </a:r>
            <a:r>
              <a:rPr lang="es-MX" sz="2400" b="1" dirty="0">
                <a:solidFill>
                  <a:schemeClr val="tx1"/>
                </a:solidFill>
              </a:rPr>
              <a:t>de la Competitividad de Michael </a:t>
            </a:r>
            <a:r>
              <a:rPr lang="es-MX" sz="2400" b="1" dirty="0" err="1">
                <a:solidFill>
                  <a:schemeClr val="tx1"/>
                </a:solidFill>
              </a:rPr>
              <a:t>Porter</a:t>
            </a:r>
            <a:endParaRPr lang="en-US" sz="2400" b="1" dirty="0"/>
          </a:p>
        </p:txBody>
      </p:sp>
      <p:sp>
        <p:nvSpPr>
          <p:cNvPr id="12" name="Rectángulo redondeado 11"/>
          <p:cNvSpPr/>
          <p:nvPr/>
        </p:nvSpPr>
        <p:spPr>
          <a:xfrm>
            <a:off x="4002220" y="7752888"/>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Las </a:t>
            </a:r>
            <a:r>
              <a:rPr lang="es-MX" sz="2000" b="1" dirty="0">
                <a:solidFill>
                  <a:schemeClr val="tx1"/>
                </a:solidFill>
              </a:rPr>
              <a:t>cinco fuerzas competitivas</a:t>
            </a:r>
            <a:endParaRPr lang="en-US" sz="2000" b="1" dirty="0">
              <a:solidFill>
                <a:schemeClr val="tx1"/>
              </a:solidFill>
            </a:endParaRPr>
          </a:p>
        </p:txBody>
      </p:sp>
      <p:sp>
        <p:nvSpPr>
          <p:cNvPr id="13" name="Rectángulo redondeado 12"/>
          <p:cNvSpPr/>
          <p:nvPr/>
        </p:nvSpPr>
        <p:spPr>
          <a:xfrm>
            <a:off x="10855601" y="7752888"/>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Ventaja </a:t>
            </a:r>
            <a:r>
              <a:rPr lang="es-MX" sz="2000" b="1" dirty="0">
                <a:solidFill>
                  <a:schemeClr val="tx1"/>
                </a:solidFill>
              </a:rPr>
              <a:t>Competitiva</a:t>
            </a:r>
            <a:endParaRPr lang="en-US" sz="2000" b="1" dirty="0">
              <a:solidFill>
                <a:schemeClr val="tx1"/>
              </a:solidFill>
            </a:endParaRPr>
          </a:p>
        </p:txBody>
      </p:sp>
      <p:sp>
        <p:nvSpPr>
          <p:cNvPr id="15" name="Rectángulo redondeado 14"/>
          <p:cNvSpPr/>
          <p:nvPr/>
        </p:nvSpPr>
        <p:spPr>
          <a:xfrm>
            <a:off x="10855601" y="2731334"/>
            <a:ext cx="2819400" cy="1581809"/>
          </a:xfrm>
          <a:prstGeom prst="round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Abordan </a:t>
            </a:r>
            <a:r>
              <a:rPr lang="es-MX" sz="2000" b="1" dirty="0">
                <a:solidFill>
                  <a:schemeClr val="tx1"/>
                </a:solidFill>
              </a:rPr>
              <a:t>la planificación estratégica a partir de los siguientes </a:t>
            </a:r>
            <a:r>
              <a:rPr lang="es-MX" sz="2000" b="1" dirty="0" smtClean="0">
                <a:solidFill>
                  <a:schemeClr val="tx1"/>
                </a:solidFill>
              </a:rPr>
              <a:t>principios:</a:t>
            </a:r>
            <a:endParaRPr lang="en-US" sz="2000" b="1" dirty="0">
              <a:solidFill>
                <a:schemeClr val="tx1"/>
              </a:solidFill>
            </a:endParaRPr>
          </a:p>
        </p:txBody>
      </p:sp>
      <p:sp>
        <p:nvSpPr>
          <p:cNvPr id="4" name="Redondear rectángulo de esquina del mismo lado 3"/>
          <p:cNvSpPr/>
          <p:nvPr/>
        </p:nvSpPr>
        <p:spPr>
          <a:xfrm>
            <a:off x="14325600" y="7752888"/>
            <a:ext cx="2971800" cy="1581809"/>
          </a:xfrm>
          <a:prstGeom prst="round2Same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000">
                <a:solidFill>
                  <a:schemeClr val="tx1"/>
                </a:solidFill>
              </a:rPr>
              <a:t>i) Costos bajos</a:t>
            </a:r>
          </a:p>
          <a:p>
            <a:pPr algn="ctr"/>
            <a:r>
              <a:rPr lang="es-CO" sz="2000">
                <a:solidFill>
                  <a:schemeClr val="tx1"/>
                </a:solidFill>
              </a:rPr>
              <a:t>ii) Diferenciación</a:t>
            </a:r>
            <a:endParaRPr lang="en-US" sz="2000">
              <a:solidFill>
                <a:schemeClr val="tx1"/>
              </a:solidFill>
            </a:endParaRPr>
          </a:p>
        </p:txBody>
      </p:sp>
      <p:sp>
        <p:nvSpPr>
          <p:cNvPr id="16" name="Redondear rectángulo de esquina del mismo lado 15"/>
          <p:cNvSpPr/>
          <p:nvPr/>
        </p:nvSpPr>
        <p:spPr>
          <a:xfrm>
            <a:off x="850745" y="5655333"/>
            <a:ext cx="2971800" cy="4440823"/>
          </a:xfrm>
          <a:prstGeom prst="round2Same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i) Rivalidad </a:t>
            </a:r>
            <a:r>
              <a:rPr lang="es-MX" sz="2000" dirty="0">
                <a:solidFill>
                  <a:schemeClr val="tx1"/>
                </a:solidFill>
              </a:rPr>
              <a:t>entre competidores existentes; </a:t>
            </a:r>
            <a:endParaRPr lang="es-MX" sz="2000" dirty="0" smtClean="0">
              <a:solidFill>
                <a:schemeClr val="tx1"/>
              </a:solidFill>
            </a:endParaRPr>
          </a:p>
          <a:p>
            <a:pPr algn="ctr"/>
            <a:r>
              <a:rPr lang="es-MX" sz="2000" dirty="0" smtClean="0">
                <a:solidFill>
                  <a:schemeClr val="tx1"/>
                </a:solidFill>
              </a:rPr>
              <a:t>ii</a:t>
            </a:r>
            <a:r>
              <a:rPr lang="es-MX" sz="2000" dirty="0">
                <a:solidFill>
                  <a:schemeClr val="tx1"/>
                </a:solidFill>
              </a:rPr>
              <a:t>) Amenaza de nuevos participantes en el mercado; </a:t>
            </a:r>
            <a:endParaRPr lang="es-MX" sz="2000" dirty="0" smtClean="0">
              <a:solidFill>
                <a:schemeClr val="tx1"/>
              </a:solidFill>
            </a:endParaRPr>
          </a:p>
          <a:p>
            <a:pPr algn="ctr"/>
            <a:r>
              <a:rPr lang="es-MX" sz="2000" dirty="0" smtClean="0">
                <a:solidFill>
                  <a:schemeClr val="tx1"/>
                </a:solidFill>
              </a:rPr>
              <a:t>iii</a:t>
            </a:r>
            <a:r>
              <a:rPr lang="es-MX" sz="2000" dirty="0">
                <a:solidFill>
                  <a:schemeClr val="tx1"/>
                </a:solidFill>
              </a:rPr>
              <a:t>) Amenaza de productos o servicios sustitutos; </a:t>
            </a:r>
            <a:endParaRPr lang="es-MX" sz="2000" dirty="0" smtClean="0">
              <a:solidFill>
                <a:schemeClr val="tx1"/>
              </a:solidFill>
            </a:endParaRPr>
          </a:p>
          <a:p>
            <a:pPr algn="ctr"/>
            <a:r>
              <a:rPr lang="es-MX" sz="2000" dirty="0" smtClean="0">
                <a:solidFill>
                  <a:schemeClr val="tx1"/>
                </a:solidFill>
              </a:rPr>
              <a:t>iv</a:t>
            </a:r>
            <a:r>
              <a:rPr lang="es-MX" sz="2000" dirty="0">
                <a:solidFill>
                  <a:schemeClr val="tx1"/>
                </a:solidFill>
              </a:rPr>
              <a:t>) Poder de negociación de los compradores; y, </a:t>
            </a:r>
            <a:endParaRPr lang="es-MX" sz="2000" dirty="0" smtClean="0">
              <a:solidFill>
                <a:schemeClr val="tx1"/>
              </a:solidFill>
            </a:endParaRPr>
          </a:p>
          <a:p>
            <a:pPr algn="ctr"/>
            <a:r>
              <a:rPr lang="es-MX" sz="2000" dirty="0" smtClean="0">
                <a:solidFill>
                  <a:schemeClr val="tx1"/>
                </a:solidFill>
              </a:rPr>
              <a:t>v</a:t>
            </a:r>
            <a:r>
              <a:rPr lang="es-MX" sz="2000" dirty="0">
                <a:solidFill>
                  <a:schemeClr val="tx1"/>
                </a:solidFill>
              </a:rPr>
              <a:t>) Poder de negociación de los proveedores</a:t>
            </a:r>
            <a:endParaRPr lang="en-US" sz="2000" b="1" dirty="0">
              <a:solidFill>
                <a:schemeClr val="tx1"/>
              </a:solidFill>
            </a:endParaRPr>
          </a:p>
        </p:txBody>
      </p:sp>
      <p:sp>
        <p:nvSpPr>
          <p:cNvPr id="17" name="Redondear rectángulo de esquina del mismo lado 16"/>
          <p:cNvSpPr/>
          <p:nvPr/>
        </p:nvSpPr>
        <p:spPr>
          <a:xfrm>
            <a:off x="13992200" y="2731333"/>
            <a:ext cx="2971800" cy="2716967"/>
          </a:xfrm>
          <a:prstGeom prst="round2Same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smtClean="0">
                <a:solidFill>
                  <a:schemeClr val="tx1"/>
                </a:solidFill>
              </a:rPr>
              <a:t>i) Importancia </a:t>
            </a:r>
            <a:r>
              <a:rPr lang="es-MX" sz="2000" dirty="0">
                <a:solidFill>
                  <a:schemeClr val="tx1"/>
                </a:solidFill>
              </a:rPr>
              <a:t>de la planeación </a:t>
            </a:r>
            <a:r>
              <a:rPr lang="es-MX" sz="2000" dirty="0" smtClean="0">
                <a:solidFill>
                  <a:schemeClr val="tx1"/>
                </a:solidFill>
              </a:rPr>
              <a:t>estratégica;</a:t>
            </a:r>
            <a:endParaRPr lang="es-MX" sz="2000" dirty="0">
              <a:solidFill>
                <a:schemeClr val="tx1"/>
              </a:solidFill>
            </a:endParaRPr>
          </a:p>
          <a:p>
            <a:pPr algn="ctr"/>
            <a:r>
              <a:rPr lang="es-MX" sz="2000" dirty="0" smtClean="0">
                <a:solidFill>
                  <a:schemeClr val="tx1"/>
                </a:solidFill>
              </a:rPr>
              <a:t>ii) Enfoque </a:t>
            </a:r>
            <a:r>
              <a:rPr lang="es-MX" sz="2000" dirty="0">
                <a:solidFill>
                  <a:schemeClr val="tx1"/>
                </a:solidFill>
              </a:rPr>
              <a:t>en los </a:t>
            </a:r>
            <a:r>
              <a:rPr lang="es-MX" sz="2000" dirty="0" smtClean="0">
                <a:solidFill>
                  <a:schemeClr val="tx1"/>
                </a:solidFill>
              </a:rPr>
              <a:t>resultados; y, </a:t>
            </a:r>
            <a:endParaRPr lang="es-MX" sz="2000" dirty="0">
              <a:solidFill>
                <a:schemeClr val="tx1"/>
              </a:solidFill>
            </a:endParaRPr>
          </a:p>
          <a:p>
            <a:pPr algn="ctr"/>
            <a:r>
              <a:rPr lang="es-MX" sz="2000" dirty="0" smtClean="0">
                <a:solidFill>
                  <a:schemeClr val="tx1"/>
                </a:solidFill>
              </a:rPr>
              <a:t>iii) Adaptabilidad </a:t>
            </a:r>
            <a:r>
              <a:rPr lang="es-MX" sz="2000" dirty="0">
                <a:solidFill>
                  <a:schemeClr val="tx1"/>
                </a:solidFill>
              </a:rPr>
              <a:t>y Flexibilidad</a:t>
            </a:r>
          </a:p>
        </p:txBody>
      </p:sp>
    </p:spTree>
    <p:extLst>
      <p:ext uri="{BB962C8B-B14F-4D97-AF65-F5344CB8AC3E}">
        <p14:creationId xmlns:p14="http://schemas.microsoft.com/office/powerpoint/2010/main" val="2333169151"/>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2"/>
          <a:srcRect/>
          <a:stretch>
            <a:fillRect/>
          </a:stretch>
        </p:blipFill>
        <p:spPr>
          <a:xfrm>
            <a:off x="14058905" y="400959"/>
            <a:ext cx="3944651" cy="1255484"/>
          </a:xfrm>
          <a:prstGeom prst="rect">
            <a:avLst/>
          </a:prstGeom>
        </p:spPr>
      </p:pic>
      <p:grpSp>
        <p:nvGrpSpPr>
          <p:cNvPr id="24" name="Group 7"/>
          <p:cNvGrpSpPr/>
          <p:nvPr/>
        </p:nvGrpSpPr>
        <p:grpSpPr>
          <a:xfrm>
            <a:off x="11201400" y="2419934"/>
            <a:ext cx="6419388" cy="1379150"/>
            <a:chOff x="0" y="0"/>
            <a:chExt cx="3509512" cy="1871998"/>
          </a:xfrm>
        </p:grpSpPr>
        <p:sp>
          <p:nvSpPr>
            <p:cNvPr id="25"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txBody>
            <a:bodyPr/>
            <a:lstStyle/>
            <a:p>
              <a:endParaRPr lang="es-CO"/>
            </a:p>
          </p:txBody>
        </p:sp>
      </p:grpSp>
      <p:sp>
        <p:nvSpPr>
          <p:cNvPr id="23" name="TextBox 6"/>
          <p:cNvSpPr txBox="1"/>
          <p:nvPr/>
        </p:nvSpPr>
        <p:spPr>
          <a:xfrm>
            <a:off x="11867506" y="2365581"/>
            <a:ext cx="5078042" cy="1410643"/>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OBJETIVOS</a:t>
            </a:r>
            <a:endParaRPr lang="en-US" sz="5400" dirty="0">
              <a:latin typeface="Arial Black" panose="020B0A04020102020204" pitchFamily="34" charset="0"/>
            </a:endParaRPr>
          </a:p>
        </p:txBody>
      </p:sp>
      <p:pic>
        <p:nvPicPr>
          <p:cNvPr id="26" name="Imagen 25"/>
          <p:cNvPicPr>
            <a:picLocks noChangeAspect="1"/>
          </p:cNvPicPr>
          <p:nvPr/>
        </p:nvPicPr>
        <p:blipFill>
          <a:blip r:embed="rId3"/>
          <a:stretch>
            <a:fillRect/>
          </a:stretch>
        </p:blipFill>
        <p:spPr>
          <a:xfrm>
            <a:off x="7598431"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06</a:t>
            </a:r>
            <a:endParaRPr lang="en-US" sz="2800" b="1" dirty="0">
              <a:latin typeface="Arial" panose="020B0604020202020204" pitchFamily="34" charset="0"/>
              <a:cs typeface="Arial" panose="020B0604020202020204" pitchFamily="34" charset="0"/>
            </a:endParaRPr>
          </a:p>
        </p:txBody>
      </p:sp>
      <p:sp>
        <p:nvSpPr>
          <p:cNvPr id="56" name="Rectángulo 12"/>
          <p:cNvSpPr>
            <a:spLocks noChangeArrowheads="1"/>
          </p:cNvSpPr>
          <p:nvPr/>
        </p:nvSpPr>
        <p:spPr bwMode="auto">
          <a:xfrm>
            <a:off x="1026072" y="1917570"/>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GENERAL</a:t>
            </a:r>
          </a:p>
        </p:txBody>
      </p:sp>
      <p:sp>
        <p:nvSpPr>
          <p:cNvPr id="57" name="Rectángulo 12"/>
          <p:cNvSpPr>
            <a:spLocks noChangeArrowheads="1"/>
          </p:cNvSpPr>
          <p:nvPr/>
        </p:nvSpPr>
        <p:spPr bwMode="auto">
          <a:xfrm>
            <a:off x="5943600" y="4391055"/>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ESPECIFICOS</a:t>
            </a:r>
          </a:p>
        </p:txBody>
      </p:sp>
      <p:sp>
        <p:nvSpPr>
          <p:cNvPr id="58" name="TextBox 26"/>
          <p:cNvSpPr txBox="1"/>
          <p:nvPr/>
        </p:nvSpPr>
        <p:spPr>
          <a:xfrm>
            <a:off x="1010832" y="2391489"/>
            <a:ext cx="8992881" cy="1656992"/>
          </a:xfrm>
          <a:prstGeom prst="rect">
            <a:avLst/>
          </a:prstGeom>
        </p:spPr>
        <p:txBody>
          <a:bodyPr lIns="0" tIns="0" rIns="0" bIns="0" rtlCol="0" anchor="t">
            <a:spAutoFit/>
          </a:bodyPr>
          <a:lstStyle/>
          <a:p>
            <a:pPr algn="just">
              <a:lnSpc>
                <a:spcPts val="4529"/>
              </a:lnSpc>
            </a:pPr>
            <a:r>
              <a:rPr lang="es-MX" sz="2400" dirty="0" smtClean="0">
                <a:solidFill>
                  <a:srgbClr val="000000"/>
                </a:solidFill>
                <a:latin typeface="Arial   "/>
              </a:rPr>
              <a:t>Diseñar </a:t>
            </a:r>
            <a:r>
              <a:rPr lang="es-MX" sz="2400" dirty="0">
                <a:solidFill>
                  <a:srgbClr val="000000"/>
                </a:solidFill>
                <a:latin typeface="Arial   "/>
              </a:rPr>
              <a:t>un modelo de planeación estratégica para la empresa Distribuciones </a:t>
            </a:r>
            <a:r>
              <a:rPr lang="es-MX" sz="2400" dirty="0" err="1">
                <a:solidFill>
                  <a:srgbClr val="000000"/>
                </a:solidFill>
                <a:latin typeface="Arial   "/>
              </a:rPr>
              <a:t>Gonzaya</a:t>
            </a:r>
            <a:r>
              <a:rPr lang="es-MX" sz="2400" dirty="0">
                <a:solidFill>
                  <a:srgbClr val="000000"/>
                </a:solidFill>
                <a:latin typeface="Arial   "/>
              </a:rPr>
              <a:t> a los fines de mejorar la competitividad en su entorno empresarial</a:t>
            </a:r>
            <a:r>
              <a:rPr lang="en-US" sz="2400" dirty="0" smtClean="0">
                <a:solidFill>
                  <a:srgbClr val="000000"/>
                </a:solidFill>
                <a:latin typeface="Arial   "/>
              </a:rPr>
              <a:t> </a:t>
            </a:r>
            <a:endParaRPr lang="en-US" sz="2400" dirty="0">
              <a:solidFill>
                <a:srgbClr val="000000"/>
              </a:solidFill>
              <a:latin typeface="Arial   "/>
            </a:endParaRPr>
          </a:p>
        </p:txBody>
      </p:sp>
      <p:sp>
        <p:nvSpPr>
          <p:cNvPr id="59" name="TextBox 26"/>
          <p:cNvSpPr txBox="1"/>
          <p:nvPr/>
        </p:nvSpPr>
        <p:spPr>
          <a:xfrm>
            <a:off x="1371600" y="5143500"/>
            <a:ext cx="4363828" cy="3462486"/>
          </a:xfrm>
          <a:prstGeom prst="rect">
            <a:avLst/>
          </a:prstGeom>
        </p:spPr>
        <p:txBody>
          <a:bodyPr wrap="square" lIns="0" tIns="0" rIns="0" bIns="0" rtlCol="0" anchor="t">
            <a:spAutoFit/>
          </a:bodyPr>
          <a:lstStyle/>
          <a:p>
            <a:pPr algn="just">
              <a:lnSpc>
                <a:spcPts val="4529"/>
              </a:lnSpc>
            </a:pPr>
            <a:r>
              <a:rPr lang="es-MX" sz="2000" dirty="0" smtClean="0">
                <a:solidFill>
                  <a:srgbClr val="000000"/>
                </a:solidFill>
                <a:latin typeface="Arial   "/>
              </a:rPr>
              <a:t>A. Diagnosticar </a:t>
            </a:r>
            <a:r>
              <a:rPr lang="es-MX" sz="2000" dirty="0">
                <a:solidFill>
                  <a:srgbClr val="000000"/>
                </a:solidFill>
                <a:latin typeface="Arial   "/>
              </a:rPr>
              <a:t>el entorno externo e interno de la empresa Distribuciones </a:t>
            </a:r>
            <a:r>
              <a:rPr lang="es-MX" sz="2000" dirty="0" err="1">
                <a:solidFill>
                  <a:srgbClr val="000000"/>
                </a:solidFill>
                <a:latin typeface="Arial   "/>
              </a:rPr>
              <a:t>Gonzaya</a:t>
            </a:r>
            <a:r>
              <a:rPr lang="es-MX" sz="2000" dirty="0">
                <a:solidFill>
                  <a:srgbClr val="000000"/>
                </a:solidFill>
                <a:latin typeface="Arial   "/>
              </a:rPr>
              <a:t> con el propósito de aprovechar sus fortalezas, identificar oportunidades y enfrentar desafíos relacionados con la competitividad</a:t>
            </a:r>
            <a:endParaRPr lang="en-US" sz="2000" dirty="0">
              <a:solidFill>
                <a:srgbClr val="000000"/>
              </a:solidFill>
              <a:latin typeface="Arial   "/>
            </a:endParaRPr>
          </a:p>
        </p:txBody>
      </p:sp>
      <p:sp>
        <p:nvSpPr>
          <p:cNvPr id="12" name="TextBox 26"/>
          <p:cNvSpPr txBox="1"/>
          <p:nvPr/>
        </p:nvSpPr>
        <p:spPr>
          <a:xfrm>
            <a:off x="6777761" y="5720581"/>
            <a:ext cx="4363828" cy="2308324"/>
          </a:xfrm>
          <a:prstGeom prst="rect">
            <a:avLst/>
          </a:prstGeom>
        </p:spPr>
        <p:txBody>
          <a:bodyPr wrap="square" lIns="0" tIns="0" rIns="0" bIns="0" rtlCol="0" anchor="t">
            <a:spAutoFit/>
          </a:bodyPr>
          <a:lstStyle/>
          <a:p>
            <a:pPr algn="just">
              <a:lnSpc>
                <a:spcPts val="4529"/>
              </a:lnSpc>
            </a:pPr>
            <a:r>
              <a:rPr lang="es-MX" sz="2000" dirty="0">
                <a:solidFill>
                  <a:srgbClr val="000000"/>
                </a:solidFill>
                <a:latin typeface="Arial   "/>
              </a:rPr>
              <a:t>B</a:t>
            </a:r>
            <a:r>
              <a:rPr lang="es-MX" sz="2000" dirty="0" smtClean="0">
                <a:solidFill>
                  <a:srgbClr val="000000"/>
                </a:solidFill>
                <a:latin typeface="Arial   "/>
              </a:rPr>
              <a:t>. </a:t>
            </a:r>
            <a:r>
              <a:rPr lang="es-MX" sz="2000" dirty="0">
                <a:solidFill>
                  <a:srgbClr val="000000"/>
                </a:solidFill>
                <a:latin typeface="Arial   "/>
              </a:rPr>
              <a:t>Revisar los modelos de planeación estratégica existentes en la literatura académica y la experiencia de la empresa Distribuciones </a:t>
            </a:r>
            <a:r>
              <a:rPr lang="es-MX" sz="2000" dirty="0" err="1">
                <a:solidFill>
                  <a:srgbClr val="000000"/>
                </a:solidFill>
                <a:latin typeface="Arial   "/>
              </a:rPr>
              <a:t>Gonzaya</a:t>
            </a:r>
            <a:endParaRPr lang="en-US" sz="2000" dirty="0">
              <a:solidFill>
                <a:srgbClr val="000000"/>
              </a:solidFill>
              <a:latin typeface="Arial   "/>
            </a:endParaRPr>
          </a:p>
        </p:txBody>
      </p:sp>
      <p:sp>
        <p:nvSpPr>
          <p:cNvPr id="13" name="TextBox 26"/>
          <p:cNvSpPr txBox="1"/>
          <p:nvPr/>
        </p:nvSpPr>
        <p:spPr>
          <a:xfrm>
            <a:off x="11876991" y="6367121"/>
            <a:ext cx="4363828" cy="3462486"/>
          </a:xfrm>
          <a:prstGeom prst="rect">
            <a:avLst/>
          </a:prstGeom>
        </p:spPr>
        <p:txBody>
          <a:bodyPr wrap="square" lIns="0" tIns="0" rIns="0" bIns="0" rtlCol="0" anchor="t">
            <a:spAutoFit/>
          </a:bodyPr>
          <a:lstStyle/>
          <a:p>
            <a:pPr algn="just">
              <a:lnSpc>
                <a:spcPts val="4529"/>
              </a:lnSpc>
            </a:pPr>
            <a:r>
              <a:rPr lang="es-MX" sz="2000" dirty="0" smtClean="0">
                <a:solidFill>
                  <a:srgbClr val="000000"/>
                </a:solidFill>
                <a:latin typeface="Arial   "/>
              </a:rPr>
              <a:t>C</a:t>
            </a:r>
            <a:r>
              <a:rPr lang="es-MX" sz="2000" dirty="0">
                <a:solidFill>
                  <a:srgbClr val="000000"/>
                </a:solidFill>
                <a:latin typeface="Arial   "/>
              </a:rPr>
              <a:t>. Proponer un modelo de planeación estratégica que se ajuste a las necesidades y características de la empresa Distribuciones </a:t>
            </a:r>
            <a:r>
              <a:rPr lang="es-MX" sz="2000" dirty="0" err="1">
                <a:solidFill>
                  <a:srgbClr val="000000"/>
                </a:solidFill>
                <a:latin typeface="Arial   "/>
              </a:rPr>
              <a:t>Gonzaya</a:t>
            </a:r>
            <a:r>
              <a:rPr lang="es-MX" sz="2000" dirty="0">
                <a:solidFill>
                  <a:srgbClr val="000000"/>
                </a:solidFill>
                <a:latin typeface="Arial   "/>
              </a:rPr>
              <a:t> para generar ventajas competitivas en su ambiente empresarial</a:t>
            </a:r>
            <a:endParaRPr lang="en-US" sz="2000" dirty="0">
              <a:solidFill>
                <a:srgbClr val="000000"/>
              </a:solidFill>
              <a:latin typeface="Arial   "/>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2438400" y="800100"/>
            <a:ext cx="13868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TIPO DE </a:t>
            </a:r>
            <a:r>
              <a:rPr lang="es-MX" sz="5400" b="1" dirty="0" smtClean="0">
                <a:latin typeface="Arial Black" panose="020B0A04020102020204" pitchFamily="34" charset="0"/>
                <a:cs typeface="Arial" pitchFamily="34" charset="0"/>
              </a:rPr>
              <a:t>INVESTIGACIÓN </a:t>
            </a:r>
            <a:r>
              <a:rPr lang="es-MX" sz="5400" b="1" dirty="0">
                <a:latin typeface="Arial Black" panose="020B0A04020102020204" pitchFamily="34" charset="0"/>
                <a:cs typeface="Arial" pitchFamily="34" charset="0"/>
              </a:rPr>
              <a:t>POBLACIÓN, MUESTRA.</a:t>
            </a:r>
            <a:endParaRPr lang="es-ES" sz="5400" b="1" dirty="0">
              <a:latin typeface="Arial Black" panose="020B0A04020102020204" pitchFamily="34" charset="0"/>
              <a:cs typeface="Arial" pitchFamily="34" charset="0"/>
            </a:endParaRPr>
          </a:p>
        </p:txBody>
      </p:sp>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07</a:t>
            </a:r>
            <a:endParaRPr lang="en-US" sz="2800" b="1" dirty="0">
              <a:latin typeface="Arial" panose="020B0604020202020204" pitchFamily="34" charset="0"/>
              <a:cs typeface="Arial" panose="020B0604020202020204" pitchFamily="34" charset="0"/>
            </a:endParaRPr>
          </a:p>
        </p:txBody>
      </p:sp>
      <p:sp>
        <p:nvSpPr>
          <p:cNvPr id="6" name="Elipse 5"/>
          <p:cNvSpPr/>
          <p:nvPr/>
        </p:nvSpPr>
        <p:spPr>
          <a:xfrm>
            <a:off x="2854452" y="2933700"/>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Enfoque: Cuantitativo</a:t>
            </a:r>
          </a:p>
          <a:p>
            <a:pPr algn="ctr"/>
            <a:r>
              <a:rPr lang="es-MX" sz="2000" b="1" dirty="0" smtClean="0">
                <a:solidFill>
                  <a:schemeClr val="tx1"/>
                </a:solidFill>
              </a:rPr>
              <a:t>Tipo: Descriptivo</a:t>
            </a:r>
            <a:endParaRPr lang="en-US" sz="2000" b="1" dirty="0">
              <a:solidFill>
                <a:schemeClr val="tx1"/>
              </a:solidFill>
            </a:endParaRPr>
          </a:p>
        </p:txBody>
      </p:sp>
      <p:sp>
        <p:nvSpPr>
          <p:cNvPr id="2" name="CuadroTexto 1"/>
          <p:cNvSpPr txBox="1"/>
          <p:nvPr/>
        </p:nvSpPr>
        <p:spPr>
          <a:xfrm>
            <a:off x="2435352" y="5226904"/>
            <a:ext cx="3886200" cy="3785652"/>
          </a:xfrm>
          <a:prstGeom prst="rect">
            <a:avLst/>
          </a:prstGeom>
          <a:noFill/>
        </p:spPr>
        <p:txBody>
          <a:bodyPr wrap="square" rtlCol="0">
            <a:spAutoFit/>
          </a:bodyPr>
          <a:lstStyle/>
          <a:p>
            <a:pPr algn="just">
              <a:lnSpc>
                <a:spcPct val="150000"/>
              </a:lnSpc>
            </a:pPr>
            <a:r>
              <a:rPr lang="es-MX" sz="2000" dirty="0" smtClean="0">
                <a:latin typeface="Arial" panose="020B0604020202020204" pitchFamily="34" charset="0"/>
                <a:cs typeface="Arial" panose="020B0604020202020204" pitchFamily="34" charset="0"/>
              </a:rPr>
              <a:t>El </a:t>
            </a:r>
            <a:r>
              <a:rPr lang="es-MX" sz="2000" dirty="0">
                <a:latin typeface="Arial" panose="020B0604020202020204" pitchFamily="34" charset="0"/>
                <a:cs typeface="Arial" panose="020B0604020202020204" pitchFamily="34" charset="0"/>
              </a:rPr>
              <a:t>enfoque cuantitativo es un método </a:t>
            </a:r>
            <a:r>
              <a:rPr lang="es-MX" sz="2000" dirty="0">
                <a:solidFill>
                  <a:srgbClr val="000000"/>
                </a:solidFill>
                <a:latin typeface="Arial" panose="020B0604020202020204" pitchFamily="34" charset="0"/>
                <a:cs typeface="Arial" panose="020B0604020202020204" pitchFamily="34" charset="0"/>
              </a:rPr>
              <a:t>que se basa en la recolección y análisis de datos numéricos </a:t>
            </a:r>
            <a:r>
              <a:rPr lang="es-MX" sz="2000" dirty="0" smtClean="0">
                <a:solidFill>
                  <a:srgbClr val="000000"/>
                </a:solidFill>
                <a:latin typeface="Arial" panose="020B0604020202020204" pitchFamily="34" charset="0"/>
                <a:cs typeface="Arial" panose="020B0604020202020204" pitchFamily="34" charset="0"/>
              </a:rPr>
              <a:t>buscando </a:t>
            </a:r>
            <a:r>
              <a:rPr lang="es-MX" sz="2000" dirty="0">
                <a:solidFill>
                  <a:srgbClr val="000000"/>
                </a:solidFill>
                <a:latin typeface="Arial" panose="020B0604020202020204" pitchFamily="34" charset="0"/>
                <a:cs typeface="Arial" panose="020B0604020202020204" pitchFamily="34" charset="0"/>
              </a:rPr>
              <a:t>observar y describir las características de un fenómeno, situación o grupo específico de forma sistemática y precisa</a:t>
            </a:r>
          </a:p>
        </p:txBody>
      </p:sp>
      <p:sp>
        <p:nvSpPr>
          <p:cNvPr id="7" name="Elipse 6"/>
          <p:cNvSpPr/>
          <p:nvPr/>
        </p:nvSpPr>
        <p:spPr>
          <a:xfrm>
            <a:off x="7807452" y="2933700"/>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Población</a:t>
            </a:r>
            <a:endParaRPr lang="en-US" sz="2000" b="1" dirty="0">
              <a:solidFill>
                <a:schemeClr val="tx1"/>
              </a:solidFill>
            </a:endParaRPr>
          </a:p>
        </p:txBody>
      </p:sp>
      <p:sp>
        <p:nvSpPr>
          <p:cNvPr id="8" name="CuadroTexto 7"/>
          <p:cNvSpPr txBox="1"/>
          <p:nvPr/>
        </p:nvSpPr>
        <p:spPr>
          <a:xfrm>
            <a:off x="7388352" y="5226904"/>
            <a:ext cx="3886200" cy="1477328"/>
          </a:xfrm>
          <a:prstGeom prst="rect">
            <a:avLst/>
          </a:prstGeom>
          <a:noFill/>
        </p:spPr>
        <p:txBody>
          <a:bodyPr wrap="square" rtlCol="0">
            <a:spAutoFit/>
          </a:bodyPr>
          <a:lstStyle/>
          <a:p>
            <a:pPr algn="just">
              <a:lnSpc>
                <a:spcPct val="150000"/>
              </a:lnSpc>
            </a:pPr>
            <a:r>
              <a:rPr lang="es-MX" sz="2000" dirty="0" smtClean="0">
                <a:latin typeface="Arial" panose="020B0604020202020204" pitchFamily="34" charset="0"/>
                <a:cs typeface="Arial" panose="020B0604020202020204" pitchFamily="34" charset="0"/>
              </a:rPr>
              <a:t>Constituida </a:t>
            </a:r>
            <a:r>
              <a:rPr lang="es-MX" sz="2000" dirty="0">
                <a:latin typeface="Arial" panose="020B0604020202020204" pitchFamily="34" charset="0"/>
                <a:cs typeface="Arial" panose="020B0604020202020204" pitchFamily="34" charset="0"/>
              </a:rPr>
              <a:t>por los directivos y trabajadores de la empresa Distribuciones </a:t>
            </a:r>
            <a:r>
              <a:rPr lang="es-MX" sz="2000" dirty="0" err="1">
                <a:latin typeface="Arial" panose="020B0604020202020204" pitchFamily="34" charset="0"/>
                <a:cs typeface="Arial" panose="020B0604020202020204" pitchFamily="34" charset="0"/>
              </a:rPr>
              <a:t>Gonzaya</a:t>
            </a:r>
            <a:r>
              <a:rPr lang="es-MX" sz="2000" dirty="0">
                <a:latin typeface="Arial" panose="020B0604020202020204" pitchFamily="34" charset="0"/>
                <a:cs typeface="Arial" panose="020B0604020202020204" pitchFamily="34" charset="0"/>
              </a:rPr>
              <a:t>.</a:t>
            </a:r>
            <a:endParaRPr lang="es-MX" sz="2000" dirty="0">
              <a:solidFill>
                <a:srgbClr val="000000"/>
              </a:solidFill>
              <a:latin typeface="Arial" panose="020B0604020202020204" pitchFamily="34" charset="0"/>
              <a:cs typeface="Arial" panose="020B0604020202020204" pitchFamily="34" charset="0"/>
            </a:endParaRPr>
          </a:p>
        </p:txBody>
      </p:sp>
      <p:sp>
        <p:nvSpPr>
          <p:cNvPr id="9" name="Elipse 8"/>
          <p:cNvSpPr/>
          <p:nvPr/>
        </p:nvSpPr>
        <p:spPr>
          <a:xfrm>
            <a:off x="12341352" y="2953512"/>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Censo muestral</a:t>
            </a:r>
          </a:p>
          <a:p>
            <a:pPr algn="ctr"/>
            <a:r>
              <a:rPr lang="es-MX" sz="1600" b="1" dirty="0" smtClean="0">
                <a:solidFill>
                  <a:schemeClr val="tx1"/>
                </a:solidFill>
              </a:rPr>
              <a:t>(toda la población)</a:t>
            </a:r>
            <a:endParaRPr lang="en-US" sz="1600" b="1" dirty="0">
              <a:solidFill>
                <a:schemeClr val="tx1"/>
              </a:solidFill>
            </a:endParaRPr>
          </a:p>
        </p:txBody>
      </p:sp>
      <p:sp>
        <p:nvSpPr>
          <p:cNvPr id="10" name="CuadroTexto 9"/>
          <p:cNvSpPr txBox="1"/>
          <p:nvPr/>
        </p:nvSpPr>
        <p:spPr>
          <a:xfrm>
            <a:off x="11922252" y="5246716"/>
            <a:ext cx="3886200" cy="3323987"/>
          </a:xfrm>
          <a:prstGeom prst="rect">
            <a:avLst/>
          </a:prstGeom>
          <a:noFill/>
        </p:spPr>
        <p:txBody>
          <a:bodyPr wrap="square" rtlCol="0">
            <a:spAutoFit/>
          </a:bodyPr>
          <a:lstStyle/>
          <a:p>
            <a:pPr algn="ctr">
              <a:lnSpc>
                <a:spcPct val="150000"/>
              </a:lnSpc>
            </a:pPr>
            <a:r>
              <a:rPr lang="es-MX" sz="2000" dirty="0">
                <a:latin typeface="Arial" panose="020B0604020202020204" pitchFamily="34" charset="0"/>
                <a:cs typeface="Arial" panose="020B0604020202020204" pitchFamily="34" charset="0"/>
              </a:rPr>
              <a:t>8 </a:t>
            </a:r>
            <a:r>
              <a:rPr lang="es-MX" sz="2000" dirty="0" smtClean="0">
                <a:latin typeface="Arial" panose="020B0604020202020204" pitchFamily="34" charset="0"/>
                <a:cs typeface="Arial" panose="020B0604020202020204" pitchFamily="34" charset="0"/>
              </a:rPr>
              <a:t>personas: </a:t>
            </a:r>
          </a:p>
          <a:p>
            <a:pPr marL="342900"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2 </a:t>
            </a:r>
            <a:r>
              <a:rPr lang="es-MX" sz="2000" dirty="0">
                <a:latin typeface="Arial" panose="020B0604020202020204" pitchFamily="34" charset="0"/>
                <a:cs typeface="Arial" panose="020B0604020202020204" pitchFamily="34" charset="0"/>
              </a:rPr>
              <a:t>del área directiva como dueños (gerente y subgerente) </a:t>
            </a:r>
            <a:endParaRPr lang="es-MX" sz="2000" dirty="0" smtClean="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sz="2000" dirty="0" smtClean="0">
                <a:latin typeface="Arial" panose="020B0604020202020204" pitchFamily="34" charset="0"/>
                <a:cs typeface="Arial" panose="020B0604020202020204" pitchFamily="34" charset="0"/>
              </a:rPr>
              <a:t>6 </a:t>
            </a:r>
            <a:r>
              <a:rPr lang="es-MX" sz="2000" dirty="0">
                <a:latin typeface="Arial" panose="020B0604020202020204" pitchFamily="34" charset="0"/>
                <a:cs typeface="Arial" panose="020B0604020202020204" pitchFamily="34" charset="0"/>
              </a:rPr>
              <a:t>trabajadores del área operativa (secretaria, vendedor y almacenistas)</a:t>
            </a:r>
            <a:endParaRPr lang="es-MX" sz="2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667000" y="1562100"/>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956993"/>
          </a:xfrm>
          <a:prstGeom prst="rect">
            <a:avLst/>
          </a:prstGeom>
        </p:spPr>
        <p:txBody>
          <a:bodyPr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08</a:t>
            </a:r>
          </a:p>
          <a:p>
            <a:pPr algn="r">
              <a:lnSpc>
                <a:spcPts val="3919"/>
              </a:lnSpc>
              <a:spcBef>
                <a:spcPct val="0"/>
              </a:spcBef>
            </a:pPr>
            <a:endParaRPr lang="en-US" sz="2800" b="1" dirty="0">
              <a:latin typeface="Arial" panose="020B0604020202020204" pitchFamily="34" charset="0"/>
              <a:cs typeface="Arial" panose="020B0604020202020204" pitchFamily="34" charset="0"/>
            </a:endParaRPr>
          </a:p>
        </p:txBody>
      </p:sp>
      <p:sp>
        <p:nvSpPr>
          <p:cNvPr id="4" name="TextBox 26"/>
          <p:cNvSpPr txBox="1"/>
          <p:nvPr/>
        </p:nvSpPr>
        <p:spPr>
          <a:xfrm>
            <a:off x="990600" y="5566075"/>
            <a:ext cx="4724400" cy="1731243"/>
          </a:xfrm>
          <a:prstGeom prst="rect">
            <a:avLst/>
          </a:prstGeom>
        </p:spPr>
        <p:txBody>
          <a:bodyPr wrap="square" lIns="0" tIns="0" rIns="0" bIns="0" rtlCol="0" anchor="t">
            <a:spAutoFit/>
          </a:bodyPr>
          <a:lstStyle/>
          <a:p>
            <a:pPr algn="just">
              <a:lnSpc>
                <a:spcPts val="4529"/>
              </a:lnSpc>
            </a:pPr>
            <a:r>
              <a:rPr lang="es-MX" sz="3200" dirty="0" smtClean="0">
                <a:solidFill>
                  <a:srgbClr val="000000"/>
                </a:solidFill>
                <a:latin typeface="Arial   "/>
              </a:rPr>
              <a:t>Diagnóstico </a:t>
            </a:r>
            <a:r>
              <a:rPr lang="es-MX" sz="3200" dirty="0">
                <a:solidFill>
                  <a:srgbClr val="000000"/>
                </a:solidFill>
                <a:latin typeface="Arial   "/>
              </a:rPr>
              <a:t>situacional de la empresa Distribuciones </a:t>
            </a:r>
            <a:r>
              <a:rPr lang="es-MX" sz="3200" dirty="0" err="1" smtClean="0">
                <a:solidFill>
                  <a:srgbClr val="000000"/>
                </a:solidFill>
                <a:latin typeface="Arial   "/>
              </a:rPr>
              <a:t>Gonzaya</a:t>
            </a:r>
            <a:r>
              <a:rPr lang="en-US" sz="3200" dirty="0" smtClean="0">
                <a:solidFill>
                  <a:srgbClr val="000000"/>
                </a:solidFill>
                <a:latin typeface="Arial   "/>
              </a:rPr>
              <a:t>.</a:t>
            </a:r>
            <a:endParaRPr lang="en-US" sz="3200" dirty="0">
              <a:solidFill>
                <a:srgbClr val="000000"/>
              </a:solidFill>
              <a:latin typeface="Arial   "/>
            </a:endParaRPr>
          </a:p>
        </p:txBody>
      </p:sp>
      <p:sp>
        <p:nvSpPr>
          <p:cNvPr id="5" name="Elipse 4"/>
          <p:cNvSpPr/>
          <p:nvPr/>
        </p:nvSpPr>
        <p:spPr>
          <a:xfrm>
            <a:off x="5715000" y="3633216"/>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INTERNO</a:t>
            </a:r>
            <a:endParaRPr lang="en-US" sz="2000" b="1" dirty="0">
              <a:solidFill>
                <a:schemeClr val="tx1"/>
              </a:solidFill>
            </a:endParaRPr>
          </a:p>
        </p:txBody>
      </p:sp>
      <p:sp>
        <p:nvSpPr>
          <p:cNvPr id="6" name="Elipse 5"/>
          <p:cNvSpPr/>
          <p:nvPr/>
        </p:nvSpPr>
        <p:spPr>
          <a:xfrm>
            <a:off x="5715000" y="7281387"/>
            <a:ext cx="3048000" cy="1981200"/>
          </a:xfrm>
          <a:prstGeom prst="ellipse">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solidFill>
                  <a:schemeClr val="tx1"/>
                </a:solidFill>
              </a:rPr>
              <a:t>EXTERNO</a:t>
            </a:r>
            <a:endParaRPr lang="en-US" sz="2000" b="1" dirty="0">
              <a:solidFill>
                <a:schemeClr val="tx1"/>
              </a:solidFill>
            </a:endParaRPr>
          </a:p>
        </p:txBody>
      </p:sp>
      <p:sp>
        <p:nvSpPr>
          <p:cNvPr id="7" name="CuadroTexto 6"/>
          <p:cNvSpPr txBox="1"/>
          <p:nvPr/>
        </p:nvSpPr>
        <p:spPr>
          <a:xfrm>
            <a:off x="10235184" y="3120170"/>
            <a:ext cx="5486400" cy="3046988"/>
          </a:xfrm>
          <a:prstGeom prst="rect">
            <a:avLst/>
          </a:prstGeom>
          <a:noFill/>
        </p:spPr>
        <p:txBody>
          <a:bodyPr wrap="square" rtlCol="0">
            <a:spAutoFit/>
          </a:bodyPr>
          <a:lstStyle/>
          <a:p>
            <a:pPr algn="just"/>
            <a:r>
              <a:rPr lang="es-MX" sz="2400" dirty="0"/>
              <a:t>Las </a:t>
            </a:r>
            <a:r>
              <a:rPr lang="es-MX" sz="2400" b="1" dirty="0"/>
              <a:t>fortalezas</a:t>
            </a:r>
            <a:r>
              <a:rPr lang="es-MX" sz="2400" dirty="0"/>
              <a:t> incluyen una solidez financiera y una eficiencia operativa por </a:t>
            </a:r>
            <a:r>
              <a:rPr lang="es-MX" sz="2400" dirty="0" smtClean="0"/>
              <a:t>mejorar.</a:t>
            </a:r>
          </a:p>
          <a:p>
            <a:pPr algn="just"/>
            <a:r>
              <a:rPr lang="es-MX" sz="2400" dirty="0" smtClean="0"/>
              <a:t>Las </a:t>
            </a:r>
            <a:r>
              <a:rPr lang="es-MX" sz="2400" b="1" dirty="0"/>
              <a:t>debilidades</a:t>
            </a:r>
            <a:r>
              <a:rPr lang="es-MX" sz="2400" dirty="0"/>
              <a:t> se relacionan con la falta de una dirección estratégica clara y la necesidad de mejorar la </a:t>
            </a:r>
            <a:r>
              <a:rPr lang="es-MX" sz="2400" dirty="0" smtClean="0"/>
              <a:t>operatividad</a:t>
            </a:r>
            <a:r>
              <a:rPr lang="es-MX" sz="2400" dirty="0"/>
              <a:t>. no se tiene definida la misión, visión, valores y objetivos organizacionales</a:t>
            </a:r>
            <a:endParaRPr lang="en-US" sz="2400" dirty="0"/>
          </a:p>
        </p:txBody>
      </p:sp>
      <p:cxnSp>
        <p:nvCxnSpPr>
          <p:cNvPr id="9" name="Conector recto de flecha 8"/>
          <p:cNvCxnSpPr>
            <a:stCxn id="5" idx="6"/>
            <a:endCxn id="7" idx="1"/>
          </p:cNvCxnSpPr>
          <p:nvPr/>
        </p:nvCxnSpPr>
        <p:spPr>
          <a:xfrm>
            <a:off x="8763000" y="4623816"/>
            <a:ext cx="1472184" cy="19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10235184" y="6748493"/>
            <a:ext cx="5486400" cy="3046988"/>
          </a:xfrm>
          <a:prstGeom prst="rect">
            <a:avLst/>
          </a:prstGeom>
          <a:noFill/>
        </p:spPr>
        <p:txBody>
          <a:bodyPr wrap="square" rtlCol="0">
            <a:spAutoFit/>
          </a:bodyPr>
          <a:lstStyle/>
          <a:p>
            <a:pPr algn="just"/>
            <a:r>
              <a:rPr lang="es-MX" sz="2400" dirty="0" smtClean="0"/>
              <a:t>Se </a:t>
            </a:r>
            <a:r>
              <a:rPr lang="es-MX" sz="2400" dirty="0"/>
              <a:t>identificaron </a:t>
            </a:r>
            <a:r>
              <a:rPr lang="es-MX" sz="2400" b="1" dirty="0"/>
              <a:t>oportunidades</a:t>
            </a:r>
            <a:r>
              <a:rPr lang="es-MX" sz="2400" dirty="0"/>
              <a:t> en la creciente demanda de productos de consumo masivo y la posibilidad de expandirse a nuevos </a:t>
            </a:r>
            <a:r>
              <a:rPr lang="es-MX" sz="2400" dirty="0" smtClean="0"/>
              <a:t>mercados.</a:t>
            </a:r>
          </a:p>
          <a:p>
            <a:pPr algn="just"/>
            <a:endParaRPr lang="es-MX" sz="2400" dirty="0"/>
          </a:p>
          <a:p>
            <a:pPr algn="just"/>
            <a:r>
              <a:rPr lang="es-MX" sz="2400" dirty="0" smtClean="0"/>
              <a:t>Se </a:t>
            </a:r>
            <a:r>
              <a:rPr lang="es-MX" sz="2400" dirty="0"/>
              <a:t>enfrentan </a:t>
            </a:r>
            <a:r>
              <a:rPr lang="es-MX" sz="2400" b="1" dirty="0"/>
              <a:t>amenazas</a:t>
            </a:r>
            <a:r>
              <a:rPr lang="es-MX" sz="2400" dirty="0"/>
              <a:t> como la alta competencia y la fluctuación en la demanda del mercado</a:t>
            </a:r>
            <a:endParaRPr lang="en-US" sz="2400" dirty="0"/>
          </a:p>
        </p:txBody>
      </p:sp>
      <p:cxnSp>
        <p:nvCxnSpPr>
          <p:cNvPr id="14" name="Conector recto de flecha 13"/>
          <p:cNvCxnSpPr>
            <a:stCxn id="6" idx="6"/>
            <a:endCxn id="12" idx="1"/>
          </p:cNvCxnSpPr>
          <p:nvPr/>
        </p:nvCxnSpPr>
        <p:spPr>
          <a:xfrm>
            <a:off x="8763000" y="8271987"/>
            <a:ext cx="14721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ángulo 17"/>
          <p:cNvSpPr/>
          <p:nvPr/>
        </p:nvSpPr>
        <p:spPr>
          <a:xfrm>
            <a:off x="16078200" y="2781300"/>
            <a:ext cx="1600200" cy="6858000"/>
          </a:xfrm>
          <a:prstGeom prst="rec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MX" sz="2400" dirty="0" smtClean="0">
                <a:solidFill>
                  <a:schemeClr val="tx1"/>
                </a:solidFill>
              </a:rPr>
              <a:t>Desarrollo de </a:t>
            </a:r>
            <a:r>
              <a:rPr lang="es-MX" sz="2400" dirty="0">
                <a:solidFill>
                  <a:schemeClr val="tx1"/>
                </a:solidFill>
              </a:rPr>
              <a:t>estrategias que maximicen las fortalezas y oportunidades, y minimicen las debilidades y amenazas</a:t>
            </a:r>
            <a:endParaRPr lang="en-US" sz="2400" dirty="0">
              <a:solidFill>
                <a:schemeClr val="tx1"/>
              </a:solidFill>
            </a:endParaRPr>
          </a:p>
        </p:txBody>
      </p:sp>
      <p:cxnSp>
        <p:nvCxnSpPr>
          <p:cNvPr id="20" name="Conector recto de flecha 19"/>
          <p:cNvCxnSpPr>
            <a:stCxn id="4" idx="3"/>
            <a:endCxn id="5" idx="4"/>
          </p:cNvCxnSpPr>
          <p:nvPr/>
        </p:nvCxnSpPr>
        <p:spPr>
          <a:xfrm flipV="1">
            <a:off x="5715000" y="5614416"/>
            <a:ext cx="1524000" cy="817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a:stCxn id="4" idx="3"/>
          </p:cNvCxnSpPr>
          <p:nvPr/>
        </p:nvCxnSpPr>
        <p:spPr>
          <a:xfrm>
            <a:off x="5715000" y="6431697"/>
            <a:ext cx="1472184" cy="8496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a:stCxn id="7" idx="3"/>
            <a:endCxn id="18" idx="1"/>
          </p:cNvCxnSpPr>
          <p:nvPr/>
        </p:nvCxnSpPr>
        <p:spPr>
          <a:xfrm>
            <a:off x="15721584" y="4643664"/>
            <a:ext cx="356616" cy="1566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a:stCxn id="12" idx="3"/>
            <a:endCxn id="18" idx="1"/>
          </p:cNvCxnSpPr>
          <p:nvPr/>
        </p:nvCxnSpPr>
        <p:spPr>
          <a:xfrm flipV="1">
            <a:off x="15721584" y="6210300"/>
            <a:ext cx="356616" cy="2061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720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2438400" y="800100"/>
            <a:ext cx="13868400" cy="830997"/>
          </a:xfrm>
          <a:prstGeom prst="rect">
            <a:avLst/>
          </a:prstGeom>
        </p:spPr>
        <p:txBody>
          <a:bodyPr wrap="square" lIns="0" tIns="0" rIns="0" bIns="0" rtlCol="0" anchor="t">
            <a:spAutoFit/>
          </a:bodyPr>
          <a:lstStyle/>
          <a:p>
            <a:pPr algn="ctr"/>
            <a:r>
              <a:rPr lang="es-ES" sz="5400" b="1" dirty="0" smtClean="0">
                <a:latin typeface="Arial Black" panose="020B0A04020102020204" pitchFamily="34" charset="0"/>
                <a:cs typeface="Arial" pitchFamily="34" charset="0"/>
              </a:rPr>
              <a:t>RESULTADOS</a:t>
            </a:r>
            <a:endParaRPr lang="es-ES" sz="5400" b="1" dirty="0">
              <a:latin typeface="Arial Black" panose="020B0A04020102020204" pitchFamily="34" charset="0"/>
              <a:cs typeface="Arial" pitchFamily="34" charset="0"/>
            </a:endParaRPr>
          </a:p>
        </p:txBody>
      </p:sp>
      <p:sp>
        <p:nvSpPr>
          <p:cNvPr id="4" name="TextBox 25"/>
          <p:cNvSpPr txBox="1"/>
          <p:nvPr/>
        </p:nvSpPr>
        <p:spPr>
          <a:xfrm>
            <a:off x="8702798" y="9639300"/>
            <a:ext cx="513755" cy="956993"/>
          </a:xfrm>
          <a:prstGeom prst="rect">
            <a:avLst/>
          </a:prstGeom>
        </p:spPr>
        <p:txBody>
          <a:bodyPr wrap="square" lIns="0" tIns="0" rIns="0" bIns="0" rtlCol="0" anchor="t">
            <a:spAutoFit/>
          </a:bodyPr>
          <a:lstStyle/>
          <a:p>
            <a:pPr algn="r">
              <a:lnSpc>
                <a:spcPts val="3919"/>
              </a:lnSpc>
              <a:spcBef>
                <a:spcPct val="0"/>
              </a:spcBef>
            </a:pPr>
            <a:r>
              <a:rPr lang="en-US" sz="2800" b="1" dirty="0" smtClean="0">
                <a:latin typeface="Arial" panose="020B0604020202020204" pitchFamily="34" charset="0"/>
                <a:cs typeface="Arial" panose="020B0604020202020204" pitchFamily="34" charset="0"/>
              </a:rPr>
              <a:t>09</a:t>
            </a:r>
          </a:p>
          <a:p>
            <a:pPr algn="r">
              <a:lnSpc>
                <a:spcPts val="3919"/>
              </a:lnSpc>
              <a:spcBef>
                <a:spcPct val="0"/>
              </a:spcBef>
            </a:pPr>
            <a:endParaRPr lang="en-US" sz="2800" b="1" dirty="0">
              <a:latin typeface="Arial" panose="020B0604020202020204" pitchFamily="34" charset="0"/>
              <a:cs typeface="Arial" panose="020B0604020202020204" pitchFamily="34" charset="0"/>
            </a:endParaRPr>
          </a:p>
        </p:txBody>
      </p:sp>
      <p:sp>
        <p:nvSpPr>
          <p:cNvPr id="8" name="CuadroTexto 7"/>
          <p:cNvSpPr txBox="1"/>
          <p:nvPr/>
        </p:nvSpPr>
        <p:spPr>
          <a:xfrm>
            <a:off x="228600" y="1790699"/>
            <a:ext cx="3886200" cy="496996"/>
          </a:xfrm>
          <a:prstGeom prst="rect">
            <a:avLst/>
          </a:prstGeom>
          <a:noFill/>
        </p:spPr>
        <p:txBody>
          <a:bodyPr wrap="square" rtlCol="0">
            <a:spAutoFit/>
          </a:bodyPr>
          <a:lstStyle/>
          <a:p>
            <a:pPr algn="just">
              <a:lnSpc>
                <a:spcPct val="150000"/>
              </a:lnSpc>
            </a:pPr>
            <a:r>
              <a:rPr lang="es-MX" sz="2000" dirty="0">
                <a:latin typeface="Arial" panose="020B0604020202020204" pitchFamily="34" charset="0"/>
                <a:cs typeface="Arial" panose="020B0604020202020204" pitchFamily="34" charset="0"/>
              </a:rPr>
              <a:t>F</a:t>
            </a:r>
            <a:r>
              <a:rPr lang="es-MX" sz="2000" dirty="0" smtClean="0">
                <a:latin typeface="Arial" panose="020B0604020202020204" pitchFamily="34" charset="0"/>
                <a:cs typeface="Arial" panose="020B0604020202020204" pitchFamily="34" charset="0"/>
              </a:rPr>
              <a:t>ortalezas</a:t>
            </a:r>
            <a:endParaRPr lang="es-MX" sz="2000" dirty="0">
              <a:solidFill>
                <a:srgbClr val="000000"/>
              </a:solidFill>
              <a:latin typeface="Arial" panose="020B0604020202020204" pitchFamily="34" charset="0"/>
              <a:cs typeface="Arial" panose="020B0604020202020204" pitchFamily="34" charset="0"/>
            </a:endParaRPr>
          </a:p>
        </p:txBody>
      </p:sp>
      <p:pic>
        <p:nvPicPr>
          <p:cNvPr id="11" name="Imagen 10"/>
          <p:cNvPicPr/>
          <p:nvPr/>
        </p:nvPicPr>
        <p:blipFill>
          <a:blip r:embed="rId3"/>
          <a:stretch>
            <a:fillRect/>
          </a:stretch>
        </p:blipFill>
        <p:spPr>
          <a:xfrm>
            <a:off x="228600" y="2447298"/>
            <a:ext cx="6324600" cy="2763185"/>
          </a:xfrm>
          <a:prstGeom prst="rect">
            <a:avLst/>
          </a:prstGeom>
        </p:spPr>
      </p:pic>
      <p:sp>
        <p:nvSpPr>
          <p:cNvPr id="12" name="CuadroTexto 11"/>
          <p:cNvSpPr txBox="1"/>
          <p:nvPr/>
        </p:nvSpPr>
        <p:spPr>
          <a:xfrm>
            <a:off x="6571488" y="1692769"/>
            <a:ext cx="3886200" cy="496996"/>
          </a:xfrm>
          <a:prstGeom prst="rect">
            <a:avLst/>
          </a:prstGeom>
          <a:noFill/>
        </p:spPr>
        <p:txBody>
          <a:bodyPr wrap="square" rtlCol="0">
            <a:spAutoFit/>
          </a:bodyPr>
          <a:lstStyle/>
          <a:p>
            <a:pPr algn="just">
              <a:lnSpc>
                <a:spcPct val="150000"/>
              </a:lnSpc>
            </a:pPr>
            <a:r>
              <a:rPr lang="es-MX" sz="2000" dirty="0" smtClean="0">
                <a:latin typeface="Arial" panose="020B0604020202020204" pitchFamily="34" charset="0"/>
                <a:cs typeface="Arial" panose="020B0604020202020204" pitchFamily="34" charset="0"/>
              </a:rPr>
              <a:t>Debilidades</a:t>
            </a:r>
            <a:endParaRPr lang="es-MX" sz="2000" dirty="0">
              <a:solidFill>
                <a:srgbClr val="000000"/>
              </a:solidFill>
              <a:latin typeface="Arial" panose="020B0604020202020204" pitchFamily="34" charset="0"/>
              <a:cs typeface="Arial" panose="020B0604020202020204" pitchFamily="34" charset="0"/>
            </a:endParaRPr>
          </a:p>
        </p:txBody>
      </p:sp>
      <p:pic>
        <p:nvPicPr>
          <p:cNvPr id="13" name="Imagen 12"/>
          <p:cNvPicPr/>
          <p:nvPr/>
        </p:nvPicPr>
        <p:blipFill>
          <a:blip r:embed="rId4"/>
          <a:stretch>
            <a:fillRect/>
          </a:stretch>
        </p:blipFill>
        <p:spPr>
          <a:xfrm>
            <a:off x="6553200" y="2315398"/>
            <a:ext cx="5943600" cy="2895600"/>
          </a:xfrm>
          <a:prstGeom prst="rect">
            <a:avLst/>
          </a:prstGeom>
        </p:spPr>
      </p:pic>
      <p:sp>
        <p:nvSpPr>
          <p:cNvPr id="14" name="CuadroTexto 13"/>
          <p:cNvSpPr txBox="1"/>
          <p:nvPr/>
        </p:nvSpPr>
        <p:spPr>
          <a:xfrm>
            <a:off x="0" y="5613337"/>
            <a:ext cx="3886200" cy="496996"/>
          </a:xfrm>
          <a:prstGeom prst="rect">
            <a:avLst/>
          </a:prstGeom>
          <a:noFill/>
        </p:spPr>
        <p:txBody>
          <a:bodyPr wrap="square" rtlCol="0">
            <a:spAutoFit/>
          </a:bodyPr>
          <a:lstStyle/>
          <a:p>
            <a:pPr algn="just">
              <a:lnSpc>
                <a:spcPct val="150000"/>
              </a:lnSpc>
            </a:pPr>
            <a:r>
              <a:rPr lang="es-MX" sz="2000" dirty="0" smtClean="0">
                <a:latin typeface="Arial" panose="020B0604020202020204" pitchFamily="34" charset="0"/>
                <a:cs typeface="Arial" panose="020B0604020202020204" pitchFamily="34" charset="0"/>
              </a:rPr>
              <a:t>Oportunidades</a:t>
            </a:r>
            <a:endParaRPr lang="es-MX" sz="2000" dirty="0">
              <a:solidFill>
                <a:srgbClr val="000000"/>
              </a:solidFill>
              <a:latin typeface="Arial" panose="020B0604020202020204" pitchFamily="34" charset="0"/>
              <a:cs typeface="Arial" panose="020B0604020202020204" pitchFamily="34" charset="0"/>
            </a:endParaRPr>
          </a:p>
        </p:txBody>
      </p:sp>
      <p:sp>
        <p:nvSpPr>
          <p:cNvPr id="15" name="CuadroTexto 14"/>
          <p:cNvSpPr txBox="1"/>
          <p:nvPr/>
        </p:nvSpPr>
        <p:spPr>
          <a:xfrm>
            <a:off x="6188956" y="5620466"/>
            <a:ext cx="3886200" cy="496996"/>
          </a:xfrm>
          <a:prstGeom prst="rect">
            <a:avLst/>
          </a:prstGeom>
          <a:noFill/>
        </p:spPr>
        <p:txBody>
          <a:bodyPr wrap="square" rtlCol="0">
            <a:spAutoFit/>
          </a:bodyPr>
          <a:lstStyle/>
          <a:p>
            <a:pPr algn="just">
              <a:lnSpc>
                <a:spcPct val="150000"/>
              </a:lnSpc>
            </a:pPr>
            <a:r>
              <a:rPr lang="es-MX" sz="2000" dirty="0" smtClean="0">
                <a:latin typeface="Arial" panose="020B0604020202020204" pitchFamily="34" charset="0"/>
                <a:cs typeface="Arial" panose="020B0604020202020204" pitchFamily="34" charset="0"/>
              </a:rPr>
              <a:t>Amenazas</a:t>
            </a:r>
            <a:endParaRPr lang="es-MX" sz="2000" dirty="0">
              <a:solidFill>
                <a:srgbClr val="000000"/>
              </a:solidFill>
              <a:latin typeface="Arial" panose="020B0604020202020204" pitchFamily="34" charset="0"/>
              <a:cs typeface="Arial" panose="020B0604020202020204" pitchFamily="34" charset="0"/>
            </a:endParaRPr>
          </a:p>
        </p:txBody>
      </p:sp>
      <p:pic>
        <p:nvPicPr>
          <p:cNvPr id="16" name="Imagen 15"/>
          <p:cNvPicPr/>
          <p:nvPr/>
        </p:nvPicPr>
        <p:blipFill>
          <a:blip r:embed="rId5"/>
          <a:stretch>
            <a:fillRect/>
          </a:stretch>
        </p:blipFill>
        <p:spPr>
          <a:xfrm>
            <a:off x="0" y="6474476"/>
            <a:ext cx="6129528" cy="2772401"/>
          </a:xfrm>
          <a:prstGeom prst="rect">
            <a:avLst/>
          </a:prstGeom>
        </p:spPr>
      </p:pic>
      <p:pic>
        <p:nvPicPr>
          <p:cNvPr id="17" name="Imagen 16"/>
          <p:cNvPicPr/>
          <p:nvPr/>
        </p:nvPicPr>
        <p:blipFill>
          <a:blip r:embed="rId6"/>
          <a:stretch>
            <a:fillRect/>
          </a:stretch>
        </p:blipFill>
        <p:spPr>
          <a:xfrm>
            <a:off x="6129528" y="6591300"/>
            <a:ext cx="6477000" cy="2895600"/>
          </a:xfrm>
          <a:prstGeom prst="rect">
            <a:avLst/>
          </a:prstGeom>
        </p:spPr>
      </p:pic>
      <p:pic>
        <p:nvPicPr>
          <p:cNvPr id="18" name="Imagen 17"/>
          <p:cNvPicPr/>
          <p:nvPr/>
        </p:nvPicPr>
        <p:blipFill>
          <a:blip r:embed="rId7"/>
          <a:stretch>
            <a:fillRect/>
          </a:stretch>
        </p:blipFill>
        <p:spPr>
          <a:xfrm>
            <a:off x="12454128" y="4215528"/>
            <a:ext cx="5681472" cy="2809875"/>
          </a:xfrm>
          <a:prstGeom prst="rect">
            <a:avLst/>
          </a:prstGeom>
        </p:spPr>
      </p:pic>
      <p:sp>
        <p:nvSpPr>
          <p:cNvPr id="19" name="CuadroTexto 18"/>
          <p:cNvSpPr txBox="1"/>
          <p:nvPr/>
        </p:nvSpPr>
        <p:spPr>
          <a:xfrm>
            <a:off x="14418643" y="3240736"/>
            <a:ext cx="2040557" cy="553998"/>
          </a:xfrm>
          <a:prstGeom prst="rect">
            <a:avLst/>
          </a:prstGeom>
          <a:noFill/>
        </p:spPr>
        <p:txBody>
          <a:bodyPr wrap="square" rtlCol="0">
            <a:spAutoFit/>
          </a:bodyPr>
          <a:lstStyle/>
          <a:p>
            <a:pPr algn="just">
              <a:lnSpc>
                <a:spcPct val="150000"/>
              </a:lnSpc>
            </a:pPr>
            <a:r>
              <a:rPr lang="es-MX" sz="2000" dirty="0" smtClean="0">
                <a:latin typeface="Arial" panose="020B0604020202020204" pitchFamily="34" charset="0"/>
                <a:cs typeface="Arial" panose="020B0604020202020204" pitchFamily="34" charset="0"/>
              </a:rPr>
              <a:t>Competitividad</a:t>
            </a:r>
            <a:endParaRPr lang="es-MX" sz="2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45944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487</TotalTime>
  <Words>1433</Words>
  <Application>Microsoft Office PowerPoint</Application>
  <PresentationFormat>Personalizado</PresentationFormat>
  <Paragraphs>191</Paragraphs>
  <Slides>17</Slides>
  <Notes>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17</vt:i4>
      </vt:variant>
    </vt:vector>
  </HeadingPairs>
  <TitlesOfParts>
    <vt:vector size="23" baseType="lpstr">
      <vt:lpstr>Arial   </vt:lpstr>
      <vt:lpstr>Arial</vt:lpstr>
      <vt:lpstr>Arial Black</vt:lpstr>
      <vt:lpstr>Calibri</vt:lpstr>
      <vt:lpstr>Agrandir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dc:creator>Yazmin</dc:creator>
  <cp:lastModifiedBy>dell</cp:lastModifiedBy>
  <cp:revision>43</cp:revision>
  <dcterms:created xsi:type="dcterms:W3CDTF">2006-08-16T00:00:00Z</dcterms:created>
  <dcterms:modified xsi:type="dcterms:W3CDTF">2024-07-22T02:52:16Z</dcterms:modified>
  <dc:identifier>DAFTPQDkLDU</dc:identifier>
</cp:coreProperties>
</file>