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handoutMasterIdLst>
    <p:handoutMasterId r:id="rId18"/>
  </p:handoutMasterIdLst>
  <p:sldIdLst>
    <p:sldId id="262" r:id="rId2"/>
    <p:sldId id="257" r:id="rId3"/>
    <p:sldId id="263" r:id="rId4"/>
    <p:sldId id="264" r:id="rId5"/>
    <p:sldId id="265" r:id="rId6"/>
    <p:sldId id="258" r:id="rId7"/>
    <p:sldId id="266" r:id="rId8"/>
    <p:sldId id="270" r:id="rId9"/>
    <p:sldId id="271" r:id="rId10"/>
    <p:sldId id="272" r:id="rId11"/>
    <p:sldId id="273" r:id="rId12"/>
    <p:sldId id="267" r:id="rId13"/>
    <p:sldId id="268" r:id="rId14"/>
    <p:sldId id="269" r:id="rId15"/>
    <p:sldId id="261" r:id="rId16"/>
  </p:sldIdLst>
  <p:sldSz cx="18288000" cy="10287000"/>
  <p:notesSz cx="6858000" cy="9144000"/>
  <p:embeddedFontLst>
    <p:embeddedFont>
      <p:font typeface="Agrandir Bold" panose="020B0604020202020204" charset="0"/>
      <p:regular r:id="rId19"/>
    </p:embeddedFont>
    <p:embeddedFont>
      <p:font typeface="Arial Black" panose="020B0A04020102020204" pitchFamily="34" charset="0"/>
      <p:bold r:id="rId20"/>
    </p:embeddedFont>
    <p:embeddedFont>
      <p:font typeface="Calibri" panose="020F0502020204030204" pitchFamily="34" charset="0"/>
      <p:regular r:id="rId21"/>
      <p:bold r:id="rId22"/>
      <p:italic r:id="rId23"/>
      <p:bold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47" autoAdjust="0"/>
    <p:restoredTop sz="94434" autoAdjust="0"/>
  </p:normalViewPr>
  <p:slideViewPr>
    <p:cSldViewPr>
      <p:cViewPr varScale="1">
        <p:scale>
          <a:sx n="43" d="100"/>
          <a:sy n="43" d="100"/>
        </p:scale>
        <p:origin x="45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8/1/2024</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8/1/2024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8/1/2024</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600200" y="2095500"/>
            <a:ext cx="9632847" cy="6370975"/>
          </a:xfrm>
          <a:prstGeom prst="rect">
            <a:avLst/>
          </a:prstGeom>
        </p:spPr>
        <p:txBody>
          <a:bodyPr wrap="square">
            <a:spAutoFit/>
          </a:bodyPr>
          <a:lstStyle/>
          <a:p>
            <a:pPr algn="ctr"/>
            <a:r>
              <a:rPr lang="es-ES" sz="2400" b="1" dirty="0">
                <a:latin typeface="Arial" panose="020B0604020202020204" pitchFamily="34" charset="0"/>
                <a:cs typeface="Arial" pitchFamily="34" charset="0"/>
              </a:rPr>
              <a:t>Desarrollo socioeconómico de las mujeres que participaron de  los programas que realiza la casa taller de Gamarra </a:t>
            </a:r>
            <a:r>
              <a:rPr lang="es-ES" sz="2400" b="1" dirty="0" smtClean="0">
                <a:latin typeface="Arial" pitchFamily="34" charset="0"/>
                <a:cs typeface="Arial" pitchFamily="34" charset="0"/>
              </a:rPr>
              <a:t>Cesar.</a:t>
            </a:r>
            <a:endParaRPr lang="es-ES" sz="2400" b="1" dirty="0">
              <a:latin typeface="Arial" pitchFamily="34" charset="0"/>
              <a:cs typeface="Arial" pitchFamily="34" charset="0"/>
            </a:endParaRPr>
          </a:p>
          <a:p>
            <a:pPr algn="ctr"/>
            <a:endParaRPr lang="es-ES" sz="2400" b="1" dirty="0">
              <a:latin typeface="Arial" pitchFamily="34" charset="0"/>
              <a:cs typeface="Arial" pitchFamily="34" charset="0"/>
            </a:endParaRPr>
          </a:p>
          <a:p>
            <a:pPr algn="ctr"/>
            <a:r>
              <a:rPr lang="es-ES" sz="2400" b="1" dirty="0">
                <a:latin typeface="Arial" pitchFamily="34" charset="0"/>
                <a:cs typeface="Arial" pitchFamily="34" charset="0"/>
              </a:rPr>
              <a:t>Natalia Pérez Torres</a:t>
            </a:r>
          </a:p>
          <a:p>
            <a:pPr algn="ctr"/>
            <a:r>
              <a:rPr lang="es-ES" sz="2400" b="1" dirty="0">
                <a:latin typeface="Arial" pitchFamily="34" charset="0"/>
                <a:cs typeface="Arial" pitchFamily="34" charset="0"/>
              </a:rPr>
              <a:t>CC. 1.065.882.306</a:t>
            </a:r>
          </a:p>
          <a:p>
            <a:pPr algn="ctr"/>
            <a:endParaRPr lang="es-ES" sz="2400" b="1" dirty="0">
              <a:latin typeface="Arial" pitchFamily="34" charset="0"/>
              <a:cs typeface="Arial" pitchFamily="34" charset="0"/>
            </a:endParaRPr>
          </a:p>
          <a:p>
            <a:pPr algn="ctr"/>
            <a:r>
              <a:rPr lang="es-ES" sz="2400" b="1" dirty="0">
                <a:latin typeface="Arial" pitchFamily="34" charset="0"/>
                <a:cs typeface="Arial" pitchFamily="34" charset="0"/>
              </a:rPr>
              <a:t>Marley Graciela Rojas Osorio</a:t>
            </a:r>
          </a:p>
          <a:p>
            <a:pPr algn="ctr"/>
            <a:r>
              <a:rPr lang="es-ES" sz="2400" b="1" dirty="0">
                <a:latin typeface="Arial" pitchFamily="34" charset="0"/>
                <a:cs typeface="Arial" pitchFamily="34" charset="0"/>
              </a:rPr>
              <a:t>CC. 49.716.630</a:t>
            </a:r>
          </a:p>
          <a:p>
            <a:pPr algn="ctr"/>
            <a:endParaRPr lang="es-ES" sz="2400" b="1" dirty="0">
              <a:latin typeface="Arial" pitchFamily="34" charset="0"/>
              <a:cs typeface="Arial" pitchFamily="34" charset="0"/>
            </a:endParaRPr>
          </a:p>
          <a:p>
            <a:pPr algn="ctr"/>
            <a:r>
              <a:rPr lang="es-ES" sz="2400" b="1" dirty="0">
                <a:latin typeface="Arial" pitchFamily="34" charset="0"/>
                <a:cs typeface="Arial" pitchFamily="34" charset="0"/>
              </a:rPr>
              <a:t>Erimar Carolina Bracho Colina</a:t>
            </a:r>
          </a:p>
          <a:p>
            <a:pPr algn="ctr"/>
            <a:r>
              <a:rPr lang="es-ES" sz="2400" b="1" dirty="0" smtClean="0">
                <a:latin typeface="Arial" pitchFamily="34" charset="0"/>
                <a:cs typeface="Arial" pitchFamily="34" charset="0"/>
              </a:rPr>
              <a:t>Dra. </a:t>
            </a:r>
            <a:r>
              <a:rPr lang="es-ES" sz="2400" b="1" dirty="0">
                <a:latin typeface="Arial" pitchFamily="34" charset="0"/>
                <a:cs typeface="Arial" pitchFamily="34" charset="0"/>
              </a:rPr>
              <a:t>En Ciencias Gerenciales</a:t>
            </a:r>
          </a:p>
          <a:p>
            <a:pPr algn="ctr"/>
            <a:endParaRPr lang="es-ES" sz="2400" b="1" dirty="0">
              <a:latin typeface="Arial" pitchFamily="34" charset="0"/>
              <a:cs typeface="Arial" pitchFamily="34" charset="0"/>
            </a:endParaRPr>
          </a:p>
          <a:p>
            <a:pPr algn="ctr"/>
            <a:r>
              <a:rPr lang="es-ES" sz="2400" b="1" dirty="0">
                <a:latin typeface="Arial" pitchFamily="34" charset="0"/>
                <a:cs typeface="Arial" pitchFamily="34" charset="0"/>
              </a:rPr>
              <a:t>UNIVERSIDAD POPULAR DEL CESAR SECCIONAL AGUACHICA  CIENCIAS ADMINISTRATIVAS, CONTABLES Y ECONÓMICAS  ADMINISTRACIÓN DE EMPRESAS</a:t>
            </a:r>
          </a:p>
          <a:p>
            <a:pPr algn="ctr"/>
            <a:r>
              <a:rPr lang="es-ES" sz="2400" b="1" dirty="0">
                <a:latin typeface="Arial" pitchFamily="34" charset="0"/>
                <a:cs typeface="Arial" pitchFamily="34" charset="0"/>
              </a:rPr>
              <a:t>AGUACHICA  2024 - 1</a:t>
            </a:r>
          </a:p>
          <a:p>
            <a:pPr algn="ctr"/>
            <a:endParaRPr lang="x-none" sz="2400" b="1" dirty="0">
              <a:latin typeface="Arial" pitchFamily="34" charset="0"/>
              <a:cs typeface="Arial" pitchFamily="34" charset="0"/>
            </a:endParaRP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76400" y="2019300"/>
            <a:ext cx="9144000" cy="1077218"/>
          </a:xfrm>
          <a:prstGeom prst="rect">
            <a:avLst/>
          </a:prstGeom>
        </p:spPr>
        <p:txBody>
          <a:bodyPr>
            <a:spAutoFit/>
          </a:bodyPr>
          <a:lstStyle/>
          <a:p>
            <a:r>
              <a:rPr lang="es-CO" sz="3200" dirty="0" smtClean="0">
                <a:latin typeface="Arial" panose="020B0604020202020204" pitchFamily="34" charset="0"/>
                <a:cs typeface="Arial" panose="020B0604020202020204" pitchFamily="34" charset="0"/>
              </a:rPr>
              <a:t>• Mujeres </a:t>
            </a:r>
            <a:r>
              <a:rPr lang="es-CO" sz="3200" dirty="0">
                <a:latin typeface="Arial" panose="020B0604020202020204" pitchFamily="34" charset="0"/>
                <a:cs typeface="Arial" panose="020B0604020202020204" pitchFamily="34" charset="0"/>
              </a:rPr>
              <a:t>beneficiadas = 200</a:t>
            </a:r>
          </a:p>
          <a:p>
            <a:r>
              <a:rPr lang="es-CO" sz="3200" dirty="0" smtClean="0">
                <a:latin typeface="Arial" panose="020B0604020202020204" pitchFamily="34" charset="0"/>
                <a:cs typeface="Arial" panose="020B0604020202020204" pitchFamily="34" charset="0"/>
              </a:rPr>
              <a:t>• Población </a:t>
            </a:r>
            <a:r>
              <a:rPr lang="es-CO" sz="3200" dirty="0">
                <a:latin typeface="Arial" panose="020B0604020202020204" pitchFamily="34" charset="0"/>
                <a:cs typeface="Arial" panose="020B0604020202020204" pitchFamily="34" charset="0"/>
              </a:rPr>
              <a:t>local cliente potencial = 1.960</a:t>
            </a:r>
          </a:p>
        </p:txBody>
      </p:sp>
      <p:pic>
        <p:nvPicPr>
          <p:cNvPr id="5" name="Imagen 4"/>
          <p:cNvPicPr>
            <a:picLocks noChangeAspect="1"/>
          </p:cNvPicPr>
          <p:nvPr/>
        </p:nvPicPr>
        <p:blipFill>
          <a:blip r:embed="rId2"/>
          <a:stretch>
            <a:fillRect/>
          </a:stretch>
        </p:blipFill>
        <p:spPr>
          <a:xfrm>
            <a:off x="990600" y="3276263"/>
            <a:ext cx="10515600" cy="2191864"/>
          </a:xfrm>
          <a:prstGeom prst="rect">
            <a:avLst/>
          </a:prstGeom>
        </p:spPr>
      </p:pic>
      <p:sp>
        <p:nvSpPr>
          <p:cNvPr id="6" name="Rectángulo 5"/>
          <p:cNvSpPr/>
          <p:nvPr/>
        </p:nvSpPr>
        <p:spPr>
          <a:xfrm>
            <a:off x="9372600" y="3972401"/>
            <a:ext cx="6286273" cy="584775"/>
          </a:xfrm>
          <a:prstGeom prst="rect">
            <a:avLst/>
          </a:prstGeom>
        </p:spPr>
        <p:txBody>
          <a:bodyPr wrap="none">
            <a:spAutoFit/>
          </a:bodyPr>
          <a:lstStyle/>
          <a:p>
            <a:r>
              <a:rPr lang="es-CO" sz="3200" dirty="0">
                <a:latin typeface="Arial" panose="020B0604020202020204" pitchFamily="34" charset="0"/>
                <a:cs typeface="Arial" panose="020B0604020202020204" pitchFamily="34" charset="0"/>
              </a:rPr>
              <a:t>ICRP = 200/1.960*100% = 10.2%</a:t>
            </a:r>
          </a:p>
        </p:txBody>
      </p:sp>
      <p:sp>
        <p:nvSpPr>
          <p:cNvPr id="7" name="Rectángulo 6"/>
          <p:cNvSpPr/>
          <p:nvPr/>
        </p:nvSpPr>
        <p:spPr>
          <a:xfrm>
            <a:off x="2514600" y="5829300"/>
            <a:ext cx="12972234" cy="2554545"/>
          </a:xfrm>
          <a:prstGeom prst="rect">
            <a:avLst/>
          </a:prstGeom>
        </p:spPr>
        <p:txBody>
          <a:bodyPr wrap="square">
            <a:spAutoFit/>
          </a:bodyPr>
          <a:lstStyle/>
          <a:p>
            <a:r>
              <a:rPr lang="es-CO" sz="3200" dirty="0">
                <a:latin typeface="Arial" panose="020B0604020202020204" pitchFamily="34" charset="0"/>
                <a:cs typeface="Arial" panose="020B0604020202020204" pitchFamily="34" charset="0"/>
              </a:rPr>
              <a:t>Con la anterior información se puede determinar, que el impacto socioeconómico generado por la casa taller del municipio de Gamarra Cesar durante el periodo 2019- 2023 ha sido muy bajo, en cuanto a la duración y cobertura del proyecto en el municipio teniendo en cuenta la totalidad de la  población  que habitan en él </a:t>
            </a:r>
            <a:r>
              <a:rPr lang="es-CO" sz="3200" dirty="0" smtClean="0">
                <a:latin typeface="Arial" panose="020B0604020202020204" pitchFamily="34" charset="0"/>
                <a:cs typeface="Arial" panose="020B0604020202020204" pitchFamily="34" charset="0"/>
              </a:rPr>
              <a:t>municipio.</a:t>
            </a:r>
            <a:endParaRPr lang="es-CO"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5263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14400" y="1943100"/>
            <a:ext cx="15163800" cy="1077218"/>
          </a:xfrm>
          <a:prstGeom prst="rect">
            <a:avLst/>
          </a:prstGeom>
        </p:spPr>
        <p:txBody>
          <a:bodyPr wrap="square">
            <a:spAutoFit/>
          </a:bodyPr>
          <a:lstStyle/>
          <a:p>
            <a:r>
              <a:rPr lang="es-CO" sz="3200" dirty="0" smtClean="0">
                <a:latin typeface="Arial" panose="020B0604020202020204" pitchFamily="34" charset="0"/>
                <a:cs typeface="Arial" panose="020B0604020202020204" pitchFamily="34" charset="0"/>
              </a:rPr>
              <a:t>3. Proponer </a:t>
            </a:r>
            <a:r>
              <a:rPr lang="es-CO" sz="3200" dirty="0">
                <a:latin typeface="Arial" panose="020B0604020202020204" pitchFamily="34" charset="0"/>
                <a:cs typeface="Arial" panose="020B0604020202020204" pitchFamily="34" charset="0"/>
              </a:rPr>
              <a:t>estrategias que permitan a las participantes desarrollar las habilidades necesarias para el desarrollo de las actividades propuestas por la casa taller.</a:t>
            </a:r>
          </a:p>
        </p:txBody>
      </p:sp>
      <p:pic>
        <p:nvPicPr>
          <p:cNvPr id="3" name="Imagen 2"/>
          <p:cNvPicPr>
            <a:picLocks noChangeAspect="1"/>
          </p:cNvPicPr>
          <p:nvPr/>
        </p:nvPicPr>
        <p:blipFill>
          <a:blip r:embed="rId2"/>
          <a:stretch>
            <a:fillRect/>
          </a:stretch>
        </p:blipFill>
        <p:spPr>
          <a:xfrm>
            <a:off x="2209800" y="3619500"/>
            <a:ext cx="14097000" cy="4904079"/>
          </a:xfrm>
          <a:prstGeom prst="rect">
            <a:avLst/>
          </a:prstGeom>
        </p:spPr>
      </p:pic>
    </p:spTree>
    <p:extLst>
      <p:ext uri="{BB962C8B-B14F-4D97-AF65-F5344CB8AC3E}">
        <p14:creationId xmlns:p14="http://schemas.microsoft.com/office/powerpoint/2010/main" val="211725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CONCLUSIONES Y RECOMENDACIONES</a:t>
            </a:r>
            <a:endParaRPr lang="es-ES" sz="5400" b="1" dirty="0">
              <a:latin typeface="Arial Black" panose="020B0A04020102020204" pitchFamily="34" charset="0"/>
              <a:cs typeface="Arial" pitchFamily="34" charset="0"/>
            </a:endParaRPr>
          </a:p>
        </p:txBody>
      </p:sp>
      <p:sp>
        <p:nvSpPr>
          <p:cNvPr id="5" name="Rectángulo 4"/>
          <p:cNvSpPr/>
          <p:nvPr/>
        </p:nvSpPr>
        <p:spPr>
          <a:xfrm>
            <a:off x="2301998" y="3390900"/>
            <a:ext cx="12801600" cy="4524315"/>
          </a:xfrm>
          <a:prstGeom prst="rect">
            <a:avLst/>
          </a:prstGeom>
        </p:spPr>
        <p:txBody>
          <a:bodyPr wrap="square">
            <a:spAutoFit/>
          </a:bodyPr>
          <a:lstStyle/>
          <a:p>
            <a:pPr algn="just"/>
            <a:r>
              <a:rPr lang="es-CO" sz="3200" dirty="0">
                <a:latin typeface="Arial" panose="020B0604020202020204" pitchFamily="34" charset="0"/>
                <a:cs typeface="Arial" panose="020B0604020202020204" pitchFamily="34" charset="0"/>
              </a:rPr>
              <a:t>Después de haber realizado la investigación sobre el desarrollo socioeconómico de las mujeres que participan en los programas que realiza la casa taller de Gamarra Cesar y conocer algunas de las inquietudes o inconformidades, </a:t>
            </a:r>
            <a:r>
              <a:rPr lang="es-CO" sz="3200" dirty="0" smtClean="0">
                <a:latin typeface="Arial" panose="020B0604020202020204" pitchFamily="34" charset="0"/>
                <a:cs typeface="Arial" panose="020B0604020202020204" pitchFamily="34" charset="0"/>
              </a:rPr>
              <a:t>se </a:t>
            </a:r>
            <a:r>
              <a:rPr lang="es-CO" sz="3200" dirty="0">
                <a:latin typeface="Arial" panose="020B0604020202020204" pitchFamily="34" charset="0"/>
                <a:cs typeface="Arial" panose="020B0604020202020204" pitchFamily="34" charset="0"/>
              </a:rPr>
              <a:t>puede concluir </a:t>
            </a:r>
            <a:r>
              <a:rPr lang="es-CO" sz="3200" dirty="0" smtClean="0">
                <a:latin typeface="Arial" panose="020B0604020202020204" pitchFamily="34" charset="0"/>
                <a:cs typeface="Arial" panose="020B0604020202020204" pitchFamily="34" charset="0"/>
              </a:rPr>
              <a:t>que las </a:t>
            </a:r>
            <a:r>
              <a:rPr lang="es-CO" sz="3200" dirty="0">
                <a:latin typeface="Arial" panose="020B0604020202020204" pitchFamily="34" charset="0"/>
                <a:cs typeface="Arial" panose="020B0604020202020204" pitchFamily="34" charset="0"/>
              </a:rPr>
              <a:t>mujeres beneficiadas, perteneces a los estrato 1 del Sisbén, que deciden capacitarse o emprender por voluntad propia, generalmente son mujeres cabeza de hogar, Aunque el impacto socioeconómico generado por la casa taller en el municipio de Gamarra ha sido muy bajo, en relación con la cantidad de mujeres que hay en el </a:t>
            </a:r>
            <a:r>
              <a:rPr lang="es-CO" sz="3200" dirty="0" smtClean="0">
                <a:latin typeface="Arial" panose="020B0604020202020204" pitchFamily="34" charset="0"/>
                <a:cs typeface="Arial" panose="020B0604020202020204" pitchFamily="34" charset="0"/>
              </a:rPr>
              <a:t>municipio.</a:t>
            </a:r>
            <a:endParaRPr lang="es-CO"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APÉNDICES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8" name="Imagen 7"/>
          <p:cNvPicPr>
            <a:picLocks noChangeAspect="1"/>
          </p:cNvPicPr>
          <p:nvPr/>
        </p:nvPicPr>
        <p:blipFill>
          <a:blip r:embed="rId2"/>
          <a:stretch>
            <a:fillRect/>
          </a:stretch>
        </p:blipFill>
        <p:spPr>
          <a:xfrm>
            <a:off x="10363200" y="2857500"/>
            <a:ext cx="6781800" cy="5846028"/>
          </a:xfrm>
          <a:prstGeom prst="rect">
            <a:avLst/>
          </a:prstGeom>
        </p:spPr>
      </p:pic>
      <p:pic>
        <p:nvPicPr>
          <p:cNvPr id="9" name="Imagen 8"/>
          <p:cNvPicPr>
            <a:picLocks noChangeAspect="1"/>
          </p:cNvPicPr>
          <p:nvPr/>
        </p:nvPicPr>
        <p:blipFill>
          <a:blip r:embed="rId3"/>
          <a:stretch>
            <a:fillRect/>
          </a:stretch>
        </p:blipFill>
        <p:spPr>
          <a:xfrm>
            <a:off x="1981200" y="2857500"/>
            <a:ext cx="8094500" cy="5846028"/>
          </a:xfrm>
          <a:prstGeom prst="rect">
            <a:avLst/>
          </a:prstGeom>
        </p:spPr>
      </p:pic>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BIBLIOGRAFIA</a:t>
            </a:r>
            <a:endParaRPr lang="es-ES" sz="5400" b="1" dirty="0">
              <a:latin typeface="Arial Black" panose="020B0A04020102020204" pitchFamily="34" charset="0"/>
              <a:cs typeface="Arial" pitchFamily="34" charset="0"/>
            </a:endParaRPr>
          </a:p>
        </p:txBody>
      </p:sp>
      <p:sp>
        <p:nvSpPr>
          <p:cNvPr id="5" name="Rectángulo 4"/>
          <p:cNvSpPr/>
          <p:nvPr/>
        </p:nvSpPr>
        <p:spPr>
          <a:xfrm>
            <a:off x="2568698" y="2933700"/>
            <a:ext cx="12268200" cy="5509200"/>
          </a:xfrm>
          <a:prstGeom prst="rect">
            <a:avLst/>
          </a:prstGeom>
        </p:spPr>
        <p:txBody>
          <a:bodyPr wrap="square">
            <a:spAutoFit/>
          </a:bodyPr>
          <a:lstStyle/>
          <a:p>
            <a:pPr algn="just"/>
            <a:r>
              <a:rPr lang="es-CO" sz="3200" dirty="0">
                <a:latin typeface="Arial" panose="020B0604020202020204" pitchFamily="34" charset="0"/>
                <a:cs typeface="Arial" panose="020B0604020202020204" pitchFamily="34" charset="0"/>
              </a:rPr>
              <a:t>Alejandra, H. A. (2018). Análisis del emprendimiento en chile "factores que influyen en el éxito y el fracaso del emprendimiento y el emprendimiento social". Brasil: Covilha.</a:t>
            </a:r>
          </a:p>
          <a:p>
            <a:pPr algn="just"/>
            <a:endParaRPr lang="es-CO" sz="3200" dirty="0">
              <a:latin typeface="Arial" panose="020B0604020202020204" pitchFamily="34" charset="0"/>
              <a:cs typeface="Arial" panose="020B0604020202020204" pitchFamily="34" charset="0"/>
            </a:endParaRPr>
          </a:p>
          <a:p>
            <a:pPr algn="just"/>
            <a:r>
              <a:rPr lang="es-CO" sz="3200" dirty="0">
                <a:latin typeface="Arial" panose="020B0604020202020204" pitchFamily="34" charset="0"/>
                <a:cs typeface="Arial" panose="020B0604020202020204" pitchFamily="34" charset="0"/>
              </a:rPr>
              <a:t>Anita, P. S. (2016). Memoria y visibilidad "la casa taller de la mujer de Valparaíso y el  devenir de un nosotras". Chile: Universidad de Chile</a:t>
            </a:r>
            <a:r>
              <a:rPr lang="es-CO" sz="3200" dirty="0" smtClean="0">
                <a:latin typeface="Arial" panose="020B0604020202020204" pitchFamily="34" charset="0"/>
                <a:cs typeface="Arial" panose="020B0604020202020204" pitchFamily="34" charset="0"/>
              </a:rPr>
              <a:t>.</a:t>
            </a:r>
          </a:p>
          <a:p>
            <a:pPr algn="just"/>
            <a:endParaRPr lang="es-CO" sz="3200" dirty="0" smtClean="0">
              <a:latin typeface="Arial" panose="020B0604020202020204" pitchFamily="34" charset="0"/>
              <a:cs typeface="Arial" panose="020B0604020202020204" pitchFamily="34" charset="0"/>
            </a:endParaRPr>
          </a:p>
          <a:p>
            <a:pPr algn="just"/>
            <a:r>
              <a:rPr lang="es-CO" sz="3200" dirty="0">
                <a:latin typeface="Arial" panose="020B0604020202020204" pitchFamily="34" charset="0"/>
                <a:cs typeface="Arial" panose="020B0604020202020204" pitchFamily="34" charset="0"/>
              </a:rPr>
              <a:t>Cecilia, P. (2017). Mujer emprendedora en la ciudad de San Juan de Pasto "estudio sobre    dificultades y factores de éxito a nivel empresarial". San Juan de Pasto: Universidad del Valle.</a:t>
            </a: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txBody>
              <a:bodyPr/>
              <a:lstStyle/>
              <a:p>
                <a:endParaRPr lang="es-CO"/>
              </a:p>
            </p:txBody>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txBody>
              <a:bodyPr/>
              <a:lstStyle/>
              <a:p>
                <a:endParaRPr lang="es-CO"/>
              </a:p>
            </p:txBody>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txBody>
              <a:bodyPr/>
              <a:lstStyle/>
              <a:p>
                <a:endParaRPr lang="es-CO"/>
              </a:p>
            </p:txBody>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txBody>
            <a:bodyPr/>
            <a:lstStyle/>
            <a:p>
              <a:endParaRPr lang="es-CO"/>
            </a:p>
          </p:txBody>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txBody>
            <a:bodyPr/>
            <a:lstStyle/>
            <a:p>
              <a:endParaRPr lang="es-CO"/>
            </a:p>
          </p:txBody>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txBody>
            <a:bodyPr/>
            <a:lstStyle/>
            <a:p>
              <a:endParaRPr lang="es-CO"/>
            </a:p>
          </p:txBody>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1" name="TextBox 6"/>
          <p:cNvSpPr txBox="1"/>
          <p:nvPr/>
        </p:nvSpPr>
        <p:spPr>
          <a:xfrm>
            <a:off x="4081351" y="1682843"/>
            <a:ext cx="9491199" cy="1240404"/>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INTRODUCCIÓN</a:t>
            </a:r>
            <a:endParaRPr lang="en-US" sz="5400" dirty="0">
              <a:latin typeface="Arial Black" panose="020B0A04020102020204" pitchFamily="34" charset="0"/>
            </a:endParaRPr>
          </a:p>
        </p:txBody>
      </p:sp>
      <p:sp>
        <p:nvSpPr>
          <p:cNvPr id="32" name="TextBox 26"/>
          <p:cNvSpPr txBox="1"/>
          <p:nvPr/>
        </p:nvSpPr>
        <p:spPr>
          <a:xfrm>
            <a:off x="2190267" y="3619500"/>
            <a:ext cx="14052572" cy="3462486"/>
          </a:xfrm>
          <a:prstGeom prst="rect">
            <a:avLst/>
          </a:prstGeom>
        </p:spPr>
        <p:txBody>
          <a:bodyPr wrap="square" lIns="0" tIns="0" rIns="0" bIns="0" rtlCol="0" anchor="t">
            <a:spAutoFit/>
          </a:bodyPr>
          <a:lstStyle/>
          <a:p>
            <a:pPr algn="just">
              <a:lnSpc>
                <a:spcPts val="4529"/>
              </a:lnSpc>
            </a:pPr>
            <a:r>
              <a:rPr lang="es-ES" sz="3200" dirty="0">
                <a:solidFill>
                  <a:srgbClr val="000000"/>
                </a:solidFill>
                <a:latin typeface="Arial" panose="020B0604020202020204" pitchFamily="34" charset="0"/>
                <a:cs typeface="Arial" panose="020B0604020202020204" pitchFamily="34" charset="0"/>
              </a:rPr>
              <a:t>El emprendimiento en la mujer ha sido un factor de suma importancia, hoy día se  han adecuado diferentes escenarios donde la inclusión y su participación </a:t>
            </a:r>
            <a:r>
              <a:rPr lang="es-ES" sz="3200" dirty="0" smtClean="0">
                <a:solidFill>
                  <a:srgbClr val="000000"/>
                </a:solidFill>
                <a:latin typeface="Arial" panose="020B0604020202020204" pitchFamily="34" charset="0"/>
                <a:cs typeface="Arial" panose="020B0604020202020204" pitchFamily="34" charset="0"/>
              </a:rPr>
              <a:t>como representante </a:t>
            </a:r>
            <a:r>
              <a:rPr lang="es-ES" sz="3200" dirty="0">
                <a:solidFill>
                  <a:srgbClr val="000000"/>
                </a:solidFill>
                <a:latin typeface="Arial" panose="020B0604020202020204" pitchFamily="34" charset="0"/>
                <a:cs typeface="Arial" panose="020B0604020202020204" pitchFamily="34" charset="0"/>
              </a:rPr>
              <a:t>de </a:t>
            </a:r>
            <a:r>
              <a:rPr lang="es-ES" sz="3200" dirty="0" smtClean="0">
                <a:solidFill>
                  <a:srgbClr val="000000"/>
                </a:solidFill>
                <a:latin typeface="Arial" panose="020B0604020202020204" pitchFamily="34" charset="0"/>
                <a:cs typeface="Arial" panose="020B0604020202020204" pitchFamily="34" charset="0"/>
              </a:rPr>
              <a:t>empoderamiento, les </a:t>
            </a:r>
            <a:r>
              <a:rPr lang="es-ES" sz="3200" dirty="0">
                <a:solidFill>
                  <a:srgbClr val="000000"/>
                </a:solidFill>
                <a:latin typeface="Arial" panose="020B0604020202020204" pitchFamily="34" charset="0"/>
                <a:cs typeface="Arial" panose="020B0604020202020204" pitchFamily="34" charset="0"/>
              </a:rPr>
              <a:t>permite desarrollarse y fortalecer su  propia identidad, La casa taller de la mujer de Gamarra </a:t>
            </a:r>
            <a:r>
              <a:rPr lang="es-ES" sz="3200" dirty="0" smtClean="0">
                <a:solidFill>
                  <a:srgbClr val="000000"/>
                </a:solidFill>
                <a:latin typeface="Arial" panose="020B0604020202020204" pitchFamily="34" charset="0"/>
                <a:cs typeface="Arial" panose="020B0604020202020204" pitchFamily="34" charset="0"/>
              </a:rPr>
              <a:t>Cesar</a:t>
            </a:r>
            <a:r>
              <a:rPr lang="es-ES" sz="3200" dirty="0">
                <a:solidFill>
                  <a:srgbClr val="000000"/>
                </a:solidFill>
                <a:latin typeface="Arial" panose="020B0604020202020204" pitchFamily="34" charset="0"/>
                <a:cs typeface="Arial" panose="020B0604020202020204" pitchFamily="34" charset="0"/>
              </a:rPr>
              <a:t>, es un espacio de  participación, capacitación y construcción dirigido a la mujer como sujeto de  cambio social. </a:t>
            </a:r>
            <a:endParaRPr lang="en-US" sz="3200" dirty="0">
              <a:solidFill>
                <a:srgbClr val="000000"/>
              </a:solidFill>
              <a:latin typeface="Arial" panose="020B0604020202020204" pitchFamily="34" charset="0"/>
              <a:cs typeface="Arial" panose="020B0604020202020204" pitchFamily="34" charset="0"/>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sp>
        <p:nvSpPr>
          <p:cNvPr id="4" name="TextBox 26"/>
          <p:cNvSpPr txBox="1"/>
          <p:nvPr/>
        </p:nvSpPr>
        <p:spPr>
          <a:xfrm>
            <a:off x="1470014" y="3467100"/>
            <a:ext cx="15347972" cy="5770811"/>
          </a:xfrm>
          <a:prstGeom prst="rect">
            <a:avLst/>
          </a:prstGeom>
        </p:spPr>
        <p:txBody>
          <a:bodyPr wrap="square" lIns="0" tIns="0" rIns="0" bIns="0" rtlCol="0" anchor="t">
            <a:spAutoFit/>
          </a:bodyPr>
          <a:lstStyle/>
          <a:p>
            <a:pPr algn="just">
              <a:lnSpc>
                <a:spcPts val="4529"/>
              </a:lnSpc>
            </a:pPr>
            <a:r>
              <a:rPr lang="es-CO" sz="3200" dirty="0" smtClean="0">
                <a:solidFill>
                  <a:srgbClr val="000000"/>
                </a:solidFill>
                <a:latin typeface="Arial" panose="020B0604020202020204" pitchFamily="34" charset="0"/>
                <a:cs typeface="Arial" panose="020B0604020202020204" pitchFamily="34" charset="0"/>
              </a:rPr>
              <a:t>Uno </a:t>
            </a:r>
            <a:r>
              <a:rPr lang="es-CO" sz="3200" dirty="0">
                <a:solidFill>
                  <a:srgbClr val="000000"/>
                </a:solidFill>
                <a:latin typeface="Arial" panose="020B0604020202020204" pitchFamily="34" charset="0"/>
                <a:cs typeface="Arial" panose="020B0604020202020204" pitchFamily="34" charset="0"/>
              </a:rPr>
              <a:t>de los principales problemas que se puede evidenciar es que la casa taller en la actualidad no cuenta con una base de datos, en la cual se tenga registrado el progreso que han tenido las mujeres que se han capacitado en dicho taller, también  se desconoce el proceso que estas mujeres han tenido después de terminar dichas capacitaciones, también se evidencia la falta de acompañamiento por parte de las entidades a cargo, la falta de recursos, apoyo y seguimiento. Pero ante todo esto nos surge una interrogante ¿Cuál ha sido el  desarrollo social y económico de las mujeres que han participado de los  programas que ofrece la casa taller entre el </a:t>
            </a:r>
            <a:r>
              <a:rPr lang="es-CO" sz="3200">
                <a:solidFill>
                  <a:srgbClr val="000000"/>
                </a:solidFill>
                <a:latin typeface="Arial" panose="020B0604020202020204" pitchFamily="34" charset="0"/>
                <a:cs typeface="Arial" panose="020B0604020202020204" pitchFamily="34" charset="0"/>
              </a:rPr>
              <a:t>año </a:t>
            </a:r>
            <a:r>
              <a:rPr lang="es-CO" sz="3200" smtClean="0">
                <a:solidFill>
                  <a:srgbClr val="000000"/>
                </a:solidFill>
                <a:latin typeface="Arial" panose="020B0604020202020204" pitchFamily="34" charset="0"/>
                <a:cs typeface="Arial" panose="020B0604020202020204" pitchFamily="34" charset="0"/>
              </a:rPr>
              <a:t>2019-2023?</a:t>
            </a:r>
            <a:endParaRPr lang="es-CO" sz="3200" dirty="0">
              <a:solidFill>
                <a:srgbClr val="000000"/>
              </a:solidFill>
              <a:latin typeface="Arial" panose="020B0604020202020204" pitchFamily="34" charset="0"/>
              <a:cs typeface="Arial" panose="020B0604020202020204" pitchFamily="34" charset="0"/>
            </a:endParaRPr>
          </a:p>
          <a:p>
            <a:pPr algn="just">
              <a:lnSpc>
                <a:spcPts val="4529"/>
              </a:lnSpc>
            </a:pPr>
            <a:r>
              <a:rPr lang="es-ES" sz="3200" dirty="0" smtClean="0">
                <a:solidFill>
                  <a:srgbClr val="000000"/>
                </a:solidFill>
                <a:latin typeface="Arial   "/>
              </a:rPr>
              <a:t> </a:t>
            </a:r>
            <a:endParaRPr lang="en-US" sz="3200" dirty="0">
              <a:solidFill>
                <a:srgbClr val="000000"/>
              </a:solidFill>
              <a:latin typeface="Arial   "/>
            </a:endParaRPr>
          </a:p>
        </p:txBody>
      </p:sp>
    </p:spTree>
    <p:extLst>
      <p:ext uri="{BB962C8B-B14F-4D97-AF65-F5344CB8AC3E}">
        <p14:creationId xmlns:p14="http://schemas.microsoft.com/office/powerpoint/2010/main" val="326381992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772979" y="1811803"/>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
        <p:nvSpPr>
          <p:cNvPr id="27" name="TextBox 26"/>
          <p:cNvSpPr txBox="1"/>
          <p:nvPr/>
        </p:nvSpPr>
        <p:spPr>
          <a:xfrm>
            <a:off x="1111228" y="3856584"/>
            <a:ext cx="14966972" cy="2885405"/>
          </a:xfrm>
          <a:prstGeom prst="rect">
            <a:avLst/>
          </a:prstGeom>
        </p:spPr>
        <p:txBody>
          <a:bodyPr wrap="square" lIns="0" tIns="0" rIns="0" bIns="0" rtlCol="0" anchor="t">
            <a:spAutoFit/>
          </a:bodyPr>
          <a:lstStyle/>
          <a:p>
            <a:pPr algn="just">
              <a:lnSpc>
                <a:spcPts val="4529"/>
              </a:lnSpc>
            </a:pPr>
            <a:r>
              <a:rPr lang="es-ES" sz="3200" dirty="0">
                <a:solidFill>
                  <a:srgbClr val="000000"/>
                </a:solidFill>
                <a:latin typeface="Arial" panose="020B0604020202020204" pitchFamily="34" charset="0"/>
                <a:cs typeface="Arial" panose="020B0604020202020204" pitchFamily="34" charset="0"/>
              </a:rPr>
              <a:t>El emprendimiento en Colombia esta generando una creciente aceptación social, en  esta ocasión, se hace necesario visibilizar el papel femenino como ser  multifuncional, ya que por mucho tiempo fue irrelevante su participación, justificando  así una cultura patriarcal que devalúa el trabajo en materia de conocimiento,  habilidades y producción intelectual.</a:t>
            </a:r>
            <a:endParaRPr lang="en-US" sz="32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209799" y="1790700"/>
            <a:ext cx="13868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TIPO DE </a:t>
            </a:r>
            <a:r>
              <a:rPr lang="es-MX" sz="5400" b="1" dirty="0" smtClean="0">
                <a:latin typeface="Arial Black" panose="020B0A04020102020204" pitchFamily="34" charset="0"/>
                <a:cs typeface="Arial" pitchFamily="34" charset="0"/>
              </a:rPr>
              <a:t>INVESTIGACIÓN </a:t>
            </a:r>
            <a:r>
              <a:rPr lang="es-MX" sz="5400" b="1" dirty="0">
                <a:latin typeface="Arial Black" panose="020B0A04020102020204" pitchFamily="34" charset="0"/>
                <a:cs typeface="Arial" pitchFamily="34" charset="0"/>
              </a:rPr>
              <a:t>POBLACIÓN, MUESTRA.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sp>
        <p:nvSpPr>
          <p:cNvPr id="5" name="TextBox 26"/>
          <p:cNvSpPr txBox="1"/>
          <p:nvPr/>
        </p:nvSpPr>
        <p:spPr>
          <a:xfrm>
            <a:off x="1111228" y="3856584"/>
            <a:ext cx="14052572" cy="2308324"/>
          </a:xfrm>
          <a:prstGeom prst="rect">
            <a:avLst/>
          </a:prstGeom>
        </p:spPr>
        <p:txBody>
          <a:bodyPr wrap="square" lIns="0" tIns="0" rIns="0" bIns="0" rtlCol="0" anchor="t">
            <a:spAutoFit/>
          </a:bodyPr>
          <a:lstStyle/>
          <a:p>
            <a:pPr marL="514350" indent="-514350" algn="just">
              <a:lnSpc>
                <a:spcPts val="4529"/>
              </a:lnSpc>
              <a:buFont typeface="Arial" panose="020B0604020202020204" pitchFamily="34" charset="0"/>
              <a:buChar char="•"/>
            </a:pPr>
            <a:r>
              <a:rPr lang="es-ES" sz="3200" dirty="0" smtClean="0">
                <a:solidFill>
                  <a:srgbClr val="000000"/>
                </a:solidFill>
                <a:latin typeface="Arial" panose="020B0604020202020204" pitchFamily="34" charset="0"/>
                <a:cs typeface="Arial" panose="020B0604020202020204" pitchFamily="34" charset="0"/>
              </a:rPr>
              <a:t>El enfoque de esta investigación es mixto de corte transversal.</a:t>
            </a:r>
          </a:p>
          <a:p>
            <a:pPr marL="457200" indent="-457200" algn="just">
              <a:lnSpc>
                <a:spcPts val="4529"/>
              </a:lnSpc>
              <a:buFont typeface="Arial" panose="020B0604020202020204" pitchFamily="34" charset="0"/>
              <a:buChar char="•"/>
            </a:pPr>
            <a:r>
              <a:rPr lang="es-CO" sz="3200" dirty="0" smtClean="0">
                <a:solidFill>
                  <a:srgbClr val="000000"/>
                </a:solidFill>
                <a:latin typeface="Arial" panose="020B0604020202020204" pitchFamily="34" charset="0"/>
                <a:cs typeface="Arial" panose="020B0604020202020204" pitchFamily="34" charset="0"/>
              </a:rPr>
              <a:t>El </a:t>
            </a:r>
            <a:r>
              <a:rPr lang="es-CO" sz="3200" dirty="0">
                <a:solidFill>
                  <a:srgbClr val="000000"/>
                </a:solidFill>
                <a:latin typeface="Arial" panose="020B0604020202020204" pitchFamily="34" charset="0"/>
                <a:cs typeface="Arial" panose="020B0604020202020204" pitchFamily="34" charset="0"/>
              </a:rPr>
              <a:t>tipo de estudio que se implementó en esta investigación fue el </a:t>
            </a:r>
            <a:r>
              <a:rPr lang="es-CO" sz="3200" dirty="0" smtClean="0">
                <a:solidFill>
                  <a:srgbClr val="000000"/>
                </a:solidFill>
                <a:latin typeface="Arial" panose="020B0604020202020204" pitchFamily="34" charset="0"/>
                <a:cs typeface="Arial" panose="020B0604020202020204" pitchFamily="34" charset="0"/>
              </a:rPr>
              <a:t>explicativo.</a:t>
            </a:r>
            <a:r>
              <a:rPr lang="es-ES" sz="3200" dirty="0" smtClean="0">
                <a:solidFill>
                  <a:srgbClr val="000000"/>
                </a:solidFill>
                <a:latin typeface="Arial" panose="020B0604020202020204" pitchFamily="34" charset="0"/>
                <a:cs typeface="Arial" panose="020B0604020202020204" pitchFamily="34" charset="0"/>
              </a:rPr>
              <a:t>  </a:t>
            </a:r>
            <a:endParaRPr lang="es-ES" sz="3200" dirty="0">
              <a:solidFill>
                <a:srgbClr val="000000"/>
              </a:solidFill>
              <a:latin typeface="Arial" panose="020B0604020202020204" pitchFamily="34" charset="0"/>
              <a:cs typeface="Arial" panose="020B0604020202020204" pitchFamily="34" charset="0"/>
            </a:endParaRPr>
          </a:p>
          <a:p>
            <a:pPr marL="457200" indent="-457200" algn="just">
              <a:lnSpc>
                <a:spcPts val="4529"/>
              </a:lnSpc>
              <a:buFont typeface="Arial" panose="020B0604020202020204" pitchFamily="34" charset="0"/>
              <a:buChar char="•"/>
            </a:pPr>
            <a:r>
              <a:rPr lang="es-ES" sz="3200" dirty="0">
                <a:solidFill>
                  <a:srgbClr val="000000"/>
                </a:solidFill>
                <a:latin typeface="Arial" panose="020B0604020202020204" pitchFamily="34" charset="0"/>
                <a:cs typeface="Arial" panose="020B0604020202020204" pitchFamily="34" charset="0"/>
              </a:rPr>
              <a:t>Población	objeto </a:t>
            </a:r>
            <a:r>
              <a:rPr lang="es-ES" sz="3200" dirty="0" smtClean="0">
                <a:solidFill>
                  <a:srgbClr val="000000"/>
                </a:solidFill>
                <a:latin typeface="Arial" panose="020B0604020202020204" pitchFamily="34" charset="0"/>
                <a:cs typeface="Arial" panose="020B0604020202020204" pitchFamily="34" charset="0"/>
              </a:rPr>
              <a:t>de estudio 200 mujeres.  </a:t>
            </a:r>
            <a:endParaRPr lang="es-ES" sz="32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grpSp>
        <p:nvGrpSpPr>
          <p:cNvPr id="24" name="Group 7"/>
          <p:cNvGrpSpPr/>
          <p:nvPr/>
        </p:nvGrpSpPr>
        <p:grpSpPr>
          <a:xfrm>
            <a:off x="11201400" y="2419934"/>
            <a:ext cx="6419388" cy="1379150"/>
            <a:chOff x="0" y="0"/>
            <a:chExt cx="3509512" cy="1871998"/>
          </a:xfrm>
        </p:grpSpPr>
        <p:sp>
          <p:nvSpPr>
            <p:cNvPr id="25"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txBody>
            <a:bodyPr/>
            <a:lstStyle/>
            <a:p>
              <a:endParaRPr lang="es-CO"/>
            </a:p>
          </p:txBody>
        </p:sp>
      </p:grpSp>
      <p:sp>
        <p:nvSpPr>
          <p:cNvPr id="23" name="TextBox 6"/>
          <p:cNvSpPr txBox="1"/>
          <p:nvPr/>
        </p:nvSpPr>
        <p:spPr>
          <a:xfrm>
            <a:off x="11872073" y="2388441"/>
            <a:ext cx="5078042" cy="1410643"/>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OBJETIVOS</a:t>
            </a:r>
            <a:endParaRPr lang="en-US" sz="5400" dirty="0">
              <a:latin typeface="Arial Black" panose="020B0A04020102020204" pitchFamily="34" charset="0"/>
            </a:endParaRPr>
          </a:p>
        </p:txBody>
      </p:sp>
      <p:pic>
        <p:nvPicPr>
          <p:cNvPr id="26" name="Imagen 25"/>
          <p:cNvPicPr>
            <a:picLocks noChangeAspect="1"/>
          </p:cNvPicPr>
          <p:nvPr/>
        </p:nvPicPr>
        <p:blipFill>
          <a:blip r:embed="rId3"/>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56" name="Rectángulo 12"/>
          <p:cNvSpPr>
            <a:spLocks noChangeArrowheads="1"/>
          </p:cNvSpPr>
          <p:nvPr/>
        </p:nvSpPr>
        <p:spPr bwMode="auto">
          <a:xfrm>
            <a:off x="1371600" y="1835159"/>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GENERAL</a:t>
            </a:r>
          </a:p>
        </p:txBody>
      </p:sp>
      <p:sp>
        <p:nvSpPr>
          <p:cNvPr id="57" name="Rectángulo 12"/>
          <p:cNvSpPr>
            <a:spLocks noChangeArrowheads="1"/>
          </p:cNvSpPr>
          <p:nvPr/>
        </p:nvSpPr>
        <p:spPr bwMode="auto">
          <a:xfrm>
            <a:off x="1371600" y="5382785"/>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ESPECIFICOS</a:t>
            </a:r>
          </a:p>
        </p:txBody>
      </p:sp>
      <p:sp>
        <p:nvSpPr>
          <p:cNvPr id="58" name="TextBox 26"/>
          <p:cNvSpPr txBox="1"/>
          <p:nvPr/>
        </p:nvSpPr>
        <p:spPr>
          <a:xfrm>
            <a:off x="852794" y="2730801"/>
            <a:ext cx="8992881" cy="2308324"/>
          </a:xfrm>
          <a:prstGeom prst="rect">
            <a:avLst/>
          </a:prstGeom>
        </p:spPr>
        <p:txBody>
          <a:bodyPr lIns="0" tIns="0" rIns="0" bIns="0" rtlCol="0" anchor="t">
            <a:spAutoFit/>
          </a:bodyPr>
          <a:lstStyle/>
          <a:p>
            <a:pPr algn="just">
              <a:lnSpc>
                <a:spcPts val="4529"/>
              </a:lnSpc>
            </a:pPr>
            <a:r>
              <a:rPr lang="es-ES" sz="3200" dirty="0">
                <a:solidFill>
                  <a:srgbClr val="000000"/>
                </a:solidFill>
                <a:latin typeface="Arial" panose="020B0604020202020204" pitchFamily="34" charset="0"/>
                <a:cs typeface="Arial" panose="020B0604020202020204" pitchFamily="34" charset="0"/>
              </a:rPr>
              <a:t>Analizar el desarrollo socioeconómico de las mujeres  que participaron de los programas que realiza la casa  taller de Gamarra-Cesar entre el periodo 2019-2023</a:t>
            </a:r>
            <a:endParaRPr lang="en-US" sz="3200" dirty="0">
              <a:solidFill>
                <a:srgbClr val="000000"/>
              </a:solidFill>
              <a:latin typeface="Arial" panose="020B0604020202020204" pitchFamily="34" charset="0"/>
              <a:cs typeface="Arial" panose="020B0604020202020204" pitchFamily="34" charset="0"/>
            </a:endParaRPr>
          </a:p>
        </p:txBody>
      </p:sp>
      <p:sp>
        <p:nvSpPr>
          <p:cNvPr id="59" name="TextBox 26"/>
          <p:cNvSpPr txBox="1"/>
          <p:nvPr/>
        </p:nvSpPr>
        <p:spPr>
          <a:xfrm>
            <a:off x="1243094" y="6176814"/>
            <a:ext cx="16760462" cy="3462486"/>
          </a:xfrm>
          <a:prstGeom prst="rect">
            <a:avLst/>
          </a:prstGeom>
        </p:spPr>
        <p:txBody>
          <a:bodyPr wrap="square" lIns="0" tIns="0" rIns="0" bIns="0" rtlCol="0" anchor="t">
            <a:spAutoFit/>
          </a:bodyPr>
          <a:lstStyle/>
          <a:p>
            <a:pPr marL="442913" algn="just">
              <a:lnSpc>
                <a:spcPts val="4529"/>
              </a:lnSpc>
            </a:pPr>
            <a:r>
              <a:rPr lang="es-ES" sz="3200" dirty="0">
                <a:solidFill>
                  <a:srgbClr val="000000"/>
                </a:solidFill>
                <a:latin typeface="Arial" panose="020B0604020202020204" pitchFamily="34" charset="0"/>
                <a:cs typeface="Arial" panose="020B0604020202020204" pitchFamily="34" charset="0"/>
              </a:rPr>
              <a:t>1. </a:t>
            </a:r>
            <a:r>
              <a:rPr lang="es-ES" sz="3200" dirty="0" smtClean="0">
                <a:solidFill>
                  <a:srgbClr val="000000"/>
                </a:solidFill>
                <a:latin typeface="Arial" panose="020B0604020202020204" pitchFamily="34" charset="0"/>
                <a:cs typeface="Arial" panose="020B0604020202020204" pitchFamily="34" charset="0"/>
              </a:rPr>
              <a:t>Caracterizar a</a:t>
            </a:r>
            <a:r>
              <a:rPr lang="es-ES" sz="3200" dirty="0">
                <a:solidFill>
                  <a:srgbClr val="000000"/>
                </a:solidFill>
                <a:latin typeface="Arial" panose="020B0604020202020204" pitchFamily="34" charset="0"/>
                <a:cs typeface="Arial" panose="020B0604020202020204" pitchFamily="34" charset="0"/>
              </a:rPr>
              <a:t>	</a:t>
            </a:r>
            <a:r>
              <a:rPr lang="es-ES" sz="3200" dirty="0" smtClean="0">
                <a:solidFill>
                  <a:srgbClr val="000000"/>
                </a:solidFill>
                <a:latin typeface="Arial" panose="020B0604020202020204" pitchFamily="34" charset="0"/>
                <a:cs typeface="Arial" panose="020B0604020202020204" pitchFamily="34" charset="0"/>
              </a:rPr>
              <a:t>las mujeres</a:t>
            </a:r>
            <a:r>
              <a:rPr lang="es-ES" sz="3200" dirty="0">
                <a:solidFill>
                  <a:srgbClr val="000000"/>
                </a:solidFill>
                <a:latin typeface="Arial" panose="020B0604020202020204" pitchFamily="34" charset="0"/>
                <a:cs typeface="Arial" panose="020B0604020202020204" pitchFamily="34" charset="0"/>
              </a:rPr>
              <a:t> </a:t>
            </a:r>
            <a:r>
              <a:rPr lang="es-ES" sz="3200" dirty="0" smtClean="0">
                <a:solidFill>
                  <a:srgbClr val="000000"/>
                </a:solidFill>
                <a:latin typeface="Arial" panose="020B0604020202020204" pitchFamily="34" charset="0"/>
                <a:cs typeface="Arial" panose="020B0604020202020204" pitchFamily="34" charset="0"/>
              </a:rPr>
              <a:t>que</a:t>
            </a:r>
            <a:r>
              <a:rPr lang="es-ES" sz="3200" dirty="0">
                <a:solidFill>
                  <a:srgbClr val="000000"/>
                </a:solidFill>
                <a:latin typeface="Arial" panose="020B0604020202020204" pitchFamily="34" charset="0"/>
                <a:cs typeface="Arial" panose="020B0604020202020204" pitchFamily="34" charset="0"/>
              </a:rPr>
              <a:t> </a:t>
            </a:r>
            <a:r>
              <a:rPr lang="es-ES" sz="3200" dirty="0" smtClean="0">
                <a:solidFill>
                  <a:srgbClr val="000000"/>
                </a:solidFill>
                <a:latin typeface="Arial" panose="020B0604020202020204" pitchFamily="34" charset="0"/>
                <a:cs typeface="Arial" panose="020B0604020202020204" pitchFamily="34" charset="0"/>
              </a:rPr>
              <a:t>participaron de </a:t>
            </a:r>
            <a:r>
              <a:rPr lang="es-ES" sz="3200" dirty="0">
                <a:solidFill>
                  <a:srgbClr val="000000"/>
                </a:solidFill>
                <a:latin typeface="Arial" panose="020B0604020202020204" pitchFamily="34" charset="0"/>
                <a:cs typeface="Arial" panose="020B0604020202020204" pitchFamily="34" charset="0"/>
              </a:rPr>
              <a:t>los </a:t>
            </a:r>
            <a:r>
              <a:rPr lang="es-ES" sz="3200" dirty="0" smtClean="0">
                <a:solidFill>
                  <a:srgbClr val="000000"/>
                </a:solidFill>
                <a:latin typeface="Arial" panose="020B0604020202020204" pitchFamily="34" charset="0"/>
                <a:cs typeface="Arial" panose="020B0604020202020204" pitchFamily="34" charset="0"/>
              </a:rPr>
              <a:t>programas de </a:t>
            </a:r>
            <a:r>
              <a:rPr lang="es-ES" sz="3200" dirty="0">
                <a:solidFill>
                  <a:srgbClr val="000000"/>
                </a:solidFill>
                <a:latin typeface="Arial" panose="020B0604020202020204" pitchFamily="34" charset="0"/>
                <a:cs typeface="Arial" panose="020B0604020202020204" pitchFamily="34" charset="0"/>
              </a:rPr>
              <a:t>la casa taller de  Gamarra - Cesar.</a:t>
            </a:r>
          </a:p>
          <a:p>
            <a:pPr marL="530225" algn="just">
              <a:lnSpc>
                <a:spcPts val="4529"/>
              </a:lnSpc>
            </a:pPr>
            <a:r>
              <a:rPr lang="es-ES" sz="3200" dirty="0" smtClean="0">
                <a:solidFill>
                  <a:srgbClr val="000000"/>
                </a:solidFill>
                <a:latin typeface="Arial" panose="020B0604020202020204" pitchFamily="34" charset="0"/>
                <a:cs typeface="Arial" panose="020B0604020202020204" pitchFamily="34" charset="0"/>
              </a:rPr>
              <a:t>2.</a:t>
            </a:r>
            <a:r>
              <a:rPr lang="es-CO" sz="3200" dirty="0" smtClean="0">
                <a:solidFill>
                  <a:srgbClr val="000000"/>
                </a:solidFill>
                <a:latin typeface="Arial" panose="020B0604020202020204" pitchFamily="34" charset="0"/>
                <a:cs typeface="Arial" panose="020B0604020202020204" pitchFamily="34" charset="0"/>
              </a:rPr>
              <a:t> Establecer </a:t>
            </a:r>
            <a:r>
              <a:rPr lang="es-CO" sz="3200" dirty="0">
                <a:solidFill>
                  <a:srgbClr val="000000"/>
                </a:solidFill>
                <a:latin typeface="Arial" panose="020B0604020202020204" pitchFamily="34" charset="0"/>
                <a:cs typeface="Arial" panose="020B0604020202020204" pitchFamily="34" charset="0"/>
              </a:rPr>
              <a:t>el impacto socioeconómico de las participantes de los programas y el acompañamiento recibido por la casa taller</a:t>
            </a:r>
            <a:r>
              <a:rPr lang="es-ES" sz="3200" dirty="0" smtClean="0">
                <a:solidFill>
                  <a:srgbClr val="000000"/>
                </a:solidFill>
                <a:latin typeface="Arial" panose="020B0604020202020204" pitchFamily="34" charset="0"/>
                <a:cs typeface="Arial" panose="020B0604020202020204" pitchFamily="34" charset="0"/>
              </a:rPr>
              <a:t>.</a:t>
            </a:r>
            <a:endParaRPr lang="es-ES" sz="3200" dirty="0">
              <a:solidFill>
                <a:srgbClr val="000000"/>
              </a:solidFill>
              <a:latin typeface="Arial" panose="020B0604020202020204" pitchFamily="34" charset="0"/>
              <a:cs typeface="Arial" panose="020B0604020202020204" pitchFamily="34" charset="0"/>
            </a:endParaRPr>
          </a:p>
          <a:p>
            <a:pPr marL="530225" algn="just">
              <a:lnSpc>
                <a:spcPts val="4529"/>
              </a:lnSpc>
            </a:pPr>
            <a:r>
              <a:rPr lang="es-ES" sz="3200" dirty="0" smtClean="0">
                <a:solidFill>
                  <a:srgbClr val="000000"/>
                </a:solidFill>
                <a:latin typeface="Arial" panose="020B0604020202020204" pitchFamily="34" charset="0"/>
                <a:cs typeface="Arial" panose="020B0604020202020204" pitchFamily="34" charset="0"/>
              </a:rPr>
              <a:t>3. </a:t>
            </a:r>
            <a:r>
              <a:rPr lang="es-CO" sz="3200" dirty="0" smtClean="0">
                <a:solidFill>
                  <a:srgbClr val="000000"/>
                </a:solidFill>
                <a:latin typeface="Arial" panose="020B0604020202020204" pitchFamily="34" charset="0"/>
                <a:cs typeface="Arial" panose="020B0604020202020204" pitchFamily="34" charset="0"/>
              </a:rPr>
              <a:t>Proponer </a:t>
            </a:r>
            <a:r>
              <a:rPr lang="es-CO" sz="3200" dirty="0">
                <a:solidFill>
                  <a:srgbClr val="000000"/>
                </a:solidFill>
                <a:latin typeface="Arial" panose="020B0604020202020204" pitchFamily="34" charset="0"/>
                <a:cs typeface="Arial" panose="020B0604020202020204" pitchFamily="34" charset="0"/>
              </a:rPr>
              <a:t>estrategias que permitan a las participantes desarrollar las habilidades necesarias para el desarrollo de las actividades propuestas por la casa taller.</a:t>
            </a:r>
            <a:endParaRPr lang="en-US" sz="3200" dirty="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40098" y="6477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5" name="Rectángulo 4"/>
          <p:cNvSpPr/>
          <p:nvPr/>
        </p:nvSpPr>
        <p:spPr>
          <a:xfrm>
            <a:off x="996775" y="2537692"/>
            <a:ext cx="15925800" cy="1077218"/>
          </a:xfrm>
          <a:prstGeom prst="rect">
            <a:avLst/>
          </a:prstGeom>
        </p:spPr>
        <p:txBody>
          <a:bodyPr wrap="square">
            <a:spAutoFit/>
          </a:bodyPr>
          <a:lstStyle/>
          <a:p>
            <a:pPr marL="514350" indent="-514350">
              <a:buAutoNum type="arabicPeriod"/>
            </a:pPr>
            <a:r>
              <a:rPr lang="es-CO" sz="3200" dirty="0" smtClean="0">
                <a:latin typeface="Arial" panose="020B0604020202020204" pitchFamily="34" charset="0"/>
                <a:cs typeface="Arial" panose="020B0604020202020204" pitchFamily="34" charset="0"/>
              </a:rPr>
              <a:t>Caracterizar </a:t>
            </a:r>
            <a:r>
              <a:rPr lang="es-CO" sz="3200" dirty="0">
                <a:latin typeface="Arial" panose="020B0604020202020204" pitchFamily="34" charset="0"/>
                <a:cs typeface="Arial" panose="020B0604020202020204" pitchFamily="34" charset="0"/>
              </a:rPr>
              <a:t>a	las mujeres que participaron de los programas de la casa taller de  Gamarra - Cesar</a:t>
            </a:r>
            <a:r>
              <a:rPr lang="es-CO" sz="3200" dirty="0" smtClean="0">
                <a:latin typeface="Arial" panose="020B0604020202020204" pitchFamily="34" charset="0"/>
                <a:cs typeface="Arial" panose="020B0604020202020204" pitchFamily="34" charset="0"/>
              </a:rPr>
              <a:t>.</a:t>
            </a:r>
          </a:p>
        </p:txBody>
      </p:sp>
      <p:pic>
        <p:nvPicPr>
          <p:cNvPr id="6" name="Imagen 5"/>
          <p:cNvPicPr>
            <a:picLocks noChangeAspect="1"/>
          </p:cNvPicPr>
          <p:nvPr/>
        </p:nvPicPr>
        <p:blipFill>
          <a:blip r:embed="rId2"/>
          <a:stretch>
            <a:fillRect/>
          </a:stretch>
        </p:blipFill>
        <p:spPr>
          <a:xfrm>
            <a:off x="1672349" y="4152900"/>
            <a:ext cx="7647069" cy="5258401"/>
          </a:xfrm>
          <a:prstGeom prst="rect">
            <a:avLst/>
          </a:prstGeom>
        </p:spPr>
      </p:pic>
      <p:pic>
        <p:nvPicPr>
          <p:cNvPr id="7" name="Imagen 6"/>
          <p:cNvPicPr>
            <a:picLocks noChangeAspect="1"/>
          </p:cNvPicPr>
          <p:nvPr/>
        </p:nvPicPr>
        <p:blipFill>
          <a:blip r:embed="rId3"/>
          <a:stretch>
            <a:fillRect/>
          </a:stretch>
        </p:blipFill>
        <p:spPr>
          <a:xfrm>
            <a:off x="9833710" y="4152900"/>
            <a:ext cx="7764439" cy="5258401"/>
          </a:xfrm>
          <a:prstGeom prst="rect">
            <a:avLst/>
          </a:prstGeom>
        </p:spPr>
      </p:pic>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990600" y="1943100"/>
            <a:ext cx="10189231" cy="6248400"/>
          </a:xfrm>
          <a:prstGeom prst="rect">
            <a:avLst/>
          </a:prstGeom>
        </p:spPr>
      </p:pic>
      <p:sp>
        <p:nvSpPr>
          <p:cNvPr id="3" name="Rectángulo 2"/>
          <p:cNvSpPr/>
          <p:nvPr/>
        </p:nvSpPr>
        <p:spPr>
          <a:xfrm>
            <a:off x="10058400" y="3467100"/>
            <a:ext cx="7315200" cy="5016758"/>
          </a:xfrm>
          <a:prstGeom prst="rect">
            <a:avLst/>
          </a:prstGeom>
        </p:spPr>
        <p:txBody>
          <a:bodyPr wrap="square">
            <a:spAutoFit/>
          </a:bodyPr>
          <a:lstStyle/>
          <a:p>
            <a:r>
              <a:rPr lang="es-CO" dirty="0" smtClean="0"/>
              <a:t> </a:t>
            </a:r>
            <a:r>
              <a:rPr lang="es-CO" sz="3200" dirty="0">
                <a:latin typeface="Arial" panose="020B0604020202020204" pitchFamily="34" charset="0"/>
                <a:cs typeface="Arial" panose="020B0604020202020204" pitchFamily="34" charset="0"/>
              </a:rPr>
              <a:t>Con los resultados obtenidos después de aplicar el instrumento de recolección, se puede  concluir que la mayoría de estas personas, pertenecen  a los estratos 1 y 2 del Sisbén, que los cursos que más han realizado estas mujeres son el de atención al cliente, seguido por el de confección, manipulación de alimentos y elaboración de comidas </a:t>
            </a:r>
            <a:r>
              <a:rPr lang="es-CO" sz="3200" dirty="0" smtClean="0">
                <a:latin typeface="Arial" panose="020B0604020202020204" pitchFamily="34" charset="0"/>
                <a:cs typeface="Arial" panose="020B0604020202020204" pitchFamily="34" charset="0"/>
              </a:rPr>
              <a:t>rápidas.</a:t>
            </a:r>
            <a:endParaRPr lang="es-CO"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7246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0" y="1943100"/>
            <a:ext cx="16611600" cy="1077218"/>
          </a:xfrm>
          <a:prstGeom prst="rect">
            <a:avLst/>
          </a:prstGeom>
        </p:spPr>
        <p:txBody>
          <a:bodyPr wrap="square">
            <a:spAutoFit/>
          </a:bodyPr>
          <a:lstStyle/>
          <a:p>
            <a:r>
              <a:rPr lang="es-CO" sz="3200" dirty="0">
                <a:latin typeface="Arial" panose="020B0604020202020204" pitchFamily="34" charset="0"/>
                <a:cs typeface="Arial" panose="020B0604020202020204" pitchFamily="34" charset="0"/>
              </a:rPr>
              <a:t>2. Establecer el impacto socioeconómico de las participantes de los programas y el acompañamiento recibido por la casa taller.</a:t>
            </a:r>
          </a:p>
        </p:txBody>
      </p:sp>
      <p:pic>
        <p:nvPicPr>
          <p:cNvPr id="3" name="Imagen 2"/>
          <p:cNvPicPr>
            <a:picLocks noChangeAspect="1"/>
          </p:cNvPicPr>
          <p:nvPr/>
        </p:nvPicPr>
        <p:blipFill>
          <a:blip r:embed="rId2"/>
          <a:stretch>
            <a:fillRect/>
          </a:stretch>
        </p:blipFill>
        <p:spPr>
          <a:xfrm>
            <a:off x="1600200" y="3047267"/>
            <a:ext cx="12039600" cy="4190999"/>
          </a:xfrm>
          <a:prstGeom prst="rect">
            <a:avLst/>
          </a:prstGeom>
        </p:spPr>
      </p:pic>
      <p:sp>
        <p:nvSpPr>
          <p:cNvPr id="4" name="Rectángulo 3"/>
          <p:cNvSpPr/>
          <p:nvPr/>
        </p:nvSpPr>
        <p:spPr>
          <a:xfrm>
            <a:off x="3200400" y="7886700"/>
            <a:ext cx="7450341" cy="584775"/>
          </a:xfrm>
          <a:prstGeom prst="rect">
            <a:avLst/>
          </a:prstGeom>
        </p:spPr>
        <p:txBody>
          <a:bodyPr wrap="square">
            <a:spAutoFit/>
          </a:bodyPr>
          <a:lstStyle/>
          <a:p>
            <a:r>
              <a:rPr lang="es-CO" sz="3200" dirty="0">
                <a:latin typeface="Arial" panose="020B0604020202020204" pitchFamily="34" charset="0"/>
                <a:cs typeface="Arial" panose="020B0604020202020204" pitchFamily="34" charset="0"/>
              </a:rPr>
              <a:t>ICBP = 200/4.896*100% = 4.1%</a:t>
            </a:r>
          </a:p>
        </p:txBody>
      </p:sp>
    </p:spTree>
    <p:extLst>
      <p:ext uri="{BB962C8B-B14F-4D97-AF65-F5344CB8AC3E}">
        <p14:creationId xmlns:p14="http://schemas.microsoft.com/office/powerpoint/2010/main" val="207363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510</TotalTime>
  <Words>803</Words>
  <Application>Microsoft Office PowerPoint</Application>
  <PresentationFormat>Personalizado</PresentationFormat>
  <Paragraphs>60</Paragraphs>
  <Slides>15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Agrandir Bold</vt:lpstr>
      <vt:lpstr>Arial</vt:lpstr>
      <vt:lpstr>Arial Black</vt:lpstr>
      <vt:lpstr>Calibri</vt:lpstr>
      <vt:lpstr>Arial   </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Natalia Perez</cp:lastModifiedBy>
  <cp:revision>36</cp:revision>
  <dcterms:created xsi:type="dcterms:W3CDTF">2006-08-16T00:00:00Z</dcterms:created>
  <dcterms:modified xsi:type="dcterms:W3CDTF">2024-08-01T18:28:21Z</dcterms:modified>
  <dc:identifier>DAFTPQDkLDU</dc:identifier>
</cp:coreProperties>
</file>