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2" r:id="rId2"/>
    <p:sldId id="257" r:id="rId3"/>
    <p:sldId id="263" r:id="rId4"/>
    <p:sldId id="264" r:id="rId5"/>
    <p:sldId id="258" r:id="rId6"/>
    <p:sldId id="271" r:id="rId7"/>
    <p:sldId id="265" r:id="rId8"/>
    <p:sldId id="266" r:id="rId9"/>
    <p:sldId id="274" r:id="rId10"/>
    <p:sldId id="272" r:id="rId11"/>
    <p:sldId id="273" r:id="rId12"/>
    <p:sldId id="267" r:id="rId13"/>
    <p:sldId id="276" r:id="rId14"/>
    <p:sldId id="268" r:id="rId15"/>
    <p:sldId id="269" r:id="rId16"/>
    <p:sldId id="261" r:id="rId17"/>
  </p:sldIdLst>
  <p:sldSz cx="18288000" cy="10287000"/>
  <p:notesSz cx="6858000" cy="9144000"/>
  <p:embeddedFontLst>
    <p:embeddedFont>
      <p:font typeface="Agrandir Bold" panose="020B0604020202020204" pitchFamily="34" charset="0"/>
      <p:regular r:id="rId20"/>
    </p:embeddedFont>
    <p:embeddedFont>
      <p:font typeface="Arial Black" panose="020B0604020202020204" pitchFamily="34" charset="0"/>
      <p:bold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160"/>
        <p:guide pos="2880"/>
      </p:guideLst>
    </p:cSldViewPr>
  </p:slide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notesMaster" Target="notesMasters/notesMaster1.xml" /><Relationship Id="rId3" Type="http://schemas.openxmlformats.org/officeDocument/2006/relationships/slide" Target="slides/slide2.xml" /><Relationship Id="rId21" Type="http://schemas.openxmlformats.org/officeDocument/2006/relationships/font" Target="fonts/font2.fntdata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font" Target="fonts/font1.fntdata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theme" Target="theme/theme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viewProps" Target="viewProps.xml" /><Relationship Id="rId10" Type="http://schemas.openxmlformats.org/officeDocument/2006/relationships/slide" Target="slides/slide9.xml" /><Relationship Id="rId19" Type="http://schemas.openxmlformats.org/officeDocument/2006/relationships/handoutMaster" Target="handoutMasters/handoutMaster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presProps" Target="presProps.xml" 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image" Target="../media/image6.png" /><Relationship Id="rId1" Type="http://schemas.openxmlformats.org/officeDocument/2006/relationships/image" Target="../media/image5.jpeg" 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image" Target="../media/image6.png" /><Relationship Id="rId1" Type="http://schemas.openxmlformats.org/officeDocument/2006/relationships/image" Target="../media/image5.jpeg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B179E1-2180-4DE3-BA9E-10003572AE71}" type="doc">
      <dgm:prSet loTypeId="urn:microsoft.com/office/officeart/2005/8/layout/pList2" loCatId="list" qsTypeId="urn:microsoft.com/office/officeart/2005/8/quickstyle/3d3" qsCatId="3D" csTypeId="urn:microsoft.com/office/officeart/2005/8/colors/colorful3" csCatId="colorful" phldr="1"/>
      <dgm:spPr/>
    </dgm:pt>
    <dgm:pt modelId="{C4B41B30-9EE2-41F6-81EE-E2FB0E7161FB}">
      <dgm:prSet phldrT="[Texto]"/>
      <dgm:spPr/>
      <dgm:t>
        <a:bodyPr/>
        <a:lstStyle/>
        <a:p>
          <a:r>
            <a:rPr lang="es-CO" b="1"/>
            <a:t>Objetivo: </a:t>
          </a:r>
          <a:r>
            <a:rPr lang="es-ES" b="0"/>
            <a:t>Proponer un modelo estratégico para la IPS UNIMUJER MATERNO INFANTIL, enfocándose en mejorar procesos y lograr objetivos organizacionales.</a:t>
          </a:r>
          <a:r>
            <a:rPr lang="es-CO" b="0"/>
            <a:t> </a:t>
          </a:r>
        </a:p>
      </dgm:t>
    </dgm:pt>
    <dgm:pt modelId="{933EA18E-AF7B-4188-8D50-D346B946E05D}" type="parTrans" cxnId="{D9779F3A-E0DF-4F49-8C17-6E30F66B1F25}">
      <dgm:prSet/>
      <dgm:spPr/>
      <dgm:t>
        <a:bodyPr/>
        <a:lstStyle/>
        <a:p>
          <a:endParaRPr lang="es-CO"/>
        </a:p>
      </dgm:t>
    </dgm:pt>
    <dgm:pt modelId="{2120D58F-00E4-434A-9CD2-E6189B6BC1FD}" type="sibTrans" cxnId="{D9779F3A-E0DF-4F49-8C17-6E30F66B1F25}">
      <dgm:prSet/>
      <dgm:spPr/>
      <dgm:t>
        <a:bodyPr/>
        <a:lstStyle/>
        <a:p>
          <a:endParaRPr lang="es-CO"/>
        </a:p>
      </dgm:t>
    </dgm:pt>
    <dgm:pt modelId="{ABAC6159-0E7B-4EFE-B3EC-70DFB243EA57}">
      <dgm:prSet/>
      <dgm:spPr/>
      <dgm:t>
        <a:bodyPr/>
        <a:lstStyle/>
        <a:p>
          <a:r>
            <a:rPr lang="es-ES" b="1"/>
            <a:t>Investigación: </a:t>
          </a:r>
          <a:r>
            <a:rPr lang="es-ES"/>
            <a:t>Integra aspectos internos y externos para el crecimiento y logro de objetivos, con el fin de mejorar la prestación de servicios de salud en Aguachica, Cesar, especialmente para mujeres embarazadas.
</a:t>
          </a:r>
          <a:endParaRPr lang="es-CO"/>
        </a:p>
      </dgm:t>
    </dgm:pt>
    <dgm:pt modelId="{EBB20B53-5BD1-4705-A522-FF70171DDE0F}" type="parTrans" cxnId="{25A75241-71D2-4663-9244-72164B6DB2DB}">
      <dgm:prSet/>
      <dgm:spPr/>
      <dgm:t>
        <a:bodyPr/>
        <a:lstStyle/>
        <a:p>
          <a:endParaRPr lang="es-CO"/>
        </a:p>
      </dgm:t>
    </dgm:pt>
    <dgm:pt modelId="{C2CEB0DE-DE2F-455A-BB3E-691517CD19D9}" type="sibTrans" cxnId="{25A75241-71D2-4663-9244-72164B6DB2DB}">
      <dgm:prSet/>
      <dgm:spPr/>
      <dgm:t>
        <a:bodyPr/>
        <a:lstStyle/>
        <a:p>
          <a:endParaRPr lang="es-CO"/>
        </a:p>
      </dgm:t>
    </dgm:pt>
    <dgm:pt modelId="{2A15B16F-3BDA-498A-979E-28FB06AF80ED}">
      <dgm:prSet/>
      <dgm:spPr/>
      <dgm:t>
        <a:bodyPr/>
        <a:lstStyle/>
        <a:p>
          <a:r>
            <a:rPr lang="es-ES" b="1"/>
            <a:t>Impacto: </a:t>
          </a:r>
          <a:r>
            <a:rPr lang="es-ES"/>
            <a:t>Crear un modelo estratégico que transforme las falencias en fortalezas y contribuya significativamente al desarrollo de la IPS UNIMUJER MATERNO INFANTIL.</a:t>
          </a:r>
          <a:endParaRPr lang="es-CO"/>
        </a:p>
      </dgm:t>
    </dgm:pt>
    <dgm:pt modelId="{5D9B10B9-F3FE-417E-8A7A-46ACF0E9BED6}" type="parTrans" cxnId="{6DD0B4FB-D539-450D-A07A-6335523C071C}">
      <dgm:prSet/>
      <dgm:spPr/>
      <dgm:t>
        <a:bodyPr/>
        <a:lstStyle/>
        <a:p>
          <a:endParaRPr lang="es-CO"/>
        </a:p>
      </dgm:t>
    </dgm:pt>
    <dgm:pt modelId="{7528EDF9-5711-487F-BF8C-C9055257F299}" type="sibTrans" cxnId="{6DD0B4FB-D539-450D-A07A-6335523C071C}">
      <dgm:prSet/>
      <dgm:spPr/>
      <dgm:t>
        <a:bodyPr/>
        <a:lstStyle/>
        <a:p>
          <a:endParaRPr lang="es-CO"/>
        </a:p>
      </dgm:t>
    </dgm:pt>
    <dgm:pt modelId="{13655045-B415-4C8C-97E7-196C037440D9}" type="pres">
      <dgm:prSet presAssocID="{F4B179E1-2180-4DE3-BA9E-10003572AE71}" presName="Name0" presStyleCnt="0">
        <dgm:presLayoutVars>
          <dgm:dir/>
          <dgm:resizeHandles val="exact"/>
        </dgm:presLayoutVars>
      </dgm:prSet>
      <dgm:spPr/>
    </dgm:pt>
    <dgm:pt modelId="{BD5D7AAF-3202-49A4-97F7-AFD7995C24BB}" type="pres">
      <dgm:prSet presAssocID="{F4B179E1-2180-4DE3-BA9E-10003572AE71}" presName="bkgdShp" presStyleLbl="alignAccFollowNode1" presStyleIdx="0" presStyleCnt="1"/>
      <dgm:spPr/>
    </dgm:pt>
    <dgm:pt modelId="{B669E8D7-6E67-48A3-BF13-CB3CF93BA815}" type="pres">
      <dgm:prSet presAssocID="{F4B179E1-2180-4DE3-BA9E-10003572AE71}" presName="linComp" presStyleCnt="0"/>
      <dgm:spPr/>
    </dgm:pt>
    <dgm:pt modelId="{A6001096-6584-48E5-BE63-A90D8544FC25}" type="pres">
      <dgm:prSet presAssocID="{C4B41B30-9EE2-41F6-81EE-E2FB0E7161FB}" presName="compNode" presStyleCnt="0"/>
      <dgm:spPr/>
    </dgm:pt>
    <dgm:pt modelId="{E08B045A-1844-4A7D-984C-40EE4B15B04F}" type="pres">
      <dgm:prSet presAssocID="{C4B41B30-9EE2-41F6-81EE-E2FB0E7161FB}" presName="node" presStyleLbl="node1" presStyleIdx="0" presStyleCnt="3">
        <dgm:presLayoutVars>
          <dgm:bulletEnabled val="1"/>
        </dgm:presLayoutVars>
      </dgm:prSet>
      <dgm:spPr/>
    </dgm:pt>
    <dgm:pt modelId="{96C0D7FA-124D-4979-A7F8-A0095652A717}" type="pres">
      <dgm:prSet presAssocID="{C4B41B30-9EE2-41F6-81EE-E2FB0E7161FB}" presName="invisiNode" presStyleLbl="node1" presStyleIdx="0" presStyleCnt="3"/>
      <dgm:spPr/>
    </dgm:pt>
    <dgm:pt modelId="{0E60B5C9-D8A2-460A-B606-A9BC75B2A59C}" type="pres">
      <dgm:prSet presAssocID="{C4B41B30-9EE2-41F6-81EE-E2FB0E7161FB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7000" b="-37000"/>
          </a:stretch>
        </a:blipFill>
      </dgm:spPr>
    </dgm:pt>
    <dgm:pt modelId="{F9A06434-C77B-4D96-A360-6B8F171D70C6}" type="pres">
      <dgm:prSet presAssocID="{2120D58F-00E4-434A-9CD2-E6189B6BC1FD}" presName="sibTrans" presStyleLbl="sibTrans2D1" presStyleIdx="0" presStyleCnt="0"/>
      <dgm:spPr/>
    </dgm:pt>
    <dgm:pt modelId="{99CEB3AE-D250-4433-AB36-ACB4C7832BD0}" type="pres">
      <dgm:prSet presAssocID="{ABAC6159-0E7B-4EFE-B3EC-70DFB243EA57}" presName="compNode" presStyleCnt="0"/>
      <dgm:spPr/>
    </dgm:pt>
    <dgm:pt modelId="{7AA9D605-A03D-43B5-B3EB-B8267E598114}" type="pres">
      <dgm:prSet presAssocID="{ABAC6159-0E7B-4EFE-B3EC-70DFB243EA57}" presName="node" presStyleLbl="node1" presStyleIdx="1" presStyleCnt="3">
        <dgm:presLayoutVars>
          <dgm:bulletEnabled val="1"/>
        </dgm:presLayoutVars>
      </dgm:prSet>
      <dgm:spPr/>
    </dgm:pt>
    <dgm:pt modelId="{1D72E7F7-7364-49BB-B1D8-1789DD124920}" type="pres">
      <dgm:prSet presAssocID="{ABAC6159-0E7B-4EFE-B3EC-70DFB243EA57}" presName="invisiNode" presStyleLbl="node1" presStyleIdx="1" presStyleCnt="3"/>
      <dgm:spPr/>
    </dgm:pt>
    <dgm:pt modelId="{A3CBFAF8-0B84-469D-BF46-B57999C5D407}" type="pres">
      <dgm:prSet presAssocID="{ABAC6159-0E7B-4EFE-B3EC-70DFB243EA57}" presName="imagNode" presStyleLbl="fgImgPlace1" presStyleIdx="1" presStyleCnt="3" custLinFactNeighborX="-599" custLinFactNeighborY="267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D8B02AE2-F79B-45DD-84C3-D22D19A3148E}" type="pres">
      <dgm:prSet presAssocID="{C2CEB0DE-DE2F-455A-BB3E-691517CD19D9}" presName="sibTrans" presStyleLbl="sibTrans2D1" presStyleIdx="0" presStyleCnt="0"/>
      <dgm:spPr/>
    </dgm:pt>
    <dgm:pt modelId="{3468E9C2-8598-4AC6-8872-9990727255A2}" type="pres">
      <dgm:prSet presAssocID="{2A15B16F-3BDA-498A-979E-28FB06AF80ED}" presName="compNode" presStyleCnt="0"/>
      <dgm:spPr/>
    </dgm:pt>
    <dgm:pt modelId="{58ED1190-CF8D-4C67-8FC2-04910C589674}" type="pres">
      <dgm:prSet presAssocID="{2A15B16F-3BDA-498A-979E-28FB06AF80ED}" presName="node" presStyleLbl="node1" presStyleIdx="2" presStyleCnt="3">
        <dgm:presLayoutVars>
          <dgm:bulletEnabled val="1"/>
        </dgm:presLayoutVars>
      </dgm:prSet>
      <dgm:spPr/>
    </dgm:pt>
    <dgm:pt modelId="{24169D69-D314-4DAB-8246-7F390F078753}" type="pres">
      <dgm:prSet presAssocID="{2A15B16F-3BDA-498A-979E-28FB06AF80ED}" presName="invisiNode" presStyleLbl="node1" presStyleIdx="2" presStyleCnt="3"/>
      <dgm:spPr/>
    </dgm:pt>
    <dgm:pt modelId="{1167D5B0-B599-4E8D-89CE-ADDBFF7E7E69}" type="pres">
      <dgm:prSet presAssocID="{2A15B16F-3BDA-498A-979E-28FB06AF80ED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7000" b="-37000"/>
          </a:stretch>
        </a:blipFill>
      </dgm:spPr>
    </dgm:pt>
  </dgm:ptLst>
  <dgm:cxnLst>
    <dgm:cxn modelId="{C59AC606-09C2-42C7-897E-DD6A91D53FA2}" type="presOf" srcId="{2A15B16F-3BDA-498A-979E-28FB06AF80ED}" destId="{58ED1190-CF8D-4C67-8FC2-04910C589674}" srcOrd="0" destOrd="0" presId="urn:microsoft.com/office/officeart/2005/8/layout/pList2"/>
    <dgm:cxn modelId="{9424F52E-81BF-4A83-BFC2-FD8C673330F9}" type="presOf" srcId="{F4B179E1-2180-4DE3-BA9E-10003572AE71}" destId="{13655045-B415-4C8C-97E7-196C037440D9}" srcOrd="0" destOrd="0" presId="urn:microsoft.com/office/officeart/2005/8/layout/pList2"/>
    <dgm:cxn modelId="{D9779F3A-E0DF-4F49-8C17-6E30F66B1F25}" srcId="{F4B179E1-2180-4DE3-BA9E-10003572AE71}" destId="{C4B41B30-9EE2-41F6-81EE-E2FB0E7161FB}" srcOrd="0" destOrd="0" parTransId="{933EA18E-AF7B-4188-8D50-D346B946E05D}" sibTransId="{2120D58F-00E4-434A-9CD2-E6189B6BC1FD}"/>
    <dgm:cxn modelId="{25A75241-71D2-4663-9244-72164B6DB2DB}" srcId="{F4B179E1-2180-4DE3-BA9E-10003572AE71}" destId="{ABAC6159-0E7B-4EFE-B3EC-70DFB243EA57}" srcOrd="1" destOrd="0" parTransId="{EBB20B53-5BD1-4705-A522-FF70171DDE0F}" sibTransId="{C2CEB0DE-DE2F-455A-BB3E-691517CD19D9}"/>
    <dgm:cxn modelId="{780AAA49-E65A-4724-B747-19A4B3F14AE5}" type="presOf" srcId="{2120D58F-00E4-434A-9CD2-E6189B6BC1FD}" destId="{F9A06434-C77B-4D96-A360-6B8F171D70C6}" srcOrd="0" destOrd="0" presId="urn:microsoft.com/office/officeart/2005/8/layout/pList2"/>
    <dgm:cxn modelId="{6BEAB56B-572D-446D-965B-51A82CD507CF}" type="presOf" srcId="{C2CEB0DE-DE2F-455A-BB3E-691517CD19D9}" destId="{D8B02AE2-F79B-45DD-84C3-D22D19A3148E}" srcOrd="0" destOrd="0" presId="urn:microsoft.com/office/officeart/2005/8/layout/pList2"/>
    <dgm:cxn modelId="{125B6BC3-3556-4C44-80CF-BA2F5066DE93}" type="presOf" srcId="{C4B41B30-9EE2-41F6-81EE-E2FB0E7161FB}" destId="{E08B045A-1844-4A7D-984C-40EE4B15B04F}" srcOrd="0" destOrd="0" presId="urn:microsoft.com/office/officeart/2005/8/layout/pList2"/>
    <dgm:cxn modelId="{D5C0E6E7-4C0B-46B5-B282-53263301072C}" type="presOf" srcId="{ABAC6159-0E7B-4EFE-B3EC-70DFB243EA57}" destId="{7AA9D605-A03D-43B5-B3EB-B8267E598114}" srcOrd="0" destOrd="0" presId="urn:microsoft.com/office/officeart/2005/8/layout/pList2"/>
    <dgm:cxn modelId="{6DD0B4FB-D539-450D-A07A-6335523C071C}" srcId="{F4B179E1-2180-4DE3-BA9E-10003572AE71}" destId="{2A15B16F-3BDA-498A-979E-28FB06AF80ED}" srcOrd="2" destOrd="0" parTransId="{5D9B10B9-F3FE-417E-8A7A-46ACF0E9BED6}" sibTransId="{7528EDF9-5711-487F-BF8C-C9055257F299}"/>
    <dgm:cxn modelId="{D9BC637D-06D1-43B4-AD5F-0D244678BBC7}" type="presParOf" srcId="{13655045-B415-4C8C-97E7-196C037440D9}" destId="{BD5D7AAF-3202-49A4-97F7-AFD7995C24BB}" srcOrd="0" destOrd="0" presId="urn:microsoft.com/office/officeart/2005/8/layout/pList2"/>
    <dgm:cxn modelId="{9831A347-A127-42F2-8AB5-A0E38AF23AB5}" type="presParOf" srcId="{13655045-B415-4C8C-97E7-196C037440D9}" destId="{B669E8D7-6E67-48A3-BF13-CB3CF93BA815}" srcOrd="1" destOrd="0" presId="urn:microsoft.com/office/officeart/2005/8/layout/pList2"/>
    <dgm:cxn modelId="{62D541A1-F0E7-44BC-9D5A-A6A25C31A161}" type="presParOf" srcId="{B669E8D7-6E67-48A3-BF13-CB3CF93BA815}" destId="{A6001096-6584-48E5-BE63-A90D8544FC25}" srcOrd="0" destOrd="0" presId="urn:microsoft.com/office/officeart/2005/8/layout/pList2"/>
    <dgm:cxn modelId="{0DD1965D-63D4-4055-83B8-64ED0A3190F2}" type="presParOf" srcId="{A6001096-6584-48E5-BE63-A90D8544FC25}" destId="{E08B045A-1844-4A7D-984C-40EE4B15B04F}" srcOrd="0" destOrd="0" presId="urn:microsoft.com/office/officeart/2005/8/layout/pList2"/>
    <dgm:cxn modelId="{0B719653-E7BF-4BD2-B572-EB58EA2214E7}" type="presParOf" srcId="{A6001096-6584-48E5-BE63-A90D8544FC25}" destId="{96C0D7FA-124D-4979-A7F8-A0095652A717}" srcOrd="1" destOrd="0" presId="urn:microsoft.com/office/officeart/2005/8/layout/pList2"/>
    <dgm:cxn modelId="{97CB5746-E640-40A5-99DE-73137600389D}" type="presParOf" srcId="{A6001096-6584-48E5-BE63-A90D8544FC25}" destId="{0E60B5C9-D8A2-460A-B606-A9BC75B2A59C}" srcOrd="2" destOrd="0" presId="urn:microsoft.com/office/officeart/2005/8/layout/pList2"/>
    <dgm:cxn modelId="{78DA761C-A200-4EF2-9667-C735F07ECDB1}" type="presParOf" srcId="{B669E8D7-6E67-48A3-BF13-CB3CF93BA815}" destId="{F9A06434-C77B-4D96-A360-6B8F171D70C6}" srcOrd="1" destOrd="0" presId="urn:microsoft.com/office/officeart/2005/8/layout/pList2"/>
    <dgm:cxn modelId="{9B03CC2A-E44E-4C50-86BD-8F81B8440D09}" type="presParOf" srcId="{B669E8D7-6E67-48A3-BF13-CB3CF93BA815}" destId="{99CEB3AE-D250-4433-AB36-ACB4C7832BD0}" srcOrd="2" destOrd="0" presId="urn:microsoft.com/office/officeart/2005/8/layout/pList2"/>
    <dgm:cxn modelId="{E402AB26-0AD4-4C96-A42A-950851C37734}" type="presParOf" srcId="{99CEB3AE-D250-4433-AB36-ACB4C7832BD0}" destId="{7AA9D605-A03D-43B5-B3EB-B8267E598114}" srcOrd="0" destOrd="0" presId="urn:microsoft.com/office/officeart/2005/8/layout/pList2"/>
    <dgm:cxn modelId="{3115E5DC-1FF5-413D-8696-9631F76BB5F9}" type="presParOf" srcId="{99CEB3AE-D250-4433-AB36-ACB4C7832BD0}" destId="{1D72E7F7-7364-49BB-B1D8-1789DD124920}" srcOrd="1" destOrd="0" presId="urn:microsoft.com/office/officeart/2005/8/layout/pList2"/>
    <dgm:cxn modelId="{6F677F99-24E4-4332-84F5-DC74B1F8D7F2}" type="presParOf" srcId="{99CEB3AE-D250-4433-AB36-ACB4C7832BD0}" destId="{A3CBFAF8-0B84-469D-BF46-B57999C5D407}" srcOrd="2" destOrd="0" presId="urn:microsoft.com/office/officeart/2005/8/layout/pList2"/>
    <dgm:cxn modelId="{83250C75-45D2-46C5-8328-F2C2CB544377}" type="presParOf" srcId="{B669E8D7-6E67-48A3-BF13-CB3CF93BA815}" destId="{D8B02AE2-F79B-45DD-84C3-D22D19A3148E}" srcOrd="3" destOrd="0" presId="urn:microsoft.com/office/officeart/2005/8/layout/pList2"/>
    <dgm:cxn modelId="{321C86E5-978E-4054-93DA-24F4359D31EA}" type="presParOf" srcId="{B669E8D7-6E67-48A3-BF13-CB3CF93BA815}" destId="{3468E9C2-8598-4AC6-8872-9990727255A2}" srcOrd="4" destOrd="0" presId="urn:microsoft.com/office/officeart/2005/8/layout/pList2"/>
    <dgm:cxn modelId="{F88CCFFA-F76E-4866-ABF4-712B13A95F57}" type="presParOf" srcId="{3468E9C2-8598-4AC6-8872-9990727255A2}" destId="{58ED1190-CF8D-4C67-8FC2-04910C589674}" srcOrd="0" destOrd="0" presId="urn:microsoft.com/office/officeart/2005/8/layout/pList2"/>
    <dgm:cxn modelId="{89092F27-8BA4-47A3-97E2-2F9C85B79AE8}" type="presParOf" srcId="{3468E9C2-8598-4AC6-8872-9990727255A2}" destId="{24169D69-D314-4DAB-8246-7F390F078753}" srcOrd="1" destOrd="0" presId="urn:microsoft.com/office/officeart/2005/8/layout/pList2"/>
    <dgm:cxn modelId="{7E5D47DB-E1B6-415E-A2C7-2E96429A2C7F}" type="presParOf" srcId="{3468E9C2-8598-4AC6-8872-9990727255A2}" destId="{1167D5B0-B599-4E8D-89CE-ADDBFF7E7E69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DF60D6-9C31-484D-BEC9-26BA4B21B975}" type="doc">
      <dgm:prSet loTypeId="urn:microsoft.com/office/officeart/2005/8/layout/process3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C27D026E-98ED-4E79-9D69-3FA95AF1DEF7}">
      <dgm:prSet phldrT="[Texto]"/>
      <dgm:spPr/>
      <dgm:t>
        <a:bodyPr/>
        <a:lstStyle/>
        <a:p>
          <a:r>
            <a:rPr lang="es-ES"/>
            <a:t>Retos generales</a:t>
          </a:r>
          <a:endParaRPr lang="es-CO"/>
        </a:p>
      </dgm:t>
    </dgm:pt>
    <dgm:pt modelId="{0F695742-8CB2-4BEA-B11F-78A276FE46F4}" type="parTrans" cxnId="{D5BB5CBE-7994-4D4D-A810-60DBDCA0FEE1}">
      <dgm:prSet/>
      <dgm:spPr/>
      <dgm:t>
        <a:bodyPr/>
        <a:lstStyle/>
        <a:p>
          <a:endParaRPr lang="es-CO"/>
        </a:p>
      </dgm:t>
    </dgm:pt>
    <dgm:pt modelId="{4237ABCC-CFE4-419C-9B5E-AD0D089B8840}" type="sibTrans" cxnId="{D5BB5CBE-7994-4D4D-A810-60DBDCA0FEE1}">
      <dgm:prSet/>
      <dgm:spPr/>
      <dgm:t>
        <a:bodyPr/>
        <a:lstStyle/>
        <a:p>
          <a:endParaRPr lang="es-CO"/>
        </a:p>
      </dgm:t>
    </dgm:pt>
    <dgm:pt modelId="{1A1F62A7-269C-4AA3-8D46-8212A084BA30}">
      <dgm:prSet phldrT="[Texto]"/>
      <dgm:spPr/>
      <dgm:t>
        <a:bodyPr/>
        <a:lstStyle/>
        <a:p>
          <a:r>
            <a:rPr lang="es-ES"/>
            <a:t>Velocidad del cambio y necesidad de adaptarse rápidamente.
Compromiso con la flexibilidad y generación de valor.
Necesidad de decisiones estratégicas para competitividad.</a:t>
          </a:r>
          <a:endParaRPr lang="es-CO"/>
        </a:p>
      </dgm:t>
    </dgm:pt>
    <dgm:pt modelId="{77398873-93BA-4950-AFAE-3C052ADF6799}" type="parTrans" cxnId="{DDC131E1-D177-42FB-A575-17E973FD964C}">
      <dgm:prSet/>
      <dgm:spPr/>
      <dgm:t>
        <a:bodyPr/>
        <a:lstStyle/>
        <a:p>
          <a:endParaRPr lang="es-CO"/>
        </a:p>
      </dgm:t>
    </dgm:pt>
    <dgm:pt modelId="{CC0BFCBA-8C6F-45F5-9A5A-20FC721E94C9}" type="sibTrans" cxnId="{DDC131E1-D177-42FB-A575-17E973FD964C}">
      <dgm:prSet/>
      <dgm:spPr/>
      <dgm:t>
        <a:bodyPr/>
        <a:lstStyle/>
        <a:p>
          <a:endParaRPr lang="es-CO"/>
        </a:p>
      </dgm:t>
    </dgm:pt>
    <dgm:pt modelId="{E044F13F-4916-4A96-BC7E-04E50658DF86}">
      <dgm:prSet phldrT="[Texto]"/>
      <dgm:spPr/>
      <dgm:t>
        <a:bodyPr/>
        <a:lstStyle/>
        <a:p>
          <a:r>
            <a:rPr lang="es-CO"/>
            <a:t>Problemas específicos</a:t>
          </a:r>
        </a:p>
      </dgm:t>
    </dgm:pt>
    <dgm:pt modelId="{F8D27D44-4418-4007-B18C-F61939E1BDB9}" type="parTrans" cxnId="{BE400635-04CB-4466-8177-E90B3CCA3677}">
      <dgm:prSet/>
      <dgm:spPr/>
      <dgm:t>
        <a:bodyPr/>
        <a:lstStyle/>
        <a:p>
          <a:endParaRPr lang="es-CO"/>
        </a:p>
      </dgm:t>
    </dgm:pt>
    <dgm:pt modelId="{507CE9CD-FA8B-4BAC-A684-6304E85064A5}" type="sibTrans" cxnId="{BE400635-04CB-4466-8177-E90B3CCA3677}">
      <dgm:prSet/>
      <dgm:spPr/>
      <dgm:t>
        <a:bodyPr/>
        <a:lstStyle/>
        <a:p>
          <a:endParaRPr lang="es-CO"/>
        </a:p>
      </dgm:t>
    </dgm:pt>
    <dgm:pt modelId="{F9560291-8853-4168-8FA5-6E8234BB301B}">
      <dgm:prSet phldrT="[Texto]"/>
      <dgm:spPr/>
      <dgm:t>
        <a:bodyPr/>
        <a:lstStyle/>
        <a:p>
          <a:r>
            <a:rPr lang="es-ES"/>
            <a:t>Falencias en el sistema de gestión de calidad y servicio al cliente.
Dirección limitada que afecta la asignación de funciones y la operatividad.
Poca información brindada a usuarios y resistencia a compartir ideas estratégicas.</a:t>
          </a:r>
          <a:endParaRPr lang="es-CO"/>
        </a:p>
      </dgm:t>
    </dgm:pt>
    <dgm:pt modelId="{36527039-22D0-43EC-A2E8-D649AA6E6633}" type="parTrans" cxnId="{76EB4EDF-67CC-4011-811B-F2930B5EB3E1}">
      <dgm:prSet/>
      <dgm:spPr/>
      <dgm:t>
        <a:bodyPr/>
        <a:lstStyle/>
        <a:p>
          <a:endParaRPr lang="es-CO"/>
        </a:p>
      </dgm:t>
    </dgm:pt>
    <dgm:pt modelId="{E9EBEA6B-7105-445B-837D-3B9C064401EB}" type="sibTrans" cxnId="{76EB4EDF-67CC-4011-811B-F2930B5EB3E1}">
      <dgm:prSet/>
      <dgm:spPr/>
      <dgm:t>
        <a:bodyPr/>
        <a:lstStyle/>
        <a:p>
          <a:endParaRPr lang="es-CO"/>
        </a:p>
      </dgm:t>
    </dgm:pt>
    <dgm:pt modelId="{153A5924-B816-4190-A47D-71BEE72A3C19}">
      <dgm:prSet phldrT="[Texto]"/>
      <dgm:spPr/>
      <dgm:t>
        <a:bodyPr/>
        <a:lstStyle/>
        <a:p>
          <a:r>
            <a:rPr lang="es-CO"/>
            <a:t>Efectos</a:t>
          </a:r>
        </a:p>
      </dgm:t>
    </dgm:pt>
    <dgm:pt modelId="{D94DADC0-BA73-4365-A8EA-4CBDE25F1A34}" type="parTrans" cxnId="{C016386E-DBAC-4796-BC61-8A8C6B343C13}">
      <dgm:prSet/>
      <dgm:spPr/>
      <dgm:t>
        <a:bodyPr/>
        <a:lstStyle/>
        <a:p>
          <a:endParaRPr lang="es-CO"/>
        </a:p>
      </dgm:t>
    </dgm:pt>
    <dgm:pt modelId="{2FE5B13D-C14F-4855-9089-555A9D9BD945}" type="sibTrans" cxnId="{C016386E-DBAC-4796-BC61-8A8C6B343C13}">
      <dgm:prSet/>
      <dgm:spPr/>
      <dgm:t>
        <a:bodyPr/>
        <a:lstStyle/>
        <a:p>
          <a:endParaRPr lang="es-CO"/>
        </a:p>
      </dgm:t>
    </dgm:pt>
    <dgm:pt modelId="{4D3D69E7-714B-487A-BB18-62CA96BEBB0F}">
      <dgm:prSet phldrT="[Texto]"/>
      <dgm:spPr/>
      <dgm:t>
        <a:bodyPr/>
        <a:lstStyle/>
        <a:p>
          <a:r>
            <a:rPr lang="es-CO"/>
            <a:t>Pérdida o disminución de clientes</a:t>
          </a:r>
        </a:p>
      </dgm:t>
    </dgm:pt>
    <dgm:pt modelId="{51FAAFE8-54BF-40F9-ABDB-960C858F518E}" type="parTrans" cxnId="{B7926897-0D56-4ED7-BCC1-C46F39432520}">
      <dgm:prSet/>
      <dgm:spPr/>
      <dgm:t>
        <a:bodyPr/>
        <a:lstStyle/>
        <a:p>
          <a:endParaRPr lang="es-CO"/>
        </a:p>
      </dgm:t>
    </dgm:pt>
    <dgm:pt modelId="{04172544-9A1D-4674-AC51-1B79CFE51222}" type="sibTrans" cxnId="{B7926897-0D56-4ED7-BCC1-C46F39432520}">
      <dgm:prSet/>
      <dgm:spPr/>
      <dgm:t>
        <a:bodyPr/>
        <a:lstStyle/>
        <a:p>
          <a:endParaRPr lang="es-CO"/>
        </a:p>
      </dgm:t>
    </dgm:pt>
    <dgm:pt modelId="{2AE515B1-A438-45C6-963C-7C179CCE488B}">
      <dgm:prSet phldrT="[Texto]"/>
      <dgm:spPr/>
      <dgm:t>
        <a:bodyPr/>
        <a:lstStyle/>
        <a:p>
          <a:r>
            <a:rPr lang="es-ES"/>
            <a:t>Caso de estudio IPS </a:t>
          </a:r>
          <a:r>
            <a:rPr lang="es-ES" err="1"/>
            <a:t>unimujer</a:t>
          </a:r>
          <a:endParaRPr lang="es-CO"/>
        </a:p>
      </dgm:t>
    </dgm:pt>
    <dgm:pt modelId="{6CE9919B-D0E5-49E5-A16C-2EABFF276AB6}" type="parTrans" cxnId="{2009582B-131A-473C-8F22-5147D6CB510A}">
      <dgm:prSet/>
      <dgm:spPr/>
    </dgm:pt>
    <dgm:pt modelId="{D8621449-BA23-4061-B520-2E863A1B8630}" type="sibTrans" cxnId="{2009582B-131A-473C-8F22-5147D6CB510A}">
      <dgm:prSet/>
      <dgm:spPr/>
    </dgm:pt>
    <dgm:pt modelId="{A67799DB-E5DE-4E09-A971-0480F865E1AA}">
      <dgm:prSet phldrT="[Texto]"/>
      <dgm:spPr/>
      <dgm:t>
        <a:bodyPr/>
        <a:lstStyle/>
        <a:p>
          <a:endParaRPr lang="es-CO"/>
        </a:p>
      </dgm:t>
    </dgm:pt>
    <dgm:pt modelId="{AC58BAEF-A6C6-42A7-A6B0-D36D28500CDB}" type="parTrans" cxnId="{7AB2CA7E-27C1-42CB-BCBF-12D7B55CB2D4}">
      <dgm:prSet/>
      <dgm:spPr/>
    </dgm:pt>
    <dgm:pt modelId="{1AB174CF-BBA7-4644-BDF4-71A8A3DEB8D0}" type="sibTrans" cxnId="{7AB2CA7E-27C1-42CB-BCBF-12D7B55CB2D4}">
      <dgm:prSet/>
      <dgm:spPr/>
    </dgm:pt>
    <dgm:pt modelId="{A1AA3D55-7422-484B-AF5F-31D62B6C805B}">
      <dgm:prSet phldrT="[Texto]"/>
      <dgm:spPr/>
      <dgm:t>
        <a:bodyPr/>
        <a:lstStyle/>
        <a:p>
          <a:r>
            <a:rPr lang="es-CO"/>
            <a:t>Incapacidad para adaptarse a cambios</a:t>
          </a:r>
        </a:p>
      </dgm:t>
    </dgm:pt>
    <dgm:pt modelId="{A06B65B4-A71B-4C4F-9EAF-B2D8C289915D}" type="parTrans" cxnId="{20C54285-0A90-4A30-BBAC-2C55871ECF9D}">
      <dgm:prSet/>
      <dgm:spPr/>
    </dgm:pt>
    <dgm:pt modelId="{4DD5B544-80EC-43AE-A988-5FCA26346F93}" type="sibTrans" cxnId="{20C54285-0A90-4A30-BBAC-2C55871ECF9D}">
      <dgm:prSet/>
      <dgm:spPr/>
    </dgm:pt>
    <dgm:pt modelId="{E52BC1B8-38D5-49CE-8404-010A1872BEF3}">
      <dgm:prSet phldrT="[Texto]"/>
      <dgm:spPr/>
      <dgm:t>
        <a:bodyPr/>
        <a:lstStyle/>
        <a:p>
          <a:r>
            <a:rPr lang="es-CO"/>
            <a:t>Debilidad en la cultura corporativa</a:t>
          </a:r>
        </a:p>
      </dgm:t>
    </dgm:pt>
    <dgm:pt modelId="{CF25D423-B3CD-47EA-A708-D731D4499AB7}" type="parTrans" cxnId="{D65B32C5-094E-4D73-A7A3-AC2D00C71327}">
      <dgm:prSet/>
      <dgm:spPr/>
    </dgm:pt>
    <dgm:pt modelId="{4579EAC3-CA5C-4D0D-9D88-AF9B30F22EED}" type="sibTrans" cxnId="{D65B32C5-094E-4D73-A7A3-AC2D00C71327}">
      <dgm:prSet/>
      <dgm:spPr/>
    </dgm:pt>
    <dgm:pt modelId="{AAC4F343-B7FC-441C-B91B-79C53BDF6791}">
      <dgm:prSet phldrT="[Texto]"/>
      <dgm:spPr/>
      <dgm:t>
        <a:bodyPr/>
        <a:lstStyle/>
        <a:p>
          <a:r>
            <a:rPr lang="es-CO"/>
            <a:t>Baja calidad en los servicios</a:t>
          </a:r>
        </a:p>
      </dgm:t>
    </dgm:pt>
    <dgm:pt modelId="{9F146255-B7CE-478C-B747-27B95989EE55}" type="parTrans" cxnId="{775C95FD-1307-46FB-92CC-6F8B468CD827}">
      <dgm:prSet/>
      <dgm:spPr/>
    </dgm:pt>
    <dgm:pt modelId="{3D949CD8-5535-46C6-B011-5F0C96ECBE75}" type="sibTrans" cxnId="{775C95FD-1307-46FB-92CC-6F8B468CD827}">
      <dgm:prSet/>
      <dgm:spPr/>
    </dgm:pt>
    <dgm:pt modelId="{1B3EBDB0-395B-4801-A1A5-53C2A5EFCA73}" type="pres">
      <dgm:prSet presAssocID="{C4DF60D6-9C31-484D-BEC9-26BA4B21B975}" presName="linearFlow" presStyleCnt="0">
        <dgm:presLayoutVars>
          <dgm:dir/>
          <dgm:animLvl val="lvl"/>
          <dgm:resizeHandles val="exact"/>
        </dgm:presLayoutVars>
      </dgm:prSet>
      <dgm:spPr/>
    </dgm:pt>
    <dgm:pt modelId="{AD9E5753-2FB4-4B97-A0B1-2EE8680A8B56}" type="pres">
      <dgm:prSet presAssocID="{C27D026E-98ED-4E79-9D69-3FA95AF1DEF7}" presName="composite" presStyleCnt="0"/>
      <dgm:spPr/>
    </dgm:pt>
    <dgm:pt modelId="{DAB481BE-EA87-4A63-88C2-3E07D009EC5B}" type="pres">
      <dgm:prSet presAssocID="{C27D026E-98ED-4E79-9D69-3FA95AF1DEF7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6BB35464-D4EB-4403-970D-37E3B07A8F8E}" type="pres">
      <dgm:prSet presAssocID="{C27D026E-98ED-4E79-9D69-3FA95AF1DEF7}" presName="parSh" presStyleLbl="node1" presStyleIdx="0" presStyleCnt="3"/>
      <dgm:spPr/>
    </dgm:pt>
    <dgm:pt modelId="{B23E82F0-1B6F-4CA6-B105-8ADC25254672}" type="pres">
      <dgm:prSet presAssocID="{C27D026E-98ED-4E79-9D69-3FA95AF1DEF7}" presName="desTx" presStyleLbl="fgAcc1" presStyleIdx="0" presStyleCnt="3">
        <dgm:presLayoutVars>
          <dgm:bulletEnabled val="1"/>
        </dgm:presLayoutVars>
      </dgm:prSet>
      <dgm:spPr/>
    </dgm:pt>
    <dgm:pt modelId="{FA105DBF-A7B3-4B24-A212-14FE336D2BFA}" type="pres">
      <dgm:prSet presAssocID="{4237ABCC-CFE4-419C-9B5E-AD0D089B8840}" presName="sibTrans" presStyleLbl="sibTrans2D1" presStyleIdx="0" presStyleCnt="2"/>
      <dgm:spPr/>
    </dgm:pt>
    <dgm:pt modelId="{CA3A8E4E-37E0-4BB6-8D85-B9FD2B9FF159}" type="pres">
      <dgm:prSet presAssocID="{4237ABCC-CFE4-419C-9B5E-AD0D089B8840}" presName="connTx" presStyleLbl="sibTrans2D1" presStyleIdx="0" presStyleCnt="2"/>
      <dgm:spPr/>
    </dgm:pt>
    <dgm:pt modelId="{81F7F3A3-6360-4596-A9AB-4295A7FAF87A}" type="pres">
      <dgm:prSet presAssocID="{E044F13F-4916-4A96-BC7E-04E50658DF86}" presName="composite" presStyleCnt="0"/>
      <dgm:spPr/>
    </dgm:pt>
    <dgm:pt modelId="{C4AC1BDC-CB1D-4C7F-A801-2A9FA3F32F1C}" type="pres">
      <dgm:prSet presAssocID="{E044F13F-4916-4A96-BC7E-04E50658DF86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05921D2-59FB-4751-AD6E-EF485615E5D4}" type="pres">
      <dgm:prSet presAssocID="{E044F13F-4916-4A96-BC7E-04E50658DF86}" presName="parSh" presStyleLbl="node1" presStyleIdx="1" presStyleCnt="3"/>
      <dgm:spPr/>
    </dgm:pt>
    <dgm:pt modelId="{C5E05D4F-B2CB-427A-9812-D541FE3B88B8}" type="pres">
      <dgm:prSet presAssocID="{E044F13F-4916-4A96-BC7E-04E50658DF86}" presName="desTx" presStyleLbl="fgAcc1" presStyleIdx="1" presStyleCnt="3">
        <dgm:presLayoutVars>
          <dgm:bulletEnabled val="1"/>
        </dgm:presLayoutVars>
      </dgm:prSet>
      <dgm:spPr/>
    </dgm:pt>
    <dgm:pt modelId="{BAC69A94-95D8-4129-9557-2CC2DBCF5595}" type="pres">
      <dgm:prSet presAssocID="{507CE9CD-FA8B-4BAC-A684-6304E85064A5}" presName="sibTrans" presStyleLbl="sibTrans2D1" presStyleIdx="1" presStyleCnt="2"/>
      <dgm:spPr/>
    </dgm:pt>
    <dgm:pt modelId="{CFD7D733-8710-40BA-A2F5-29BF2AB1116F}" type="pres">
      <dgm:prSet presAssocID="{507CE9CD-FA8B-4BAC-A684-6304E85064A5}" presName="connTx" presStyleLbl="sibTrans2D1" presStyleIdx="1" presStyleCnt="2"/>
      <dgm:spPr/>
    </dgm:pt>
    <dgm:pt modelId="{14624561-4708-4E24-9CD0-B9E403F82A6F}" type="pres">
      <dgm:prSet presAssocID="{153A5924-B816-4190-A47D-71BEE72A3C19}" presName="composite" presStyleCnt="0"/>
      <dgm:spPr/>
    </dgm:pt>
    <dgm:pt modelId="{97A42D50-99C8-4AA6-B9C9-BAE06F8BBA7A}" type="pres">
      <dgm:prSet presAssocID="{153A5924-B816-4190-A47D-71BEE72A3C19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E12508FE-9606-495B-BB1D-BB9EB8AE3232}" type="pres">
      <dgm:prSet presAssocID="{153A5924-B816-4190-A47D-71BEE72A3C19}" presName="parSh" presStyleLbl="node1" presStyleIdx="2" presStyleCnt="3"/>
      <dgm:spPr/>
    </dgm:pt>
    <dgm:pt modelId="{3088F913-D1B0-4E92-8D64-D9B710834481}" type="pres">
      <dgm:prSet presAssocID="{153A5924-B816-4190-A47D-71BEE72A3C19}" presName="desTx" presStyleLbl="fgAcc1" presStyleIdx="2" presStyleCnt="3">
        <dgm:presLayoutVars>
          <dgm:bulletEnabled val="1"/>
        </dgm:presLayoutVars>
      </dgm:prSet>
      <dgm:spPr/>
    </dgm:pt>
  </dgm:ptLst>
  <dgm:cxnLst>
    <dgm:cxn modelId="{1ABAA80C-E93C-4D27-B8E2-F816E39999E6}" type="presOf" srcId="{A1AA3D55-7422-484B-AF5F-31D62B6C805B}" destId="{3088F913-D1B0-4E92-8D64-D9B710834481}" srcOrd="0" destOrd="1" presId="urn:microsoft.com/office/officeart/2005/8/layout/process3"/>
    <dgm:cxn modelId="{72EE0615-D6A8-4707-AF35-24EF837EF0FF}" type="presOf" srcId="{153A5924-B816-4190-A47D-71BEE72A3C19}" destId="{97A42D50-99C8-4AA6-B9C9-BAE06F8BBA7A}" srcOrd="0" destOrd="0" presId="urn:microsoft.com/office/officeart/2005/8/layout/process3"/>
    <dgm:cxn modelId="{6FAD9517-61B2-4DBE-BF66-6F144898E979}" type="presOf" srcId="{4D3D69E7-714B-487A-BB18-62CA96BEBB0F}" destId="{3088F913-D1B0-4E92-8D64-D9B710834481}" srcOrd="0" destOrd="0" presId="urn:microsoft.com/office/officeart/2005/8/layout/process3"/>
    <dgm:cxn modelId="{2009582B-131A-473C-8F22-5147D6CB510A}" srcId="{C27D026E-98ED-4E79-9D69-3FA95AF1DEF7}" destId="{2AE515B1-A438-45C6-963C-7C179CCE488B}" srcOrd="1" destOrd="0" parTransId="{6CE9919B-D0E5-49E5-A16C-2EABFF276AB6}" sibTransId="{D8621449-BA23-4061-B520-2E863A1B8630}"/>
    <dgm:cxn modelId="{BE400635-04CB-4466-8177-E90B3CCA3677}" srcId="{C4DF60D6-9C31-484D-BEC9-26BA4B21B975}" destId="{E044F13F-4916-4A96-BC7E-04E50658DF86}" srcOrd="1" destOrd="0" parTransId="{F8D27D44-4418-4007-B18C-F61939E1BDB9}" sibTransId="{507CE9CD-FA8B-4BAC-A684-6304E85064A5}"/>
    <dgm:cxn modelId="{3DD6E435-DAAF-49C1-B431-119BDA3820F3}" type="presOf" srcId="{153A5924-B816-4190-A47D-71BEE72A3C19}" destId="{E12508FE-9606-495B-BB1D-BB9EB8AE3232}" srcOrd="1" destOrd="0" presId="urn:microsoft.com/office/officeart/2005/8/layout/process3"/>
    <dgm:cxn modelId="{8E30F23B-E5E0-4945-A0C4-3931266B87F5}" type="presOf" srcId="{E044F13F-4916-4A96-BC7E-04E50658DF86}" destId="{C4AC1BDC-CB1D-4C7F-A801-2A9FA3F32F1C}" srcOrd="0" destOrd="0" presId="urn:microsoft.com/office/officeart/2005/8/layout/process3"/>
    <dgm:cxn modelId="{52FDB73D-2A8D-4A62-A461-8C36F18AD278}" type="presOf" srcId="{2AE515B1-A438-45C6-963C-7C179CCE488B}" destId="{B23E82F0-1B6F-4CA6-B105-8ADC25254672}" srcOrd="0" destOrd="1" presId="urn:microsoft.com/office/officeart/2005/8/layout/process3"/>
    <dgm:cxn modelId="{96E18F5F-EDE7-47FA-8DD5-D29953D10603}" type="presOf" srcId="{A67799DB-E5DE-4E09-A971-0480F865E1AA}" destId="{3088F913-D1B0-4E92-8D64-D9B710834481}" srcOrd="0" destOrd="4" presId="urn:microsoft.com/office/officeart/2005/8/layout/process3"/>
    <dgm:cxn modelId="{2A7F5861-30AA-4B2B-AD9D-C46546D0CA9A}" type="presOf" srcId="{507CE9CD-FA8B-4BAC-A684-6304E85064A5}" destId="{BAC69A94-95D8-4129-9557-2CC2DBCF5595}" srcOrd="0" destOrd="0" presId="urn:microsoft.com/office/officeart/2005/8/layout/process3"/>
    <dgm:cxn modelId="{1D93B065-B159-4A5A-93D0-AB48B01609E0}" type="presOf" srcId="{4237ABCC-CFE4-419C-9B5E-AD0D089B8840}" destId="{CA3A8E4E-37E0-4BB6-8D85-B9FD2B9FF159}" srcOrd="1" destOrd="0" presId="urn:microsoft.com/office/officeart/2005/8/layout/process3"/>
    <dgm:cxn modelId="{2173D545-8C81-409E-8FC2-DB8738216D63}" type="presOf" srcId="{E52BC1B8-38D5-49CE-8404-010A1872BEF3}" destId="{3088F913-D1B0-4E92-8D64-D9B710834481}" srcOrd="0" destOrd="2" presId="urn:microsoft.com/office/officeart/2005/8/layout/process3"/>
    <dgm:cxn modelId="{C016386E-DBAC-4796-BC61-8A8C6B343C13}" srcId="{C4DF60D6-9C31-484D-BEC9-26BA4B21B975}" destId="{153A5924-B816-4190-A47D-71BEE72A3C19}" srcOrd="2" destOrd="0" parTransId="{D94DADC0-BA73-4365-A8EA-4CBDE25F1A34}" sibTransId="{2FE5B13D-C14F-4855-9089-555A9D9BD945}"/>
    <dgm:cxn modelId="{0A44A054-7B81-436C-87A1-C1411CF9F05D}" type="presOf" srcId="{F9560291-8853-4168-8FA5-6E8234BB301B}" destId="{C5E05D4F-B2CB-427A-9812-D541FE3B88B8}" srcOrd="0" destOrd="0" presId="urn:microsoft.com/office/officeart/2005/8/layout/process3"/>
    <dgm:cxn modelId="{D49DF47D-0D6C-456E-AF91-7779CEEF05B1}" type="presOf" srcId="{C27D026E-98ED-4E79-9D69-3FA95AF1DEF7}" destId="{6BB35464-D4EB-4403-970D-37E3B07A8F8E}" srcOrd="1" destOrd="0" presId="urn:microsoft.com/office/officeart/2005/8/layout/process3"/>
    <dgm:cxn modelId="{7AB2CA7E-27C1-42CB-BCBF-12D7B55CB2D4}" srcId="{153A5924-B816-4190-A47D-71BEE72A3C19}" destId="{A67799DB-E5DE-4E09-A971-0480F865E1AA}" srcOrd="4" destOrd="0" parTransId="{AC58BAEF-A6C6-42A7-A6B0-D36D28500CDB}" sibTransId="{1AB174CF-BBA7-4644-BDF4-71A8A3DEB8D0}"/>
    <dgm:cxn modelId="{9AE63E82-584D-4CBA-8B9A-F8AF1E604C73}" type="presOf" srcId="{AAC4F343-B7FC-441C-B91B-79C53BDF6791}" destId="{3088F913-D1B0-4E92-8D64-D9B710834481}" srcOrd="0" destOrd="3" presId="urn:microsoft.com/office/officeart/2005/8/layout/process3"/>
    <dgm:cxn modelId="{20C54285-0A90-4A30-BBAC-2C55871ECF9D}" srcId="{153A5924-B816-4190-A47D-71BEE72A3C19}" destId="{A1AA3D55-7422-484B-AF5F-31D62B6C805B}" srcOrd="1" destOrd="0" parTransId="{A06B65B4-A71B-4C4F-9EAF-B2D8C289915D}" sibTransId="{4DD5B544-80EC-43AE-A988-5FCA26346F93}"/>
    <dgm:cxn modelId="{B7321487-DDC2-4D8D-BB1A-028907AB2C11}" type="presOf" srcId="{507CE9CD-FA8B-4BAC-A684-6304E85064A5}" destId="{CFD7D733-8710-40BA-A2F5-29BF2AB1116F}" srcOrd="1" destOrd="0" presId="urn:microsoft.com/office/officeart/2005/8/layout/process3"/>
    <dgm:cxn modelId="{B7926897-0D56-4ED7-BCC1-C46F39432520}" srcId="{153A5924-B816-4190-A47D-71BEE72A3C19}" destId="{4D3D69E7-714B-487A-BB18-62CA96BEBB0F}" srcOrd="0" destOrd="0" parTransId="{51FAAFE8-54BF-40F9-ABDB-960C858F518E}" sibTransId="{04172544-9A1D-4674-AC51-1B79CFE51222}"/>
    <dgm:cxn modelId="{FA8F7BA3-DD0D-4A98-95C2-F1E4536D00E0}" type="presOf" srcId="{C27D026E-98ED-4E79-9D69-3FA95AF1DEF7}" destId="{DAB481BE-EA87-4A63-88C2-3E07D009EC5B}" srcOrd="0" destOrd="0" presId="urn:microsoft.com/office/officeart/2005/8/layout/process3"/>
    <dgm:cxn modelId="{7707C0A6-D6C0-4F37-A069-F593586FB3CF}" type="presOf" srcId="{1A1F62A7-269C-4AA3-8D46-8212A084BA30}" destId="{B23E82F0-1B6F-4CA6-B105-8ADC25254672}" srcOrd="0" destOrd="0" presId="urn:microsoft.com/office/officeart/2005/8/layout/process3"/>
    <dgm:cxn modelId="{0A6F8FB2-12DC-462A-B360-ACC9F4DF5A14}" type="presOf" srcId="{4237ABCC-CFE4-419C-9B5E-AD0D089B8840}" destId="{FA105DBF-A7B3-4B24-A212-14FE336D2BFA}" srcOrd="0" destOrd="0" presId="urn:microsoft.com/office/officeart/2005/8/layout/process3"/>
    <dgm:cxn modelId="{D5BB5CBE-7994-4D4D-A810-60DBDCA0FEE1}" srcId="{C4DF60D6-9C31-484D-BEC9-26BA4B21B975}" destId="{C27D026E-98ED-4E79-9D69-3FA95AF1DEF7}" srcOrd="0" destOrd="0" parTransId="{0F695742-8CB2-4BEA-B11F-78A276FE46F4}" sibTransId="{4237ABCC-CFE4-419C-9B5E-AD0D089B8840}"/>
    <dgm:cxn modelId="{90A84AC2-9357-4F30-A7D5-8A3C876CD4E5}" type="presOf" srcId="{E044F13F-4916-4A96-BC7E-04E50658DF86}" destId="{405921D2-59FB-4751-AD6E-EF485615E5D4}" srcOrd="1" destOrd="0" presId="urn:microsoft.com/office/officeart/2005/8/layout/process3"/>
    <dgm:cxn modelId="{D65B32C5-094E-4D73-A7A3-AC2D00C71327}" srcId="{153A5924-B816-4190-A47D-71BEE72A3C19}" destId="{E52BC1B8-38D5-49CE-8404-010A1872BEF3}" srcOrd="2" destOrd="0" parTransId="{CF25D423-B3CD-47EA-A708-D731D4499AB7}" sibTransId="{4579EAC3-CA5C-4D0D-9D88-AF9B30F22EED}"/>
    <dgm:cxn modelId="{961B24DB-EE69-4E92-AD1C-4E9FBA25409D}" type="presOf" srcId="{C4DF60D6-9C31-484D-BEC9-26BA4B21B975}" destId="{1B3EBDB0-395B-4801-A1A5-53C2A5EFCA73}" srcOrd="0" destOrd="0" presId="urn:microsoft.com/office/officeart/2005/8/layout/process3"/>
    <dgm:cxn modelId="{76EB4EDF-67CC-4011-811B-F2930B5EB3E1}" srcId="{E044F13F-4916-4A96-BC7E-04E50658DF86}" destId="{F9560291-8853-4168-8FA5-6E8234BB301B}" srcOrd="0" destOrd="0" parTransId="{36527039-22D0-43EC-A2E8-D649AA6E6633}" sibTransId="{E9EBEA6B-7105-445B-837D-3B9C064401EB}"/>
    <dgm:cxn modelId="{DDC131E1-D177-42FB-A575-17E973FD964C}" srcId="{C27D026E-98ED-4E79-9D69-3FA95AF1DEF7}" destId="{1A1F62A7-269C-4AA3-8D46-8212A084BA30}" srcOrd="0" destOrd="0" parTransId="{77398873-93BA-4950-AFAE-3C052ADF6799}" sibTransId="{CC0BFCBA-8C6F-45F5-9A5A-20FC721E94C9}"/>
    <dgm:cxn modelId="{775C95FD-1307-46FB-92CC-6F8B468CD827}" srcId="{153A5924-B816-4190-A47D-71BEE72A3C19}" destId="{AAC4F343-B7FC-441C-B91B-79C53BDF6791}" srcOrd="3" destOrd="0" parTransId="{9F146255-B7CE-478C-B747-27B95989EE55}" sibTransId="{3D949CD8-5535-46C6-B011-5F0C96ECBE75}"/>
    <dgm:cxn modelId="{539BF82A-9E9D-4FFC-8BEA-3A8F47DD7EBE}" type="presParOf" srcId="{1B3EBDB0-395B-4801-A1A5-53C2A5EFCA73}" destId="{AD9E5753-2FB4-4B97-A0B1-2EE8680A8B56}" srcOrd="0" destOrd="0" presId="urn:microsoft.com/office/officeart/2005/8/layout/process3"/>
    <dgm:cxn modelId="{6FE836C8-B601-43E9-B6E4-0EDEC9F50FAA}" type="presParOf" srcId="{AD9E5753-2FB4-4B97-A0B1-2EE8680A8B56}" destId="{DAB481BE-EA87-4A63-88C2-3E07D009EC5B}" srcOrd="0" destOrd="0" presId="urn:microsoft.com/office/officeart/2005/8/layout/process3"/>
    <dgm:cxn modelId="{9813C5F5-FF05-4E03-AFA7-CC2342A1EFA6}" type="presParOf" srcId="{AD9E5753-2FB4-4B97-A0B1-2EE8680A8B56}" destId="{6BB35464-D4EB-4403-970D-37E3B07A8F8E}" srcOrd="1" destOrd="0" presId="urn:microsoft.com/office/officeart/2005/8/layout/process3"/>
    <dgm:cxn modelId="{B4DB4726-2864-4A70-9CA9-FE363DE55760}" type="presParOf" srcId="{AD9E5753-2FB4-4B97-A0B1-2EE8680A8B56}" destId="{B23E82F0-1B6F-4CA6-B105-8ADC25254672}" srcOrd="2" destOrd="0" presId="urn:microsoft.com/office/officeart/2005/8/layout/process3"/>
    <dgm:cxn modelId="{0493E990-307C-4A0D-9287-DB630A95A40D}" type="presParOf" srcId="{1B3EBDB0-395B-4801-A1A5-53C2A5EFCA73}" destId="{FA105DBF-A7B3-4B24-A212-14FE336D2BFA}" srcOrd="1" destOrd="0" presId="urn:microsoft.com/office/officeart/2005/8/layout/process3"/>
    <dgm:cxn modelId="{D623B8CA-CD98-4446-BE6B-81308B61C064}" type="presParOf" srcId="{FA105DBF-A7B3-4B24-A212-14FE336D2BFA}" destId="{CA3A8E4E-37E0-4BB6-8D85-B9FD2B9FF159}" srcOrd="0" destOrd="0" presId="urn:microsoft.com/office/officeart/2005/8/layout/process3"/>
    <dgm:cxn modelId="{B719F3E1-8DA5-448C-993C-928F284D15DC}" type="presParOf" srcId="{1B3EBDB0-395B-4801-A1A5-53C2A5EFCA73}" destId="{81F7F3A3-6360-4596-A9AB-4295A7FAF87A}" srcOrd="2" destOrd="0" presId="urn:microsoft.com/office/officeart/2005/8/layout/process3"/>
    <dgm:cxn modelId="{879D50B2-0588-4799-8D2A-3057A41AB4E8}" type="presParOf" srcId="{81F7F3A3-6360-4596-A9AB-4295A7FAF87A}" destId="{C4AC1BDC-CB1D-4C7F-A801-2A9FA3F32F1C}" srcOrd="0" destOrd="0" presId="urn:microsoft.com/office/officeart/2005/8/layout/process3"/>
    <dgm:cxn modelId="{5024EAC4-838F-4A82-B2F8-D943370A05C5}" type="presParOf" srcId="{81F7F3A3-6360-4596-A9AB-4295A7FAF87A}" destId="{405921D2-59FB-4751-AD6E-EF485615E5D4}" srcOrd="1" destOrd="0" presId="urn:microsoft.com/office/officeart/2005/8/layout/process3"/>
    <dgm:cxn modelId="{24B3D8CB-9D3A-4B14-A4CB-EFEB3F7ADBF3}" type="presParOf" srcId="{81F7F3A3-6360-4596-A9AB-4295A7FAF87A}" destId="{C5E05D4F-B2CB-427A-9812-D541FE3B88B8}" srcOrd="2" destOrd="0" presId="urn:microsoft.com/office/officeart/2005/8/layout/process3"/>
    <dgm:cxn modelId="{C519D2D0-A0CF-4F74-8D9A-B41708C54CC6}" type="presParOf" srcId="{1B3EBDB0-395B-4801-A1A5-53C2A5EFCA73}" destId="{BAC69A94-95D8-4129-9557-2CC2DBCF5595}" srcOrd="3" destOrd="0" presId="urn:microsoft.com/office/officeart/2005/8/layout/process3"/>
    <dgm:cxn modelId="{103958E2-4E6E-4C8B-BC9F-26BA1562D772}" type="presParOf" srcId="{BAC69A94-95D8-4129-9557-2CC2DBCF5595}" destId="{CFD7D733-8710-40BA-A2F5-29BF2AB1116F}" srcOrd="0" destOrd="0" presId="urn:microsoft.com/office/officeart/2005/8/layout/process3"/>
    <dgm:cxn modelId="{AF01F7A1-0624-4F55-A5C7-EBB68FE59A4A}" type="presParOf" srcId="{1B3EBDB0-395B-4801-A1A5-53C2A5EFCA73}" destId="{14624561-4708-4E24-9CD0-B9E403F82A6F}" srcOrd="4" destOrd="0" presId="urn:microsoft.com/office/officeart/2005/8/layout/process3"/>
    <dgm:cxn modelId="{B7653B16-98DA-47BB-839C-4C6D35994591}" type="presParOf" srcId="{14624561-4708-4E24-9CD0-B9E403F82A6F}" destId="{97A42D50-99C8-4AA6-B9C9-BAE06F8BBA7A}" srcOrd="0" destOrd="0" presId="urn:microsoft.com/office/officeart/2005/8/layout/process3"/>
    <dgm:cxn modelId="{D82B0A34-3BBE-46CB-AB88-A347578FDF41}" type="presParOf" srcId="{14624561-4708-4E24-9CD0-B9E403F82A6F}" destId="{E12508FE-9606-495B-BB1D-BB9EB8AE3232}" srcOrd="1" destOrd="0" presId="urn:microsoft.com/office/officeart/2005/8/layout/process3"/>
    <dgm:cxn modelId="{DDBFB725-F002-4D9D-87AE-03709F6573BC}" type="presParOf" srcId="{14624561-4708-4E24-9CD0-B9E403F82A6F}" destId="{3088F913-D1B0-4E92-8D64-D9B710834481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2C539F-5493-4502-8C2A-D2FC295ED7E2}" type="doc">
      <dgm:prSet loTypeId="urn:microsoft.com/office/officeart/2005/8/layout/process5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F55FE9A3-65A8-4905-93E8-DE0BBFE987AC}">
      <dgm:prSet phldrT="[Texto]"/>
      <dgm:spPr/>
      <dgm:t>
        <a:bodyPr/>
        <a:lstStyle/>
        <a:p>
          <a:r>
            <a:rPr lang="es-ES"/>
            <a:t>Valor teórico</a:t>
          </a:r>
          <a:endParaRPr lang="es-CO"/>
        </a:p>
      </dgm:t>
    </dgm:pt>
    <dgm:pt modelId="{2B5D03BA-ECBC-4A34-BEEF-7E4AC19AB1C8}" type="parTrans" cxnId="{1C99FBF6-4A67-4F59-BD9A-5BEC1C683A09}">
      <dgm:prSet/>
      <dgm:spPr/>
      <dgm:t>
        <a:bodyPr/>
        <a:lstStyle/>
        <a:p>
          <a:endParaRPr lang="es-CO"/>
        </a:p>
      </dgm:t>
    </dgm:pt>
    <dgm:pt modelId="{322BC940-EE3E-47FD-B277-CFF42AB8BD47}" type="sibTrans" cxnId="{1C99FBF6-4A67-4F59-BD9A-5BEC1C683A09}">
      <dgm:prSet/>
      <dgm:spPr/>
      <dgm:t>
        <a:bodyPr/>
        <a:lstStyle/>
        <a:p>
          <a:endParaRPr lang="es-CO"/>
        </a:p>
      </dgm:t>
    </dgm:pt>
    <dgm:pt modelId="{D8CC123F-CE6D-4427-B550-BDE552B03C89}">
      <dgm:prSet phldrT="[Texto]"/>
      <dgm:spPr/>
      <dgm:t>
        <a:bodyPr/>
        <a:lstStyle/>
        <a:p>
          <a:r>
            <a:rPr lang="es-ES"/>
            <a:t>Relevancia social</a:t>
          </a:r>
          <a:endParaRPr lang="es-CO"/>
        </a:p>
      </dgm:t>
    </dgm:pt>
    <dgm:pt modelId="{24E5698B-068C-4CDD-940B-C3E7F9737EB9}" type="parTrans" cxnId="{8F9DBB2B-8450-4537-AD91-98EA842479FC}">
      <dgm:prSet/>
      <dgm:spPr/>
      <dgm:t>
        <a:bodyPr/>
        <a:lstStyle/>
        <a:p>
          <a:endParaRPr lang="es-CO"/>
        </a:p>
      </dgm:t>
    </dgm:pt>
    <dgm:pt modelId="{CAB80057-077C-46D2-B5EB-B18FF9C9EC5E}" type="sibTrans" cxnId="{8F9DBB2B-8450-4537-AD91-98EA842479FC}">
      <dgm:prSet/>
      <dgm:spPr/>
      <dgm:t>
        <a:bodyPr/>
        <a:lstStyle/>
        <a:p>
          <a:endParaRPr lang="es-CO"/>
        </a:p>
      </dgm:t>
    </dgm:pt>
    <dgm:pt modelId="{CE02DAFF-9354-4901-AB65-69D612A58E4E}">
      <dgm:prSet phldrT="[Texto]"/>
      <dgm:spPr/>
      <dgm:t>
        <a:bodyPr/>
        <a:lstStyle/>
        <a:p>
          <a:r>
            <a:rPr lang="es-ES"/>
            <a:t>Implicaciones prácticas</a:t>
          </a:r>
          <a:endParaRPr lang="es-CO"/>
        </a:p>
      </dgm:t>
    </dgm:pt>
    <dgm:pt modelId="{EDBA85FC-173A-4612-9B7B-162F30339108}" type="parTrans" cxnId="{3EEE59B1-1855-49FD-8C2A-E0601A9F0425}">
      <dgm:prSet/>
      <dgm:spPr/>
      <dgm:t>
        <a:bodyPr/>
        <a:lstStyle/>
        <a:p>
          <a:endParaRPr lang="es-CO"/>
        </a:p>
      </dgm:t>
    </dgm:pt>
    <dgm:pt modelId="{0223DD52-B7E9-4C48-9650-30975AFE460F}" type="sibTrans" cxnId="{3EEE59B1-1855-49FD-8C2A-E0601A9F0425}">
      <dgm:prSet/>
      <dgm:spPr/>
      <dgm:t>
        <a:bodyPr/>
        <a:lstStyle/>
        <a:p>
          <a:endParaRPr lang="es-CO"/>
        </a:p>
      </dgm:t>
    </dgm:pt>
    <dgm:pt modelId="{565A814D-E2CE-4DA3-ACA2-ED4BE2B2F93C}">
      <dgm:prSet phldrT="[Texto]"/>
      <dgm:spPr/>
      <dgm:t>
        <a:bodyPr/>
        <a:lstStyle/>
        <a:p>
          <a:r>
            <a:rPr lang="es-ES"/>
            <a:t>Utilidad metodológica</a:t>
          </a:r>
          <a:endParaRPr lang="es-CO"/>
        </a:p>
      </dgm:t>
    </dgm:pt>
    <dgm:pt modelId="{4B5D6CEC-FFB2-4CB7-8435-D71086E695F3}" type="parTrans" cxnId="{0D57C3A1-2015-4535-B3C5-7D4397303469}">
      <dgm:prSet/>
      <dgm:spPr/>
      <dgm:t>
        <a:bodyPr/>
        <a:lstStyle/>
        <a:p>
          <a:endParaRPr lang="es-CO"/>
        </a:p>
      </dgm:t>
    </dgm:pt>
    <dgm:pt modelId="{B069B82F-B386-4105-89FC-68B42A48FC95}" type="sibTrans" cxnId="{0D57C3A1-2015-4535-B3C5-7D4397303469}">
      <dgm:prSet/>
      <dgm:spPr/>
      <dgm:t>
        <a:bodyPr/>
        <a:lstStyle/>
        <a:p>
          <a:endParaRPr lang="es-CO"/>
        </a:p>
      </dgm:t>
    </dgm:pt>
    <dgm:pt modelId="{AB831666-27DC-4478-A324-D6A0A186073D}" type="pres">
      <dgm:prSet presAssocID="{962C539F-5493-4502-8C2A-D2FC295ED7E2}" presName="diagram" presStyleCnt="0">
        <dgm:presLayoutVars>
          <dgm:dir/>
          <dgm:resizeHandles val="exact"/>
        </dgm:presLayoutVars>
      </dgm:prSet>
      <dgm:spPr/>
    </dgm:pt>
    <dgm:pt modelId="{DA2B3D81-4BB1-4872-841B-C9C5534EDD58}" type="pres">
      <dgm:prSet presAssocID="{F55FE9A3-65A8-4905-93E8-DE0BBFE987AC}" presName="node" presStyleLbl="node1" presStyleIdx="0" presStyleCnt="4">
        <dgm:presLayoutVars>
          <dgm:bulletEnabled val="1"/>
        </dgm:presLayoutVars>
      </dgm:prSet>
      <dgm:spPr/>
    </dgm:pt>
    <dgm:pt modelId="{7B180A5A-5C4F-4C87-BDFB-381F1CF4AEA5}" type="pres">
      <dgm:prSet presAssocID="{322BC940-EE3E-47FD-B277-CFF42AB8BD47}" presName="sibTrans" presStyleLbl="sibTrans2D1" presStyleIdx="0" presStyleCnt="3"/>
      <dgm:spPr/>
    </dgm:pt>
    <dgm:pt modelId="{09E9935A-9458-4554-9079-5950B254889B}" type="pres">
      <dgm:prSet presAssocID="{322BC940-EE3E-47FD-B277-CFF42AB8BD47}" presName="connectorText" presStyleLbl="sibTrans2D1" presStyleIdx="0" presStyleCnt="3"/>
      <dgm:spPr/>
    </dgm:pt>
    <dgm:pt modelId="{8C8D4CEF-3FB4-40AC-8104-AD88A0F583B3}" type="pres">
      <dgm:prSet presAssocID="{D8CC123F-CE6D-4427-B550-BDE552B03C89}" presName="node" presStyleLbl="node1" presStyleIdx="1" presStyleCnt="4">
        <dgm:presLayoutVars>
          <dgm:bulletEnabled val="1"/>
        </dgm:presLayoutVars>
      </dgm:prSet>
      <dgm:spPr/>
    </dgm:pt>
    <dgm:pt modelId="{2D9EB242-8002-4EDC-913E-C8D7529659D3}" type="pres">
      <dgm:prSet presAssocID="{CAB80057-077C-46D2-B5EB-B18FF9C9EC5E}" presName="sibTrans" presStyleLbl="sibTrans2D1" presStyleIdx="1" presStyleCnt="3"/>
      <dgm:spPr/>
    </dgm:pt>
    <dgm:pt modelId="{A0E6217D-72AA-409E-BF38-EDA95344E8F8}" type="pres">
      <dgm:prSet presAssocID="{CAB80057-077C-46D2-B5EB-B18FF9C9EC5E}" presName="connectorText" presStyleLbl="sibTrans2D1" presStyleIdx="1" presStyleCnt="3"/>
      <dgm:spPr/>
    </dgm:pt>
    <dgm:pt modelId="{7A78C10A-30BC-408C-A94E-AFD9E504C4A5}" type="pres">
      <dgm:prSet presAssocID="{CE02DAFF-9354-4901-AB65-69D612A58E4E}" presName="node" presStyleLbl="node1" presStyleIdx="2" presStyleCnt="4">
        <dgm:presLayoutVars>
          <dgm:bulletEnabled val="1"/>
        </dgm:presLayoutVars>
      </dgm:prSet>
      <dgm:spPr/>
    </dgm:pt>
    <dgm:pt modelId="{E2ACE70E-03CF-45C6-AE23-520073524522}" type="pres">
      <dgm:prSet presAssocID="{0223DD52-B7E9-4C48-9650-30975AFE460F}" presName="sibTrans" presStyleLbl="sibTrans2D1" presStyleIdx="2" presStyleCnt="3"/>
      <dgm:spPr/>
    </dgm:pt>
    <dgm:pt modelId="{746F36A4-047D-4EF4-B140-0F501135B984}" type="pres">
      <dgm:prSet presAssocID="{0223DD52-B7E9-4C48-9650-30975AFE460F}" presName="connectorText" presStyleLbl="sibTrans2D1" presStyleIdx="2" presStyleCnt="3"/>
      <dgm:spPr/>
    </dgm:pt>
    <dgm:pt modelId="{E3533CC2-2355-40AE-BC8E-FCFECC35B510}" type="pres">
      <dgm:prSet presAssocID="{565A814D-E2CE-4DA3-ACA2-ED4BE2B2F93C}" presName="node" presStyleLbl="node1" presStyleIdx="3" presStyleCnt="4">
        <dgm:presLayoutVars>
          <dgm:bulletEnabled val="1"/>
        </dgm:presLayoutVars>
      </dgm:prSet>
      <dgm:spPr/>
    </dgm:pt>
  </dgm:ptLst>
  <dgm:cxnLst>
    <dgm:cxn modelId="{619AFD1C-45FB-436E-A27E-F99D1138D77F}" type="presOf" srcId="{322BC940-EE3E-47FD-B277-CFF42AB8BD47}" destId="{09E9935A-9458-4554-9079-5950B254889B}" srcOrd="1" destOrd="0" presId="urn:microsoft.com/office/officeart/2005/8/layout/process5"/>
    <dgm:cxn modelId="{B71AFE29-6D17-4AA4-8245-3862BAB3A3C2}" type="presOf" srcId="{CE02DAFF-9354-4901-AB65-69D612A58E4E}" destId="{7A78C10A-30BC-408C-A94E-AFD9E504C4A5}" srcOrd="0" destOrd="0" presId="urn:microsoft.com/office/officeart/2005/8/layout/process5"/>
    <dgm:cxn modelId="{8F9DBB2B-8450-4537-AD91-98EA842479FC}" srcId="{962C539F-5493-4502-8C2A-D2FC295ED7E2}" destId="{D8CC123F-CE6D-4427-B550-BDE552B03C89}" srcOrd="1" destOrd="0" parTransId="{24E5698B-068C-4CDD-940B-C3E7F9737EB9}" sibTransId="{CAB80057-077C-46D2-B5EB-B18FF9C9EC5E}"/>
    <dgm:cxn modelId="{BB48362F-DDB4-4717-AA71-92059D51FD6D}" type="presOf" srcId="{0223DD52-B7E9-4C48-9650-30975AFE460F}" destId="{E2ACE70E-03CF-45C6-AE23-520073524522}" srcOrd="0" destOrd="0" presId="urn:microsoft.com/office/officeart/2005/8/layout/process5"/>
    <dgm:cxn modelId="{B82DEF46-D01B-47DD-9FD5-6F23E40C0922}" type="presOf" srcId="{565A814D-E2CE-4DA3-ACA2-ED4BE2B2F93C}" destId="{E3533CC2-2355-40AE-BC8E-FCFECC35B510}" srcOrd="0" destOrd="0" presId="urn:microsoft.com/office/officeart/2005/8/layout/process5"/>
    <dgm:cxn modelId="{61373A6B-8795-4BA6-984E-3AE07085092F}" type="presOf" srcId="{0223DD52-B7E9-4C48-9650-30975AFE460F}" destId="{746F36A4-047D-4EF4-B140-0F501135B984}" srcOrd="1" destOrd="0" presId="urn:microsoft.com/office/officeart/2005/8/layout/process5"/>
    <dgm:cxn modelId="{139E5B4E-AA36-403F-A5B4-3AD493EE68D2}" type="presOf" srcId="{CAB80057-077C-46D2-B5EB-B18FF9C9EC5E}" destId="{A0E6217D-72AA-409E-BF38-EDA95344E8F8}" srcOrd="1" destOrd="0" presId="urn:microsoft.com/office/officeart/2005/8/layout/process5"/>
    <dgm:cxn modelId="{F6595A55-EF4D-45F2-9994-035AB04A2933}" type="presOf" srcId="{F55FE9A3-65A8-4905-93E8-DE0BBFE987AC}" destId="{DA2B3D81-4BB1-4872-841B-C9C5534EDD58}" srcOrd="0" destOrd="0" presId="urn:microsoft.com/office/officeart/2005/8/layout/process5"/>
    <dgm:cxn modelId="{64B6B259-9F9F-4BD6-BBF3-D3DE68916D7E}" type="presOf" srcId="{322BC940-EE3E-47FD-B277-CFF42AB8BD47}" destId="{7B180A5A-5C4F-4C87-BDFB-381F1CF4AEA5}" srcOrd="0" destOrd="0" presId="urn:microsoft.com/office/officeart/2005/8/layout/process5"/>
    <dgm:cxn modelId="{0D57C3A1-2015-4535-B3C5-7D4397303469}" srcId="{962C539F-5493-4502-8C2A-D2FC295ED7E2}" destId="{565A814D-E2CE-4DA3-ACA2-ED4BE2B2F93C}" srcOrd="3" destOrd="0" parTransId="{4B5D6CEC-FFB2-4CB7-8435-D71086E695F3}" sibTransId="{B069B82F-B386-4105-89FC-68B42A48FC95}"/>
    <dgm:cxn modelId="{3EEE59B1-1855-49FD-8C2A-E0601A9F0425}" srcId="{962C539F-5493-4502-8C2A-D2FC295ED7E2}" destId="{CE02DAFF-9354-4901-AB65-69D612A58E4E}" srcOrd="2" destOrd="0" parTransId="{EDBA85FC-173A-4612-9B7B-162F30339108}" sibTransId="{0223DD52-B7E9-4C48-9650-30975AFE460F}"/>
    <dgm:cxn modelId="{3852DBC0-6633-4414-9C02-BCC77956E3D2}" type="presOf" srcId="{D8CC123F-CE6D-4427-B550-BDE552B03C89}" destId="{8C8D4CEF-3FB4-40AC-8104-AD88A0F583B3}" srcOrd="0" destOrd="0" presId="urn:microsoft.com/office/officeart/2005/8/layout/process5"/>
    <dgm:cxn modelId="{E40B42E6-D8D3-4F38-864E-906BE8B6B572}" type="presOf" srcId="{CAB80057-077C-46D2-B5EB-B18FF9C9EC5E}" destId="{2D9EB242-8002-4EDC-913E-C8D7529659D3}" srcOrd="0" destOrd="0" presId="urn:microsoft.com/office/officeart/2005/8/layout/process5"/>
    <dgm:cxn modelId="{1C99FBF6-4A67-4F59-BD9A-5BEC1C683A09}" srcId="{962C539F-5493-4502-8C2A-D2FC295ED7E2}" destId="{F55FE9A3-65A8-4905-93E8-DE0BBFE987AC}" srcOrd="0" destOrd="0" parTransId="{2B5D03BA-ECBC-4A34-BEEF-7E4AC19AB1C8}" sibTransId="{322BC940-EE3E-47FD-B277-CFF42AB8BD47}"/>
    <dgm:cxn modelId="{F9C4D9FF-877C-4E6D-9E47-283FFAB5AF07}" type="presOf" srcId="{962C539F-5493-4502-8C2A-D2FC295ED7E2}" destId="{AB831666-27DC-4478-A324-D6A0A186073D}" srcOrd="0" destOrd="0" presId="urn:microsoft.com/office/officeart/2005/8/layout/process5"/>
    <dgm:cxn modelId="{07323F46-A3B6-4D65-B34B-8CDE2EB3177A}" type="presParOf" srcId="{AB831666-27DC-4478-A324-D6A0A186073D}" destId="{DA2B3D81-4BB1-4872-841B-C9C5534EDD58}" srcOrd="0" destOrd="0" presId="urn:microsoft.com/office/officeart/2005/8/layout/process5"/>
    <dgm:cxn modelId="{1B15A081-3E01-4A40-94FA-FE0D5927C1EE}" type="presParOf" srcId="{AB831666-27DC-4478-A324-D6A0A186073D}" destId="{7B180A5A-5C4F-4C87-BDFB-381F1CF4AEA5}" srcOrd="1" destOrd="0" presId="urn:microsoft.com/office/officeart/2005/8/layout/process5"/>
    <dgm:cxn modelId="{61A21A39-377A-4AE4-B94E-8E7A02B4423B}" type="presParOf" srcId="{7B180A5A-5C4F-4C87-BDFB-381F1CF4AEA5}" destId="{09E9935A-9458-4554-9079-5950B254889B}" srcOrd="0" destOrd="0" presId="urn:microsoft.com/office/officeart/2005/8/layout/process5"/>
    <dgm:cxn modelId="{374F2D97-1A33-4B98-9B9B-B00530371632}" type="presParOf" srcId="{AB831666-27DC-4478-A324-D6A0A186073D}" destId="{8C8D4CEF-3FB4-40AC-8104-AD88A0F583B3}" srcOrd="2" destOrd="0" presId="urn:microsoft.com/office/officeart/2005/8/layout/process5"/>
    <dgm:cxn modelId="{6513E74F-2C6C-435A-A20D-7A89F222E768}" type="presParOf" srcId="{AB831666-27DC-4478-A324-D6A0A186073D}" destId="{2D9EB242-8002-4EDC-913E-C8D7529659D3}" srcOrd="3" destOrd="0" presId="urn:microsoft.com/office/officeart/2005/8/layout/process5"/>
    <dgm:cxn modelId="{CCB9330A-7731-4EC3-8A16-7651A374CC52}" type="presParOf" srcId="{2D9EB242-8002-4EDC-913E-C8D7529659D3}" destId="{A0E6217D-72AA-409E-BF38-EDA95344E8F8}" srcOrd="0" destOrd="0" presId="urn:microsoft.com/office/officeart/2005/8/layout/process5"/>
    <dgm:cxn modelId="{3BBE6EBF-702E-4F90-8FFC-BC6079F1C6B7}" type="presParOf" srcId="{AB831666-27DC-4478-A324-D6A0A186073D}" destId="{7A78C10A-30BC-408C-A94E-AFD9E504C4A5}" srcOrd="4" destOrd="0" presId="urn:microsoft.com/office/officeart/2005/8/layout/process5"/>
    <dgm:cxn modelId="{42F3AD12-DB0A-41B5-9338-47D1793AB6C4}" type="presParOf" srcId="{AB831666-27DC-4478-A324-D6A0A186073D}" destId="{E2ACE70E-03CF-45C6-AE23-520073524522}" srcOrd="5" destOrd="0" presId="urn:microsoft.com/office/officeart/2005/8/layout/process5"/>
    <dgm:cxn modelId="{0D51014E-013F-4599-87AD-FF36CB44E917}" type="presParOf" srcId="{E2ACE70E-03CF-45C6-AE23-520073524522}" destId="{746F36A4-047D-4EF4-B140-0F501135B984}" srcOrd="0" destOrd="0" presId="urn:microsoft.com/office/officeart/2005/8/layout/process5"/>
    <dgm:cxn modelId="{05B2BA10-97AF-4026-8F95-879CFF663817}" type="presParOf" srcId="{AB831666-27DC-4478-A324-D6A0A186073D}" destId="{E3533CC2-2355-40AE-BC8E-FCFECC35B510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2EFB3C-E7DB-4B4F-9A1E-1720FA5A8C87}" type="doc">
      <dgm:prSet loTypeId="urn:microsoft.com/office/officeart/2005/8/layout/default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189B2E99-8134-46DA-A604-5B9F49DD134D}">
      <dgm:prSet phldrT="[Texto]"/>
      <dgm:spPr/>
      <dgm:t>
        <a:bodyPr/>
        <a:lstStyle/>
        <a:p>
          <a:pPr>
            <a:buClrTx/>
            <a:buSzTx/>
            <a:buFontTx/>
            <a:buChar char="•"/>
          </a:pPr>
          <a:r>
            <a:rPr kumimoji="0" lang="es-CO" altLang="es-CO" b="1" i="0" u="none" strike="noStrike" cap="none" normalizeH="0" baseline="0">
              <a:ln/>
              <a:effectLst/>
              <a:latin typeface="Arial" panose="020B0604020202020204" pitchFamily="34" charset="0"/>
            </a:rPr>
            <a:t>Fortalecimiento Organizacional: </a:t>
          </a:r>
          <a:r>
            <a:rPr kumimoji="0" lang="es-CO" altLang="es-CO" b="0" i="0" u="none" strike="noStrike" cap="none" normalizeH="0" baseline="0">
              <a:ln/>
              <a:effectLst/>
              <a:latin typeface="Arial" panose="020B0604020202020204" pitchFamily="34" charset="0"/>
            </a:rPr>
            <a:t>Friedman, Jensen, Porter y Kramer: Crecimiento financiero, responsabilidad social y mejora de la calidad de vida de empleados y comunidad.</a:t>
          </a:r>
          <a:endParaRPr lang="es-CO"/>
        </a:p>
      </dgm:t>
    </dgm:pt>
    <dgm:pt modelId="{8290B0A8-0710-4156-BC83-0377D130326F}" type="parTrans" cxnId="{06AEFCD6-B304-4B48-B2BC-30E0C6A7B71E}">
      <dgm:prSet/>
      <dgm:spPr/>
      <dgm:t>
        <a:bodyPr/>
        <a:lstStyle/>
        <a:p>
          <a:endParaRPr lang="es-CO"/>
        </a:p>
      </dgm:t>
    </dgm:pt>
    <dgm:pt modelId="{71B22E0D-2662-4D58-9A36-670FB34E3231}" type="sibTrans" cxnId="{06AEFCD6-B304-4B48-B2BC-30E0C6A7B71E}">
      <dgm:prSet/>
      <dgm:spPr/>
      <dgm:t>
        <a:bodyPr/>
        <a:lstStyle/>
        <a:p>
          <a:endParaRPr lang="es-CO"/>
        </a:p>
      </dgm:t>
    </dgm:pt>
    <dgm:pt modelId="{EA0377B5-2304-4FFC-902D-CD3BB5A69B70}">
      <dgm:prSet phldrT="[Texto]"/>
      <dgm:spPr/>
      <dgm:t>
        <a:bodyPr/>
        <a:lstStyle/>
        <a:p>
          <a:pPr>
            <a:buClrTx/>
            <a:buSzTx/>
            <a:buFontTx/>
            <a:buChar char="•"/>
          </a:pPr>
          <a:r>
            <a:rPr kumimoji="0" lang="es-CO" altLang="es-CO" b="1" i="0" u="none" strike="noStrike" cap="none" normalizeH="0" baseline="0">
              <a:ln/>
              <a:effectLst/>
              <a:latin typeface="Arial" panose="020B0604020202020204" pitchFamily="34" charset="0"/>
            </a:rPr>
            <a:t>Las 5 Fuerzas de Porter: </a:t>
          </a:r>
          <a:r>
            <a:rPr kumimoji="0" lang="es-CO" altLang="es-CO" b="0" i="0" u="none" strike="noStrike" cap="none" normalizeH="0" baseline="0">
              <a:ln/>
              <a:effectLst/>
              <a:latin typeface="Arial" panose="020B0604020202020204" pitchFamily="34" charset="0"/>
            </a:rPr>
            <a:t>Michael Porter. Análisis de competitividad y rentabilidad de la industria. </a:t>
          </a:r>
          <a:endParaRPr lang="es-CO"/>
        </a:p>
      </dgm:t>
    </dgm:pt>
    <dgm:pt modelId="{0A89C8A9-CB95-456C-86CF-5C631721A58C}" type="parTrans" cxnId="{4FF3D1C3-5100-4A74-9D3B-51FE85FA57E7}">
      <dgm:prSet/>
      <dgm:spPr/>
      <dgm:t>
        <a:bodyPr/>
        <a:lstStyle/>
        <a:p>
          <a:endParaRPr lang="es-CO"/>
        </a:p>
      </dgm:t>
    </dgm:pt>
    <dgm:pt modelId="{35A3CFAF-DB52-44C7-B4C0-276E711702A9}" type="sibTrans" cxnId="{4FF3D1C3-5100-4A74-9D3B-51FE85FA57E7}">
      <dgm:prSet/>
      <dgm:spPr/>
      <dgm:t>
        <a:bodyPr/>
        <a:lstStyle/>
        <a:p>
          <a:endParaRPr lang="es-CO"/>
        </a:p>
      </dgm:t>
    </dgm:pt>
    <dgm:pt modelId="{6334E70D-FACA-48E2-90E3-A87BC0527A2C}">
      <dgm:prSet phldrT="[Texto]"/>
      <dgm:spPr/>
      <dgm:t>
        <a:bodyPr/>
        <a:lstStyle/>
        <a:p>
          <a:pPr>
            <a:buClrTx/>
            <a:buSzTx/>
            <a:buFontTx/>
            <a:buChar char="•"/>
          </a:pPr>
          <a:r>
            <a:rPr kumimoji="0" lang="es-CO" altLang="es-CO" b="1" i="0" u="none" strike="noStrike" cap="none" normalizeH="0" baseline="0">
              <a:ln/>
              <a:effectLst/>
              <a:latin typeface="Arial" panose="020B0604020202020204" pitchFamily="34" charset="0"/>
            </a:rPr>
            <a:t>Direccionamiento Estratégico: </a:t>
          </a:r>
          <a:r>
            <a:rPr kumimoji="0" lang="es-CO" altLang="es-CO" b="0" i="0" u="none" strike="noStrike" cap="none" normalizeH="0" baseline="0">
              <a:ln/>
              <a:effectLst/>
              <a:latin typeface="Arial" panose="020B0604020202020204" pitchFamily="34" charset="0"/>
            </a:rPr>
            <a:t>Camacho: Gestión que permite a la alta dirección marcar la dirección y promover acciones necesarias para alcanzar objetivos organizacionales.</a:t>
          </a:r>
          <a:endParaRPr lang="es-CO"/>
        </a:p>
      </dgm:t>
    </dgm:pt>
    <dgm:pt modelId="{253F010A-02D8-4EDB-B20D-EA0BB294E65E}" type="parTrans" cxnId="{FE4C0284-501E-4511-8294-0EA5BBF9B106}">
      <dgm:prSet/>
      <dgm:spPr/>
      <dgm:t>
        <a:bodyPr/>
        <a:lstStyle/>
        <a:p>
          <a:endParaRPr lang="es-CO"/>
        </a:p>
      </dgm:t>
    </dgm:pt>
    <dgm:pt modelId="{98B4EE51-45FA-4C4E-A5C9-67588AFBDFE1}" type="sibTrans" cxnId="{FE4C0284-501E-4511-8294-0EA5BBF9B106}">
      <dgm:prSet/>
      <dgm:spPr/>
      <dgm:t>
        <a:bodyPr/>
        <a:lstStyle/>
        <a:p>
          <a:endParaRPr lang="es-CO"/>
        </a:p>
      </dgm:t>
    </dgm:pt>
    <dgm:pt modelId="{E46D683C-1D9F-43B9-B485-17BF277B7C6E}">
      <dgm:prSet phldrT="[Texto]"/>
      <dgm:spPr/>
      <dgm:t>
        <a:bodyPr/>
        <a:lstStyle/>
        <a:p>
          <a:pPr>
            <a:buClrTx/>
            <a:buSzTx/>
            <a:buFontTx/>
            <a:buChar char="•"/>
          </a:pPr>
          <a:r>
            <a:rPr kumimoji="0" lang="es-CO" altLang="es-CO" b="1" i="0" u="none" strike="noStrike" cap="none" normalizeH="0" baseline="0">
              <a:ln/>
              <a:effectLst/>
              <a:latin typeface="Arial" panose="020B0604020202020204" pitchFamily="34" charset="0"/>
            </a:rPr>
            <a:t>Planeación Estratégica: </a:t>
          </a:r>
          <a:r>
            <a:rPr kumimoji="0" lang="es-CO" altLang="es-CO" b="0" i="0" u="none" strike="noStrike" cap="none" normalizeH="0" baseline="0">
              <a:ln/>
              <a:effectLst/>
              <a:latin typeface="Arial" panose="020B0604020202020204" pitchFamily="34" charset="0"/>
            </a:rPr>
            <a:t>Hanif Galloway: Equilibrio de actividades y objetivos a corto y largo plazo, con comunicación interna y externa efectiva.</a:t>
          </a:r>
          <a:endParaRPr lang="es-CO"/>
        </a:p>
      </dgm:t>
    </dgm:pt>
    <dgm:pt modelId="{12B12CA0-8027-4937-B077-4284B14CDF1D}" type="parTrans" cxnId="{DC1C5046-C7C1-4C0B-A381-812A3A9E3641}">
      <dgm:prSet/>
      <dgm:spPr/>
      <dgm:t>
        <a:bodyPr/>
        <a:lstStyle/>
        <a:p>
          <a:endParaRPr lang="es-CO"/>
        </a:p>
      </dgm:t>
    </dgm:pt>
    <dgm:pt modelId="{8C54E627-627A-4CC2-9D43-CAC9F9BCC453}" type="sibTrans" cxnId="{DC1C5046-C7C1-4C0B-A381-812A3A9E3641}">
      <dgm:prSet/>
      <dgm:spPr/>
      <dgm:t>
        <a:bodyPr/>
        <a:lstStyle/>
        <a:p>
          <a:endParaRPr lang="es-CO"/>
        </a:p>
      </dgm:t>
    </dgm:pt>
    <dgm:pt modelId="{C71B43BE-7E69-4D0C-AE1E-D029E43B228C}">
      <dgm:prSet phldrT="[Texto]"/>
      <dgm:spPr/>
      <dgm:t>
        <a:bodyPr/>
        <a:lstStyle/>
        <a:p>
          <a:pPr>
            <a:buClrTx/>
            <a:buSzTx/>
            <a:buFontTx/>
            <a:buChar char="•"/>
          </a:pPr>
          <a:r>
            <a:rPr kumimoji="0" lang="es-CO" altLang="es-CO" b="1" i="0" u="none" strike="noStrike" cap="none" normalizeH="0" baseline="0">
              <a:ln/>
              <a:effectLst/>
              <a:latin typeface="Arial" panose="020B0604020202020204" pitchFamily="34" charset="0"/>
            </a:rPr>
            <a:t>Gerencia de Valor: </a:t>
          </a:r>
          <a:r>
            <a:rPr kumimoji="0" lang="es-CO" altLang="es-CO" b="0" i="0" u="none" strike="noStrike" cap="none" normalizeH="0" baseline="0">
              <a:ln/>
              <a:effectLst/>
              <a:latin typeface="Arial" panose="020B0604020202020204" pitchFamily="34" charset="0"/>
            </a:rPr>
            <a:t>Ameels</a:t>
          </a:r>
          <a:r>
            <a:rPr lang="es-CO" altLang="es-CO">
              <a:latin typeface="Arial" panose="020B0604020202020204" pitchFamily="34" charset="0"/>
            </a:rPr>
            <a:t>: </a:t>
          </a:r>
          <a:r>
            <a:rPr kumimoji="0" lang="es-CO" altLang="es-CO" b="0" i="0" u="none" strike="noStrike" cap="none" normalizeH="0" baseline="0">
              <a:ln/>
              <a:effectLst/>
              <a:latin typeface="Arial" panose="020B0604020202020204" pitchFamily="34" charset="0"/>
            </a:rPr>
            <a:t>Maximización del valor para accionistas y otros grupos de interés.</a:t>
          </a:r>
          <a:endParaRPr lang="es-CO"/>
        </a:p>
      </dgm:t>
    </dgm:pt>
    <dgm:pt modelId="{A0264648-208D-454C-B92B-C18783063398}" type="parTrans" cxnId="{7C8B6454-5E03-4D56-AE43-7D06D1FDEDE6}">
      <dgm:prSet/>
      <dgm:spPr/>
      <dgm:t>
        <a:bodyPr/>
        <a:lstStyle/>
        <a:p>
          <a:endParaRPr lang="es-CO"/>
        </a:p>
      </dgm:t>
    </dgm:pt>
    <dgm:pt modelId="{CA541E2B-AE9E-483E-87F9-BE71FF80CD07}" type="sibTrans" cxnId="{7C8B6454-5E03-4D56-AE43-7D06D1FDEDE6}">
      <dgm:prSet/>
      <dgm:spPr/>
      <dgm:t>
        <a:bodyPr/>
        <a:lstStyle/>
        <a:p>
          <a:endParaRPr lang="es-CO"/>
        </a:p>
      </dgm:t>
    </dgm:pt>
    <dgm:pt modelId="{2BE45C37-7ED8-48EE-886F-DD97D6912589}" type="pres">
      <dgm:prSet presAssocID="{FE2EFB3C-E7DB-4B4F-9A1E-1720FA5A8C87}" presName="diagram" presStyleCnt="0">
        <dgm:presLayoutVars>
          <dgm:dir/>
          <dgm:resizeHandles val="exact"/>
        </dgm:presLayoutVars>
      </dgm:prSet>
      <dgm:spPr/>
    </dgm:pt>
    <dgm:pt modelId="{8C404AEE-0867-41DD-A69C-80F5FF50B9C4}" type="pres">
      <dgm:prSet presAssocID="{189B2E99-8134-46DA-A604-5B9F49DD134D}" presName="node" presStyleLbl="node1" presStyleIdx="0" presStyleCnt="5">
        <dgm:presLayoutVars>
          <dgm:bulletEnabled val="1"/>
        </dgm:presLayoutVars>
      </dgm:prSet>
      <dgm:spPr/>
    </dgm:pt>
    <dgm:pt modelId="{8A6DA744-D360-4EBB-9EFA-6A7F53FBAD6A}" type="pres">
      <dgm:prSet presAssocID="{71B22E0D-2662-4D58-9A36-670FB34E3231}" presName="sibTrans" presStyleCnt="0"/>
      <dgm:spPr/>
    </dgm:pt>
    <dgm:pt modelId="{2CA18D91-E090-407C-A43A-48B5687B9F2E}" type="pres">
      <dgm:prSet presAssocID="{EA0377B5-2304-4FFC-902D-CD3BB5A69B70}" presName="node" presStyleLbl="node1" presStyleIdx="1" presStyleCnt="5">
        <dgm:presLayoutVars>
          <dgm:bulletEnabled val="1"/>
        </dgm:presLayoutVars>
      </dgm:prSet>
      <dgm:spPr/>
    </dgm:pt>
    <dgm:pt modelId="{1B7CA0DD-49FC-472E-AC9B-D2CD9AB78A8C}" type="pres">
      <dgm:prSet presAssocID="{35A3CFAF-DB52-44C7-B4C0-276E711702A9}" presName="sibTrans" presStyleCnt="0"/>
      <dgm:spPr/>
    </dgm:pt>
    <dgm:pt modelId="{AE904BB9-511D-4164-8166-4ABAC5C73A4F}" type="pres">
      <dgm:prSet presAssocID="{6334E70D-FACA-48E2-90E3-A87BC0527A2C}" presName="node" presStyleLbl="node1" presStyleIdx="2" presStyleCnt="5">
        <dgm:presLayoutVars>
          <dgm:bulletEnabled val="1"/>
        </dgm:presLayoutVars>
      </dgm:prSet>
      <dgm:spPr/>
    </dgm:pt>
    <dgm:pt modelId="{A1FF2857-A40F-4C6B-9B28-89D9D14A302E}" type="pres">
      <dgm:prSet presAssocID="{98B4EE51-45FA-4C4E-A5C9-67588AFBDFE1}" presName="sibTrans" presStyleCnt="0"/>
      <dgm:spPr/>
    </dgm:pt>
    <dgm:pt modelId="{8AAD3816-2066-4A68-81C2-B21C17FFB570}" type="pres">
      <dgm:prSet presAssocID="{E46D683C-1D9F-43B9-B485-17BF277B7C6E}" presName="node" presStyleLbl="node1" presStyleIdx="3" presStyleCnt="5">
        <dgm:presLayoutVars>
          <dgm:bulletEnabled val="1"/>
        </dgm:presLayoutVars>
      </dgm:prSet>
      <dgm:spPr/>
    </dgm:pt>
    <dgm:pt modelId="{1B7F69E6-FF72-4E88-BF34-A6CF15416BE3}" type="pres">
      <dgm:prSet presAssocID="{8C54E627-627A-4CC2-9D43-CAC9F9BCC453}" presName="sibTrans" presStyleCnt="0"/>
      <dgm:spPr/>
    </dgm:pt>
    <dgm:pt modelId="{950CAD6F-C267-43FE-96CF-82FBF748EF30}" type="pres">
      <dgm:prSet presAssocID="{C71B43BE-7E69-4D0C-AE1E-D029E43B228C}" presName="node" presStyleLbl="node1" presStyleIdx="4" presStyleCnt="5">
        <dgm:presLayoutVars>
          <dgm:bulletEnabled val="1"/>
        </dgm:presLayoutVars>
      </dgm:prSet>
      <dgm:spPr/>
    </dgm:pt>
  </dgm:ptLst>
  <dgm:cxnLst>
    <dgm:cxn modelId="{A432890D-4BCE-4204-BC86-08FAA3DD6822}" type="presOf" srcId="{EA0377B5-2304-4FFC-902D-CD3BB5A69B70}" destId="{2CA18D91-E090-407C-A43A-48B5687B9F2E}" srcOrd="0" destOrd="0" presId="urn:microsoft.com/office/officeart/2005/8/layout/default"/>
    <dgm:cxn modelId="{2CE1122E-3216-4374-9126-1056F04F8499}" type="presOf" srcId="{189B2E99-8134-46DA-A604-5B9F49DD134D}" destId="{8C404AEE-0867-41DD-A69C-80F5FF50B9C4}" srcOrd="0" destOrd="0" presId="urn:microsoft.com/office/officeart/2005/8/layout/default"/>
    <dgm:cxn modelId="{BFD8243E-AD3F-43B1-8E05-80197A5177A4}" type="presOf" srcId="{C71B43BE-7E69-4D0C-AE1E-D029E43B228C}" destId="{950CAD6F-C267-43FE-96CF-82FBF748EF30}" srcOrd="0" destOrd="0" presId="urn:microsoft.com/office/officeart/2005/8/layout/default"/>
    <dgm:cxn modelId="{3A088061-64E3-48AB-82DC-4D525C014AD5}" type="presOf" srcId="{E46D683C-1D9F-43B9-B485-17BF277B7C6E}" destId="{8AAD3816-2066-4A68-81C2-B21C17FFB570}" srcOrd="0" destOrd="0" presId="urn:microsoft.com/office/officeart/2005/8/layout/default"/>
    <dgm:cxn modelId="{DC1C5046-C7C1-4C0B-A381-812A3A9E3641}" srcId="{FE2EFB3C-E7DB-4B4F-9A1E-1720FA5A8C87}" destId="{E46D683C-1D9F-43B9-B485-17BF277B7C6E}" srcOrd="3" destOrd="0" parTransId="{12B12CA0-8027-4937-B077-4284B14CDF1D}" sibTransId="{8C54E627-627A-4CC2-9D43-CAC9F9BCC453}"/>
    <dgm:cxn modelId="{DAF71D48-E562-430D-B7BD-F04F7133C2DA}" type="presOf" srcId="{FE2EFB3C-E7DB-4B4F-9A1E-1720FA5A8C87}" destId="{2BE45C37-7ED8-48EE-886F-DD97D6912589}" srcOrd="0" destOrd="0" presId="urn:microsoft.com/office/officeart/2005/8/layout/default"/>
    <dgm:cxn modelId="{7C8B6454-5E03-4D56-AE43-7D06D1FDEDE6}" srcId="{FE2EFB3C-E7DB-4B4F-9A1E-1720FA5A8C87}" destId="{C71B43BE-7E69-4D0C-AE1E-D029E43B228C}" srcOrd="4" destOrd="0" parTransId="{A0264648-208D-454C-B92B-C18783063398}" sibTransId="{CA541E2B-AE9E-483E-87F9-BE71FF80CD07}"/>
    <dgm:cxn modelId="{C9DCBF7D-04CA-4C1D-9FAB-B7D573E5D100}" type="presOf" srcId="{6334E70D-FACA-48E2-90E3-A87BC0527A2C}" destId="{AE904BB9-511D-4164-8166-4ABAC5C73A4F}" srcOrd="0" destOrd="0" presId="urn:microsoft.com/office/officeart/2005/8/layout/default"/>
    <dgm:cxn modelId="{FE4C0284-501E-4511-8294-0EA5BBF9B106}" srcId="{FE2EFB3C-E7DB-4B4F-9A1E-1720FA5A8C87}" destId="{6334E70D-FACA-48E2-90E3-A87BC0527A2C}" srcOrd="2" destOrd="0" parTransId="{253F010A-02D8-4EDB-B20D-EA0BB294E65E}" sibTransId="{98B4EE51-45FA-4C4E-A5C9-67588AFBDFE1}"/>
    <dgm:cxn modelId="{4FF3D1C3-5100-4A74-9D3B-51FE85FA57E7}" srcId="{FE2EFB3C-E7DB-4B4F-9A1E-1720FA5A8C87}" destId="{EA0377B5-2304-4FFC-902D-CD3BB5A69B70}" srcOrd="1" destOrd="0" parTransId="{0A89C8A9-CB95-456C-86CF-5C631721A58C}" sibTransId="{35A3CFAF-DB52-44C7-B4C0-276E711702A9}"/>
    <dgm:cxn modelId="{06AEFCD6-B304-4B48-B2BC-30E0C6A7B71E}" srcId="{FE2EFB3C-E7DB-4B4F-9A1E-1720FA5A8C87}" destId="{189B2E99-8134-46DA-A604-5B9F49DD134D}" srcOrd="0" destOrd="0" parTransId="{8290B0A8-0710-4156-BC83-0377D130326F}" sibTransId="{71B22E0D-2662-4D58-9A36-670FB34E3231}"/>
    <dgm:cxn modelId="{3324B5E5-7903-4C20-BBA7-6372B12A85F0}" type="presParOf" srcId="{2BE45C37-7ED8-48EE-886F-DD97D6912589}" destId="{8C404AEE-0867-41DD-A69C-80F5FF50B9C4}" srcOrd="0" destOrd="0" presId="urn:microsoft.com/office/officeart/2005/8/layout/default"/>
    <dgm:cxn modelId="{930D1F98-0E63-48D0-8408-574140572B64}" type="presParOf" srcId="{2BE45C37-7ED8-48EE-886F-DD97D6912589}" destId="{8A6DA744-D360-4EBB-9EFA-6A7F53FBAD6A}" srcOrd="1" destOrd="0" presId="urn:microsoft.com/office/officeart/2005/8/layout/default"/>
    <dgm:cxn modelId="{97620BD2-43E6-4C39-A623-045E987543DD}" type="presParOf" srcId="{2BE45C37-7ED8-48EE-886F-DD97D6912589}" destId="{2CA18D91-E090-407C-A43A-48B5687B9F2E}" srcOrd="2" destOrd="0" presId="urn:microsoft.com/office/officeart/2005/8/layout/default"/>
    <dgm:cxn modelId="{18F27FF6-B93D-4E18-87C2-D2BF9A2AC0E0}" type="presParOf" srcId="{2BE45C37-7ED8-48EE-886F-DD97D6912589}" destId="{1B7CA0DD-49FC-472E-AC9B-D2CD9AB78A8C}" srcOrd="3" destOrd="0" presId="urn:microsoft.com/office/officeart/2005/8/layout/default"/>
    <dgm:cxn modelId="{1FB14841-9C36-41BA-8D1B-5B346E7733D9}" type="presParOf" srcId="{2BE45C37-7ED8-48EE-886F-DD97D6912589}" destId="{AE904BB9-511D-4164-8166-4ABAC5C73A4F}" srcOrd="4" destOrd="0" presId="urn:microsoft.com/office/officeart/2005/8/layout/default"/>
    <dgm:cxn modelId="{2A5B10C1-C768-44C6-BDC6-6EE0DE244777}" type="presParOf" srcId="{2BE45C37-7ED8-48EE-886F-DD97D6912589}" destId="{A1FF2857-A40F-4C6B-9B28-89D9D14A302E}" srcOrd="5" destOrd="0" presId="urn:microsoft.com/office/officeart/2005/8/layout/default"/>
    <dgm:cxn modelId="{8A8CA60C-6F12-423F-A8A9-766D4BACE059}" type="presParOf" srcId="{2BE45C37-7ED8-48EE-886F-DD97D6912589}" destId="{8AAD3816-2066-4A68-81C2-B21C17FFB570}" srcOrd="6" destOrd="0" presId="urn:microsoft.com/office/officeart/2005/8/layout/default"/>
    <dgm:cxn modelId="{E905855A-7F72-4FBF-9114-5D135CE32250}" type="presParOf" srcId="{2BE45C37-7ED8-48EE-886F-DD97D6912589}" destId="{1B7F69E6-FF72-4E88-BF34-A6CF15416BE3}" srcOrd="7" destOrd="0" presId="urn:microsoft.com/office/officeart/2005/8/layout/default"/>
    <dgm:cxn modelId="{89C701E8-9E3D-4262-A5DF-9854BF3D7CD4}" type="presParOf" srcId="{2BE45C37-7ED8-48EE-886F-DD97D6912589}" destId="{950CAD6F-C267-43FE-96CF-82FBF748EF30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E6E726F-1FC4-4A4C-B7CA-0A69A4896E88}" type="doc">
      <dgm:prSet loTypeId="urn:microsoft.com/office/officeart/2005/8/layout/hList1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9B37EBF2-81D4-4D30-9D87-39482BA92A17}">
      <dgm:prSet phldrT="[Texto]"/>
      <dgm:spPr/>
      <dgm:t>
        <a:bodyPr/>
        <a:lstStyle/>
        <a:p>
          <a:r>
            <a:rPr lang="es-ES"/>
            <a:t>Enfoque y Tipo de investigación</a:t>
          </a:r>
          <a:endParaRPr lang="es-CO"/>
        </a:p>
      </dgm:t>
    </dgm:pt>
    <dgm:pt modelId="{B581728C-05A7-48CE-9D70-D131AF32761A}" type="parTrans" cxnId="{68B10043-7BBD-48C8-916C-96C0FCE4BD8E}">
      <dgm:prSet/>
      <dgm:spPr/>
      <dgm:t>
        <a:bodyPr/>
        <a:lstStyle/>
        <a:p>
          <a:endParaRPr lang="es-CO"/>
        </a:p>
      </dgm:t>
    </dgm:pt>
    <dgm:pt modelId="{CBA03872-FBF7-41C7-AE30-41FBA1411436}" type="sibTrans" cxnId="{68B10043-7BBD-48C8-916C-96C0FCE4BD8E}">
      <dgm:prSet/>
      <dgm:spPr/>
      <dgm:t>
        <a:bodyPr/>
        <a:lstStyle/>
        <a:p>
          <a:endParaRPr lang="es-CO"/>
        </a:p>
      </dgm:t>
    </dgm:pt>
    <dgm:pt modelId="{24F8303D-8366-4A23-ABD3-08D941D8C33F}">
      <dgm:prSet phldrT="[Texto]"/>
      <dgm:spPr/>
      <dgm:t>
        <a:bodyPr/>
        <a:lstStyle/>
        <a:p>
          <a:r>
            <a:rPr lang="es-ES"/>
            <a:t>Enfoque mixto</a:t>
          </a:r>
          <a:endParaRPr lang="es-CO"/>
        </a:p>
      </dgm:t>
    </dgm:pt>
    <dgm:pt modelId="{A6AE84AD-C15D-4BCC-8E2D-9CFE8ECC9E13}" type="parTrans" cxnId="{B0678DA8-70D4-4854-B8D5-B858C4CE38D5}">
      <dgm:prSet/>
      <dgm:spPr/>
      <dgm:t>
        <a:bodyPr/>
        <a:lstStyle/>
        <a:p>
          <a:endParaRPr lang="es-CO"/>
        </a:p>
      </dgm:t>
    </dgm:pt>
    <dgm:pt modelId="{434D8286-2026-46B1-9D9A-E31EC3532357}" type="sibTrans" cxnId="{B0678DA8-70D4-4854-B8D5-B858C4CE38D5}">
      <dgm:prSet/>
      <dgm:spPr/>
      <dgm:t>
        <a:bodyPr/>
        <a:lstStyle/>
        <a:p>
          <a:endParaRPr lang="es-CO"/>
        </a:p>
      </dgm:t>
    </dgm:pt>
    <dgm:pt modelId="{5F0E1436-DB8F-42F0-9E7F-980025B8E011}">
      <dgm:prSet phldrT="[Texto]"/>
      <dgm:spPr/>
      <dgm:t>
        <a:bodyPr/>
        <a:lstStyle/>
        <a:p>
          <a:r>
            <a:rPr lang="es-ES"/>
            <a:t>Población y muestra</a:t>
          </a:r>
          <a:endParaRPr lang="es-CO"/>
        </a:p>
      </dgm:t>
    </dgm:pt>
    <dgm:pt modelId="{ACA1C414-455B-4AAA-9388-8D00FA5F536E}" type="parTrans" cxnId="{5A64F4B1-0F0B-46AA-AEFC-D8A1F3CAEBF6}">
      <dgm:prSet/>
      <dgm:spPr/>
      <dgm:t>
        <a:bodyPr/>
        <a:lstStyle/>
        <a:p>
          <a:endParaRPr lang="es-CO"/>
        </a:p>
      </dgm:t>
    </dgm:pt>
    <dgm:pt modelId="{93C95929-FCD1-4513-9BBB-086FF5A264B5}" type="sibTrans" cxnId="{5A64F4B1-0F0B-46AA-AEFC-D8A1F3CAEBF6}">
      <dgm:prSet/>
      <dgm:spPr/>
      <dgm:t>
        <a:bodyPr/>
        <a:lstStyle/>
        <a:p>
          <a:endParaRPr lang="es-CO"/>
        </a:p>
      </dgm:t>
    </dgm:pt>
    <dgm:pt modelId="{07EE3E49-EC48-4D62-B624-53061438EE32}">
      <dgm:prSet phldrT="[Texto]"/>
      <dgm:spPr/>
      <dgm:t>
        <a:bodyPr/>
        <a:lstStyle/>
        <a:p>
          <a:r>
            <a:rPr lang="es-ES"/>
            <a:t>10 personas que integral la IPS </a:t>
          </a:r>
          <a:r>
            <a:rPr lang="es-ES" err="1"/>
            <a:t>Unimujer</a:t>
          </a:r>
          <a:r>
            <a:rPr lang="es-ES"/>
            <a:t> </a:t>
          </a:r>
          <a:r>
            <a:rPr lang="es-ES" err="1"/>
            <a:t>Maternoinfantil</a:t>
          </a:r>
          <a:endParaRPr lang="es-CO"/>
        </a:p>
      </dgm:t>
    </dgm:pt>
    <dgm:pt modelId="{079ABB88-3CFD-4691-B16C-4E2077DC34DF}" type="parTrans" cxnId="{7DBF5ADA-7BF3-4253-A913-49D043DA900D}">
      <dgm:prSet/>
      <dgm:spPr/>
      <dgm:t>
        <a:bodyPr/>
        <a:lstStyle/>
        <a:p>
          <a:endParaRPr lang="es-CO"/>
        </a:p>
      </dgm:t>
    </dgm:pt>
    <dgm:pt modelId="{141A120F-214C-488E-AFD3-5C7903BB7800}" type="sibTrans" cxnId="{7DBF5ADA-7BF3-4253-A913-49D043DA900D}">
      <dgm:prSet/>
      <dgm:spPr/>
      <dgm:t>
        <a:bodyPr/>
        <a:lstStyle/>
        <a:p>
          <a:endParaRPr lang="es-CO"/>
        </a:p>
      </dgm:t>
    </dgm:pt>
    <dgm:pt modelId="{CE6C8EB5-834E-4C0D-B7DD-70244667200C}">
      <dgm:prSet phldrT="[Texto]"/>
      <dgm:spPr/>
      <dgm:t>
        <a:bodyPr/>
        <a:lstStyle/>
        <a:p>
          <a:r>
            <a:rPr lang="es-ES"/>
            <a:t>Instrumentos</a:t>
          </a:r>
          <a:endParaRPr lang="es-CO"/>
        </a:p>
      </dgm:t>
    </dgm:pt>
    <dgm:pt modelId="{8609EA12-7590-4679-B430-A4913895EE57}" type="parTrans" cxnId="{6B628F3C-2374-4619-9CAF-3D2608734F77}">
      <dgm:prSet/>
      <dgm:spPr/>
      <dgm:t>
        <a:bodyPr/>
        <a:lstStyle/>
        <a:p>
          <a:endParaRPr lang="es-CO"/>
        </a:p>
      </dgm:t>
    </dgm:pt>
    <dgm:pt modelId="{7BAF46C2-8E49-4CC8-8167-B9D471CBDF74}" type="sibTrans" cxnId="{6B628F3C-2374-4619-9CAF-3D2608734F77}">
      <dgm:prSet/>
      <dgm:spPr/>
      <dgm:t>
        <a:bodyPr/>
        <a:lstStyle/>
        <a:p>
          <a:endParaRPr lang="es-CO"/>
        </a:p>
      </dgm:t>
    </dgm:pt>
    <dgm:pt modelId="{67D25001-A34C-43C0-860E-C7647BCEB0A5}">
      <dgm:prSet phldrT="[Texto]"/>
      <dgm:spPr/>
      <dgm:t>
        <a:bodyPr/>
        <a:lstStyle/>
        <a:p>
          <a:r>
            <a:rPr lang="es-CO"/>
            <a:t>Encuesta</a:t>
          </a:r>
        </a:p>
      </dgm:t>
    </dgm:pt>
    <dgm:pt modelId="{DC269AE4-7DEA-43AC-A3C4-16E99659C8CB}" type="parTrans" cxnId="{98D3CDDD-585A-45E9-8C34-C5B63BC63FCE}">
      <dgm:prSet/>
      <dgm:spPr/>
      <dgm:t>
        <a:bodyPr/>
        <a:lstStyle/>
        <a:p>
          <a:endParaRPr lang="es-CO"/>
        </a:p>
      </dgm:t>
    </dgm:pt>
    <dgm:pt modelId="{DAF85DCF-2A9E-4F40-AF05-059543D7ED09}" type="sibTrans" cxnId="{98D3CDDD-585A-45E9-8C34-C5B63BC63FCE}">
      <dgm:prSet/>
      <dgm:spPr/>
      <dgm:t>
        <a:bodyPr/>
        <a:lstStyle/>
        <a:p>
          <a:endParaRPr lang="es-CO"/>
        </a:p>
      </dgm:t>
    </dgm:pt>
    <dgm:pt modelId="{6010DDC9-2D3E-447C-8C1D-169830598CD5}">
      <dgm:prSet phldrT="[Texto]"/>
      <dgm:spPr/>
      <dgm:t>
        <a:bodyPr/>
        <a:lstStyle/>
        <a:p>
          <a:r>
            <a:rPr lang="es-ES"/>
            <a:t>Tipo de investigación Descriptiva</a:t>
          </a:r>
          <a:endParaRPr lang="es-CO"/>
        </a:p>
      </dgm:t>
    </dgm:pt>
    <dgm:pt modelId="{A57AE7AB-F530-45A5-A132-89CC997DA9CC}" type="parTrans" cxnId="{229CA0DB-78B1-498E-8C9C-D598534A5840}">
      <dgm:prSet/>
      <dgm:spPr/>
    </dgm:pt>
    <dgm:pt modelId="{DCD28404-C20A-4BD8-A79E-614BA0D52663}" type="sibTrans" cxnId="{229CA0DB-78B1-498E-8C9C-D598534A5840}">
      <dgm:prSet/>
      <dgm:spPr/>
    </dgm:pt>
    <dgm:pt modelId="{E0063AC1-6550-43FD-89B6-1CD4E8C35BE9}">
      <dgm:prSet phldrT="[Texto]"/>
      <dgm:spPr/>
      <dgm:t>
        <a:bodyPr/>
        <a:lstStyle/>
        <a:p>
          <a:r>
            <a:rPr lang="es-ES"/>
            <a:t>Muestra=población</a:t>
          </a:r>
          <a:endParaRPr lang="es-CO"/>
        </a:p>
      </dgm:t>
    </dgm:pt>
    <dgm:pt modelId="{410DD284-9224-4B27-B117-01B8AC9E224B}" type="parTrans" cxnId="{D00EDC60-A284-4A2F-BDAE-530EC9BD9518}">
      <dgm:prSet/>
      <dgm:spPr/>
    </dgm:pt>
    <dgm:pt modelId="{5333E6B5-E0E1-4364-A0BD-C81B2CB4B0B1}" type="sibTrans" cxnId="{D00EDC60-A284-4A2F-BDAE-530EC9BD9518}">
      <dgm:prSet/>
      <dgm:spPr/>
    </dgm:pt>
    <dgm:pt modelId="{10915655-011D-4407-9E7C-371BEDAC53C7}">
      <dgm:prSet phldrT="[Texto]"/>
      <dgm:spPr/>
      <dgm:t>
        <a:bodyPr/>
        <a:lstStyle/>
        <a:p>
          <a:r>
            <a:rPr lang="es-CO"/>
            <a:t>Revisión bibliográfica</a:t>
          </a:r>
        </a:p>
      </dgm:t>
    </dgm:pt>
    <dgm:pt modelId="{9498EAD5-6C22-403C-889E-C726D27F6026}" type="parTrans" cxnId="{0A98C374-9A21-4CF9-83FC-0E166A34E920}">
      <dgm:prSet/>
      <dgm:spPr/>
    </dgm:pt>
    <dgm:pt modelId="{A282D867-46EE-4309-AA25-AE974E414B02}" type="sibTrans" cxnId="{0A98C374-9A21-4CF9-83FC-0E166A34E920}">
      <dgm:prSet/>
      <dgm:spPr/>
    </dgm:pt>
    <dgm:pt modelId="{B30DA97F-DF5F-4526-AE8C-FC8F043FA894}" type="pres">
      <dgm:prSet presAssocID="{1E6E726F-1FC4-4A4C-B7CA-0A69A4896E88}" presName="Name0" presStyleCnt="0">
        <dgm:presLayoutVars>
          <dgm:dir/>
          <dgm:animLvl val="lvl"/>
          <dgm:resizeHandles val="exact"/>
        </dgm:presLayoutVars>
      </dgm:prSet>
      <dgm:spPr/>
    </dgm:pt>
    <dgm:pt modelId="{02A87EC7-D9BB-41AE-BEB9-A3EA834DE299}" type="pres">
      <dgm:prSet presAssocID="{9B37EBF2-81D4-4D30-9D87-39482BA92A17}" presName="composite" presStyleCnt="0"/>
      <dgm:spPr/>
    </dgm:pt>
    <dgm:pt modelId="{51250159-E91C-4C6A-80F5-134F98FB41B9}" type="pres">
      <dgm:prSet presAssocID="{9B37EBF2-81D4-4D30-9D87-39482BA92A1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3492E671-5B76-40FB-906F-06F3F692B04E}" type="pres">
      <dgm:prSet presAssocID="{9B37EBF2-81D4-4D30-9D87-39482BA92A17}" presName="desTx" presStyleLbl="alignAccFollowNode1" presStyleIdx="0" presStyleCnt="3">
        <dgm:presLayoutVars>
          <dgm:bulletEnabled val="1"/>
        </dgm:presLayoutVars>
      </dgm:prSet>
      <dgm:spPr/>
    </dgm:pt>
    <dgm:pt modelId="{2535AF44-D062-4C0E-B2C7-19A76BC7D84F}" type="pres">
      <dgm:prSet presAssocID="{CBA03872-FBF7-41C7-AE30-41FBA1411436}" presName="space" presStyleCnt="0"/>
      <dgm:spPr/>
    </dgm:pt>
    <dgm:pt modelId="{CCE6D264-ECAB-444F-B54F-A6D93D0657CF}" type="pres">
      <dgm:prSet presAssocID="{5F0E1436-DB8F-42F0-9E7F-980025B8E011}" presName="composite" presStyleCnt="0"/>
      <dgm:spPr/>
    </dgm:pt>
    <dgm:pt modelId="{27DF5E17-5EF2-4081-9250-7DE842A7A5E5}" type="pres">
      <dgm:prSet presAssocID="{5F0E1436-DB8F-42F0-9E7F-980025B8E01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CB7BB5BD-8C05-4B56-8902-BE0ABC3E56D5}" type="pres">
      <dgm:prSet presAssocID="{5F0E1436-DB8F-42F0-9E7F-980025B8E011}" presName="desTx" presStyleLbl="alignAccFollowNode1" presStyleIdx="1" presStyleCnt="3">
        <dgm:presLayoutVars>
          <dgm:bulletEnabled val="1"/>
        </dgm:presLayoutVars>
      </dgm:prSet>
      <dgm:spPr/>
    </dgm:pt>
    <dgm:pt modelId="{63328F4E-AF7B-434C-BE37-7612F3F09FB2}" type="pres">
      <dgm:prSet presAssocID="{93C95929-FCD1-4513-9BBB-086FF5A264B5}" presName="space" presStyleCnt="0"/>
      <dgm:spPr/>
    </dgm:pt>
    <dgm:pt modelId="{F4573656-117E-462F-B8E9-96A808115D48}" type="pres">
      <dgm:prSet presAssocID="{CE6C8EB5-834E-4C0D-B7DD-70244667200C}" presName="composite" presStyleCnt="0"/>
      <dgm:spPr/>
    </dgm:pt>
    <dgm:pt modelId="{075AE1B2-C363-4AEB-A73B-22922592353E}" type="pres">
      <dgm:prSet presAssocID="{CE6C8EB5-834E-4C0D-B7DD-70244667200C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10367C8A-CEA5-4DBD-847C-05721466E05A}" type="pres">
      <dgm:prSet presAssocID="{CE6C8EB5-834E-4C0D-B7DD-70244667200C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21E91D10-0A21-4173-85FF-8E73457EF9F0}" type="presOf" srcId="{6010DDC9-2D3E-447C-8C1D-169830598CD5}" destId="{3492E671-5B76-40FB-906F-06F3F692B04E}" srcOrd="0" destOrd="1" presId="urn:microsoft.com/office/officeart/2005/8/layout/hList1"/>
    <dgm:cxn modelId="{82E96119-E0EE-46E9-B079-3315A77D70CA}" type="presOf" srcId="{24F8303D-8366-4A23-ABD3-08D941D8C33F}" destId="{3492E671-5B76-40FB-906F-06F3F692B04E}" srcOrd="0" destOrd="0" presId="urn:microsoft.com/office/officeart/2005/8/layout/hList1"/>
    <dgm:cxn modelId="{6B628F3C-2374-4619-9CAF-3D2608734F77}" srcId="{1E6E726F-1FC4-4A4C-B7CA-0A69A4896E88}" destId="{CE6C8EB5-834E-4C0D-B7DD-70244667200C}" srcOrd="2" destOrd="0" parTransId="{8609EA12-7590-4679-B430-A4913895EE57}" sibTransId="{7BAF46C2-8E49-4CC8-8167-B9D471CBDF74}"/>
    <dgm:cxn modelId="{D00EDC60-A284-4A2F-BDAE-530EC9BD9518}" srcId="{5F0E1436-DB8F-42F0-9E7F-980025B8E011}" destId="{E0063AC1-6550-43FD-89B6-1CD4E8C35BE9}" srcOrd="1" destOrd="0" parTransId="{410DD284-9224-4B27-B117-01B8AC9E224B}" sibTransId="{5333E6B5-E0E1-4364-A0BD-C81B2CB4B0B1}"/>
    <dgm:cxn modelId="{68B10043-7BBD-48C8-916C-96C0FCE4BD8E}" srcId="{1E6E726F-1FC4-4A4C-B7CA-0A69A4896E88}" destId="{9B37EBF2-81D4-4D30-9D87-39482BA92A17}" srcOrd="0" destOrd="0" parTransId="{B581728C-05A7-48CE-9D70-D131AF32761A}" sibTransId="{CBA03872-FBF7-41C7-AE30-41FBA1411436}"/>
    <dgm:cxn modelId="{28B2DB46-ED06-45FF-A664-08FF9654F49E}" type="presOf" srcId="{67D25001-A34C-43C0-860E-C7647BCEB0A5}" destId="{10367C8A-CEA5-4DBD-847C-05721466E05A}" srcOrd="0" destOrd="0" presId="urn:microsoft.com/office/officeart/2005/8/layout/hList1"/>
    <dgm:cxn modelId="{A43AB549-3F3F-45A3-A0A5-E8D0A37CFC99}" type="presOf" srcId="{5F0E1436-DB8F-42F0-9E7F-980025B8E011}" destId="{27DF5E17-5EF2-4081-9250-7DE842A7A5E5}" srcOrd="0" destOrd="0" presId="urn:microsoft.com/office/officeart/2005/8/layout/hList1"/>
    <dgm:cxn modelId="{E72C3F52-6199-4E4A-990C-FD79D5AB6419}" type="presOf" srcId="{1E6E726F-1FC4-4A4C-B7CA-0A69A4896E88}" destId="{B30DA97F-DF5F-4526-AE8C-FC8F043FA894}" srcOrd="0" destOrd="0" presId="urn:microsoft.com/office/officeart/2005/8/layout/hList1"/>
    <dgm:cxn modelId="{141CC174-E7A7-4DAC-81E0-46EEC48026F2}" type="presOf" srcId="{10915655-011D-4407-9E7C-371BEDAC53C7}" destId="{10367C8A-CEA5-4DBD-847C-05721466E05A}" srcOrd="0" destOrd="1" presId="urn:microsoft.com/office/officeart/2005/8/layout/hList1"/>
    <dgm:cxn modelId="{0A98C374-9A21-4CF9-83FC-0E166A34E920}" srcId="{CE6C8EB5-834E-4C0D-B7DD-70244667200C}" destId="{10915655-011D-4407-9E7C-371BEDAC53C7}" srcOrd="1" destOrd="0" parTransId="{9498EAD5-6C22-403C-889E-C726D27F6026}" sibTransId="{A282D867-46EE-4309-AA25-AE974E414B02}"/>
    <dgm:cxn modelId="{F6953892-0C6F-47F7-982D-AA7FF5A9F3DA}" type="presOf" srcId="{CE6C8EB5-834E-4C0D-B7DD-70244667200C}" destId="{075AE1B2-C363-4AEB-A73B-22922592353E}" srcOrd="0" destOrd="0" presId="urn:microsoft.com/office/officeart/2005/8/layout/hList1"/>
    <dgm:cxn modelId="{B0678DA8-70D4-4854-B8D5-B858C4CE38D5}" srcId="{9B37EBF2-81D4-4D30-9D87-39482BA92A17}" destId="{24F8303D-8366-4A23-ABD3-08D941D8C33F}" srcOrd="0" destOrd="0" parTransId="{A6AE84AD-C15D-4BCC-8E2D-9CFE8ECC9E13}" sibTransId="{434D8286-2026-46B1-9D9A-E31EC3532357}"/>
    <dgm:cxn modelId="{5A64F4B1-0F0B-46AA-AEFC-D8A1F3CAEBF6}" srcId="{1E6E726F-1FC4-4A4C-B7CA-0A69A4896E88}" destId="{5F0E1436-DB8F-42F0-9E7F-980025B8E011}" srcOrd="1" destOrd="0" parTransId="{ACA1C414-455B-4AAA-9388-8D00FA5F536E}" sibTransId="{93C95929-FCD1-4513-9BBB-086FF5A264B5}"/>
    <dgm:cxn modelId="{0D5CF7B2-1C6F-4872-80DA-D61F39236275}" type="presOf" srcId="{E0063AC1-6550-43FD-89B6-1CD4E8C35BE9}" destId="{CB7BB5BD-8C05-4B56-8902-BE0ABC3E56D5}" srcOrd="0" destOrd="1" presId="urn:microsoft.com/office/officeart/2005/8/layout/hList1"/>
    <dgm:cxn modelId="{7DBF5ADA-7BF3-4253-A913-49D043DA900D}" srcId="{5F0E1436-DB8F-42F0-9E7F-980025B8E011}" destId="{07EE3E49-EC48-4D62-B624-53061438EE32}" srcOrd="0" destOrd="0" parTransId="{079ABB88-3CFD-4691-B16C-4E2077DC34DF}" sibTransId="{141A120F-214C-488E-AFD3-5C7903BB7800}"/>
    <dgm:cxn modelId="{229CA0DB-78B1-498E-8C9C-D598534A5840}" srcId="{9B37EBF2-81D4-4D30-9D87-39482BA92A17}" destId="{6010DDC9-2D3E-447C-8C1D-169830598CD5}" srcOrd="1" destOrd="0" parTransId="{A57AE7AB-F530-45A5-A132-89CC997DA9CC}" sibTransId="{DCD28404-C20A-4BD8-A79E-614BA0D52663}"/>
    <dgm:cxn modelId="{98D3CDDD-585A-45E9-8C34-C5B63BC63FCE}" srcId="{CE6C8EB5-834E-4C0D-B7DD-70244667200C}" destId="{67D25001-A34C-43C0-860E-C7647BCEB0A5}" srcOrd="0" destOrd="0" parTransId="{DC269AE4-7DEA-43AC-A3C4-16E99659C8CB}" sibTransId="{DAF85DCF-2A9E-4F40-AF05-059543D7ED09}"/>
    <dgm:cxn modelId="{8E9DE3EA-E74A-45E7-8B32-51F30607649C}" type="presOf" srcId="{9B37EBF2-81D4-4D30-9D87-39482BA92A17}" destId="{51250159-E91C-4C6A-80F5-134F98FB41B9}" srcOrd="0" destOrd="0" presId="urn:microsoft.com/office/officeart/2005/8/layout/hList1"/>
    <dgm:cxn modelId="{AE3619EB-B612-4981-BF0F-7041964BE459}" type="presOf" srcId="{07EE3E49-EC48-4D62-B624-53061438EE32}" destId="{CB7BB5BD-8C05-4B56-8902-BE0ABC3E56D5}" srcOrd="0" destOrd="0" presId="urn:microsoft.com/office/officeart/2005/8/layout/hList1"/>
    <dgm:cxn modelId="{80C8A767-78E3-4603-8C43-AE7B086CA487}" type="presParOf" srcId="{B30DA97F-DF5F-4526-AE8C-FC8F043FA894}" destId="{02A87EC7-D9BB-41AE-BEB9-A3EA834DE299}" srcOrd="0" destOrd="0" presId="urn:microsoft.com/office/officeart/2005/8/layout/hList1"/>
    <dgm:cxn modelId="{34438B7E-46AE-4C0C-AC51-0B10ACC470D0}" type="presParOf" srcId="{02A87EC7-D9BB-41AE-BEB9-A3EA834DE299}" destId="{51250159-E91C-4C6A-80F5-134F98FB41B9}" srcOrd="0" destOrd="0" presId="urn:microsoft.com/office/officeart/2005/8/layout/hList1"/>
    <dgm:cxn modelId="{833F8050-D8F6-4EDB-924D-8DD3CD8FADB2}" type="presParOf" srcId="{02A87EC7-D9BB-41AE-BEB9-A3EA834DE299}" destId="{3492E671-5B76-40FB-906F-06F3F692B04E}" srcOrd="1" destOrd="0" presId="urn:microsoft.com/office/officeart/2005/8/layout/hList1"/>
    <dgm:cxn modelId="{B77914A2-DF70-41A7-97D3-00258180D726}" type="presParOf" srcId="{B30DA97F-DF5F-4526-AE8C-FC8F043FA894}" destId="{2535AF44-D062-4C0E-B2C7-19A76BC7D84F}" srcOrd="1" destOrd="0" presId="urn:microsoft.com/office/officeart/2005/8/layout/hList1"/>
    <dgm:cxn modelId="{C22F2610-021D-41D0-9062-9AF6628F27E4}" type="presParOf" srcId="{B30DA97F-DF5F-4526-AE8C-FC8F043FA894}" destId="{CCE6D264-ECAB-444F-B54F-A6D93D0657CF}" srcOrd="2" destOrd="0" presId="urn:microsoft.com/office/officeart/2005/8/layout/hList1"/>
    <dgm:cxn modelId="{094E3A41-C677-4D27-9B99-F18F6B745DCD}" type="presParOf" srcId="{CCE6D264-ECAB-444F-B54F-A6D93D0657CF}" destId="{27DF5E17-5EF2-4081-9250-7DE842A7A5E5}" srcOrd="0" destOrd="0" presId="urn:microsoft.com/office/officeart/2005/8/layout/hList1"/>
    <dgm:cxn modelId="{EDEBFA71-10BF-4750-8D08-3EB4169B11B4}" type="presParOf" srcId="{CCE6D264-ECAB-444F-B54F-A6D93D0657CF}" destId="{CB7BB5BD-8C05-4B56-8902-BE0ABC3E56D5}" srcOrd="1" destOrd="0" presId="urn:microsoft.com/office/officeart/2005/8/layout/hList1"/>
    <dgm:cxn modelId="{2EC985E5-C1C0-44E0-ADD6-DBDFB1470D82}" type="presParOf" srcId="{B30DA97F-DF5F-4526-AE8C-FC8F043FA894}" destId="{63328F4E-AF7B-434C-BE37-7612F3F09FB2}" srcOrd="3" destOrd="0" presId="urn:microsoft.com/office/officeart/2005/8/layout/hList1"/>
    <dgm:cxn modelId="{4EF2B3B3-15C1-4D28-A61A-13BA6EAB7E69}" type="presParOf" srcId="{B30DA97F-DF5F-4526-AE8C-FC8F043FA894}" destId="{F4573656-117E-462F-B8E9-96A808115D48}" srcOrd="4" destOrd="0" presId="urn:microsoft.com/office/officeart/2005/8/layout/hList1"/>
    <dgm:cxn modelId="{BAEC25A1-CAAF-4736-AD6C-923F9BCDA74C}" type="presParOf" srcId="{F4573656-117E-462F-B8E9-96A808115D48}" destId="{075AE1B2-C363-4AEB-A73B-22922592353E}" srcOrd="0" destOrd="0" presId="urn:microsoft.com/office/officeart/2005/8/layout/hList1"/>
    <dgm:cxn modelId="{4698ECC3-724F-4C71-98E2-E2B502FBF52C}" type="presParOf" srcId="{F4573656-117E-462F-B8E9-96A808115D48}" destId="{10367C8A-CEA5-4DBD-847C-05721466E05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360FB9D-5171-4C12-B7F8-CD30951D7B95}" type="doc">
      <dgm:prSet loTypeId="urn:microsoft.com/office/officeart/2005/8/layout/bProcess3" loCatId="process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FEDEA198-4195-4C4B-AC64-F44C8D888B9C}">
      <dgm:prSet phldrT="[Texto]"/>
      <dgm:spPr/>
      <dgm:t>
        <a:bodyPr/>
        <a:lstStyle/>
        <a:p>
          <a:r>
            <a:rPr lang="es-CO"/>
            <a:t>Enfoque hacia el cliente</a:t>
          </a:r>
        </a:p>
      </dgm:t>
    </dgm:pt>
    <dgm:pt modelId="{01171FC9-AE9D-4CE7-861B-D44C2D944855}" type="parTrans" cxnId="{BDDC8B50-0911-43D7-8639-9047E559FA05}">
      <dgm:prSet/>
      <dgm:spPr/>
      <dgm:t>
        <a:bodyPr/>
        <a:lstStyle/>
        <a:p>
          <a:endParaRPr lang="es-CO"/>
        </a:p>
      </dgm:t>
    </dgm:pt>
    <dgm:pt modelId="{0D69E9C1-A8E6-47F4-BC6B-7F12F9567110}" type="sibTrans" cxnId="{BDDC8B50-0911-43D7-8639-9047E559FA05}">
      <dgm:prSet/>
      <dgm:spPr/>
      <dgm:t>
        <a:bodyPr/>
        <a:lstStyle/>
        <a:p>
          <a:endParaRPr lang="es-CO"/>
        </a:p>
      </dgm:t>
    </dgm:pt>
    <dgm:pt modelId="{8C84D6D4-007E-48E6-A545-A82524B35CCA}">
      <dgm:prSet phldrT="[Texto]"/>
      <dgm:spPr/>
      <dgm:t>
        <a:bodyPr/>
        <a:lstStyle/>
        <a:p>
          <a:pPr>
            <a:buFont typeface="Times New Roman" panose="02020603050405020304" pitchFamily="18" charset="0"/>
            <a:buAutoNum type="arabicPeriod"/>
          </a:pPr>
          <a:r>
            <a:rPr lang="es-CO" b="0"/>
            <a:t>Enfoque Basado en Procesos</a:t>
          </a:r>
        </a:p>
      </dgm:t>
    </dgm:pt>
    <dgm:pt modelId="{D8B2DD75-3D50-4700-8E7C-4648B8244D31}" type="parTrans" cxnId="{EB0C42F8-1ED1-4EBB-8A15-BEC04E713300}">
      <dgm:prSet/>
      <dgm:spPr/>
      <dgm:t>
        <a:bodyPr/>
        <a:lstStyle/>
        <a:p>
          <a:endParaRPr lang="es-CO"/>
        </a:p>
      </dgm:t>
    </dgm:pt>
    <dgm:pt modelId="{B6145DD7-7504-4B61-88E0-C1EF6ECFE19D}" type="sibTrans" cxnId="{EB0C42F8-1ED1-4EBB-8A15-BEC04E713300}">
      <dgm:prSet/>
      <dgm:spPr/>
      <dgm:t>
        <a:bodyPr/>
        <a:lstStyle/>
        <a:p>
          <a:endParaRPr lang="es-CO"/>
        </a:p>
      </dgm:t>
    </dgm:pt>
    <dgm:pt modelId="{BF2AA304-5DA6-4779-95D5-31283FE0F49F}">
      <dgm:prSet phldrT="[Texto]"/>
      <dgm:spPr/>
      <dgm:t>
        <a:bodyPr/>
        <a:lstStyle/>
        <a:p>
          <a:r>
            <a:rPr lang="es-CO"/>
            <a:t>Liderazgo y participación de los trabajadores</a:t>
          </a:r>
        </a:p>
      </dgm:t>
    </dgm:pt>
    <dgm:pt modelId="{350C1892-3544-43D7-9CD7-84C6B8210FC0}" type="parTrans" cxnId="{B129E3CC-1F2F-4026-8E84-6C88C2FD1137}">
      <dgm:prSet/>
      <dgm:spPr/>
      <dgm:t>
        <a:bodyPr/>
        <a:lstStyle/>
        <a:p>
          <a:endParaRPr lang="es-CO"/>
        </a:p>
      </dgm:t>
    </dgm:pt>
    <dgm:pt modelId="{EB2C14B1-2EAC-4FD5-B53A-1D9193FCADD5}" type="sibTrans" cxnId="{B129E3CC-1F2F-4026-8E84-6C88C2FD1137}">
      <dgm:prSet/>
      <dgm:spPr/>
      <dgm:t>
        <a:bodyPr/>
        <a:lstStyle/>
        <a:p>
          <a:endParaRPr lang="es-CO"/>
        </a:p>
      </dgm:t>
    </dgm:pt>
    <dgm:pt modelId="{66C7C4E5-20E6-4C68-93F0-3AB891E819B5}">
      <dgm:prSet phldrT="[Texto]"/>
      <dgm:spPr/>
      <dgm:t>
        <a:bodyPr/>
        <a:lstStyle/>
        <a:p>
          <a:r>
            <a:rPr lang="es-CO"/>
            <a:t>Canales de comunicación claros y efectivos</a:t>
          </a:r>
        </a:p>
      </dgm:t>
    </dgm:pt>
    <dgm:pt modelId="{9E315D80-5D18-4C3E-B4FD-FE6E32A95C65}" type="parTrans" cxnId="{0491B6FE-95DF-49C7-8C7B-E02CD384481B}">
      <dgm:prSet/>
      <dgm:spPr/>
      <dgm:t>
        <a:bodyPr/>
        <a:lstStyle/>
        <a:p>
          <a:endParaRPr lang="es-CO"/>
        </a:p>
      </dgm:t>
    </dgm:pt>
    <dgm:pt modelId="{0CD75285-58BD-4D48-869A-E1F50D6457E6}" type="sibTrans" cxnId="{0491B6FE-95DF-49C7-8C7B-E02CD384481B}">
      <dgm:prSet/>
      <dgm:spPr/>
      <dgm:t>
        <a:bodyPr/>
        <a:lstStyle/>
        <a:p>
          <a:endParaRPr lang="es-CO"/>
        </a:p>
      </dgm:t>
    </dgm:pt>
    <dgm:pt modelId="{24549EB8-E7C5-4409-832C-343FF86F169D}">
      <dgm:prSet phldrT="[Texto]"/>
      <dgm:spPr/>
      <dgm:t>
        <a:bodyPr/>
        <a:lstStyle/>
        <a:p>
          <a:pPr>
            <a:buFont typeface="Times New Roman" panose="02020603050405020304" pitchFamily="18" charset="0"/>
            <a:buAutoNum type="arabicPeriod"/>
          </a:pPr>
          <a:r>
            <a:rPr lang="es-CO" b="0"/>
            <a:t>Evaluación de Eficiencia y Efectividad</a:t>
          </a:r>
        </a:p>
      </dgm:t>
    </dgm:pt>
    <dgm:pt modelId="{A86E5465-8F35-49BC-AFE8-C88445DB60EE}" type="parTrans" cxnId="{30010131-B0EC-409B-8F35-6BFA0C4F8F25}">
      <dgm:prSet/>
      <dgm:spPr/>
      <dgm:t>
        <a:bodyPr/>
        <a:lstStyle/>
        <a:p>
          <a:endParaRPr lang="es-CO"/>
        </a:p>
      </dgm:t>
    </dgm:pt>
    <dgm:pt modelId="{BC160F3B-B620-41A3-9DCA-63384DDDD396}" type="sibTrans" cxnId="{30010131-B0EC-409B-8F35-6BFA0C4F8F25}">
      <dgm:prSet/>
      <dgm:spPr/>
      <dgm:t>
        <a:bodyPr/>
        <a:lstStyle/>
        <a:p>
          <a:endParaRPr lang="es-CO"/>
        </a:p>
      </dgm:t>
    </dgm:pt>
    <dgm:pt modelId="{6783CD0B-5212-4368-8F55-505C884AF895}">
      <dgm:prSet/>
      <dgm:spPr/>
      <dgm:t>
        <a:bodyPr/>
        <a:lstStyle/>
        <a:p>
          <a:pPr>
            <a:buFont typeface="Times New Roman" panose="02020603050405020304" pitchFamily="18" charset="0"/>
            <a:buAutoNum type="arabicPeriod"/>
          </a:pPr>
          <a:r>
            <a:rPr lang="es-CO" b="0"/>
            <a:t>Sistema de Información Bien Fundamentado</a:t>
          </a:r>
        </a:p>
      </dgm:t>
    </dgm:pt>
    <dgm:pt modelId="{DA29228A-FA60-4C23-9007-AF4B43732DB3}" type="parTrans" cxnId="{2326C66F-7FA4-4200-AA75-518B04B611B5}">
      <dgm:prSet/>
      <dgm:spPr/>
      <dgm:t>
        <a:bodyPr/>
        <a:lstStyle/>
        <a:p>
          <a:endParaRPr lang="es-CO"/>
        </a:p>
      </dgm:t>
    </dgm:pt>
    <dgm:pt modelId="{0B2C2C2D-E23A-44F9-8B84-E647EACBEC4C}" type="sibTrans" cxnId="{2326C66F-7FA4-4200-AA75-518B04B611B5}">
      <dgm:prSet/>
      <dgm:spPr/>
      <dgm:t>
        <a:bodyPr/>
        <a:lstStyle/>
        <a:p>
          <a:endParaRPr lang="es-CO"/>
        </a:p>
      </dgm:t>
    </dgm:pt>
    <dgm:pt modelId="{7EE95FDA-6B6C-45DE-9095-B2A6ED58D79E}">
      <dgm:prSet/>
      <dgm:spPr/>
      <dgm:t>
        <a:bodyPr/>
        <a:lstStyle/>
        <a:p>
          <a:pPr>
            <a:buFont typeface="Times New Roman" panose="02020603050405020304" pitchFamily="18" charset="0"/>
            <a:buAutoNum type="arabicPeriod"/>
          </a:pPr>
          <a:r>
            <a:rPr lang="es-CO" b="0"/>
            <a:t>Evaluación de la Satisfacción del Usuario</a:t>
          </a:r>
        </a:p>
      </dgm:t>
    </dgm:pt>
    <dgm:pt modelId="{15F27ED1-F045-47D0-86C1-5C01CEC44C79}" type="parTrans" cxnId="{830BD816-2467-4E17-860E-A3967C5774D1}">
      <dgm:prSet/>
      <dgm:spPr/>
      <dgm:t>
        <a:bodyPr/>
        <a:lstStyle/>
        <a:p>
          <a:endParaRPr lang="es-CO"/>
        </a:p>
      </dgm:t>
    </dgm:pt>
    <dgm:pt modelId="{CA1DFF26-8A10-4D38-B261-7D0F3A5BA809}" type="sibTrans" cxnId="{830BD816-2467-4E17-860E-A3967C5774D1}">
      <dgm:prSet/>
      <dgm:spPr/>
      <dgm:t>
        <a:bodyPr/>
        <a:lstStyle/>
        <a:p>
          <a:endParaRPr lang="es-CO"/>
        </a:p>
      </dgm:t>
    </dgm:pt>
    <dgm:pt modelId="{4F2C30CC-D033-4B7A-A1D5-732A5B2FD190}">
      <dgm:prSet/>
      <dgm:spPr/>
      <dgm:t>
        <a:bodyPr/>
        <a:lstStyle/>
        <a:p>
          <a:r>
            <a:rPr lang="es-CO"/>
            <a:t>Compromiso de alta gerencia</a:t>
          </a:r>
        </a:p>
      </dgm:t>
    </dgm:pt>
    <dgm:pt modelId="{33089BC1-2F45-48F5-BCC2-9D397FD7440D}" type="parTrans" cxnId="{91AE2390-CDB5-4A14-9E22-AD58EA4A29A6}">
      <dgm:prSet/>
      <dgm:spPr/>
      <dgm:t>
        <a:bodyPr/>
        <a:lstStyle/>
        <a:p>
          <a:endParaRPr lang="es-CO"/>
        </a:p>
      </dgm:t>
    </dgm:pt>
    <dgm:pt modelId="{2D25BEF0-1D63-4233-85CF-C99D321C849A}" type="sibTrans" cxnId="{91AE2390-CDB5-4A14-9E22-AD58EA4A29A6}">
      <dgm:prSet/>
      <dgm:spPr/>
      <dgm:t>
        <a:bodyPr/>
        <a:lstStyle/>
        <a:p>
          <a:endParaRPr lang="es-CO"/>
        </a:p>
      </dgm:t>
    </dgm:pt>
    <dgm:pt modelId="{1F6ABF22-729E-448B-9A3A-6337A7A927E4}" type="pres">
      <dgm:prSet presAssocID="{4360FB9D-5171-4C12-B7F8-CD30951D7B95}" presName="Name0" presStyleCnt="0">
        <dgm:presLayoutVars>
          <dgm:dir/>
          <dgm:resizeHandles val="exact"/>
        </dgm:presLayoutVars>
      </dgm:prSet>
      <dgm:spPr/>
    </dgm:pt>
    <dgm:pt modelId="{6A0323CF-ACBE-48A8-A942-7A2459C5B8DF}" type="pres">
      <dgm:prSet presAssocID="{FEDEA198-4195-4C4B-AC64-F44C8D888B9C}" presName="node" presStyleLbl="node1" presStyleIdx="0" presStyleCnt="8">
        <dgm:presLayoutVars>
          <dgm:bulletEnabled val="1"/>
        </dgm:presLayoutVars>
      </dgm:prSet>
      <dgm:spPr/>
    </dgm:pt>
    <dgm:pt modelId="{892952D1-121C-480F-8762-BE37CC49C9EC}" type="pres">
      <dgm:prSet presAssocID="{0D69E9C1-A8E6-47F4-BC6B-7F12F9567110}" presName="sibTrans" presStyleLbl="sibTrans1D1" presStyleIdx="0" presStyleCnt="7"/>
      <dgm:spPr/>
    </dgm:pt>
    <dgm:pt modelId="{602F9777-EC94-41ED-B5B2-7756D4E1D9A0}" type="pres">
      <dgm:prSet presAssocID="{0D69E9C1-A8E6-47F4-BC6B-7F12F9567110}" presName="connectorText" presStyleLbl="sibTrans1D1" presStyleIdx="0" presStyleCnt="7"/>
      <dgm:spPr/>
    </dgm:pt>
    <dgm:pt modelId="{593FABBA-2677-4B07-9DF5-CC242B8C71B6}" type="pres">
      <dgm:prSet presAssocID="{8C84D6D4-007E-48E6-A545-A82524B35CCA}" presName="node" presStyleLbl="node1" presStyleIdx="1" presStyleCnt="8">
        <dgm:presLayoutVars>
          <dgm:bulletEnabled val="1"/>
        </dgm:presLayoutVars>
      </dgm:prSet>
      <dgm:spPr/>
    </dgm:pt>
    <dgm:pt modelId="{04056288-3EEE-4893-92D4-ECD5680603D5}" type="pres">
      <dgm:prSet presAssocID="{B6145DD7-7504-4B61-88E0-C1EF6ECFE19D}" presName="sibTrans" presStyleLbl="sibTrans1D1" presStyleIdx="1" presStyleCnt="7"/>
      <dgm:spPr/>
    </dgm:pt>
    <dgm:pt modelId="{4A40BF73-6C0D-4626-B0EA-1C7C29ED3E1D}" type="pres">
      <dgm:prSet presAssocID="{B6145DD7-7504-4B61-88E0-C1EF6ECFE19D}" presName="connectorText" presStyleLbl="sibTrans1D1" presStyleIdx="1" presStyleCnt="7"/>
      <dgm:spPr/>
    </dgm:pt>
    <dgm:pt modelId="{7E688E8F-C2DA-417C-9B1C-036703D6C079}" type="pres">
      <dgm:prSet presAssocID="{BF2AA304-5DA6-4779-95D5-31283FE0F49F}" presName="node" presStyleLbl="node1" presStyleIdx="2" presStyleCnt="8">
        <dgm:presLayoutVars>
          <dgm:bulletEnabled val="1"/>
        </dgm:presLayoutVars>
      </dgm:prSet>
      <dgm:spPr/>
    </dgm:pt>
    <dgm:pt modelId="{80456E1F-1B4E-4CDD-86D4-418D8C93C4B5}" type="pres">
      <dgm:prSet presAssocID="{EB2C14B1-2EAC-4FD5-B53A-1D9193FCADD5}" presName="sibTrans" presStyleLbl="sibTrans1D1" presStyleIdx="2" presStyleCnt="7"/>
      <dgm:spPr/>
    </dgm:pt>
    <dgm:pt modelId="{5B96B0EA-AB99-477F-8B08-9D938F740579}" type="pres">
      <dgm:prSet presAssocID="{EB2C14B1-2EAC-4FD5-B53A-1D9193FCADD5}" presName="connectorText" presStyleLbl="sibTrans1D1" presStyleIdx="2" presStyleCnt="7"/>
      <dgm:spPr/>
    </dgm:pt>
    <dgm:pt modelId="{E7804578-DD42-4791-97A7-7EC8F0DD0D90}" type="pres">
      <dgm:prSet presAssocID="{66C7C4E5-20E6-4C68-93F0-3AB891E819B5}" presName="node" presStyleLbl="node1" presStyleIdx="3" presStyleCnt="8">
        <dgm:presLayoutVars>
          <dgm:bulletEnabled val="1"/>
        </dgm:presLayoutVars>
      </dgm:prSet>
      <dgm:spPr/>
    </dgm:pt>
    <dgm:pt modelId="{4D56C94A-334F-49CF-A5DB-C88B506C10DF}" type="pres">
      <dgm:prSet presAssocID="{0CD75285-58BD-4D48-869A-E1F50D6457E6}" presName="sibTrans" presStyleLbl="sibTrans1D1" presStyleIdx="3" presStyleCnt="7"/>
      <dgm:spPr/>
    </dgm:pt>
    <dgm:pt modelId="{67D12A0D-DE1A-468E-B05F-6AE18EB1DBBC}" type="pres">
      <dgm:prSet presAssocID="{0CD75285-58BD-4D48-869A-E1F50D6457E6}" presName="connectorText" presStyleLbl="sibTrans1D1" presStyleIdx="3" presStyleCnt="7"/>
      <dgm:spPr/>
    </dgm:pt>
    <dgm:pt modelId="{1D00D467-7712-4025-BD22-33947E90DF3E}" type="pres">
      <dgm:prSet presAssocID="{6783CD0B-5212-4368-8F55-505C884AF895}" presName="node" presStyleLbl="node1" presStyleIdx="4" presStyleCnt="8">
        <dgm:presLayoutVars>
          <dgm:bulletEnabled val="1"/>
        </dgm:presLayoutVars>
      </dgm:prSet>
      <dgm:spPr/>
    </dgm:pt>
    <dgm:pt modelId="{4E3932AD-8EF4-4530-BDC7-189948E07265}" type="pres">
      <dgm:prSet presAssocID="{0B2C2C2D-E23A-44F9-8B84-E647EACBEC4C}" presName="sibTrans" presStyleLbl="sibTrans1D1" presStyleIdx="4" presStyleCnt="7"/>
      <dgm:spPr/>
    </dgm:pt>
    <dgm:pt modelId="{1C79A0F7-8D1B-4A40-A4B4-3E4FBD0FE6D5}" type="pres">
      <dgm:prSet presAssocID="{0B2C2C2D-E23A-44F9-8B84-E647EACBEC4C}" presName="connectorText" presStyleLbl="sibTrans1D1" presStyleIdx="4" presStyleCnt="7"/>
      <dgm:spPr/>
    </dgm:pt>
    <dgm:pt modelId="{1C35243D-DEDA-4BC5-B976-B7E30E5E58C6}" type="pres">
      <dgm:prSet presAssocID="{4F2C30CC-D033-4B7A-A1D5-732A5B2FD190}" presName="node" presStyleLbl="node1" presStyleIdx="5" presStyleCnt="8">
        <dgm:presLayoutVars>
          <dgm:bulletEnabled val="1"/>
        </dgm:presLayoutVars>
      </dgm:prSet>
      <dgm:spPr/>
    </dgm:pt>
    <dgm:pt modelId="{C64B3715-5777-4693-ADA8-E16C4E4C9CDC}" type="pres">
      <dgm:prSet presAssocID="{2D25BEF0-1D63-4233-85CF-C99D321C849A}" presName="sibTrans" presStyleLbl="sibTrans1D1" presStyleIdx="5" presStyleCnt="7"/>
      <dgm:spPr/>
    </dgm:pt>
    <dgm:pt modelId="{9DA445AB-C31F-4B18-9336-6172C7C71D91}" type="pres">
      <dgm:prSet presAssocID="{2D25BEF0-1D63-4233-85CF-C99D321C849A}" presName="connectorText" presStyleLbl="sibTrans1D1" presStyleIdx="5" presStyleCnt="7"/>
      <dgm:spPr/>
    </dgm:pt>
    <dgm:pt modelId="{8D59B72F-C81C-4044-B9B7-D06CDF8C2B26}" type="pres">
      <dgm:prSet presAssocID="{7EE95FDA-6B6C-45DE-9095-B2A6ED58D79E}" presName="node" presStyleLbl="node1" presStyleIdx="6" presStyleCnt="8">
        <dgm:presLayoutVars>
          <dgm:bulletEnabled val="1"/>
        </dgm:presLayoutVars>
      </dgm:prSet>
      <dgm:spPr/>
    </dgm:pt>
    <dgm:pt modelId="{C2EF3946-2E82-433B-A974-0E5C7BB634EC}" type="pres">
      <dgm:prSet presAssocID="{CA1DFF26-8A10-4D38-B261-7D0F3A5BA809}" presName="sibTrans" presStyleLbl="sibTrans1D1" presStyleIdx="6" presStyleCnt="7"/>
      <dgm:spPr/>
    </dgm:pt>
    <dgm:pt modelId="{266AE78A-3E3A-4E1A-BB67-F5633D20B30C}" type="pres">
      <dgm:prSet presAssocID="{CA1DFF26-8A10-4D38-B261-7D0F3A5BA809}" presName="connectorText" presStyleLbl="sibTrans1D1" presStyleIdx="6" presStyleCnt="7"/>
      <dgm:spPr/>
    </dgm:pt>
    <dgm:pt modelId="{9F2DB351-D9DE-425A-AD26-6FC915BCBAF2}" type="pres">
      <dgm:prSet presAssocID="{24549EB8-E7C5-4409-832C-343FF86F169D}" presName="node" presStyleLbl="node1" presStyleIdx="7" presStyleCnt="8">
        <dgm:presLayoutVars>
          <dgm:bulletEnabled val="1"/>
        </dgm:presLayoutVars>
      </dgm:prSet>
      <dgm:spPr/>
    </dgm:pt>
  </dgm:ptLst>
  <dgm:cxnLst>
    <dgm:cxn modelId="{B41E9908-7485-4B52-AE10-390B7124EB6C}" type="presOf" srcId="{2D25BEF0-1D63-4233-85CF-C99D321C849A}" destId="{9DA445AB-C31F-4B18-9336-6172C7C71D91}" srcOrd="1" destOrd="0" presId="urn:microsoft.com/office/officeart/2005/8/layout/bProcess3"/>
    <dgm:cxn modelId="{830BD816-2467-4E17-860E-A3967C5774D1}" srcId="{4360FB9D-5171-4C12-B7F8-CD30951D7B95}" destId="{7EE95FDA-6B6C-45DE-9095-B2A6ED58D79E}" srcOrd="6" destOrd="0" parTransId="{15F27ED1-F045-47D0-86C1-5C01CEC44C79}" sibTransId="{CA1DFF26-8A10-4D38-B261-7D0F3A5BA809}"/>
    <dgm:cxn modelId="{E2824323-7888-4CAF-9618-5F2C8DC87EBC}" type="presOf" srcId="{B6145DD7-7504-4B61-88E0-C1EF6ECFE19D}" destId="{4A40BF73-6C0D-4626-B0EA-1C7C29ED3E1D}" srcOrd="1" destOrd="0" presId="urn:microsoft.com/office/officeart/2005/8/layout/bProcess3"/>
    <dgm:cxn modelId="{C5C6E025-5C42-462B-BA8F-915926E305DA}" type="presOf" srcId="{0D69E9C1-A8E6-47F4-BC6B-7F12F9567110}" destId="{602F9777-EC94-41ED-B5B2-7756D4E1D9A0}" srcOrd="1" destOrd="0" presId="urn:microsoft.com/office/officeart/2005/8/layout/bProcess3"/>
    <dgm:cxn modelId="{89181F27-F674-48B2-B8C3-2CC41D54BA82}" type="presOf" srcId="{4360FB9D-5171-4C12-B7F8-CD30951D7B95}" destId="{1F6ABF22-729E-448B-9A3A-6337A7A927E4}" srcOrd="0" destOrd="0" presId="urn:microsoft.com/office/officeart/2005/8/layout/bProcess3"/>
    <dgm:cxn modelId="{2A9E712C-F15B-4D8A-992C-BC5E9B6C156D}" type="presOf" srcId="{7EE95FDA-6B6C-45DE-9095-B2A6ED58D79E}" destId="{8D59B72F-C81C-4044-B9B7-D06CDF8C2B26}" srcOrd="0" destOrd="0" presId="urn:microsoft.com/office/officeart/2005/8/layout/bProcess3"/>
    <dgm:cxn modelId="{30010131-B0EC-409B-8F35-6BFA0C4F8F25}" srcId="{4360FB9D-5171-4C12-B7F8-CD30951D7B95}" destId="{24549EB8-E7C5-4409-832C-343FF86F169D}" srcOrd="7" destOrd="0" parTransId="{A86E5465-8F35-49BC-AFE8-C88445DB60EE}" sibTransId="{BC160F3B-B620-41A3-9DCA-63384DDDD396}"/>
    <dgm:cxn modelId="{DCEF5633-6F68-4918-B9EB-CAC87133987E}" type="presOf" srcId="{FEDEA198-4195-4C4B-AC64-F44C8D888B9C}" destId="{6A0323CF-ACBE-48A8-A942-7A2459C5B8DF}" srcOrd="0" destOrd="0" presId="urn:microsoft.com/office/officeart/2005/8/layout/bProcess3"/>
    <dgm:cxn modelId="{AF3ACA3E-C16D-49A5-994D-C7F36DB7C980}" type="presOf" srcId="{66C7C4E5-20E6-4C68-93F0-3AB891E819B5}" destId="{E7804578-DD42-4791-97A7-7EC8F0DD0D90}" srcOrd="0" destOrd="0" presId="urn:microsoft.com/office/officeart/2005/8/layout/bProcess3"/>
    <dgm:cxn modelId="{C02A6A3F-F017-4676-B9BD-884A17E01A60}" type="presOf" srcId="{CA1DFF26-8A10-4D38-B261-7D0F3A5BA809}" destId="{266AE78A-3E3A-4E1A-BB67-F5633D20B30C}" srcOrd="1" destOrd="0" presId="urn:microsoft.com/office/officeart/2005/8/layout/bProcess3"/>
    <dgm:cxn modelId="{227BC840-25E1-4328-9539-EAD70F11D492}" type="presOf" srcId="{EB2C14B1-2EAC-4FD5-B53A-1D9193FCADD5}" destId="{80456E1F-1B4E-4CDD-86D4-418D8C93C4B5}" srcOrd="0" destOrd="0" presId="urn:microsoft.com/office/officeart/2005/8/layout/bProcess3"/>
    <dgm:cxn modelId="{65DD7565-C9DB-42C6-B7D7-F5E3EAD60479}" type="presOf" srcId="{0CD75285-58BD-4D48-869A-E1F50D6457E6}" destId="{4D56C94A-334F-49CF-A5DB-C88B506C10DF}" srcOrd="0" destOrd="0" presId="urn:microsoft.com/office/officeart/2005/8/layout/bProcess3"/>
    <dgm:cxn modelId="{9881686D-48CE-4639-BDEB-21E1F9ECBAB2}" type="presOf" srcId="{0B2C2C2D-E23A-44F9-8B84-E647EACBEC4C}" destId="{4E3932AD-8EF4-4530-BDC7-189948E07265}" srcOrd="0" destOrd="0" presId="urn:microsoft.com/office/officeart/2005/8/layout/bProcess3"/>
    <dgm:cxn modelId="{B4658B4D-A31B-417D-8833-1B837C3EAE5E}" type="presOf" srcId="{8C84D6D4-007E-48E6-A545-A82524B35CCA}" destId="{593FABBA-2677-4B07-9DF5-CC242B8C71B6}" srcOrd="0" destOrd="0" presId="urn:microsoft.com/office/officeart/2005/8/layout/bProcess3"/>
    <dgm:cxn modelId="{2326C66F-7FA4-4200-AA75-518B04B611B5}" srcId="{4360FB9D-5171-4C12-B7F8-CD30951D7B95}" destId="{6783CD0B-5212-4368-8F55-505C884AF895}" srcOrd="4" destOrd="0" parTransId="{DA29228A-FA60-4C23-9007-AF4B43732DB3}" sibTransId="{0B2C2C2D-E23A-44F9-8B84-E647EACBEC4C}"/>
    <dgm:cxn modelId="{BDDC8B50-0911-43D7-8639-9047E559FA05}" srcId="{4360FB9D-5171-4C12-B7F8-CD30951D7B95}" destId="{FEDEA198-4195-4C4B-AC64-F44C8D888B9C}" srcOrd="0" destOrd="0" parTransId="{01171FC9-AE9D-4CE7-861B-D44C2D944855}" sibTransId="{0D69E9C1-A8E6-47F4-BC6B-7F12F9567110}"/>
    <dgm:cxn modelId="{A4041C75-DACF-443C-8113-A3604542A5F6}" type="presOf" srcId="{EB2C14B1-2EAC-4FD5-B53A-1D9193FCADD5}" destId="{5B96B0EA-AB99-477F-8B08-9D938F740579}" srcOrd="1" destOrd="0" presId="urn:microsoft.com/office/officeart/2005/8/layout/bProcess3"/>
    <dgm:cxn modelId="{A8A11356-66AA-4201-9743-356FED79275B}" type="presOf" srcId="{CA1DFF26-8A10-4D38-B261-7D0F3A5BA809}" destId="{C2EF3946-2E82-433B-A974-0E5C7BB634EC}" srcOrd="0" destOrd="0" presId="urn:microsoft.com/office/officeart/2005/8/layout/bProcess3"/>
    <dgm:cxn modelId="{8648C35A-1F47-4D5D-8C21-558B534872BD}" type="presOf" srcId="{BF2AA304-5DA6-4779-95D5-31283FE0F49F}" destId="{7E688E8F-C2DA-417C-9B1C-036703D6C079}" srcOrd="0" destOrd="0" presId="urn:microsoft.com/office/officeart/2005/8/layout/bProcess3"/>
    <dgm:cxn modelId="{91AE2390-CDB5-4A14-9E22-AD58EA4A29A6}" srcId="{4360FB9D-5171-4C12-B7F8-CD30951D7B95}" destId="{4F2C30CC-D033-4B7A-A1D5-732A5B2FD190}" srcOrd="5" destOrd="0" parTransId="{33089BC1-2F45-48F5-BCC2-9D397FD7440D}" sibTransId="{2D25BEF0-1D63-4233-85CF-C99D321C849A}"/>
    <dgm:cxn modelId="{937C5597-6BA7-415E-AFC5-72B9D821EA34}" type="presOf" srcId="{0B2C2C2D-E23A-44F9-8B84-E647EACBEC4C}" destId="{1C79A0F7-8D1B-4A40-A4B4-3E4FBD0FE6D5}" srcOrd="1" destOrd="0" presId="urn:microsoft.com/office/officeart/2005/8/layout/bProcess3"/>
    <dgm:cxn modelId="{AEB35BBF-4DF1-4955-9E44-81074D07DB8D}" type="presOf" srcId="{4F2C30CC-D033-4B7A-A1D5-732A5B2FD190}" destId="{1C35243D-DEDA-4BC5-B976-B7E30E5E58C6}" srcOrd="0" destOrd="0" presId="urn:microsoft.com/office/officeart/2005/8/layout/bProcess3"/>
    <dgm:cxn modelId="{2681EAC2-BC90-4751-82DF-38782A841CCB}" type="presOf" srcId="{24549EB8-E7C5-4409-832C-343FF86F169D}" destId="{9F2DB351-D9DE-425A-AD26-6FC915BCBAF2}" srcOrd="0" destOrd="0" presId="urn:microsoft.com/office/officeart/2005/8/layout/bProcess3"/>
    <dgm:cxn modelId="{275BFCC4-5573-43ED-81D0-2928433A9A63}" type="presOf" srcId="{2D25BEF0-1D63-4233-85CF-C99D321C849A}" destId="{C64B3715-5777-4693-ADA8-E16C4E4C9CDC}" srcOrd="0" destOrd="0" presId="urn:microsoft.com/office/officeart/2005/8/layout/bProcess3"/>
    <dgm:cxn modelId="{B129E3CC-1F2F-4026-8E84-6C88C2FD1137}" srcId="{4360FB9D-5171-4C12-B7F8-CD30951D7B95}" destId="{BF2AA304-5DA6-4779-95D5-31283FE0F49F}" srcOrd="2" destOrd="0" parTransId="{350C1892-3544-43D7-9CD7-84C6B8210FC0}" sibTransId="{EB2C14B1-2EAC-4FD5-B53A-1D9193FCADD5}"/>
    <dgm:cxn modelId="{45F6F0E0-BA83-4A31-B7F6-E0703C407A3F}" type="presOf" srcId="{0D69E9C1-A8E6-47F4-BC6B-7F12F9567110}" destId="{892952D1-121C-480F-8762-BE37CC49C9EC}" srcOrd="0" destOrd="0" presId="urn:microsoft.com/office/officeart/2005/8/layout/bProcess3"/>
    <dgm:cxn modelId="{4BAD2DEF-327F-4DF1-8B8A-4D35FB9EAD17}" type="presOf" srcId="{6783CD0B-5212-4368-8F55-505C884AF895}" destId="{1D00D467-7712-4025-BD22-33947E90DF3E}" srcOrd="0" destOrd="0" presId="urn:microsoft.com/office/officeart/2005/8/layout/bProcess3"/>
    <dgm:cxn modelId="{4BBB44EF-ECF3-4691-AEF4-D75D5B8B701D}" type="presOf" srcId="{0CD75285-58BD-4D48-869A-E1F50D6457E6}" destId="{67D12A0D-DE1A-468E-B05F-6AE18EB1DBBC}" srcOrd="1" destOrd="0" presId="urn:microsoft.com/office/officeart/2005/8/layout/bProcess3"/>
    <dgm:cxn modelId="{F868A4F2-F971-4AF2-A336-35CE50E10CFE}" type="presOf" srcId="{B6145DD7-7504-4B61-88E0-C1EF6ECFE19D}" destId="{04056288-3EEE-4893-92D4-ECD5680603D5}" srcOrd="0" destOrd="0" presId="urn:microsoft.com/office/officeart/2005/8/layout/bProcess3"/>
    <dgm:cxn modelId="{EB0C42F8-1ED1-4EBB-8A15-BEC04E713300}" srcId="{4360FB9D-5171-4C12-B7F8-CD30951D7B95}" destId="{8C84D6D4-007E-48E6-A545-A82524B35CCA}" srcOrd="1" destOrd="0" parTransId="{D8B2DD75-3D50-4700-8E7C-4648B8244D31}" sibTransId="{B6145DD7-7504-4B61-88E0-C1EF6ECFE19D}"/>
    <dgm:cxn modelId="{0491B6FE-95DF-49C7-8C7B-E02CD384481B}" srcId="{4360FB9D-5171-4C12-B7F8-CD30951D7B95}" destId="{66C7C4E5-20E6-4C68-93F0-3AB891E819B5}" srcOrd="3" destOrd="0" parTransId="{9E315D80-5D18-4C3E-B4FD-FE6E32A95C65}" sibTransId="{0CD75285-58BD-4D48-869A-E1F50D6457E6}"/>
    <dgm:cxn modelId="{0D52333A-509A-4767-8EF5-BE16E1CB592A}" type="presParOf" srcId="{1F6ABF22-729E-448B-9A3A-6337A7A927E4}" destId="{6A0323CF-ACBE-48A8-A942-7A2459C5B8DF}" srcOrd="0" destOrd="0" presId="urn:microsoft.com/office/officeart/2005/8/layout/bProcess3"/>
    <dgm:cxn modelId="{5D6D6FC7-C9A8-4153-AB50-EF9DB6A2EAEE}" type="presParOf" srcId="{1F6ABF22-729E-448B-9A3A-6337A7A927E4}" destId="{892952D1-121C-480F-8762-BE37CC49C9EC}" srcOrd="1" destOrd="0" presId="urn:microsoft.com/office/officeart/2005/8/layout/bProcess3"/>
    <dgm:cxn modelId="{CE55E582-66EE-4E12-9F9E-F7937E65C1C1}" type="presParOf" srcId="{892952D1-121C-480F-8762-BE37CC49C9EC}" destId="{602F9777-EC94-41ED-B5B2-7756D4E1D9A0}" srcOrd="0" destOrd="0" presId="urn:microsoft.com/office/officeart/2005/8/layout/bProcess3"/>
    <dgm:cxn modelId="{2B426EFC-0F96-4FD2-9FDD-6A3FCA475B2E}" type="presParOf" srcId="{1F6ABF22-729E-448B-9A3A-6337A7A927E4}" destId="{593FABBA-2677-4B07-9DF5-CC242B8C71B6}" srcOrd="2" destOrd="0" presId="urn:microsoft.com/office/officeart/2005/8/layout/bProcess3"/>
    <dgm:cxn modelId="{1102CC99-51FE-40C4-9E74-3C16BB2B3EAD}" type="presParOf" srcId="{1F6ABF22-729E-448B-9A3A-6337A7A927E4}" destId="{04056288-3EEE-4893-92D4-ECD5680603D5}" srcOrd="3" destOrd="0" presId="urn:microsoft.com/office/officeart/2005/8/layout/bProcess3"/>
    <dgm:cxn modelId="{A72C24DB-C7FC-44B0-A714-B53AF5FC16EA}" type="presParOf" srcId="{04056288-3EEE-4893-92D4-ECD5680603D5}" destId="{4A40BF73-6C0D-4626-B0EA-1C7C29ED3E1D}" srcOrd="0" destOrd="0" presId="urn:microsoft.com/office/officeart/2005/8/layout/bProcess3"/>
    <dgm:cxn modelId="{5C75EF7B-8A5B-4F34-A319-6E3AB7217C7E}" type="presParOf" srcId="{1F6ABF22-729E-448B-9A3A-6337A7A927E4}" destId="{7E688E8F-C2DA-417C-9B1C-036703D6C079}" srcOrd="4" destOrd="0" presId="urn:microsoft.com/office/officeart/2005/8/layout/bProcess3"/>
    <dgm:cxn modelId="{1757DCD0-DE4F-4CB5-952D-3F3B9DD509AF}" type="presParOf" srcId="{1F6ABF22-729E-448B-9A3A-6337A7A927E4}" destId="{80456E1F-1B4E-4CDD-86D4-418D8C93C4B5}" srcOrd="5" destOrd="0" presId="urn:microsoft.com/office/officeart/2005/8/layout/bProcess3"/>
    <dgm:cxn modelId="{159E0149-44B2-4664-8F09-57A3C6AA7249}" type="presParOf" srcId="{80456E1F-1B4E-4CDD-86D4-418D8C93C4B5}" destId="{5B96B0EA-AB99-477F-8B08-9D938F740579}" srcOrd="0" destOrd="0" presId="urn:microsoft.com/office/officeart/2005/8/layout/bProcess3"/>
    <dgm:cxn modelId="{0AF6A334-7FD0-4DC4-B80C-C5CA7171C23E}" type="presParOf" srcId="{1F6ABF22-729E-448B-9A3A-6337A7A927E4}" destId="{E7804578-DD42-4791-97A7-7EC8F0DD0D90}" srcOrd="6" destOrd="0" presId="urn:microsoft.com/office/officeart/2005/8/layout/bProcess3"/>
    <dgm:cxn modelId="{628A24E5-4D35-4AA1-B5EC-5B796BAA2BBE}" type="presParOf" srcId="{1F6ABF22-729E-448B-9A3A-6337A7A927E4}" destId="{4D56C94A-334F-49CF-A5DB-C88B506C10DF}" srcOrd="7" destOrd="0" presId="urn:microsoft.com/office/officeart/2005/8/layout/bProcess3"/>
    <dgm:cxn modelId="{FD599EC7-EB62-40A9-A37A-0070B5E5477A}" type="presParOf" srcId="{4D56C94A-334F-49CF-A5DB-C88B506C10DF}" destId="{67D12A0D-DE1A-468E-B05F-6AE18EB1DBBC}" srcOrd="0" destOrd="0" presId="urn:microsoft.com/office/officeart/2005/8/layout/bProcess3"/>
    <dgm:cxn modelId="{31D27591-76CB-4406-935F-610D891F641D}" type="presParOf" srcId="{1F6ABF22-729E-448B-9A3A-6337A7A927E4}" destId="{1D00D467-7712-4025-BD22-33947E90DF3E}" srcOrd="8" destOrd="0" presId="urn:microsoft.com/office/officeart/2005/8/layout/bProcess3"/>
    <dgm:cxn modelId="{CD8CD795-5845-462C-AA3C-B6B5256EFA5A}" type="presParOf" srcId="{1F6ABF22-729E-448B-9A3A-6337A7A927E4}" destId="{4E3932AD-8EF4-4530-BDC7-189948E07265}" srcOrd="9" destOrd="0" presId="urn:microsoft.com/office/officeart/2005/8/layout/bProcess3"/>
    <dgm:cxn modelId="{9A3A8425-DD02-4EA6-955D-00E03A9ABE3F}" type="presParOf" srcId="{4E3932AD-8EF4-4530-BDC7-189948E07265}" destId="{1C79A0F7-8D1B-4A40-A4B4-3E4FBD0FE6D5}" srcOrd="0" destOrd="0" presId="urn:microsoft.com/office/officeart/2005/8/layout/bProcess3"/>
    <dgm:cxn modelId="{547EFEBC-D1D2-4163-BAAD-28D9A4C2F988}" type="presParOf" srcId="{1F6ABF22-729E-448B-9A3A-6337A7A927E4}" destId="{1C35243D-DEDA-4BC5-B976-B7E30E5E58C6}" srcOrd="10" destOrd="0" presId="urn:microsoft.com/office/officeart/2005/8/layout/bProcess3"/>
    <dgm:cxn modelId="{9B1B9360-2586-4D21-BCD0-0F1AB38A94A9}" type="presParOf" srcId="{1F6ABF22-729E-448B-9A3A-6337A7A927E4}" destId="{C64B3715-5777-4693-ADA8-E16C4E4C9CDC}" srcOrd="11" destOrd="0" presId="urn:microsoft.com/office/officeart/2005/8/layout/bProcess3"/>
    <dgm:cxn modelId="{39DFDB34-9045-473F-9489-AD2CE121FD16}" type="presParOf" srcId="{C64B3715-5777-4693-ADA8-E16C4E4C9CDC}" destId="{9DA445AB-C31F-4B18-9336-6172C7C71D91}" srcOrd="0" destOrd="0" presId="urn:microsoft.com/office/officeart/2005/8/layout/bProcess3"/>
    <dgm:cxn modelId="{06B00789-9214-48E0-992B-945682202932}" type="presParOf" srcId="{1F6ABF22-729E-448B-9A3A-6337A7A927E4}" destId="{8D59B72F-C81C-4044-B9B7-D06CDF8C2B26}" srcOrd="12" destOrd="0" presId="urn:microsoft.com/office/officeart/2005/8/layout/bProcess3"/>
    <dgm:cxn modelId="{30D202B2-8930-46C0-8D18-ECF248012697}" type="presParOf" srcId="{1F6ABF22-729E-448B-9A3A-6337A7A927E4}" destId="{C2EF3946-2E82-433B-A974-0E5C7BB634EC}" srcOrd="13" destOrd="0" presId="urn:microsoft.com/office/officeart/2005/8/layout/bProcess3"/>
    <dgm:cxn modelId="{62F50A2B-113A-45B0-BE28-0AF514E93C4E}" type="presParOf" srcId="{C2EF3946-2E82-433B-A974-0E5C7BB634EC}" destId="{266AE78A-3E3A-4E1A-BB67-F5633D20B30C}" srcOrd="0" destOrd="0" presId="urn:microsoft.com/office/officeart/2005/8/layout/bProcess3"/>
    <dgm:cxn modelId="{61174E25-3537-47EE-9A84-C717A5D3039D}" type="presParOf" srcId="{1F6ABF22-729E-448B-9A3A-6337A7A927E4}" destId="{9F2DB351-D9DE-425A-AD26-6FC915BCBAF2}" srcOrd="14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5D7AAF-3202-49A4-97F7-AFD7995C24BB}">
      <dsp:nvSpPr>
        <dsp:cNvPr id="0" name=""/>
        <dsp:cNvSpPr/>
      </dsp:nvSpPr>
      <dsp:spPr>
        <a:xfrm>
          <a:off x="0" y="0"/>
          <a:ext cx="14130801" cy="3240559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60B5C9-D8A2-460A-B606-A9BC75B2A59C}">
      <dsp:nvSpPr>
        <dsp:cNvPr id="0" name=""/>
        <dsp:cNvSpPr/>
      </dsp:nvSpPr>
      <dsp:spPr>
        <a:xfrm>
          <a:off x="423924" y="432074"/>
          <a:ext cx="4150922" cy="237641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7000" b="-37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08B045A-1844-4A7D-984C-40EE4B15B04F}">
      <dsp:nvSpPr>
        <dsp:cNvPr id="0" name=""/>
        <dsp:cNvSpPr/>
      </dsp:nvSpPr>
      <dsp:spPr>
        <a:xfrm rot="10800000">
          <a:off x="423924" y="3240559"/>
          <a:ext cx="4150922" cy="3960684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200" b="1" kern="1200"/>
            <a:t>Objetivo: </a:t>
          </a:r>
          <a:r>
            <a:rPr lang="es-ES" sz="2200" b="0" kern="1200"/>
            <a:t>Proponer un modelo estratégico para la IPS UNIMUJER MATERNO INFANTIL, enfocándose en mejorar procesos y lograr objetivos organizacionales.</a:t>
          </a:r>
          <a:r>
            <a:rPr lang="es-CO" sz="2200" b="0" kern="1200"/>
            <a:t> </a:t>
          </a:r>
        </a:p>
      </dsp:txBody>
      <dsp:txXfrm rot="10800000">
        <a:off x="545729" y="3240559"/>
        <a:ext cx="3907312" cy="3838879"/>
      </dsp:txXfrm>
    </dsp:sp>
    <dsp:sp modelId="{A3CBFAF8-0B84-469D-BF46-B57999C5D407}">
      <dsp:nvSpPr>
        <dsp:cNvPr id="0" name=""/>
        <dsp:cNvSpPr/>
      </dsp:nvSpPr>
      <dsp:spPr>
        <a:xfrm>
          <a:off x="4965075" y="495643"/>
          <a:ext cx="4150922" cy="237641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AA9D605-A03D-43B5-B3EB-B8267E598114}">
      <dsp:nvSpPr>
        <dsp:cNvPr id="0" name=""/>
        <dsp:cNvSpPr/>
      </dsp:nvSpPr>
      <dsp:spPr>
        <a:xfrm rot="10800000">
          <a:off x="4989939" y="3240559"/>
          <a:ext cx="4150922" cy="3960684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b="1" kern="1200"/>
            <a:t>Investigación: </a:t>
          </a:r>
          <a:r>
            <a:rPr lang="es-ES" sz="2200" kern="1200"/>
            <a:t>Integra aspectos internos y externos para el crecimiento y logro de objetivos, con el fin de mejorar la prestación de servicios de salud en Aguachica, Cesar, especialmente para mujeres embarazadas.
</a:t>
          </a:r>
          <a:endParaRPr lang="es-CO" sz="2200" kern="1200"/>
        </a:p>
      </dsp:txBody>
      <dsp:txXfrm rot="10800000">
        <a:off x="5111744" y="3240559"/>
        <a:ext cx="3907312" cy="3838879"/>
      </dsp:txXfrm>
    </dsp:sp>
    <dsp:sp modelId="{1167D5B0-B599-4E8D-89CE-ADDBFF7E7E69}">
      <dsp:nvSpPr>
        <dsp:cNvPr id="0" name=""/>
        <dsp:cNvSpPr/>
      </dsp:nvSpPr>
      <dsp:spPr>
        <a:xfrm>
          <a:off x="9555954" y="432074"/>
          <a:ext cx="4150922" cy="237641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7000" b="-37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8ED1190-CF8D-4C67-8FC2-04910C589674}">
      <dsp:nvSpPr>
        <dsp:cNvPr id="0" name=""/>
        <dsp:cNvSpPr/>
      </dsp:nvSpPr>
      <dsp:spPr>
        <a:xfrm rot="10800000">
          <a:off x="9555954" y="3240559"/>
          <a:ext cx="4150922" cy="3960684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b="1" kern="1200"/>
            <a:t>Impacto: </a:t>
          </a:r>
          <a:r>
            <a:rPr lang="es-ES" sz="2200" kern="1200"/>
            <a:t>Crear un modelo estratégico que transforme las falencias en fortalezas y contribuya significativamente al desarrollo de la IPS UNIMUJER MATERNO INFANTIL.</a:t>
          </a:r>
          <a:endParaRPr lang="es-CO" sz="2200" kern="1200"/>
        </a:p>
      </dsp:txBody>
      <dsp:txXfrm rot="10800000">
        <a:off x="9677759" y="3240559"/>
        <a:ext cx="3907312" cy="38388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B35464-D4EB-4403-970D-37E3B07A8F8E}">
      <dsp:nvSpPr>
        <dsp:cNvPr id="0" name=""/>
        <dsp:cNvSpPr/>
      </dsp:nvSpPr>
      <dsp:spPr>
        <a:xfrm>
          <a:off x="8445" y="21640"/>
          <a:ext cx="3840145" cy="11664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/>
            <a:t>Retos generales</a:t>
          </a:r>
          <a:endParaRPr lang="es-CO" sz="2700" kern="1200"/>
        </a:p>
      </dsp:txBody>
      <dsp:txXfrm>
        <a:off x="8445" y="21640"/>
        <a:ext cx="3840145" cy="777600"/>
      </dsp:txXfrm>
    </dsp:sp>
    <dsp:sp modelId="{B23E82F0-1B6F-4CA6-B105-8ADC25254672}">
      <dsp:nvSpPr>
        <dsp:cNvPr id="0" name=""/>
        <dsp:cNvSpPr/>
      </dsp:nvSpPr>
      <dsp:spPr>
        <a:xfrm>
          <a:off x="794981" y="799240"/>
          <a:ext cx="3840145" cy="60932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700" kern="1200"/>
            <a:t>Velocidad del cambio y necesidad de adaptarse rápidamente.
Compromiso con la flexibilidad y generación de valor.
Necesidad de decisiones estratégicas para competitividad.</a:t>
          </a:r>
          <a:endParaRPr lang="es-CO" sz="2700" kern="120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700" kern="1200"/>
            <a:t>Caso de estudio IPS </a:t>
          </a:r>
          <a:r>
            <a:rPr lang="es-ES" sz="2700" kern="1200" err="1"/>
            <a:t>unimujer</a:t>
          </a:r>
          <a:endParaRPr lang="es-CO" sz="2700" kern="1200"/>
        </a:p>
      </dsp:txBody>
      <dsp:txXfrm>
        <a:off x="907455" y="911714"/>
        <a:ext cx="3615197" cy="5868277"/>
      </dsp:txXfrm>
    </dsp:sp>
    <dsp:sp modelId="{FA105DBF-A7B3-4B24-A212-14FE336D2BFA}">
      <dsp:nvSpPr>
        <dsp:cNvPr id="0" name=""/>
        <dsp:cNvSpPr/>
      </dsp:nvSpPr>
      <dsp:spPr>
        <a:xfrm>
          <a:off x="4430743" y="-67602"/>
          <a:ext cx="1234162" cy="95608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200" kern="1200"/>
        </a:p>
      </dsp:txBody>
      <dsp:txXfrm>
        <a:off x="4430743" y="123615"/>
        <a:ext cx="947337" cy="573651"/>
      </dsp:txXfrm>
    </dsp:sp>
    <dsp:sp modelId="{405921D2-59FB-4751-AD6E-EF485615E5D4}">
      <dsp:nvSpPr>
        <dsp:cNvPr id="0" name=""/>
        <dsp:cNvSpPr/>
      </dsp:nvSpPr>
      <dsp:spPr>
        <a:xfrm>
          <a:off x="6177199" y="21640"/>
          <a:ext cx="3840145" cy="11664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700" kern="1200"/>
            <a:t>Problemas específicos</a:t>
          </a:r>
        </a:p>
      </dsp:txBody>
      <dsp:txXfrm>
        <a:off x="6177199" y="21640"/>
        <a:ext cx="3840145" cy="777600"/>
      </dsp:txXfrm>
    </dsp:sp>
    <dsp:sp modelId="{C5E05D4F-B2CB-427A-9812-D541FE3B88B8}">
      <dsp:nvSpPr>
        <dsp:cNvPr id="0" name=""/>
        <dsp:cNvSpPr/>
      </dsp:nvSpPr>
      <dsp:spPr>
        <a:xfrm>
          <a:off x="6963735" y="799240"/>
          <a:ext cx="3840145" cy="60932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700" kern="1200"/>
            <a:t>Falencias en el sistema de gestión de calidad y servicio al cliente.
Dirección limitada que afecta la asignación de funciones y la operatividad.
Poca información brindada a usuarios y resistencia a compartir ideas estratégicas.</a:t>
          </a:r>
          <a:endParaRPr lang="es-CO" sz="2700" kern="1200"/>
        </a:p>
      </dsp:txBody>
      <dsp:txXfrm>
        <a:off x="7076209" y="911714"/>
        <a:ext cx="3615197" cy="5868277"/>
      </dsp:txXfrm>
    </dsp:sp>
    <dsp:sp modelId="{BAC69A94-95D8-4129-9557-2CC2DBCF5595}">
      <dsp:nvSpPr>
        <dsp:cNvPr id="0" name=""/>
        <dsp:cNvSpPr/>
      </dsp:nvSpPr>
      <dsp:spPr>
        <a:xfrm>
          <a:off x="10599496" y="-67602"/>
          <a:ext cx="1234162" cy="95608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200" kern="1200"/>
        </a:p>
      </dsp:txBody>
      <dsp:txXfrm>
        <a:off x="10599496" y="123615"/>
        <a:ext cx="947337" cy="573651"/>
      </dsp:txXfrm>
    </dsp:sp>
    <dsp:sp modelId="{E12508FE-9606-495B-BB1D-BB9EB8AE3232}">
      <dsp:nvSpPr>
        <dsp:cNvPr id="0" name=""/>
        <dsp:cNvSpPr/>
      </dsp:nvSpPr>
      <dsp:spPr>
        <a:xfrm>
          <a:off x="12345953" y="21640"/>
          <a:ext cx="3840145" cy="11664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700" kern="1200"/>
            <a:t>Efectos</a:t>
          </a:r>
        </a:p>
      </dsp:txBody>
      <dsp:txXfrm>
        <a:off x="12345953" y="21640"/>
        <a:ext cx="3840145" cy="777600"/>
      </dsp:txXfrm>
    </dsp:sp>
    <dsp:sp modelId="{3088F913-D1B0-4E92-8D64-D9B710834481}">
      <dsp:nvSpPr>
        <dsp:cNvPr id="0" name=""/>
        <dsp:cNvSpPr/>
      </dsp:nvSpPr>
      <dsp:spPr>
        <a:xfrm>
          <a:off x="13132489" y="799240"/>
          <a:ext cx="3840145" cy="60932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700" kern="1200"/>
            <a:t>Pérdida o disminución de clientes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700" kern="1200"/>
            <a:t>Incapacidad para adaptarse a cambios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700" kern="1200"/>
            <a:t>Debilidad en la cultura corporativa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700" kern="1200"/>
            <a:t>Baja calidad en los servicios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O" sz="2700" kern="1200"/>
        </a:p>
      </dsp:txBody>
      <dsp:txXfrm>
        <a:off x="13244963" y="911714"/>
        <a:ext cx="3615197" cy="58682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B3D81-4BB1-4872-841B-C9C5534EDD58}">
      <dsp:nvSpPr>
        <dsp:cNvPr id="0" name=""/>
        <dsp:cNvSpPr/>
      </dsp:nvSpPr>
      <dsp:spPr>
        <a:xfrm>
          <a:off x="458479" y="853"/>
          <a:ext cx="4253433" cy="25520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5200" kern="1200"/>
            <a:t>Valor teórico</a:t>
          </a:r>
          <a:endParaRPr lang="es-CO" sz="5200" kern="1200"/>
        </a:p>
      </dsp:txBody>
      <dsp:txXfrm>
        <a:off x="533226" y="75600"/>
        <a:ext cx="4103939" cy="2402566"/>
      </dsp:txXfrm>
    </dsp:sp>
    <dsp:sp modelId="{7B180A5A-5C4F-4C87-BDFB-381F1CF4AEA5}">
      <dsp:nvSpPr>
        <dsp:cNvPr id="0" name=""/>
        <dsp:cNvSpPr/>
      </dsp:nvSpPr>
      <dsp:spPr>
        <a:xfrm>
          <a:off x="5086215" y="749457"/>
          <a:ext cx="901727" cy="105485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4200" kern="1200"/>
        </a:p>
      </dsp:txBody>
      <dsp:txXfrm>
        <a:off x="5086215" y="960427"/>
        <a:ext cx="631209" cy="632911"/>
      </dsp:txXfrm>
    </dsp:sp>
    <dsp:sp modelId="{8C8D4CEF-3FB4-40AC-8104-AD88A0F583B3}">
      <dsp:nvSpPr>
        <dsp:cNvPr id="0" name=""/>
        <dsp:cNvSpPr/>
      </dsp:nvSpPr>
      <dsp:spPr>
        <a:xfrm>
          <a:off x="6413286" y="853"/>
          <a:ext cx="4253433" cy="25520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5200" kern="1200"/>
            <a:t>Relevancia social</a:t>
          </a:r>
          <a:endParaRPr lang="es-CO" sz="5200" kern="1200"/>
        </a:p>
      </dsp:txBody>
      <dsp:txXfrm>
        <a:off x="6488033" y="75600"/>
        <a:ext cx="4103939" cy="2402566"/>
      </dsp:txXfrm>
    </dsp:sp>
    <dsp:sp modelId="{2D9EB242-8002-4EDC-913E-C8D7529659D3}">
      <dsp:nvSpPr>
        <dsp:cNvPr id="0" name=""/>
        <dsp:cNvSpPr/>
      </dsp:nvSpPr>
      <dsp:spPr>
        <a:xfrm rot="5400000">
          <a:off x="8089139" y="2850653"/>
          <a:ext cx="901727" cy="105485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4200" kern="1200"/>
        </a:p>
      </dsp:txBody>
      <dsp:txXfrm rot="-5400000">
        <a:off x="8223547" y="2927215"/>
        <a:ext cx="632911" cy="631209"/>
      </dsp:txXfrm>
    </dsp:sp>
    <dsp:sp modelId="{7A78C10A-30BC-408C-A94E-AFD9E504C4A5}">
      <dsp:nvSpPr>
        <dsp:cNvPr id="0" name=""/>
        <dsp:cNvSpPr/>
      </dsp:nvSpPr>
      <dsp:spPr>
        <a:xfrm>
          <a:off x="6413286" y="4254286"/>
          <a:ext cx="4253433" cy="25520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5200" kern="1200"/>
            <a:t>Implicaciones prácticas</a:t>
          </a:r>
          <a:endParaRPr lang="es-CO" sz="5200" kern="1200"/>
        </a:p>
      </dsp:txBody>
      <dsp:txXfrm>
        <a:off x="6488033" y="4329033"/>
        <a:ext cx="4103939" cy="2402566"/>
      </dsp:txXfrm>
    </dsp:sp>
    <dsp:sp modelId="{E2ACE70E-03CF-45C6-AE23-520073524522}">
      <dsp:nvSpPr>
        <dsp:cNvPr id="0" name=""/>
        <dsp:cNvSpPr/>
      </dsp:nvSpPr>
      <dsp:spPr>
        <a:xfrm rot="10800000">
          <a:off x="5137256" y="5002890"/>
          <a:ext cx="901727" cy="105485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4200" kern="1200"/>
        </a:p>
      </dsp:txBody>
      <dsp:txXfrm rot="10800000">
        <a:off x="5407774" y="5213860"/>
        <a:ext cx="631209" cy="632911"/>
      </dsp:txXfrm>
    </dsp:sp>
    <dsp:sp modelId="{E3533CC2-2355-40AE-BC8E-FCFECC35B510}">
      <dsp:nvSpPr>
        <dsp:cNvPr id="0" name=""/>
        <dsp:cNvSpPr/>
      </dsp:nvSpPr>
      <dsp:spPr>
        <a:xfrm>
          <a:off x="458479" y="4254286"/>
          <a:ext cx="4253433" cy="25520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5200" kern="1200"/>
            <a:t>Utilidad metodológica</a:t>
          </a:r>
          <a:endParaRPr lang="es-CO" sz="5200" kern="1200"/>
        </a:p>
      </dsp:txBody>
      <dsp:txXfrm>
        <a:off x="533226" y="4329033"/>
        <a:ext cx="4103939" cy="240256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404AEE-0867-41DD-A69C-80F5FF50B9C4}">
      <dsp:nvSpPr>
        <dsp:cNvPr id="0" name=""/>
        <dsp:cNvSpPr/>
      </dsp:nvSpPr>
      <dsp:spPr>
        <a:xfrm>
          <a:off x="0" y="999331"/>
          <a:ext cx="4714874" cy="282892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es-CO" altLang="es-CO" sz="2700" b="1" i="0" u="none" strike="noStrike" kern="1200" cap="none" normalizeH="0" baseline="0">
              <a:ln/>
              <a:effectLst/>
              <a:latin typeface="Arial" panose="020B0604020202020204" pitchFamily="34" charset="0"/>
            </a:rPr>
            <a:t>Fortalecimiento Organizacional: </a:t>
          </a:r>
          <a:r>
            <a:rPr kumimoji="0" lang="es-CO" altLang="es-CO" sz="2700" b="0" i="0" u="none" strike="noStrike" kern="1200" cap="none" normalizeH="0" baseline="0">
              <a:ln/>
              <a:effectLst/>
              <a:latin typeface="Arial" panose="020B0604020202020204" pitchFamily="34" charset="0"/>
            </a:rPr>
            <a:t>Friedman, Jensen, Porter y Kramer: Crecimiento financiero, responsabilidad social y mejora de la calidad de vida de empleados y comunidad.</a:t>
          </a:r>
          <a:endParaRPr lang="es-CO" sz="2700" kern="1200"/>
        </a:p>
      </dsp:txBody>
      <dsp:txXfrm>
        <a:off x="0" y="999331"/>
        <a:ext cx="4714874" cy="2828925"/>
      </dsp:txXfrm>
    </dsp:sp>
    <dsp:sp modelId="{2CA18D91-E090-407C-A43A-48B5687B9F2E}">
      <dsp:nvSpPr>
        <dsp:cNvPr id="0" name=""/>
        <dsp:cNvSpPr/>
      </dsp:nvSpPr>
      <dsp:spPr>
        <a:xfrm>
          <a:off x="5186362" y="999331"/>
          <a:ext cx="4714874" cy="2828925"/>
        </a:xfrm>
        <a:prstGeom prst="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tint val="50000"/>
                <a:satMod val="300000"/>
              </a:schemeClr>
            </a:gs>
            <a:gs pos="35000">
              <a:schemeClr val="accent4">
                <a:hueOff val="-1116192"/>
                <a:satOff val="6725"/>
                <a:lumOff val="539"/>
                <a:alphaOff val="0"/>
                <a:tint val="37000"/>
                <a:satMod val="30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es-CO" altLang="es-CO" sz="2700" b="1" i="0" u="none" strike="noStrike" kern="1200" cap="none" normalizeH="0" baseline="0">
              <a:ln/>
              <a:effectLst/>
              <a:latin typeface="Arial" panose="020B0604020202020204" pitchFamily="34" charset="0"/>
            </a:rPr>
            <a:t>Las 5 Fuerzas de Porter: </a:t>
          </a:r>
          <a:r>
            <a:rPr kumimoji="0" lang="es-CO" altLang="es-CO" sz="2700" b="0" i="0" u="none" strike="noStrike" kern="1200" cap="none" normalizeH="0" baseline="0">
              <a:ln/>
              <a:effectLst/>
              <a:latin typeface="Arial" panose="020B0604020202020204" pitchFamily="34" charset="0"/>
            </a:rPr>
            <a:t>Michael Porter. Análisis de competitividad y rentabilidad de la industria. </a:t>
          </a:r>
          <a:endParaRPr lang="es-CO" sz="2700" kern="1200"/>
        </a:p>
      </dsp:txBody>
      <dsp:txXfrm>
        <a:off x="5186362" y="999331"/>
        <a:ext cx="4714874" cy="2828925"/>
      </dsp:txXfrm>
    </dsp:sp>
    <dsp:sp modelId="{AE904BB9-511D-4164-8166-4ABAC5C73A4F}">
      <dsp:nvSpPr>
        <dsp:cNvPr id="0" name=""/>
        <dsp:cNvSpPr/>
      </dsp:nvSpPr>
      <dsp:spPr>
        <a:xfrm>
          <a:off x="10372725" y="999331"/>
          <a:ext cx="4714874" cy="2828925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es-CO" altLang="es-CO" sz="2700" b="1" i="0" u="none" strike="noStrike" kern="1200" cap="none" normalizeH="0" baseline="0">
              <a:ln/>
              <a:effectLst/>
              <a:latin typeface="Arial" panose="020B0604020202020204" pitchFamily="34" charset="0"/>
            </a:rPr>
            <a:t>Direccionamiento Estratégico: </a:t>
          </a:r>
          <a:r>
            <a:rPr kumimoji="0" lang="es-CO" altLang="es-CO" sz="2700" b="0" i="0" u="none" strike="noStrike" kern="1200" cap="none" normalizeH="0" baseline="0">
              <a:ln/>
              <a:effectLst/>
              <a:latin typeface="Arial" panose="020B0604020202020204" pitchFamily="34" charset="0"/>
            </a:rPr>
            <a:t>Camacho: Gestión que permite a la alta dirección marcar la dirección y promover acciones necesarias para alcanzar objetivos organizacionales.</a:t>
          </a:r>
          <a:endParaRPr lang="es-CO" sz="2700" kern="1200"/>
        </a:p>
      </dsp:txBody>
      <dsp:txXfrm>
        <a:off x="10372725" y="999331"/>
        <a:ext cx="4714874" cy="2828925"/>
      </dsp:txXfrm>
    </dsp:sp>
    <dsp:sp modelId="{8AAD3816-2066-4A68-81C2-B21C17FFB570}">
      <dsp:nvSpPr>
        <dsp:cNvPr id="0" name=""/>
        <dsp:cNvSpPr/>
      </dsp:nvSpPr>
      <dsp:spPr>
        <a:xfrm>
          <a:off x="2593181" y="4299743"/>
          <a:ext cx="4714874" cy="2828925"/>
        </a:xfrm>
        <a:prstGeom prst="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tint val="50000"/>
                <a:satMod val="300000"/>
              </a:schemeClr>
            </a:gs>
            <a:gs pos="35000">
              <a:schemeClr val="accent4">
                <a:hueOff val="-3348577"/>
                <a:satOff val="20174"/>
                <a:lumOff val="1617"/>
                <a:alphaOff val="0"/>
                <a:tint val="37000"/>
                <a:satMod val="30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es-CO" altLang="es-CO" sz="2700" b="1" i="0" u="none" strike="noStrike" kern="1200" cap="none" normalizeH="0" baseline="0">
              <a:ln/>
              <a:effectLst/>
              <a:latin typeface="Arial" panose="020B0604020202020204" pitchFamily="34" charset="0"/>
            </a:rPr>
            <a:t>Planeación Estratégica: </a:t>
          </a:r>
          <a:r>
            <a:rPr kumimoji="0" lang="es-CO" altLang="es-CO" sz="2700" b="0" i="0" u="none" strike="noStrike" kern="1200" cap="none" normalizeH="0" baseline="0">
              <a:ln/>
              <a:effectLst/>
              <a:latin typeface="Arial" panose="020B0604020202020204" pitchFamily="34" charset="0"/>
            </a:rPr>
            <a:t>Hanif Galloway: Equilibrio de actividades y objetivos a corto y largo plazo, con comunicación interna y externa efectiva.</a:t>
          </a:r>
          <a:endParaRPr lang="es-CO" sz="2700" kern="1200"/>
        </a:p>
      </dsp:txBody>
      <dsp:txXfrm>
        <a:off x="2593181" y="4299743"/>
        <a:ext cx="4714874" cy="2828925"/>
      </dsp:txXfrm>
    </dsp:sp>
    <dsp:sp modelId="{950CAD6F-C267-43FE-96CF-82FBF748EF30}">
      <dsp:nvSpPr>
        <dsp:cNvPr id="0" name=""/>
        <dsp:cNvSpPr/>
      </dsp:nvSpPr>
      <dsp:spPr>
        <a:xfrm>
          <a:off x="7779543" y="4299743"/>
          <a:ext cx="4714874" cy="2828925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es-CO" altLang="es-CO" sz="2700" b="1" i="0" u="none" strike="noStrike" kern="1200" cap="none" normalizeH="0" baseline="0">
              <a:ln/>
              <a:effectLst/>
              <a:latin typeface="Arial" panose="020B0604020202020204" pitchFamily="34" charset="0"/>
            </a:rPr>
            <a:t>Gerencia de Valor: </a:t>
          </a:r>
          <a:r>
            <a:rPr kumimoji="0" lang="es-CO" altLang="es-CO" sz="2700" b="0" i="0" u="none" strike="noStrike" kern="1200" cap="none" normalizeH="0" baseline="0">
              <a:ln/>
              <a:effectLst/>
              <a:latin typeface="Arial" panose="020B0604020202020204" pitchFamily="34" charset="0"/>
            </a:rPr>
            <a:t>Ameels</a:t>
          </a:r>
          <a:r>
            <a:rPr lang="es-CO" altLang="es-CO" sz="2700" kern="1200">
              <a:latin typeface="Arial" panose="020B0604020202020204" pitchFamily="34" charset="0"/>
            </a:rPr>
            <a:t>: </a:t>
          </a:r>
          <a:r>
            <a:rPr kumimoji="0" lang="es-CO" altLang="es-CO" sz="2700" b="0" i="0" u="none" strike="noStrike" kern="1200" cap="none" normalizeH="0" baseline="0">
              <a:ln/>
              <a:effectLst/>
              <a:latin typeface="Arial" panose="020B0604020202020204" pitchFamily="34" charset="0"/>
            </a:rPr>
            <a:t>Maximización del valor para accionistas y otros grupos de interés.</a:t>
          </a:r>
          <a:endParaRPr lang="es-CO" sz="2700" kern="1200"/>
        </a:p>
      </dsp:txBody>
      <dsp:txXfrm>
        <a:off x="7779543" y="4299743"/>
        <a:ext cx="4714874" cy="282892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250159-E91C-4C6A-80F5-134F98FB41B9}">
      <dsp:nvSpPr>
        <dsp:cNvPr id="0" name=""/>
        <dsp:cNvSpPr/>
      </dsp:nvSpPr>
      <dsp:spPr>
        <a:xfrm>
          <a:off x="4881" y="2382792"/>
          <a:ext cx="4759523" cy="141592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7368" tIns="158496" rIns="277368" bIns="158496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900" kern="1200"/>
            <a:t>Enfoque y Tipo de investigación</a:t>
          </a:r>
          <a:endParaRPr lang="es-CO" sz="3900" kern="1200"/>
        </a:p>
      </dsp:txBody>
      <dsp:txXfrm>
        <a:off x="4881" y="2382792"/>
        <a:ext cx="4759523" cy="1415928"/>
      </dsp:txXfrm>
    </dsp:sp>
    <dsp:sp modelId="{3492E671-5B76-40FB-906F-06F3F692B04E}">
      <dsp:nvSpPr>
        <dsp:cNvPr id="0" name=""/>
        <dsp:cNvSpPr/>
      </dsp:nvSpPr>
      <dsp:spPr>
        <a:xfrm>
          <a:off x="4881" y="3798720"/>
          <a:ext cx="4759523" cy="336888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26" tIns="208026" rIns="277368" bIns="312039" numCol="1" spcCol="1270" anchor="t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3900" kern="1200"/>
            <a:t>Enfoque mixto</a:t>
          </a:r>
          <a:endParaRPr lang="es-CO" sz="3900" kern="1200"/>
        </a:p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3900" kern="1200"/>
            <a:t>Tipo de investigación Descriptiva</a:t>
          </a:r>
          <a:endParaRPr lang="es-CO" sz="3900" kern="1200"/>
        </a:p>
      </dsp:txBody>
      <dsp:txXfrm>
        <a:off x="4881" y="3798720"/>
        <a:ext cx="4759523" cy="3368887"/>
      </dsp:txXfrm>
    </dsp:sp>
    <dsp:sp modelId="{27DF5E17-5EF2-4081-9250-7DE842A7A5E5}">
      <dsp:nvSpPr>
        <dsp:cNvPr id="0" name=""/>
        <dsp:cNvSpPr/>
      </dsp:nvSpPr>
      <dsp:spPr>
        <a:xfrm>
          <a:off x="5430738" y="2382792"/>
          <a:ext cx="4759523" cy="1415928"/>
        </a:xfrm>
        <a:prstGeom prst="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7368" tIns="158496" rIns="277368" bIns="158496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900" kern="1200"/>
            <a:t>Población y muestra</a:t>
          </a:r>
          <a:endParaRPr lang="es-CO" sz="3900" kern="1200"/>
        </a:p>
      </dsp:txBody>
      <dsp:txXfrm>
        <a:off x="5430738" y="2382792"/>
        <a:ext cx="4759523" cy="1415928"/>
      </dsp:txXfrm>
    </dsp:sp>
    <dsp:sp modelId="{CB7BB5BD-8C05-4B56-8902-BE0ABC3E56D5}">
      <dsp:nvSpPr>
        <dsp:cNvPr id="0" name=""/>
        <dsp:cNvSpPr/>
      </dsp:nvSpPr>
      <dsp:spPr>
        <a:xfrm>
          <a:off x="5430738" y="3798720"/>
          <a:ext cx="4759523" cy="3368887"/>
        </a:xfrm>
        <a:prstGeom prst="rect">
          <a:avLst/>
        </a:prstGeom>
        <a:solidFill>
          <a:schemeClr val="accent3">
            <a:tint val="40000"/>
            <a:alpha val="90000"/>
            <a:hueOff val="5358425"/>
            <a:satOff val="-6896"/>
            <a:lumOff val="-53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5358425"/>
              <a:satOff val="-6896"/>
              <a:lumOff val="-5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26" tIns="208026" rIns="277368" bIns="312039" numCol="1" spcCol="1270" anchor="t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3900" kern="1200"/>
            <a:t>10 personas que integral la IPS </a:t>
          </a:r>
          <a:r>
            <a:rPr lang="es-ES" sz="3900" kern="1200" err="1"/>
            <a:t>Unimujer</a:t>
          </a:r>
          <a:r>
            <a:rPr lang="es-ES" sz="3900" kern="1200"/>
            <a:t> </a:t>
          </a:r>
          <a:r>
            <a:rPr lang="es-ES" sz="3900" kern="1200" err="1"/>
            <a:t>Maternoinfantil</a:t>
          </a:r>
          <a:endParaRPr lang="es-CO" sz="3900" kern="1200"/>
        </a:p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3900" kern="1200"/>
            <a:t>Muestra=población</a:t>
          </a:r>
          <a:endParaRPr lang="es-CO" sz="3900" kern="1200"/>
        </a:p>
      </dsp:txBody>
      <dsp:txXfrm>
        <a:off x="5430738" y="3798720"/>
        <a:ext cx="4759523" cy="3368887"/>
      </dsp:txXfrm>
    </dsp:sp>
    <dsp:sp modelId="{075AE1B2-C363-4AEB-A73B-22922592353E}">
      <dsp:nvSpPr>
        <dsp:cNvPr id="0" name=""/>
        <dsp:cNvSpPr/>
      </dsp:nvSpPr>
      <dsp:spPr>
        <a:xfrm>
          <a:off x="10856594" y="2382792"/>
          <a:ext cx="4759523" cy="1415928"/>
        </a:xfrm>
        <a:prstGeom prst="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7368" tIns="158496" rIns="277368" bIns="158496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900" kern="1200"/>
            <a:t>Instrumentos</a:t>
          </a:r>
          <a:endParaRPr lang="es-CO" sz="3900" kern="1200"/>
        </a:p>
      </dsp:txBody>
      <dsp:txXfrm>
        <a:off x="10856594" y="2382792"/>
        <a:ext cx="4759523" cy="1415928"/>
      </dsp:txXfrm>
    </dsp:sp>
    <dsp:sp modelId="{10367C8A-CEA5-4DBD-847C-05721466E05A}">
      <dsp:nvSpPr>
        <dsp:cNvPr id="0" name=""/>
        <dsp:cNvSpPr/>
      </dsp:nvSpPr>
      <dsp:spPr>
        <a:xfrm>
          <a:off x="10856594" y="3798720"/>
          <a:ext cx="4759523" cy="3368887"/>
        </a:xfrm>
        <a:prstGeom prst="rect">
          <a:avLst/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0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26" tIns="208026" rIns="277368" bIns="312039" numCol="1" spcCol="1270" anchor="t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3900" kern="1200"/>
            <a:t>Encuesta</a:t>
          </a:r>
        </a:p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3900" kern="1200"/>
            <a:t>Revisión bibliográfica</a:t>
          </a:r>
        </a:p>
      </dsp:txBody>
      <dsp:txXfrm>
        <a:off x="10856594" y="3798720"/>
        <a:ext cx="4759523" cy="336888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2952D1-121C-480F-8762-BE37CC49C9EC}">
      <dsp:nvSpPr>
        <dsp:cNvPr id="0" name=""/>
        <dsp:cNvSpPr/>
      </dsp:nvSpPr>
      <dsp:spPr>
        <a:xfrm>
          <a:off x="3428222" y="2040789"/>
          <a:ext cx="75756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57569" y="4572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500" kern="1200"/>
        </a:p>
      </dsp:txBody>
      <dsp:txXfrm>
        <a:off x="3787302" y="2082568"/>
        <a:ext cx="39408" cy="7881"/>
      </dsp:txXfrm>
    </dsp:sp>
    <dsp:sp modelId="{6A0323CF-ACBE-48A8-A942-7A2459C5B8DF}">
      <dsp:nvSpPr>
        <dsp:cNvPr id="0" name=""/>
        <dsp:cNvSpPr/>
      </dsp:nvSpPr>
      <dsp:spPr>
        <a:xfrm>
          <a:off x="3199" y="1058462"/>
          <a:ext cx="3426823" cy="205609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300" kern="1200"/>
            <a:t>Enfoque hacia el cliente</a:t>
          </a:r>
        </a:p>
      </dsp:txBody>
      <dsp:txXfrm>
        <a:off x="3199" y="1058462"/>
        <a:ext cx="3426823" cy="2056094"/>
      </dsp:txXfrm>
    </dsp:sp>
    <dsp:sp modelId="{04056288-3EEE-4893-92D4-ECD5680603D5}">
      <dsp:nvSpPr>
        <dsp:cNvPr id="0" name=""/>
        <dsp:cNvSpPr/>
      </dsp:nvSpPr>
      <dsp:spPr>
        <a:xfrm>
          <a:off x="7643215" y="2040789"/>
          <a:ext cx="75756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57569" y="45720"/>
              </a:lnTo>
            </a:path>
          </a:pathLst>
        </a:custGeom>
        <a:noFill/>
        <a:ln w="9525" cap="flat" cmpd="sng" algn="ctr">
          <a:solidFill>
            <a:schemeClr val="accent3">
              <a:hueOff val="1875044"/>
              <a:satOff val="-2813"/>
              <a:lumOff val="-45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500" kern="1200"/>
        </a:p>
      </dsp:txBody>
      <dsp:txXfrm>
        <a:off x="8002295" y="2082568"/>
        <a:ext cx="39408" cy="7881"/>
      </dsp:txXfrm>
    </dsp:sp>
    <dsp:sp modelId="{593FABBA-2677-4B07-9DF5-CC242B8C71B6}">
      <dsp:nvSpPr>
        <dsp:cNvPr id="0" name=""/>
        <dsp:cNvSpPr/>
      </dsp:nvSpPr>
      <dsp:spPr>
        <a:xfrm>
          <a:off x="4218191" y="1058462"/>
          <a:ext cx="3426823" cy="2056094"/>
        </a:xfrm>
        <a:prstGeom prst="rect">
          <a:avLst/>
        </a:prstGeom>
        <a:gradFill rotWithShape="0">
          <a:gsLst>
            <a:gs pos="0">
              <a:schemeClr val="accent3">
                <a:hueOff val="1607181"/>
                <a:satOff val="-2411"/>
                <a:lumOff val="-392"/>
                <a:alphaOff val="0"/>
                <a:tint val="50000"/>
                <a:satMod val="300000"/>
              </a:schemeClr>
            </a:gs>
            <a:gs pos="35000">
              <a:schemeClr val="accent3">
                <a:hueOff val="1607181"/>
                <a:satOff val="-2411"/>
                <a:lumOff val="-392"/>
                <a:alphaOff val="0"/>
                <a:tint val="37000"/>
                <a:satMod val="300000"/>
              </a:schemeClr>
            </a:gs>
            <a:gs pos="100000">
              <a:schemeClr val="accent3">
                <a:hueOff val="1607181"/>
                <a:satOff val="-2411"/>
                <a:lumOff val="-39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Times New Roman" panose="02020603050405020304" pitchFamily="18" charset="0"/>
            <a:buNone/>
          </a:pPr>
          <a:r>
            <a:rPr lang="es-CO" sz="3300" b="0" kern="1200"/>
            <a:t>Enfoque Basado en Procesos</a:t>
          </a:r>
        </a:p>
      </dsp:txBody>
      <dsp:txXfrm>
        <a:off x="4218191" y="1058462"/>
        <a:ext cx="3426823" cy="2056094"/>
      </dsp:txXfrm>
    </dsp:sp>
    <dsp:sp modelId="{80456E1F-1B4E-4CDD-86D4-418D8C93C4B5}">
      <dsp:nvSpPr>
        <dsp:cNvPr id="0" name=""/>
        <dsp:cNvSpPr/>
      </dsp:nvSpPr>
      <dsp:spPr>
        <a:xfrm>
          <a:off x="11858208" y="2040789"/>
          <a:ext cx="75756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57569" y="45720"/>
              </a:lnTo>
            </a:path>
          </a:pathLst>
        </a:custGeom>
        <a:noFill/>
        <a:ln w="9525" cap="flat" cmpd="sng" algn="ctr">
          <a:solidFill>
            <a:schemeClr val="accent3">
              <a:hueOff val="3750088"/>
              <a:satOff val="-5627"/>
              <a:lumOff val="-915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500" kern="1200"/>
        </a:p>
      </dsp:txBody>
      <dsp:txXfrm>
        <a:off x="12217288" y="2082568"/>
        <a:ext cx="39408" cy="7881"/>
      </dsp:txXfrm>
    </dsp:sp>
    <dsp:sp modelId="{7E688E8F-C2DA-417C-9B1C-036703D6C079}">
      <dsp:nvSpPr>
        <dsp:cNvPr id="0" name=""/>
        <dsp:cNvSpPr/>
      </dsp:nvSpPr>
      <dsp:spPr>
        <a:xfrm>
          <a:off x="8433184" y="1058462"/>
          <a:ext cx="3426823" cy="2056094"/>
        </a:xfrm>
        <a:prstGeom prst="rect">
          <a:avLst/>
        </a:prstGeom>
        <a:gradFill rotWithShape="0">
          <a:gsLst>
            <a:gs pos="0">
              <a:schemeClr val="accent3">
                <a:hueOff val="3214361"/>
                <a:satOff val="-4823"/>
                <a:lumOff val="-784"/>
                <a:alphaOff val="0"/>
                <a:tint val="50000"/>
                <a:satMod val="300000"/>
              </a:schemeClr>
            </a:gs>
            <a:gs pos="35000">
              <a:schemeClr val="accent3">
                <a:hueOff val="3214361"/>
                <a:satOff val="-4823"/>
                <a:lumOff val="-784"/>
                <a:alphaOff val="0"/>
                <a:tint val="37000"/>
                <a:satMod val="300000"/>
              </a:schemeClr>
            </a:gs>
            <a:gs pos="100000">
              <a:schemeClr val="accent3">
                <a:hueOff val="3214361"/>
                <a:satOff val="-4823"/>
                <a:lumOff val="-78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300" kern="1200"/>
            <a:t>Liderazgo y participación de los trabajadores</a:t>
          </a:r>
        </a:p>
      </dsp:txBody>
      <dsp:txXfrm>
        <a:off x="8433184" y="1058462"/>
        <a:ext cx="3426823" cy="2056094"/>
      </dsp:txXfrm>
    </dsp:sp>
    <dsp:sp modelId="{4D56C94A-334F-49CF-A5DB-C88B506C10DF}">
      <dsp:nvSpPr>
        <dsp:cNvPr id="0" name=""/>
        <dsp:cNvSpPr/>
      </dsp:nvSpPr>
      <dsp:spPr>
        <a:xfrm>
          <a:off x="1716610" y="3112756"/>
          <a:ext cx="12644978" cy="757569"/>
        </a:xfrm>
        <a:custGeom>
          <a:avLst/>
          <a:gdLst/>
          <a:ahLst/>
          <a:cxnLst/>
          <a:rect l="0" t="0" r="0" b="0"/>
          <a:pathLst>
            <a:path>
              <a:moveTo>
                <a:pt x="12644978" y="0"/>
              </a:moveTo>
              <a:lnTo>
                <a:pt x="12644978" y="395884"/>
              </a:lnTo>
              <a:lnTo>
                <a:pt x="0" y="395884"/>
              </a:lnTo>
              <a:lnTo>
                <a:pt x="0" y="757569"/>
              </a:lnTo>
            </a:path>
          </a:pathLst>
        </a:custGeom>
        <a:noFill/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500" kern="1200"/>
        </a:p>
      </dsp:txBody>
      <dsp:txXfrm>
        <a:off x="7722362" y="3487600"/>
        <a:ext cx="633475" cy="7881"/>
      </dsp:txXfrm>
    </dsp:sp>
    <dsp:sp modelId="{E7804578-DD42-4791-97A7-7EC8F0DD0D90}">
      <dsp:nvSpPr>
        <dsp:cNvPr id="0" name=""/>
        <dsp:cNvSpPr/>
      </dsp:nvSpPr>
      <dsp:spPr>
        <a:xfrm>
          <a:off x="12648177" y="1058462"/>
          <a:ext cx="3426823" cy="2056094"/>
        </a:xfrm>
        <a:prstGeom prst="rect">
          <a:avLst/>
        </a:prstGeom>
        <a:gradFill rotWithShape="0">
          <a:gsLst>
            <a:gs pos="0">
              <a:schemeClr val="accent3">
                <a:hueOff val="4821541"/>
                <a:satOff val="-7234"/>
                <a:lumOff val="-1176"/>
                <a:alphaOff val="0"/>
                <a:tint val="50000"/>
                <a:satMod val="300000"/>
              </a:schemeClr>
            </a:gs>
            <a:gs pos="35000">
              <a:schemeClr val="accent3">
                <a:hueOff val="4821541"/>
                <a:satOff val="-7234"/>
                <a:lumOff val="-1176"/>
                <a:alphaOff val="0"/>
                <a:tint val="37000"/>
                <a:satMod val="300000"/>
              </a:schemeClr>
            </a:gs>
            <a:gs pos="100000">
              <a:schemeClr val="accent3">
                <a:hueOff val="4821541"/>
                <a:satOff val="-7234"/>
                <a:lumOff val="-11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300" kern="1200"/>
            <a:t>Canales de comunicación claros y efectivos</a:t>
          </a:r>
        </a:p>
      </dsp:txBody>
      <dsp:txXfrm>
        <a:off x="12648177" y="1058462"/>
        <a:ext cx="3426823" cy="2056094"/>
      </dsp:txXfrm>
    </dsp:sp>
    <dsp:sp modelId="{4E3932AD-8EF4-4530-BDC7-189948E07265}">
      <dsp:nvSpPr>
        <dsp:cNvPr id="0" name=""/>
        <dsp:cNvSpPr/>
      </dsp:nvSpPr>
      <dsp:spPr>
        <a:xfrm>
          <a:off x="3428222" y="4885052"/>
          <a:ext cx="75756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57569" y="45720"/>
              </a:lnTo>
            </a:path>
          </a:pathLst>
        </a:custGeom>
        <a:noFill/>
        <a:ln w="9525" cap="flat" cmpd="sng" algn="ctr">
          <a:solidFill>
            <a:schemeClr val="accent3">
              <a:hueOff val="7500176"/>
              <a:satOff val="-11253"/>
              <a:lumOff val="-183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500" kern="1200"/>
        </a:p>
      </dsp:txBody>
      <dsp:txXfrm>
        <a:off x="3787302" y="4926831"/>
        <a:ext cx="39408" cy="7881"/>
      </dsp:txXfrm>
    </dsp:sp>
    <dsp:sp modelId="{1D00D467-7712-4025-BD22-33947E90DF3E}">
      <dsp:nvSpPr>
        <dsp:cNvPr id="0" name=""/>
        <dsp:cNvSpPr/>
      </dsp:nvSpPr>
      <dsp:spPr>
        <a:xfrm>
          <a:off x="3199" y="3902725"/>
          <a:ext cx="3426823" cy="2056094"/>
        </a:xfrm>
        <a:prstGeom prst="rect">
          <a:avLst/>
        </a:prstGeom>
        <a:gradFill rotWithShape="0">
          <a:gsLst>
            <a:gs pos="0">
              <a:schemeClr val="accent3">
                <a:hueOff val="6428722"/>
                <a:satOff val="-9646"/>
                <a:lumOff val="-1569"/>
                <a:alphaOff val="0"/>
                <a:tint val="50000"/>
                <a:satMod val="300000"/>
              </a:schemeClr>
            </a:gs>
            <a:gs pos="35000">
              <a:schemeClr val="accent3">
                <a:hueOff val="6428722"/>
                <a:satOff val="-9646"/>
                <a:lumOff val="-1569"/>
                <a:alphaOff val="0"/>
                <a:tint val="37000"/>
                <a:satMod val="300000"/>
              </a:schemeClr>
            </a:gs>
            <a:gs pos="100000">
              <a:schemeClr val="accent3">
                <a:hueOff val="6428722"/>
                <a:satOff val="-9646"/>
                <a:lumOff val="-156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Times New Roman" panose="02020603050405020304" pitchFamily="18" charset="0"/>
            <a:buNone/>
          </a:pPr>
          <a:r>
            <a:rPr lang="es-CO" sz="3300" b="0" kern="1200"/>
            <a:t>Sistema de Información Bien Fundamentado</a:t>
          </a:r>
        </a:p>
      </dsp:txBody>
      <dsp:txXfrm>
        <a:off x="3199" y="3902725"/>
        <a:ext cx="3426823" cy="2056094"/>
      </dsp:txXfrm>
    </dsp:sp>
    <dsp:sp modelId="{C64B3715-5777-4693-ADA8-E16C4E4C9CDC}">
      <dsp:nvSpPr>
        <dsp:cNvPr id="0" name=""/>
        <dsp:cNvSpPr/>
      </dsp:nvSpPr>
      <dsp:spPr>
        <a:xfrm>
          <a:off x="7643215" y="4885052"/>
          <a:ext cx="75756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57569" y="45720"/>
              </a:lnTo>
            </a:path>
          </a:pathLst>
        </a:custGeom>
        <a:noFill/>
        <a:ln w="9525" cap="flat" cmpd="sng" algn="ctr">
          <a:solidFill>
            <a:schemeClr val="accent3">
              <a:hueOff val="9375220"/>
              <a:satOff val="-14067"/>
              <a:lumOff val="-228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500" kern="1200"/>
        </a:p>
      </dsp:txBody>
      <dsp:txXfrm>
        <a:off x="8002295" y="4926831"/>
        <a:ext cx="39408" cy="7881"/>
      </dsp:txXfrm>
    </dsp:sp>
    <dsp:sp modelId="{1C35243D-DEDA-4BC5-B976-B7E30E5E58C6}">
      <dsp:nvSpPr>
        <dsp:cNvPr id="0" name=""/>
        <dsp:cNvSpPr/>
      </dsp:nvSpPr>
      <dsp:spPr>
        <a:xfrm>
          <a:off x="4218191" y="3902725"/>
          <a:ext cx="3426823" cy="2056094"/>
        </a:xfrm>
        <a:prstGeom prst="rect">
          <a:avLst/>
        </a:prstGeom>
        <a:gradFill rotWithShape="0">
          <a:gsLst>
            <a:gs pos="0">
              <a:schemeClr val="accent3">
                <a:hueOff val="8035903"/>
                <a:satOff val="-12057"/>
                <a:lumOff val="-1961"/>
                <a:alphaOff val="0"/>
                <a:tint val="50000"/>
                <a:satMod val="300000"/>
              </a:schemeClr>
            </a:gs>
            <a:gs pos="35000">
              <a:schemeClr val="accent3">
                <a:hueOff val="8035903"/>
                <a:satOff val="-12057"/>
                <a:lumOff val="-1961"/>
                <a:alphaOff val="0"/>
                <a:tint val="37000"/>
                <a:satMod val="300000"/>
              </a:schemeClr>
            </a:gs>
            <a:gs pos="100000">
              <a:schemeClr val="accent3">
                <a:hueOff val="8035903"/>
                <a:satOff val="-12057"/>
                <a:lumOff val="-196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300" kern="1200"/>
            <a:t>Compromiso de alta gerencia</a:t>
          </a:r>
        </a:p>
      </dsp:txBody>
      <dsp:txXfrm>
        <a:off x="4218191" y="3902725"/>
        <a:ext cx="3426823" cy="2056094"/>
      </dsp:txXfrm>
    </dsp:sp>
    <dsp:sp modelId="{C2EF3946-2E82-433B-A974-0E5C7BB634EC}">
      <dsp:nvSpPr>
        <dsp:cNvPr id="0" name=""/>
        <dsp:cNvSpPr/>
      </dsp:nvSpPr>
      <dsp:spPr>
        <a:xfrm>
          <a:off x="11858208" y="4885052"/>
          <a:ext cx="75756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57569" y="45720"/>
              </a:lnTo>
            </a:path>
          </a:pathLst>
        </a:custGeom>
        <a:noFill/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500" kern="1200"/>
        </a:p>
      </dsp:txBody>
      <dsp:txXfrm>
        <a:off x="12217288" y="4926831"/>
        <a:ext cx="39408" cy="7881"/>
      </dsp:txXfrm>
    </dsp:sp>
    <dsp:sp modelId="{8D59B72F-C81C-4044-B9B7-D06CDF8C2B26}">
      <dsp:nvSpPr>
        <dsp:cNvPr id="0" name=""/>
        <dsp:cNvSpPr/>
      </dsp:nvSpPr>
      <dsp:spPr>
        <a:xfrm>
          <a:off x="8433184" y="3902725"/>
          <a:ext cx="3426823" cy="2056094"/>
        </a:xfrm>
        <a:prstGeom prst="rect">
          <a:avLst/>
        </a:prstGeom>
        <a:gradFill rotWithShape="0">
          <a:gsLst>
            <a:gs pos="0">
              <a:schemeClr val="accent3">
                <a:hueOff val="9643083"/>
                <a:satOff val="-14469"/>
                <a:lumOff val="-2353"/>
                <a:alphaOff val="0"/>
                <a:tint val="50000"/>
                <a:satMod val="300000"/>
              </a:schemeClr>
            </a:gs>
            <a:gs pos="35000">
              <a:schemeClr val="accent3">
                <a:hueOff val="9643083"/>
                <a:satOff val="-14469"/>
                <a:lumOff val="-2353"/>
                <a:alphaOff val="0"/>
                <a:tint val="37000"/>
                <a:satMod val="300000"/>
              </a:schemeClr>
            </a:gs>
            <a:gs pos="100000">
              <a:schemeClr val="accent3">
                <a:hueOff val="9643083"/>
                <a:satOff val="-14469"/>
                <a:lumOff val="-235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Times New Roman" panose="02020603050405020304" pitchFamily="18" charset="0"/>
            <a:buNone/>
          </a:pPr>
          <a:r>
            <a:rPr lang="es-CO" sz="3300" b="0" kern="1200"/>
            <a:t>Evaluación de la Satisfacción del Usuario</a:t>
          </a:r>
        </a:p>
      </dsp:txBody>
      <dsp:txXfrm>
        <a:off x="8433184" y="3902725"/>
        <a:ext cx="3426823" cy="2056094"/>
      </dsp:txXfrm>
    </dsp:sp>
    <dsp:sp modelId="{9F2DB351-D9DE-425A-AD26-6FC915BCBAF2}">
      <dsp:nvSpPr>
        <dsp:cNvPr id="0" name=""/>
        <dsp:cNvSpPr/>
      </dsp:nvSpPr>
      <dsp:spPr>
        <a:xfrm>
          <a:off x="12648177" y="3902725"/>
          <a:ext cx="3426823" cy="2056094"/>
        </a:xfrm>
        <a:prstGeom prst="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Times New Roman" panose="02020603050405020304" pitchFamily="18" charset="0"/>
            <a:buNone/>
          </a:pPr>
          <a:r>
            <a:rPr lang="es-CO" sz="3300" b="0" kern="1200"/>
            <a:t>Evaluación de Eficiencia y Efectividad</a:t>
          </a:r>
        </a:p>
      </dsp:txBody>
      <dsp:txXfrm>
        <a:off x="12648177" y="3902725"/>
        <a:ext cx="3426823" cy="20560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FF3AE-EE8C-4B0D-A099-8523C84DE9C6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E52E5-E1A2-43E5-972A-260BC14DEC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31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34578-CAA3-429D-AE82-416BA81CAE3B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087E9-0318-4832-9BD9-9F5532A62C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88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Relationship Id="rId4" Type="http://schemas.openxmlformats.org/officeDocument/2006/relationships/image" Target="../media/image3.jpeg" 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Relationship Id="rId4" Type="http://schemas.openxmlformats.org/officeDocument/2006/relationships/image" Target="../media/image4.png" 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Relationship Id="rId4" Type="http://schemas.openxmlformats.org/officeDocument/2006/relationships/image" Target="../media/image4.png" 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IC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328583"/>
            <a:ext cx="3944651" cy="1255484"/>
          </a:xfrm>
          <a:prstGeom prst="rect">
            <a:avLst/>
          </a:prstGeom>
        </p:spPr>
      </p:pic>
      <p:grpSp>
        <p:nvGrpSpPr>
          <p:cNvPr id="6" name="Group 4"/>
          <p:cNvGrpSpPr/>
          <p:nvPr userDrawn="1"/>
        </p:nvGrpSpPr>
        <p:grpSpPr>
          <a:xfrm>
            <a:off x="10575022" y="-83640"/>
            <a:ext cx="10539663" cy="10287000"/>
            <a:chOff x="0" y="0"/>
            <a:chExt cx="14052884" cy="13716000"/>
          </a:xfrm>
        </p:grpSpPr>
        <p:pic>
          <p:nvPicPr>
            <p:cNvPr id="7" name="Picture 5"/>
            <p:cNvPicPr>
              <a:picLocks noChangeAspect="1"/>
            </p:cNvPicPr>
            <p:nvPr/>
          </p:nvPicPr>
          <p:blipFill>
            <a:blip r:embed="rId3"/>
            <a:srcRect l="9933" r="32434"/>
            <a:stretch>
              <a:fillRect/>
            </a:stretch>
          </p:blipFill>
          <p:spPr>
            <a:xfrm>
              <a:off x="0" y="0"/>
              <a:ext cx="14052884" cy="13716000"/>
            </a:xfrm>
            <a:prstGeom prst="rect">
              <a:avLst/>
            </a:prstGeom>
          </p:spPr>
        </p:pic>
      </p:grpSp>
      <p:grpSp>
        <p:nvGrpSpPr>
          <p:cNvPr id="8" name="Group 15"/>
          <p:cNvGrpSpPr/>
          <p:nvPr userDrawn="1"/>
        </p:nvGrpSpPr>
        <p:grpSpPr>
          <a:xfrm>
            <a:off x="-2405949" y="-756374"/>
            <a:ext cx="4393457" cy="839228"/>
            <a:chOff x="0" y="0"/>
            <a:chExt cx="1157124" cy="221031"/>
          </a:xfrm>
        </p:grpSpPr>
        <p:sp>
          <p:nvSpPr>
            <p:cNvPr id="9" name="Freeform 16"/>
            <p:cNvSpPr/>
            <p:nvPr/>
          </p:nvSpPr>
          <p:spPr>
            <a:xfrm>
              <a:off x="0" y="0"/>
              <a:ext cx="1157125" cy="221031"/>
            </a:xfrm>
            <a:custGeom>
              <a:avLst/>
              <a:gdLst/>
              <a:ahLst/>
              <a:cxnLst/>
              <a:rect l="l" t="t" r="r" b="b"/>
              <a:pathLst>
                <a:path w="1157125" h="221031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0" name="TextBox 17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8"/>
          <p:cNvGrpSpPr/>
          <p:nvPr userDrawn="1"/>
        </p:nvGrpSpPr>
        <p:grpSpPr>
          <a:xfrm>
            <a:off x="1111231" y="-945845"/>
            <a:ext cx="2664423" cy="1218172"/>
            <a:chOff x="0" y="0"/>
            <a:chExt cx="483446" cy="221031"/>
          </a:xfrm>
        </p:grpSpPr>
        <p:sp>
          <p:nvSpPr>
            <p:cNvPr id="12" name="Freeform 19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3" name="TextBox 2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4" name="Group 21"/>
          <p:cNvGrpSpPr/>
          <p:nvPr userDrawn="1"/>
        </p:nvGrpSpPr>
        <p:grpSpPr>
          <a:xfrm>
            <a:off x="2721641" y="-945845"/>
            <a:ext cx="2664423" cy="1218172"/>
            <a:chOff x="0" y="0"/>
            <a:chExt cx="483446" cy="221031"/>
          </a:xfrm>
        </p:grpSpPr>
        <p:sp>
          <p:nvSpPr>
            <p:cNvPr id="15" name="Freeform 22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6" name="TextBox 23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18" name="Picture 20"/>
          <p:cNvPicPr>
            <a:picLocks noChangeAspect="1"/>
          </p:cNvPicPr>
          <p:nvPr userDrawn="1"/>
        </p:nvPicPr>
        <p:blipFill>
          <a:blip r:embed="rId4"/>
          <a:srcRect l="27903" t="7707" r="27626" b="7032"/>
          <a:stretch>
            <a:fillRect/>
          </a:stretch>
        </p:blipFill>
        <p:spPr>
          <a:xfrm>
            <a:off x="10914963" y="237422"/>
            <a:ext cx="1506527" cy="16246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7" name="Grupo 6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8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5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6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4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2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7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8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9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0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1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2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3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99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grpSp>
        <p:nvGrpSpPr>
          <p:cNvPr id="9" name="Group 6"/>
          <p:cNvGrpSpPr/>
          <p:nvPr userDrawn="1"/>
        </p:nvGrpSpPr>
        <p:grpSpPr>
          <a:xfrm>
            <a:off x="13865445" y="-783709"/>
            <a:ext cx="2165787" cy="839228"/>
            <a:chOff x="0" y="0"/>
            <a:chExt cx="570413" cy="221031"/>
          </a:xfrm>
        </p:grpSpPr>
        <p:sp>
          <p:nvSpPr>
            <p:cNvPr id="10" name="Freeform 7"/>
            <p:cNvSpPr/>
            <p:nvPr/>
          </p:nvSpPr>
          <p:spPr>
            <a:xfrm>
              <a:off x="0" y="0"/>
              <a:ext cx="570413" cy="221031"/>
            </a:xfrm>
            <a:custGeom>
              <a:avLst/>
              <a:gdLst/>
              <a:ahLst/>
              <a:cxnLst/>
              <a:rect l="l" t="t" r="r" b="b"/>
              <a:pathLst>
                <a:path w="570413" h="221031">
                  <a:moveTo>
                    <a:pt x="203200" y="0"/>
                  </a:moveTo>
                  <a:lnTo>
                    <a:pt x="570413" y="0"/>
                  </a:lnTo>
                  <a:lnTo>
                    <a:pt x="367213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1" name="TextBox 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9"/>
          <p:cNvGrpSpPr/>
          <p:nvPr userDrawn="1"/>
        </p:nvGrpSpPr>
        <p:grpSpPr>
          <a:xfrm>
            <a:off x="15154953" y="-973181"/>
            <a:ext cx="2664423" cy="1218172"/>
            <a:chOff x="0" y="0"/>
            <a:chExt cx="483446" cy="221031"/>
          </a:xfrm>
        </p:grpSpPr>
        <p:sp>
          <p:nvSpPr>
            <p:cNvPr id="13" name="Freeform 10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4" name="TextBox 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2"/>
          <p:cNvGrpSpPr/>
          <p:nvPr userDrawn="1"/>
        </p:nvGrpSpPr>
        <p:grpSpPr>
          <a:xfrm>
            <a:off x="16765363" y="-973181"/>
            <a:ext cx="2664423" cy="1218172"/>
            <a:chOff x="0" y="0"/>
            <a:chExt cx="483446" cy="221031"/>
          </a:xfrm>
        </p:grpSpPr>
        <p:sp>
          <p:nvSpPr>
            <p:cNvPr id="16" name="Freeform 13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7" name="TextBox 1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15"/>
          <p:cNvGrpSpPr/>
          <p:nvPr userDrawn="1"/>
        </p:nvGrpSpPr>
        <p:grpSpPr>
          <a:xfrm rot="-6383299">
            <a:off x="-9225242" y="5696825"/>
            <a:ext cx="15009628" cy="4583863"/>
            <a:chOff x="0" y="0"/>
            <a:chExt cx="3953153" cy="1207272"/>
          </a:xfrm>
        </p:grpSpPr>
        <p:sp>
          <p:nvSpPr>
            <p:cNvPr id="19" name="Freeform 16"/>
            <p:cNvSpPr/>
            <p:nvPr/>
          </p:nvSpPr>
          <p:spPr>
            <a:xfrm>
              <a:off x="0" y="0"/>
              <a:ext cx="3953153" cy="1207272"/>
            </a:xfrm>
            <a:custGeom>
              <a:avLst/>
              <a:gdLst/>
              <a:ahLst/>
              <a:cxnLst/>
              <a:rect l="l" t="t" r="r" b="b"/>
              <a:pathLst>
                <a:path w="3953153" h="1207272">
                  <a:moveTo>
                    <a:pt x="0" y="0"/>
                  </a:moveTo>
                  <a:lnTo>
                    <a:pt x="3953153" y="0"/>
                  </a:lnTo>
                  <a:lnTo>
                    <a:pt x="3953153" y="1207272"/>
                  </a:lnTo>
                  <a:lnTo>
                    <a:pt x="0" y="1207272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0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1" name="Group 18"/>
          <p:cNvGrpSpPr/>
          <p:nvPr userDrawn="1"/>
        </p:nvGrpSpPr>
        <p:grpSpPr>
          <a:xfrm rot="-6428272">
            <a:off x="-6476114" y="7855943"/>
            <a:ext cx="15009628" cy="201024"/>
            <a:chOff x="0" y="0"/>
            <a:chExt cx="3953153" cy="52945"/>
          </a:xfrm>
        </p:grpSpPr>
        <p:sp>
          <p:nvSpPr>
            <p:cNvPr id="22" name="Freeform 19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3" name="TextBox 20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4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435838" y="216358"/>
            <a:ext cx="1506527" cy="1624685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C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9" name="Grupo 8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10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7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8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1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5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6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2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4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9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20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1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2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3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4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5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6" name="Group 2"/>
          <p:cNvGrpSpPr/>
          <p:nvPr userDrawn="1"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7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</p:sp>
        <p:sp>
          <p:nvSpPr>
            <p:cNvPr id="28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9" name="TextBox 14"/>
          <p:cNvSpPr txBox="1"/>
          <p:nvPr userDrawn="1"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 /><Relationship Id="rId7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5" Type="http://schemas.openxmlformats.org/officeDocument/2006/relationships/slideLayout" Target="../slideLayouts/slideLayout5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0" r:id="rId4"/>
    <p:sldLayoutId id="2147483656" r:id="rId5"/>
    <p:sldLayoutId id="2147483657" r:id="rId6"/>
  </p:sldLayoutIdLst>
  <p:txStyles>
    <p:titleStyle>
      <a:lvl1pPr algn="ctr" defTabSz="91433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91433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5" indent="-285730" algn="l" defTabSz="91433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 /><Relationship Id="rId2" Type="http://schemas.openxmlformats.org/officeDocument/2006/relationships/diagramData" Target="../diagrams/data6.xml" /><Relationship Id="rId1" Type="http://schemas.openxmlformats.org/officeDocument/2006/relationships/slideLayout" Target="../slideLayouts/slideLayout5.xml" /><Relationship Id="rId6" Type="http://schemas.microsoft.com/office/2007/relationships/diagramDrawing" Target="../diagrams/drawing6.xml" /><Relationship Id="rId5" Type="http://schemas.openxmlformats.org/officeDocument/2006/relationships/diagramColors" Target="../diagrams/colors6.xml" /><Relationship Id="rId4" Type="http://schemas.openxmlformats.org/officeDocument/2006/relationships/diagramQuickStyle" Target="../diagrams/quickStyle6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 /><Relationship Id="rId2" Type="http://schemas.openxmlformats.org/officeDocument/2006/relationships/image" Target="../media/image15.emf" /><Relationship Id="rId1" Type="http://schemas.openxmlformats.org/officeDocument/2006/relationships/slideLayout" Target="../slideLayouts/slideLayout5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6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 /><Relationship Id="rId7" Type="http://schemas.microsoft.com/office/2007/relationships/diagramDrawing" Target="../diagrams/drawing1.xml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4.xml" /><Relationship Id="rId6" Type="http://schemas.openxmlformats.org/officeDocument/2006/relationships/diagramColors" Target="../diagrams/colors1.xml" /><Relationship Id="rId5" Type="http://schemas.openxmlformats.org/officeDocument/2006/relationships/diagramQuickStyle" Target="../diagrams/quickStyle1.xml" /><Relationship Id="rId4" Type="http://schemas.openxmlformats.org/officeDocument/2006/relationships/diagramLayout" Target="../diagrams/layout1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 /><Relationship Id="rId2" Type="http://schemas.openxmlformats.org/officeDocument/2006/relationships/diagramData" Target="../diagrams/data2.xml" /><Relationship Id="rId1" Type="http://schemas.openxmlformats.org/officeDocument/2006/relationships/slideLayout" Target="../slideLayouts/slideLayout5.xml" /><Relationship Id="rId6" Type="http://schemas.microsoft.com/office/2007/relationships/diagramDrawing" Target="../diagrams/drawing2.xml" /><Relationship Id="rId5" Type="http://schemas.openxmlformats.org/officeDocument/2006/relationships/diagramColors" Target="../diagrams/colors2.xml" /><Relationship Id="rId4" Type="http://schemas.openxmlformats.org/officeDocument/2006/relationships/diagramQuickStyle" Target="../diagrams/quickStyle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 /><Relationship Id="rId7" Type="http://schemas.microsoft.com/office/2007/relationships/diagramDrawing" Target="../diagrams/drawing3.xml" /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4.xml" /><Relationship Id="rId6" Type="http://schemas.openxmlformats.org/officeDocument/2006/relationships/diagramColors" Target="../diagrams/colors3.xml" /><Relationship Id="rId5" Type="http://schemas.openxmlformats.org/officeDocument/2006/relationships/diagramQuickStyle" Target="../diagrams/quickStyle3.xml" /><Relationship Id="rId4" Type="http://schemas.openxmlformats.org/officeDocument/2006/relationships/diagramLayout" Target="../diagrams/layout3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5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 /><Relationship Id="rId2" Type="http://schemas.openxmlformats.org/officeDocument/2006/relationships/diagramData" Target="../diagrams/data4.xml" /><Relationship Id="rId1" Type="http://schemas.openxmlformats.org/officeDocument/2006/relationships/slideLayout" Target="../slideLayouts/slideLayout5.xml" /><Relationship Id="rId6" Type="http://schemas.microsoft.com/office/2007/relationships/diagramDrawing" Target="../diagrams/drawing4.xml" /><Relationship Id="rId5" Type="http://schemas.openxmlformats.org/officeDocument/2006/relationships/diagramColors" Target="../diagrams/colors4.xml" /><Relationship Id="rId4" Type="http://schemas.openxmlformats.org/officeDocument/2006/relationships/diagramQuickStyle" Target="../diagrams/quickStyle4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 /><Relationship Id="rId2" Type="http://schemas.openxmlformats.org/officeDocument/2006/relationships/diagramData" Target="../diagrams/data5.xml" /><Relationship Id="rId1" Type="http://schemas.openxmlformats.org/officeDocument/2006/relationships/slideLayout" Target="../slideLayouts/slideLayout4.xml" /><Relationship Id="rId6" Type="http://schemas.microsoft.com/office/2007/relationships/diagramDrawing" Target="../diagrams/drawing5.xml" /><Relationship Id="rId5" Type="http://schemas.openxmlformats.org/officeDocument/2006/relationships/diagramColors" Target="../diagrams/colors5.xml" /><Relationship Id="rId4" Type="http://schemas.openxmlformats.org/officeDocument/2006/relationships/diagramQuickStyle" Target="../diagrams/quickStyle5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 /><Relationship Id="rId7" Type="http://schemas.openxmlformats.org/officeDocument/2006/relationships/image" Target="../media/image13.png" /><Relationship Id="rId2" Type="http://schemas.openxmlformats.org/officeDocument/2006/relationships/image" Target="../media/image8.png" /><Relationship Id="rId1" Type="http://schemas.openxmlformats.org/officeDocument/2006/relationships/slideLayout" Target="../slideLayouts/slideLayout5.xml" /><Relationship Id="rId6" Type="http://schemas.openxmlformats.org/officeDocument/2006/relationships/image" Target="../media/image12.png" /><Relationship Id="rId5" Type="http://schemas.openxmlformats.org/officeDocument/2006/relationships/image" Target="../media/image11.png" /><Relationship Id="rId4" Type="http://schemas.openxmlformats.org/officeDocument/2006/relationships/image" Target="../media/image10.png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 /><Relationship Id="rId1" Type="http://schemas.openxmlformats.org/officeDocument/2006/relationships/slideLayout" Target="../slideLayouts/slideLayout5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0 Rectángulo"/>
          <p:cNvSpPr/>
          <p:nvPr/>
        </p:nvSpPr>
        <p:spPr>
          <a:xfrm>
            <a:off x="685800" y="1638300"/>
            <a:ext cx="10610761" cy="8586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400" b="1">
                <a:latin typeface="Arial" pitchFamily="34" charset="0"/>
                <a:cs typeface="Arial" pitchFamily="34" charset="0"/>
              </a:rPr>
              <a:t>MODELO ESTRATÉGICO EMPRESARIAL PARA LA IPS UNIMUJER MATERNO INFANTIL</a:t>
            </a:r>
            <a:endParaRPr lang="es-419" sz="2400" b="1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>
                <a:latin typeface="Arial" pitchFamily="34" charset="0"/>
                <a:cs typeface="Arial" pitchFamily="34" charset="0"/>
              </a:rPr>
              <a:t>PROYECTO DE GRADO</a:t>
            </a:r>
          </a:p>
          <a:p>
            <a:pPr algn="ctr"/>
            <a:endParaRPr lang="es-419" sz="2400" b="1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sz="2400" b="1">
                <a:latin typeface="Arial" pitchFamily="34" charset="0"/>
                <a:cs typeface="Arial" pitchFamily="34" charset="0"/>
              </a:rPr>
              <a:t>CASTRO PARRA ANGIE CAROLINA</a:t>
            </a:r>
          </a:p>
          <a:p>
            <a:pPr algn="ctr"/>
            <a:r>
              <a:rPr lang="es-CO" sz="2400" b="1">
                <a:latin typeface="Arial" pitchFamily="34" charset="0"/>
                <a:cs typeface="Arial" pitchFamily="34" charset="0"/>
              </a:rPr>
              <a:t>PUERTA ORELLANOS DAILY LUCIA </a:t>
            </a:r>
            <a:endParaRPr lang="es-419" sz="2400" b="1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>
                <a:latin typeface="Arial" pitchFamily="34" charset="0"/>
                <a:cs typeface="Arial" pitchFamily="34" charset="0"/>
              </a:rPr>
              <a:t>ESTUDIANTES</a:t>
            </a:r>
          </a:p>
          <a:p>
            <a:pPr algn="ctr"/>
            <a:endParaRPr lang="es-419" sz="2400" b="1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sz="2400" b="1">
                <a:latin typeface="Arial" pitchFamily="34" charset="0"/>
                <a:cs typeface="Arial" pitchFamily="34" charset="0"/>
              </a:rPr>
              <a:t>LILIANA MARÍA CASTEBLANCO MARTÍNEZ</a:t>
            </a:r>
          </a:p>
          <a:p>
            <a:pPr algn="ctr"/>
            <a:r>
              <a:rPr lang="es-419" sz="2400" b="1">
                <a:latin typeface="Arial" pitchFamily="34" charset="0"/>
                <a:cs typeface="Arial" pitchFamily="34" charset="0"/>
              </a:rPr>
              <a:t>DIRECTOR DE PROYECTO</a:t>
            </a:r>
          </a:p>
          <a:p>
            <a:pPr algn="ctr"/>
            <a:endParaRPr lang="es-419" sz="2400" b="1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400" b="1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400" b="1">
                <a:latin typeface="Arial" pitchFamily="34" charset="0"/>
                <a:cs typeface="Arial" pitchFamily="34" charset="0"/>
              </a:rPr>
              <a:t>UNIVERSIDAD POPULAR DEL CESAR SECCIONAL AGUACHICA</a:t>
            </a:r>
          </a:p>
          <a:p>
            <a:pPr algn="ctr"/>
            <a:r>
              <a:rPr lang="es-419" sz="2400" b="1">
                <a:latin typeface="Arial" pitchFamily="34" charset="0"/>
                <a:cs typeface="Arial" pitchFamily="34" charset="0"/>
              </a:rPr>
              <a:t>CIENCIAS ADMINISTRATIVAS, CONTABLES Y ECONÓMICAS</a:t>
            </a:r>
          </a:p>
          <a:p>
            <a:pPr algn="ctr"/>
            <a:r>
              <a:rPr lang="es-419" sz="2400" b="1">
                <a:latin typeface="Arial" pitchFamily="34" charset="0"/>
                <a:cs typeface="Arial" pitchFamily="34" charset="0"/>
              </a:rPr>
              <a:t>ADMINISTRACIÓN DE EMPRESAS</a:t>
            </a:r>
          </a:p>
          <a:p>
            <a:pPr algn="ctr"/>
            <a:r>
              <a:rPr lang="es-419" sz="2400" b="1">
                <a:latin typeface="Arial" pitchFamily="34" charset="0"/>
                <a:cs typeface="Arial" pitchFamily="34" charset="0"/>
              </a:rPr>
              <a:t>AGUACHICA</a:t>
            </a:r>
          </a:p>
          <a:p>
            <a:pPr algn="ctr"/>
            <a:r>
              <a:rPr lang="es-419" sz="2400" b="1">
                <a:latin typeface="Arial" pitchFamily="34" charset="0"/>
                <a:cs typeface="Arial" pitchFamily="34" charset="0"/>
              </a:rPr>
              <a:t>2024 - 2</a:t>
            </a:r>
          </a:p>
        </p:txBody>
      </p:sp>
    </p:spTree>
    <p:extLst>
      <p:ext uri="{BB962C8B-B14F-4D97-AF65-F5344CB8AC3E}">
        <p14:creationId xmlns:p14="http://schemas.microsoft.com/office/powerpoint/2010/main" val="361562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1828800" y="402093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C2DC3DD-EA03-3A51-B18C-B8574AB10335}"/>
              </a:ext>
            </a:extLst>
          </p:cNvPr>
          <p:cNvSpPr txBox="1"/>
          <p:nvPr/>
        </p:nvSpPr>
        <p:spPr>
          <a:xfrm>
            <a:off x="914400" y="2171700"/>
            <a:ext cx="16992600" cy="11033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algn="just">
              <a:lnSpc>
                <a:spcPts val="4529"/>
              </a:lnSpc>
              <a:defRPr sz="3200">
                <a:solidFill>
                  <a:srgbClr val="000000"/>
                </a:solidFill>
                <a:latin typeface="Arial   "/>
              </a:defRPr>
            </a:lvl1pPr>
          </a:lstStyle>
          <a:p>
            <a:r>
              <a:rPr lang="es-CO" b="1"/>
              <a:t>2. Analizar los parámetros existentes en el sector salud colombiano para el adecuado funcionamiento de la IPS UNIMUJER MATERNO INFANTIL.</a:t>
            </a: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5026D5EA-BEFE-2996-2075-84EC77A7C1C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92564073"/>
              </p:ext>
            </p:extLst>
          </p:nvPr>
        </p:nvGraphicFramePr>
        <p:xfrm>
          <a:off x="1803400" y="2948517"/>
          <a:ext cx="16078200" cy="70172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854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1828800" y="402093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D24FB0A-A32F-C5BC-6498-29FAB4CE68E9}"/>
              </a:ext>
            </a:extLst>
          </p:cNvPr>
          <p:cNvSpPr txBox="1"/>
          <p:nvPr/>
        </p:nvSpPr>
        <p:spPr>
          <a:xfrm>
            <a:off x="762000" y="2059853"/>
            <a:ext cx="17068800" cy="11033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algn="just">
              <a:lnSpc>
                <a:spcPts val="4529"/>
              </a:lnSpc>
              <a:defRPr sz="3200" b="1">
                <a:solidFill>
                  <a:srgbClr val="000000"/>
                </a:solidFill>
                <a:latin typeface="Arial   "/>
              </a:defRPr>
            </a:lvl1pPr>
          </a:lstStyle>
          <a:p>
            <a:r>
              <a:rPr lang="es-CO"/>
              <a:t>3. Formular un plan de acción que oriente el direccionamiento estratégico de la IPS UNIMUJER MATERNO INFANTIL.</a:t>
            </a: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767263EF-D939-670B-7206-BAE266895E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585750"/>
              </p:ext>
            </p:extLst>
          </p:nvPr>
        </p:nvGraphicFramePr>
        <p:xfrm>
          <a:off x="1977553" y="3390900"/>
          <a:ext cx="15819380" cy="6101599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4149388">
                  <a:extLst>
                    <a:ext uri="{9D8B030D-6E8A-4147-A177-3AD203B41FA5}">
                      <a16:colId xmlns:a16="http://schemas.microsoft.com/office/drawing/2014/main" val="3053137516"/>
                    </a:ext>
                  </a:extLst>
                </a:gridCol>
                <a:gridCol w="2844142">
                  <a:extLst>
                    <a:ext uri="{9D8B030D-6E8A-4147-A177-3AD203B41FA5}">
                      <a16:colId xmlns:a16="http://schemas.microsoft.com/office/drawing/2014/main" val="1062677309"/>
                    </a:ext>
                  </a:extLst>
                </a:gridCol>
                <a:gridCol w="8825850">
                  <a:extLst>
                    <a:ext uri="{9D8B030D-6E8A-4147-A177-3AD203B41FA5}">
                      <a16:colId xmlns:a16="http://schemas.microsoft.com/office/drawing/2014/main" val="1273005489"/>
                    </a:ext>
                  </a:extLst>
                </a:gridCol>
              </a:tblGrid>
              <a:tr h="2567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2000"/>
                        </a:spcAft>
                      </a:pPr>
                      <a:r>
                        <a:rPr lang="es-CO" sz="1600">
                          <a:effectLst/>
                        </a:rPr>
                        <a:t>Objetivo</a:t>
                      </a:r>
                      <a:endParaRPr lang="es-CO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2000"/>
                        </a:spcAft>
                      </a:pPr>
                      <a:r>
                        <a:rPr lang="es-CO" sz="1600">
                          <a:effectLst/>
                        </a:rPr>
                        <a:t>Estrategias</a:t>
                      </a:r>
                      <a:endParaRPr lang="es-CO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2000"/>
                        </a:spcAft>
                      </a:pPr>
                      <a:r>
                        <a:rPr lang="es-CO" sz="1600">
                          <a:effectLst/>
                        </a:rPr>
                        <a:t>Acciones Específicas</a:t>
                      </a:r>
                      <a:endParaRPr lang="es-CO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extLst>
                  <a:ext uri="{0D108BD9-81ED-4DB2-BD59-A6C34878D82A}">
                    <a16:rowId xmlns:a16="http://schemas.microsoft.com/office/drawing/2014/main" val="4085494677"/>
                  </a:ext>
                </a:extLst>
              </a:tr>
              <a:tr h="72991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</a:rPr>
                        <a:t>Mejorar la Satisfacción del Usuario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</a:rPr>
                        <a:t>Enfoque hacia el Cliente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2000">
                          <a:effectLst/>
                        </a:rPr>
                        <a:t>1. Realizar encuestas de satisfacción a usuarios.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2000">
                          <a:effectLst/>
                        </a:rPr>
                        <a:t>2. Implementar un sistema de atención al cliente basado en </a:t>
                      </a:r>
                      <a:r>
                        <a:rPr lang="es-CO" sz="2000" err="1">
                          <a:effectLst/>
                        </a:rPr>
                        <a:t>feedback</a:t>
                      </a:r>
                      <a:r>
                        <a:rPr lang="es-CO" sz="2000">
                          <a:effectLst/>
                        </a:rPr>
                        <a:t>.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extLst>
                  <a:ext uri="{0D108BD9-81ED-4DB2-BD59-A6C34878D82A}">
                    <a16:rowId xmlns:a16="http://schemas.microsoft.com/office/drawing/2014/main" val="793778630"/>
                  </a:ext>
                </a:extLst>
              </a:tr>
              <a:tr h="72991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</a:rPr>
                        <a:t>Optimizar Procesos Internos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</a:rPr>
                        <a:t>Enfoque Basado en Procesos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2000">
                          <a:effectLst/>
                        </a:rPr>
                        <a:t>1. Mapear y documentar todos los procesos internos.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2000">
                          <a:effectLst/>
                        </a:rPr>
                        <a:t>2. Implementar herramientas de gestión de procesos (BPM).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extLst>
                  <a:ext uri="{0D108BD9-81ED-4DB2-BD59-A6C34878D82A}">
                    <a16:rowId xmlns:a16="http://schemas.microsoft.com/office/drawing/2014/main" val="1078085898"/>
                  </a:ext>
                </a:extLst>
              </a:tr>
              <a:tr h="72991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</a:rPr>
                        <a:t>Fomentar la Mejora Continua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</a:rPr>
                        <a:t>Mejora Continua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2000">
                          <a:effectLst/>
                        </a:rPr>
                        <a:t>1. Establecer un comité de mejora continua.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2000">
                          <a:effectLst/>
                        </a:rPr>
                        <a:t>2. Implementar programas de capacitación periódica.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extLst>
                  <a:ext uri="{0D108BD9-81ED-4DB2-BD59-A6C34878D82A}">
                    <a16:rowId xmlns:a16="http://schemas.microsoft.com/office/drawing/2014/main" val="938444218"/>
                  </a:ext>
                </a:extLst>
              </a:tr>
              <a:tr h="72991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</a:rPr>
                        <a:t>Fortalecer el Liderazgo y Participación de los Trabajadores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</a:rPr>
                        <a:t>Liderazgo y Participación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2000">
                          <a:effectLst/>
                        </a:rPr>
                        <a:t>1. Implementar programas de liderazgo y desarrollo de habilidades.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2000">
                          <a:effectLst/>
                        </a:rPr>
                        <a:t>2. Fomentar la participación activa en decisiones organizacionales.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extLst>
                  <a:ext uri="{0D108BD9-81ED-4DB2-BD59-A6C34878D82A}">
                    <a16:rowId xmlns:a16="http://schemas.microsoft.com/office/drawing/2014/main" val="3999781232"/>
                  </a:ext>
                </a:extLst>
              </a:tr>
              <a:tr h="72991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</a:rPr>
                        <a:t>Mejorar la Comunicación Interna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</a:rPr>
                        <a:t>Canales de Comunicación Claros y Efectivos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2000">
                          <a:effectLst/>
                        </a:rPr>
                        <a:t>1. Implementar plataformas de comunicación internas (intranet, apps).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2000">
                          <a:effectLst/>
                        </a:rPr>
                        <a:t>2. Realizar reuniones periódicas de actualización y feedback.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extLst>
                  <a:ext uri="{0D108BD9-81ED-4DB2-BD59-A6C34878D82A}">
                    <a16:rowId xmlns:a16="http://schemas.microsoft.com/office/drawing/2014/main" val="2751042075"/>
                  </a:ext>
                </a:extLst>
              </a:tr>
              <a:tr h="72991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</a:rPr>
                        <a:t>Implementar un Sistema de Información Robusto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</a:rPr>
                        <a:t>Sistema de Información Bien Fundamentado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2000">
                          <a:effectLst/>
                        </a:rPr>
                        <a:t>1. Adquirir e implementar un sistema de gestión de información de salud (HIS).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2000">
                          <a:effectLst/>
                        </a:rPr>
                        <a:t>2. Capacitar al personal en el uso del nuevo sistema.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extLst>
                  <a:ext uri="{0D108BD9-81ED-4DB2-BD59-A6C34878D82A}">
                    <a16:rowId xmlns:a16="http://schemas.microsoft.com/office/drawing/2014/main" val="270831000"/>
                  </a:ext>
                </a:extLst>
              </a:tr>
              <a:tr h="72991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</a:rPr>
                        <a:t>Asegurar el Compromiso de la Alta Gerencia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</a:rPr>
                        <a:t>Compromiso de la Alta Gerencia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2000">
                          <a:effectLst/>
                        </a:rPr>
                        <a:t>1. Establecer metas claras y objetivos alineados con la visión de la IPS.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2000">
                          <a:effectLst/>
                        </a:rPr>
                        <a:t>2. Realizar reuniones trimestrales de revisión y ajuste de estrategias.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extLst>
                  <a:ext uri="{0D108BD9-81ED-4DB2-BD59-A6C34878D82A}">
                    <a16:rowId xmlns:a16="http://schemas.microsoft.com/office/drawing/2014/main" val="653308339"/>
                  </a:ext>
                </a:extLst>
              </a:tr>
              <a:tr h="72991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</a:rPr>
                        <a:t>Evaluar la Satisfacción del Usuario y la Eficiencia de Procesos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2000"/>
                        </a:spcAft>
                      </a:pPr>
                      <a:r>
                        <a:rPr lang="es-CO" sz="2000">
                          <a:effectLst/>
                        </a:rPr>
                        <a:t>Evaluación de Satisfacción y Eficiencia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2000">
                          <a:effectLst/>
                        </a:rPr>
                        <a:t>1. Realizar auditorías internas y externas periódicas.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2000">
                          <a:effectLst/>
                        </a:rPr>
                        <a:t>2. Implementar un sistema de seguimiento y evaluación de </a:t>
                      </a:r>
                      <a:r>
                        <a:rPr lang="es-CO" sz="2000" err="1">
                          <a:effectLst/>
                        </a:rPr>
                        <a:t>KPIs</a:t>
                      </a:r>
                      <a:r>
                        <a:rPr lang="es-CO" sz="2000">
                          <a:effectLst/>
                        </a:rPr>
                        <a:t>.</a:t>
                      </a:r>
                      <a:endParaRPr lang="es-C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38" marR="18938" marT="0" marB="0"/>
                </a:tc>
                <a:extLst>
                  <a:ext uri="{0D108BD9-81ED-4DB2-BD59-A6C34878D82A}">
                    <a16:rowId xmlns:a16="http://schemas.microsoft.com/office/drawing/2014/main" val="16051119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091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2209800" y="723900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>
                <a:latin typeface="Arial Black" panose="020B0A04020102020204" pitchFamily="34" charset="0"/>
                <a:cs typeface="Arial" pitchFamily="34" charset="0"/>
              </a:rPr>
              <a:t>CONCLUSIONES</a:t>
            </a:r>
            <a:endParaRPr lang="es-ES" sz="5400" b="1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EDEA42A-1A9D-C219-0CCC-76BEFDD24C66}"/>
              </a:ext>
            </a:extLst>
          </p:cNvPr>
          <p:cNvSpPr txBox="1"/>
          <p:nvPr/>
        </p:nvSpPr>
        <p:spPr>
          <a:xfrm>
            <a:off x="1610103" y="2552700"/>
            <a:ext cx="15212900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2800">
                <a:latin typeface="Arial" panose="020B0604020202020204" pitchFamily="34" charset="0"/>
                <a:cs typeface="Arial" panose="020B0604020202020204" pitchFamily="34" charset="0"/>
              </a:rPr>
              <a:t>La investigación destaca la importancia del modelo estratégico para la IPS UNIMUJER MATERNO INFANTIL, mejorando su desarrollo interno y externo, y posicionándola mejor en el mercado de Aguachica. Este modelo contribuye a mejorar la satisfacción, atención y calidad de los procesos, garantizando servicios de alta calidad para mujeres en etapas prenatal y posnatal.</a:t>
            </a:r>
          </a:p>
          <a:p>
            <a:pPr algn="just"/>
            <a:endParaRPr lang="es-ES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2800">
                <a:latin typeface="Arial" panose="020B0604020202020204" pitchFamily="34" charset="0"/>
                <a:cs typeface="Arial" panose="020B0604020202020204" pitchFamily="34" charset="0"/>
              </a:rPr>
              <a:t>La IPS ha crecido significativamente, implementando mejoras continuas que la posicionan como pionera en el sector salud local. El modelo estratégico propuesto ayuda a identificar y corregir falencias, abriendo oportunidades de crecimiento y mejorando los sistemas internos.</a:t>
            </a:r>
          </a:p>
          <a:p>
            <a:pPr algn="just"/>
            <a:endParaRPr lang="es-ES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2800">
                <a:latin typeface="Arial" panose="020B0604020202020204" pitchFamily="34" charset="0"/>
                <a:cs typeface="Arial" panose="020B0604020202020204" pitchFamily="34" charset="0"/>
              </a:rPr>
              <a:t>El proyecto ofrece un modelo estratégico listo para implementar, fortaleciendo la IPS y apoyando el logro de sus objetivos. Basado en datos reales y análisis detallados, permite alcanzar metas en el sector salud de Aguachica, Cesar.</a:t>
            </a:r>
          </a:p>
        </p:txBody>
      </p:sp>
    </p:spTree>
    <p:extLst>
      <p:ext uri="{BB962C8B-B14F-4D97-AF65-F5344CB8AC3E}">
        <p14:creationId xmlns:p14="http://schemas.microsoft.com/office/powerpoint/2010/main" val="196958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2209800" y="571500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>
                <a:latin typeface="Arial Black" panose="020B0A04020102020204" pitchFamily="34" charset="0"/>
                <a:cs typeface="Arial" pitchFamily="34" charset="0"/>
              </a:rPr>
              <a:t>RECOMENDACIONES</a:t>
            </a:r>
            <a:endParaRPr lang="es-ES" sz="5400" b="1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826D6DE-72A2-AF2F-04C2-6D8EAF5D50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5500" y="2004179"/>
            <a:ext cx="14097000" cy="6278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endParaRPr kumimoji="0" lang="es-CO" altLang="es-CO" sz="3200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32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Implementar el modelo estratégico en la operatividad interna para mejorar la atención al usuario y fomentar el mejoramiento continuo.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32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Fortalecer el conocimiento de los colaboradores para brindar un servicio oportuno y de alta calidad.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32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La alta gerencia debe intervenir en los procesos y realizar reuniones periódicas para evaluar estrategias y objetivos.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32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Adoptar nuevas tendencias y tecnología para ofrecer servicios de alta calidad a mujeres en etapas prenatales, perinatales y posnatales.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3200" b="0" i="0" u="none" strike="noStrike" cap="none" normalizeH="0" baseline="0">
                <a:ln>
                  <a:noFill/>
                </a:ln>
                <a:effectLst/>
                <a:latin typeface="Arial" panose="020B0604020202020204" pitchFamily="34" charset="0"/>
              </a:rPr>
              <a:t>Continuar desarrollando estrategias para alcanzar los objetivos establecidos y fortalecer las debilidades y amenazas del mercado. </a:t>
            </a:r>
          </a:p>
        </p:txBody>
      </p:sp>
    </p:spTree>
    <p:extLst>
      <p:ext uri="{BB962C8B-B14F-4D97-AF65-F5344CB8AC3E}">
        <p14:creationId xmlns:p14="http://schemas.microsoft.com/office/powerpoint/2010/main" val="1505362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647701" y="1257300"/>
            <a:ext cx="127254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>
                <a:latin typeface="Arial Black" panose="020B0A04020102020204" pitchFamily="34" charset="0"/>
                <a:cs typeface="Arial" pitchFamily="34" charset="0"/>
              </a:rPr>
              <a:t>APÉNDICES</a:t>
            </a:r>
            <a:endParaRPr lang="es-ES" sz="5400" b="1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MX" sz="2800" b="1"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  <a:endParaRPr lang="en-US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53C04C6-4942-A595-7C6B-543E8BEE6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8398" y="2649762"/>
            <a:ext cx="4724400" cy="6379938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8B531B0-8DA7-C5EF-A028-A97F1F40D0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0539" y="1672798"/>
            <a:ext cx="5945124" cy="7987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56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2438400" y="647700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>
                <a:latin typeface="Arial Black" panose="020B0A04020102020204" pitchFamily="34" charset="0"/>
                <a:cs typeface="Arial" pitchFamily="34" charset="0"/>
              </a:rPr>
              <a:t>BIBLIOGRAFIA</a:t>
            </a:r>
            <a:endParaRPr lang="es-ES" sz="5400" b="1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3D8E5D5-9E93-324E-EB29-57D56AD79136}"/>
              </a:ext>
            </a:extLst>
          </p:cNvPr>
          <p:cNvSpPr txBox="1"/>
          <p:nvPr/>
        </p:nvSpPr>
        <p:spPr>
          <a:xfrm>
            <a:off x="1066800" y="1790700"/>
            <a:ext cx="16306800" cy="9669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50000"/>
              </a:lnSpc>
              <a:spcAft>
                <a:spcPts val="2000"/>
              </a:spcAft>
              <a:tabLst>
                <a:tab pos="1807845" algn="l"/>
              </a:tabLst>
            </a:pPr>
            <a:r>
              <a:rPr lang="es-CO" sz="180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Echeverri, S; Montes, R; &amp; Gómez, A. (2021). PLAN ESTRATEGICO DE LA IPS UNIONSALUD S.A.S 2020-2021</a:t>
            </a:r>
            <a:r>
              <a:rPr lang="es-CO" sz="1800" u="none" strike="noStrike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CO" sz="1800" i="1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Repositorio </a:t>
            </a:r>
            <a:r>
              <a:rPr lang="es-CO" sz="1800" i="1" u="none" strike="noStrike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utadeo</a:t>
            </a:r>
            <a:r>
              <a:rPr lang="es-CO" sz="1800" i="1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s-CO" sz="180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s-CO" sz="18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spcAft>
                <a:spcPts val="2000"/>
              </a:spcAft>
            </a:pPr>
            <a:r>
              <a:rPr lang="es-CO" sz="18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Montenegro, J; &amp; Solano, E. (2019). Rediseño del Plan Estratégico de una IPS de Santander - Sede Bucaramanga periodo 2019 – 2021. </a:t>
            </a:r>
            <a:r>
              <a:rPr lang="es-CO" sz="18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Repositorio </a:t>
            </a:r>
            <a:r>
              <a:rPr lang="es-CO" sz="1800" i="1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udes</a:t>
            </a:r>
            <a:r>
              <a:rPr lang="es-CO" sz="18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es-CO" sz="18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spcAft>
                <a:spcPts val="2000"/>
              </a:spcAft>
            </a:pPr>
            <a:r>
              <a:rPr lang="es-CO" sz="18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Bolaños, Y; </a:t>
            </a:r>
            <a:r>
              <a:rPr lang="es-CO" sz="18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Robain</a:t>
            </a:r>
            <a:r>
              <a:rPr lang="es-CO" sz="18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D; Perez; A; &amp; Arias, M. (2014). Modelo de Dirección Estratégica basado en la Administración de Riesgos Ingeniería Industrial, vol. XXXV, núm. 3, septiembre-diciembre, 2014, pp. 344-357. </a:t>
            </a:r>
            <a:r>
              <a:rPr lang="es-CO" sz="1800" i="1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Redalcy</a:t>
            </a:r>
            <a:r>
              <a:rPr lang="es-CO" sz="18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es-CO" sz="18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spcAft>
                <a:spcPts val="2000"/>
              </a:spcAft>
            </a:pPr>
            <a:r>
              <a:rPr lang="es-CO" sz="1800" i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Leal de valor, D; </a:t>
            </a:r>
            <a:r>
              <a:rPr lang="es-CO" sz="1800" i="1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Bolibar</a:t>
            </a:r>
            <a:r>
              <a:rPr lang="es-CO" sz="1800" i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muños; M &amp; Castillo; (2011). C. La Planificación Estratégica como proceso de integración de un equipo de salud</a:t>
            </a:r>
            <a:r>
              <a:rPr lang="es-CO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CO" sz="1800" i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SciELO España. </a:t>
            </a:r>
            <a:r>
              <a:rPr lang="es-CO" sz="1800" i="1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Retrieved</a:t>
            </a:r>
            <a:r>
              <a:rPr lang="es-CO" sz="1800" i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s-CO" sz="18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spcAft>
                <a:spcPts val="2000"/>
              </a:spcAft>
            </a:pPr>
            <a:r>
              <a:rPr lang="es-CO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Suarez, O. M; (2021). Estrategias para el mejoramiento de la calidad del servicio en la IPS SINERGIA salud S.A.S. de Santa Marta.</a:t>
            </a:r>
            <a:r>
              <a:rPr lang="es-CO" sz="1800" i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Repositorio </a:t>
            </a:r>
            <a:r>
              <a:rPr lang="es-CO" sz="1800" i="1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Unimagdalena</a:t>
            </a:r>
            <a:r>
              <a:rPr lang="es-CO" sz="1800" i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s-CO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s-CO" sz="18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spcAft>
                <a:spcPts val="2000"/>
              </a:spcAft>
            </a:pPr>
            <a:r>
              <a:rPr lang="es-CO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Aramayo, W. J; (2013). Modelo de un estudio de negocio para una empresa de pavimentos camineros, tesis para optar al grado de magíster en gestión y dirección de empresas. </a:t>
            </a:r>
            <a:r>
              <a:rPr lang="es-CO" sz="1800" i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Repositorio </a:t>
            </a:r>
            <a:r>
              <a:rPr lang="es-CO" sz="1800" i="1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Uchile</a:t>
            </a:r>
            <a:r>
              <a:rPr lang="es-CO" sz="1800" i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s-CO" sz="18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spcAft>
                <a:spcPts val="2000"/>
              </a:spcAft>
            </a:pPr>
            <a:r>
              <a:rPr lang="es-CO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Aguilera, A; (2010). Direccionamiento estratégico y crecimiento empresarial: algunas reflexiones en torno a su relación</a:t>
            </a:r>
            <a:r>
              <a:rPr lang="es-CO" sz="1800" i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SciELO Colombia. </a:t>
            </a:r>
            <a:r>
              <a:rPr lang="es-CO" sz="1800" i="1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Retrieved</a:t>
            </a:r>
            <a:r>
              <a:rPr lang="es-CO" sz="1800" i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s-CO" sz="18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spcAft>
                <a:spcPts val="2000"/>
              </a:spcAft>
            </a:pPr>
            <a:r>
              <a:rPr lang="es-CO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Burgos, E. L; &amp; Gómez, I. M; (2019). Plan de direccionamiento estratégico para la empresa </a:t>
            </a:r>
            <a:r>
              <a:rPr lang="es-CO" sz="180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Metalygas</a:t>
            </a:r>
            <a:r>
              <a:rPr lang="es-CO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S.A.S. </a:t>
            </a:r>
            <a:r>
              <a:rPr lang="es-CO" sz="1800" i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ciencia Lasalle.</a:t>
            </a:r>
            <a:r>
              <a:rPr lang="es-CO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s-CO" sz="18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spcAft>
                <a:spcPts val="2000"/>
              </a:spcAft>
            </a:pPr>
            <a:r>
              <a:rPr lang="es-CO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Bermúdez, M. J; (2022). Planeación estratégica y su impacto en el éxito de empresas encargadas de proyectos civiles MARÍA JOSÉ BERMÚDEZ ZULUAGA. </a:t>
            </a:r>
            <a:r>
              <a:rPr lang="es-CO" sz="1800" i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 UMNG.</a:t>
            </a:r>
            <a:r>
              <a:rPr lang="es-CO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s-CO" sz="18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spcAft>
                <a:spcPts val="2000"/>
              </a:spcAft>
            </a:pPr>
            <a:r>
              <a:rPr lang="es-CO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Ramírez, F. H; (2010). “Modelo de gerencia de valor en el contexto del gobierno empresarial: el caso de EDATEL S.A E.S.P. Repositorio UM. </a:t>
            </a:r>
            <a:endParaRPr lang="es-CO" sz="18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spcAft>
                <a:spcPts val="2000"/>
              </a:spcAft>
            </a:pPr>
            <a:r>
              <a:rPr lang="es-CO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Hernández, H; Pitre, R; &amp; Niebles, L. (2021).  Fortalecimiento de la Prestación de Servicios en IPS a partir de los Sistemas de Gestión de Calidad con Énfasis en el Usuario. Redalyc.</a:t>
            </a:r>
            <a:endParaRPr lang="es-CO" sz="18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67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19" name="Grupo 18"/>
          <p:cNvGrpSpPr/>
          <p:nvPr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3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2" name="Group 12"/>
          <p:cNvGrpSpPr/>
          <p:nvPr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33" name="Picture 20"/>
          <p:cNvPicPr>
            <a:picLocks noChangeAspect="1"/>
          </p:cNvPicPr>
          <p:nvPr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3" name="Group 2"/>
          <p:cNvGrpSpPr/>
          <p:nvPr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4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  <p:txBody>
            <a:bodyPr/>
            <a:lstStyle/>
            <a:p>
              <a:endParaRPr lang="es-CO"/>
            </a:p>
          </p:txBody>
        </p:sp>
        <p:sp>
          <p:nvSpPr>
            <p:cNvPr id="25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6" name="TextBox 14"/>
          <p:cNvSpPr txBox="1"/>
          <p:nvPr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18431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sp>
        <p:nvSpPr>
          <p:cNvPr id="31" name="TextBox 6"/>
          <p:cNvSpPr txBox="1"/>
          <p:nvPr/>
        </p:nvSpPr>
        <p:spPr>
          <a:xfrm>
            <a:off x="4724400" y="283252"/>
            <a:ext cx="9491199" cy="12404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>
                <a:latin typeface="Arial Black" panose="020B0A04020102020204" pitchFamily="34" charset="0"/>
              </a:rPr>
              <a:t>INTRODUCCIÓN</a:t>
            </a:r>
            <a:endParaRPr lang="en-US" sz="5400">
              <a:latin typeface="Arial Black" panose="020B0A04020102020204" pitchFamily="34" charset="0"/>
            </a:endParaRPr>
          </a:p>
        </p:txBody>
      </p:sp>
      <p:sp>
        <p:nvSpPr>
          <p:cNvPr id="39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BF6A1FBB-5B1B-6179-A3FB-89B6B9A89F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6537690"/>
              </p:ext>
            </p:extLst>
          </p:nvPr>
        </p:nvGraphicFramePr>
        <p:xfrm>
          <a:off x="2175998" y="1980856"/>
          <a:ext cx="14130801" cy="72012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2819400" y="308289"/>
            <a:ext cx="105901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>
                <a:latin typeface="Arial Black" panose="020B0A04020102020204" pitchFamily="34" charset="0"/>
                <a:cs typeface="Arial" pitchFamily="34" charset="0"/>
              </a:rPr>
              <a:t>DESCRIPCIÓN DEL PROBLEMA</a:t>
            </a:r>
            <a:endParaRPr lang="es-ES" sz="5400" b="1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3AA466E-CC72-3244-C905-393104DE8497}"/>
              </a:ext>
            </a:extLst>
          </p:cNvPr>
          <p:cNvSpPr txBox="1"/>
          <p:nvPr/>
        </p:nvSpPr>
        <p:spPr>
          <a:xfrm>
            <a:off x="1828800" y="8900636"/>
            <a:ext cx="16012758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algn="just">
              <a:lnSpc>
                <a:spcPts val="4529"/>
              </a:lnSpc>
              <a:defRPr sz="3200">
                <a:solidFill>
                  <a:srgbClr val="000000"/>
                </a:solidFill>
                <a:latin typeface="Arial   "/>
              </a:defRPr>
            </a:lvl1pPr>
          </a:lstStyle>
          <a:p>
            <a:pPr>
              <a:lnSpc>
                <a:spcPct val="100000"/>
              </a:lnSpc>
            </a:pPr>
            <a:r>
              <a:rPr lang="es-CO" sz="2400" i="1"/>
              <a:t>¿Qué elementos deben considerarse para la formulación de un modelo estratégico para la IPS UNIMUJER MATERNO INFANTIL?</a:t>
            </a: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161A35EF-599E-3A3E-034F-59F0DF3960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92618756"/>
              </p:ext>
            </p:extLst>
          </p:nvPr>
        </p:nvGraphicFramePr>
        <p:xfrm>
          <a:off x="892228" y="1943971"/>
          <a:ext cx="16981080" cy="6914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6381992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6"/>
          <p:cNvSpPr txBox="1"/>
          <p:nvPr/>
        </p:nvSpPr>
        <p:spPr>
          <a:xfrm>
            <a:off x="6660535" y="647700"/>
            <a:ext cx="6887148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>
                <a:latin typeface="Arial Black" panose="020B0A04020102020204" pitchFamily="34" charset="0"/>
                <a:cs typeface="Arial" pitchFamily="34" charset="0"/>
              </a:rPr>
              <a:t>JUSTIFICACIÓN</a:t>
            </a:r>
            <a:endParaRPr lang="es-ES" sz="5400" b="1">
              <a:latin typeface="Arial Black" panose="020B0A04020102020204" pitchFamily="34" charset="0"/>
              <a:cs typeface="Arial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51D28308-8671-D88D-F2E7-CA0B3501BD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7502968"/>
              </p:ext>
            </p:extLst>
          </p:nvPr>
        </p:nvGraphicFramePr>
        <p:xfrm>
          <a:off x="3886200" y="2247900"/>
          <a:ext cx="11125200" cy="680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289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grpSp>
        <p:nvGrpSpPr>
          <p:cNvPr id="24" name="Group 7"/>
          <p:cNvGrpSpPr/>
          <p:nvPr/>
        </p:nvGrpSpPr>
        <p:grpSpPr>
          <a:xfrm>
            <a:off x="11201400" y="2419934"/>
            <a:ext cx="6419388" cy="1379150"/>
            <a:chOff x="0" y="0"/>
            <a:chExt cx="3509512" cy="1871998"/>
          </a:xfrm>
        </p:grpSpPr>
        <p:sp>
          <p:nvSpPr>
            <p:cNvPr id="25" name="Freeform 8"/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23" name="TextBox 6"/>
          <p:cNvSpPr txBox="1"/>
          <p:nvPr/>
        </p:nvSpPr>
        <p:spPr>
          <a:xfrm>
            <a:off x="11867506" y="2365581"/>
            <a:ext cx="5078042" cy="14106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>
                <a:latin typeface="Arial Black" panose="020B0A04020102020204" pitchFamily="34" charset="0"/>
              </a:rPr>
              <a:t>OBJETIVOS</a:t>
            </a:r>
            <a:endParaRPr lang="en-US" sz="5400">
              <a:latin typeface="Arial Black" panose="020B0A04020102020204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56" name="Rectángulo 12"/>
          <p:cNvSpPr>
            <a:spLocks noChangeArrowheads="1"/>
          </p:cNvSpPr>
          <p:nvPr/>
        </p:nvSpPr>
        <p:spPr bwMode="auto">
          <a:xfrm>
            <a:off x="1070339" y="2286400"/>
            <a:ext cx="7118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>
                <a:latin typeface="Arial Black" panose="020B0A04020102020204" pitchFamily="34" charset="0"/>
              </a:rPr>
              <a:t> </a:t>
            </a:r>
            <a:r>
              <a:rPr lang="es-ES" altLang="en-US" b="1">
                <a:latin typeface="Arial Black" panose="020B0A04020102020204" pitchFamily="34" charset="0"/>
              </a:rPr>
              <a:t>OBJETIVO GENERAL</a:t>
            </a:r>
          </a:p>
        </p:txBody>
      </p:sp>
      <p:sp>
        <p:nvSpPr>
          <p:cNvPr id="57" name="Rectángulo 12"/>
          <p:cNvSpPr>
            <a:spLocks noChangeArrowheads="1"/>
          </p:cNvSpPr>
          <p:nvPr/>
        </p:nvSpPr>
        <p:spPr bwMode="auto">
          <a:xfrm>
            <a:off x="1108200" y="4558725"/>
            <a:ext cx="7118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>
                <a:latin typeface="Arial Black" panose="020B0A04020102020204" pitchFamily="34" charset="0"/>
              </a:rPr>
              <a:t> </a:t>
            </a:r>
            <a:r>
              <a:rPr lang="es-ES" altLang="en-US" b="1">
                <a:latin typeface="Arial Black" panose="020B0A04020102020204" pitchFamily="34" charset="0"/>
              </a:rPr>
              <a:t>OBJETIVO ESPECIFICOS</a:t>
            </a:r>
          </a:p>
        </p:txBody>
      </p:sp>
      <p:sp>
        <p:nvSpPr>
          <p:cNvPr id="58" name="TextBox 26"/>
          <p:cNvSpPr txBox="1"/>
          <p:nvPr/>
        </p:nvSpPr>
        <p:spPr>
          <a:xfrm>
            <a:off x="1281821" y="3109509"/>
            <a:ext cx="8992881" cy="11033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 algn="just">
              <a:lnSpc>
                <a:spcPts val="4529"/>
              </a:lnSpc>
              <a:defRPr sz="3200">
                <a:solidFill>
                  <a:srgbClr val="000000"/>
                </a:solidFill>
                <a:latin typeface="Arial   "/>
              </a:defRPr>
            </a:lvl1pPr>
          </a:lstStyle>
          <a:p>
            <a:r>
              <a:rPr lang="es-CO"/>
              <a:t>Diseñar un modelo estratégico empresarial para la IPS UNIMUJER MATERNO INFANTIL.</a:t>
            </a:r>
          </a:p>
        </p:txBody>
      </p:sp>
      <p:sp>
        <p:nvSpPr>
          <p:cNvPr id="59" name="TextBox 26"/>
          <p:cNvSpPr txBox="1"/>
          <p:nvPr/>
        </p:nvSpPr>
        <p:spPr>
          <a:xfrm>
            <a:off x="1256421" y="5394338"/>
            <a:ext cx="16364367" cy="34116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algn="just">
              <a:lnSpc>
                <a:spcPts val="4529"/>
              </a:lnSpc>
              <a:defRPr sz="3200">
                <a:solidFill>
                  <a:srgbClr val="000000"/>
                </a:solidFill>
                <a:latin typeface="Arial   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/>
              <a:t>Diagnosticar la situación interna y externa de la organización que determine su ambiente competitivo.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/>
              <a:t>Analizar los parámetros existentes en el sector salud colombiano para el adecuado funcionamiento de la IPS UNIMUJER MATERNO INFANTIL.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/>
              <a:t>Formular un plan de acción que oriente el direccionamiento estratégico de la IPS UNIMUJER MATERNO INFANTIL.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>
            <a:extLst>
              <a:ext uri="{FF2B5EF4-FFF2-40B4-BE49-F238E27FC236}">
                <a16:creationId xmlns:a16="http://schemas.microsoft.com/office/drawing/2014/main" id="{0500D114-0DF2-CE48-1682-365347B4F2D4}"/>
              </a:ext>
            </a:extLst>
          </p:cNvPr>
          <p:cNvSpPr txBox="1"/>
          <p:nvPr/>
        </p:nvSpPr>
        <p:spPr>
          <a:xfrm>
            <a:off x="4419600" y="419100"/>
            <a:ext cx="6887148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>
                <a:latin typeface="Arial Black" panose="020B0A04020102020204" pitchFamily="34" charset="0"/>
                <a:cs typeface="Arial" pitchFamily="34" charset="0"/>
              </a:rPr>
              <a:t>REFERENTES TEÓRICOS</a:t>
            </a:r>
            <a:endParaRPr lang="es-ES" sz="5400" b="1">
              <a:latin typeface="Arial Black" panose="020B0A04020102020204" pitchFamily="34" charset="0"/>
              <a:cs typeface="Arial" pitchFamily="34" charset="0"/>
            </a:endParaRP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DCD19BDB-1E12-0B32-5C7D-8FFA7451C6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0799044"/>
              </p:ext>
            </p:extLst>
          </p:nvPr>
        </p:nvGraphicFramePr>
        <p:xfrm>
          <a:off x="1752600" y="1562100"/>
          <a:ext cx="15087600" cy="812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35860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/>
          <p:nvPr/>
        </p:nvSpPr>
        <p:spPr>
          <a:xfrm>
            <a:off x="2209799" y="1790700"/>
            <a:ext cx="13868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>
                <a:latin typeface="Arial Black" panose="020B0A04020102020204" pitchFamily="34" charset="0"/>
                <a:cs typeface="Arial" pitchFamily="34" charset="0"/>
              </a:rPr>
              <a:t>TIPO DE INVESTIGACIOÓN POBLACIÓN, MUESTRA.</a:t>
            </a:r>
            <a:endParaRPr lang="es-ES" sz="5400" b="1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69F28F8F-D41F-8312-245B-06D5D8240E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6529293"/>
              </p:ext>
            </p:extLst>
          </p:nvPr>
        </p:nvGraphicFramePr>
        <p:xfrm>
          <a:off x="892298" y="1562100"/>
          <a:ext cx="15621000" cy="955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1132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1828800" y="402093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D871EB1-F9C2-AAC2-BA16-79290E358531}"/>
              </a:ext>
            </a:extLst>
          </p:cNvPr>
          <p:cNvSpPr txBox="1"/>
          <p:nvPr/>
        </p:nvSpPr>
        <p:spPr>
          <a:xfrm>
            <a:off x="609600" y="1866900"/>
            <a:ext cx="17297400" cy="11033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algn="just">
              <a:lnSpc>
                <a:spcPts val="4529"/>
              </a:lnSpc>
              <a:defRPr sz="3200">
                <a:solidFill>
                  <a:srgbClr val="000000"/>
                </a:solidFill>
                <a:latin typeface="Arial   "/>
              </a:defRPr>
            </a:lvl1pPr>
          </a:lstStyle>
          <a:p>
            <a:r>
              <a:rPr lang="es-CO" b="1"/>
              <a:t>1. Diagnosticar la situación interna y externa de la organización que determine su ambiente competitivo.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4E342F6-0339-C256-7656-861DCC9542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68"/>
          <a:stretch/>
        </p:blipFill>
        <p:spPr bwMode="auto">
          <a:xfrm>
            <a:off x="1447800" y="3592930"/>
            <a:ext cx="5410200" cy="2773910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01A9ED68-0CF0-B722-90AB-5A0F10E41B65}"/>
              </a:ext>
            </a:extLst>
          </p:cNvPr>
          <p:cNvSpPr txBox="1"/>
          <p:nvPr/>
        </p:nvSpPr>
        <p:spPr>
          <a:xfrm>
            <a:off x="1447800" y="2933700"/>
            <a:ext cx="5410200" cy="6592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Aft>
                <a:spcPts val="2000"/>
              </a:spcAft>
            </a:pPr>
            <a:r>
              <a:rPr lang="es-CO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¿La IPS UNIMUJER cuenta con equipos innovadores en cada uno de sus consultorios?</a:t>
            </a:r>
            <a:endParaRPr lang="es-CO" sz="180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C40CE6FB-AFED-8D0D-B027-ED990D7B812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54"/>
          <a:stretch/>
        </p:blipFill>
        <p:spPr bwMode="auto">
          <a:xfrm>
            <a:off x="7239000" y="3592930"/>
            <a:ext cx="4980940" cy="2773910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5D09E492-C83B-5BC9-44AD-D0F7DAEC6955}"/>
              </a:ext>
            </a:extLst>
          </p:cNvPr>
          <p:cNvSpPr txBox="1"/>
          <p:nvPr/>
        </p:nvSpPr>
        <p:spPr>
          <a:xfrm>
            <a:off x="7239000" y="2948915"/>
            <a:ext cx="49809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Aft>
                <a:spcPts val="2000"/>
              </a:spcAft>
            </a:pPr>
            <a:r>
              <a:rPr lang="es-CO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¿La publicidad manejada por la IPS es clara sobre los servicios que oferta la misma?</a:t>
            </a:r>
            <a:endParaRPr lang="es-CO" sz="180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0922C157-C62E-5DC5-810D-AB55535D1012}"/>
              </a:ext>
            </a:extLst>
          </p:cNvPr>
          <p:cNvSpPr txBox="1"/>
          <p:nvPr/>
        </p:nvSpPr>
        <p:spPr>
          <a:xfrm>
            <a:off x="12600940" y="2948915"/>
            <a:ext cx="55896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lvl="0" algn="ctr">
              <a:spcAft>
                <a:spcPts val="2000"/>
              </a:spcAft>
              <a:defRPr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s-CO"/>
              <a:t>¿La IPS UNIMUJER cumple con los objetivos que se proyecta en los tiempos establecidos?</a:t>
            </a:r>
          </a:p>
        </p:txBody>
      </p:sp>
      <p:pic>
        <p:nvPicPr>
          <p:cNvPr id="17" name="Imagen 16" descr="Gráfico, Gráfico de barras&#10;&#10;Descripción generada automáticamente">
            <a:extLst>
              <a:ext uri="{FF2B5EF4-FFF2-40B4-BE49-F238E27FC236}">
                <a16:creationId xmlns:a16="http://schemas.microsoft.com/office/drawing/2014/main" id="{56B230E4-42B5-CC8B-9051-A24C402F5F8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58"/>
          <a:stretch/>
        </p:blipFill>
        <p:spPr bwMode="auto">
          <a:xfrm>
            <a:off x="12640735" y="3592930"/>
            <a:ext cx="5410200" cy="2773910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18D94885-D2FC-FBFC-E263-FF39D87887CE}"/>
              </a:ext>
            </a:extLst>
          </p:cNvPr>
          <p:cNvSpPr txBox="1"/>
          <p:nvPr/>
        </p:nvSpPr>
        <p:spPr>
          <a:xfrm>
            <a:off x="1224194" y="6627768"/>
            <a:ext cx="58574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Aft>
                <a:spcPts val="2000"/>
              </a:spcAft>
            </a:pPr>
            <a:r>
              <a:rPr lang="es-CO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¿Al momento que un usuario presente un problema, la IPS contribuye en dar solución?</a:t>
            </a:r>
            <a:endParaRPr lang="es-CO" sz="180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" name="Imagen 19" descr="Gráfico, Gráfico de barras&#10;&#10;Descripción generada automáticamente">
            <a:extLst>
              <a:ext uri="{FF2B5EF4-FFF2-40B4-BE49-F238E27FC236}">
                <a16:creationId xmlns:a16="http://schemas.microsoft.com/office/drawing/2014/main" id="{691AB3CC-4555-B02B-73A6-EE25A16AFEC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41"/>
          <a:stretch/>
        </p:blipFill>
        <p:spPr bwMode="auto">
          <a:xfrm>
            <a:off x="1447800" y="7269519"/>
            <a:ext cx="5410200" cy="2826981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A082EFA7-8073-0A48-0845-657EF41223F7}"/>
              </a:ext>
            </a:extLst>
          </p:cNvPr>
          <p:cNvSpPr txBox="1"/>
          <p:nvPr/>
        </p:nvSpPr>
        <p:spPr>
          <a:xfrm>
            <a:off x="7015566" y="6627768"/>
            <a:ext cx="52950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Aft>
                <a:spcPts val="2000"/>
              </a:spcAft>
            </a:pPr>
            <a:r>
              <a:rPr lang="es-CO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¿Las de atención al usuario, procuran atender a los clientes en el menor tiempo posible?</a:t>
            </a:r>
            <a:endParaRPr lang="es-CO" sz="180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49C7D7C5-497B-3A05-BCB9-FF74ABD83A8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07"/>
          <a:stretch/>
        </p:blipFill>
        <p:spPr bwMode="auto">
          <a:xfrm>
            <a:off x="7247890" y="7269519"/>
            <a:ext cx="4972050" cy="2826637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DF02777C-1B24-6592-4845-10556DEFDF7A}"/>
              </a:ext>
            </a:extLst>
          </p:cNvPr>
          <p:cNvSpPr txBox="1"/>
          <p:nvPr/>
        </p:nvSpPr>
        <p:spPr>
          <a:xfrm>
            <a:off x="12641790" y="6623189"/>
            <a:ext cx="5507991" cy="646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Aft>
                <a:spcPts val="2000"/>
              </a:spcAft>
            </a:pPr>
            <a:r>
              <a:rPr lang="es-CO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¿Los trabajadores de la IPS ofrecen un servicio oportuno y rápido a los usuarios?</a:t>
            </a:r>
            <a:endParaRPr lang="es-CO" sz="180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B87C87E6-4E4E-2B60-D145-64FED7B590B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16"/>
          <a:stretch/>
        </p:blipFill>
        <p:spPr bwMode="auto">
          <a:xfrm>
            <a:off x="12666305" y="7269519"/>
            <a:ext cx="5410200" cy="2826637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8272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1828800" y="402093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pic>
        <p:nvPicPr>
          <p:cNvPr id="1026" name="Picture 2" descr="Unimujer – Unimujer – MATERNO INFANTIL S.A.S">
            <a:extLst>
              <a:ext uri="{FF2B5EF4-FFF2-40B4-BE49-F238E27FC236}">
                <a16:creationId xmlns:a16="http://schemas.microsoft.com/office/drawing/2014/main" id="{47E2408C-9998-E155-C332-D6B8A8F3B4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4800" y="2059423"/>
            <a:ext cx="6667500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D871EB1-F9C2-AAC2-BA16-79290E358531}"/>
              </a:ext>
            </a:extLst>
          </p:cNvPr>
          <p:cNvSpPr txBox="1"/>
          <p:nvPr/>
        </p:nvSpPr>
        <p:spPr>
          <a:xfrm>
            <a:off x="609600" y="2298661"/>
            <a:ext cx="11010900" cy="11033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algn="just">
              <a:lnSpc>
                <a:spcPts val="4529"/>
              </a:lnSpc>
              <a:defRPr sz="3200">
                <a:solidFill>
                  <a:srgbClr val="000000"/>
                </a:solidFill>
                <a:latin typeface="Arial   "/>
              </a:defRPr>
            </a:lvl1pPr>
          </a:lstStyle>
          <a:p>
            <a:r>
              <a:rPr lang="es-CO" b="1"/>
              <a:t>1. Diagnosticar la situación interna y externa de la organización que determine su ambiente competitivo.</a:t>
            </a:r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C9E49C0E-0157-FACC-0EDC-FA057273FF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614975"/>
              </p:ext>
            </p:extLst>
          </p:nvPr>
        </p:nvGraphicFramePr>
        <p:xfrm>
          <a:off x="1981200" y="3860120"/>
          <a:ext cx="14973300" cy="5994908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328703652"/>
                    </a:ext>
                  </a:extLst>
                </a:gridCol>
                <a:gridCol w="6705600">
                  <a:extLst>
                    <a:ext uri="{9D8B030D-6E8A-4147-A177-3AD203B41FA5}">
                      <a16:colId xmlns:a16="http://schemas.microsoft.com/office/drawing/2014/main" val="4120281122"/>
                    </a:ext>
                  </a:extLst>
                </a:gridCol>
                <a:gridCol w="7048500">
                  <a:extLst>
                    <a:ext uri="{9D8B030D-6E8A-4147-A177-3AD203B41FA5}">
                      <a16:colId xmlns:a16="http://schemas.microsoft.com/office/drawing/2014/main" val="944619788"/>
                    </a:ext>
                  </a:extLst>
                </a:gridCol>
              </a:tblGrid>
              <a:tr h="151083">
                <a:tc rowSpan="4"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</a:rPr>
                        <a:t>MATRIZ DOFA 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67" marR="36667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</a:rPr>
                        <a:t>Fortalezas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67" marR="3666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2000"/>
                        </a:spcAft>
                      </a:pPr>
                      <a:r>
                        <a:rPr lang="es-CO" sz="1800">
                          <a:effectLst/>
                        </a:rPr>
                        <a:t>Debilidades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67" marR="36667" marT="0" marB="0"/>
                </a:tc>
                <a:extLst>
                  <a:ext uri="{0D108BD9-81ED-4DB2-BD59-A6C34878D82A}">
                    <a16:rowId xmlns:a16="http://schemas.microsoft.com/office/drawing/2014/main" val="1198296091"/>
                  </a:ext>
                </a:extLst>
              </a:tr>
              <a:tr h="232901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50000"/>
                        </a:lnSpc>
                        <a:buFont typeface="Times New Roman" panose="02020603050405020304" pitchFamily="18" charset="0"/>
                        <a:buChar char="-"/>
                      </a:pPr>
                      <a:r>
                        <a:rPr lang="es-CO" sz="1800">
                          <a:effectLst/>
                        </a:rPr>
                        <a:t>Equipos de alta calidad para los procedimientos.</a:t>
                      </a: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buFont typeface="Times New Roman" panose="02020603050405020304" pitchFamily="18" charset="0"/>
                        <a:buChar char="-"/>
                      </a:pPr>
                      <a:r>
                        <a:rPr lang="es-CO" sz="1800">
                          <a:effectLst/>
                        </a:rPr>
                        <a:t>Ambientación de las sedes de la IPS (amplias, limpias, iluminadas y cómodas).</a:t>
                      </a: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buFont typeface="Times New Roman" panose="02020603050405020304" pitchFamily="18" charset="0"/>
                        <a:buChar char="-"/>
                      </a:pPr>
                      <a:r>
                        <a:rPr lang="es-CO" sz="1800">
                          <a:effectLst/>
                        </a:rPr>
                        <a:t>Servicio con médicos altamente especializados en el ámbito (perinatal y prenatal).</a:t>
                      </a: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buFont typeface="Times New Roman" panose="02020603050405020304" pitchFamily="18" charset="0"/>
                        <a:buChar char="-"/>
                      </a:pPr>
                      <a:r>
                        <a:rPr lang="es-CO" sz="1800">
                          <a:effectLst/>
                        </a:rPr>
                        <a:t>Cobertura que tiene la IPS reflejada en sus sedes 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6667" marR="36667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buFont typeface="Times New Roman" panose="02020603050405020304" pitchFamily="18" charset="0"/>
                        <a:buChar char="-"/>
                      </a:pPr>
                      <a:r>
                        <a:rPr lang="es-CO" sz="1800">
                          <a:effectLst/>
                        </a:rPr>
                        <a:t>Poca capacitación en los nuevos métodos y modelos de salud Falta de personal.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buFont typeface="Times New Roman" panose="02020603050405020304" pitchFamily="18" charset="0"/>
                        <a:buChar char="-"/>
                      </a:pPr>
                      <a:r>
                        <a:rPr lang="es-CO" sz="1800">
                          <a:effectLst/>
                        </a:rPr>
                        <a:t>Falta de marketing.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buFont typeface="Times New Roman" panose="02020603050405020304" pitchFamily="18" charset="0"/>
                        <a:buChar char="-"/>
                      </a:pPr>
                      <a:r>
                        <a:rPr lang="es-CO" sz="1800">
                          <a:effectLst/>
                        </a:rPr>
                        <a:t>Poca atención humanizada.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buFont typeface="Times New Roman" panose="02020603050405020304" pitchFamily="18" charset="0"/>
                        <a:buChar char="-"/>
                      </a:pPr>
                      <a:r>
                        <a:rPr lang="es-CO" sz="1800">
                          <a:effectLst/>
                        </a:rPr>
                        <a:t>Presentación de los colaboradores.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buFont typeface="Times New Roman" panose="02020603050405020304" pitchFamily="18" charset="0"/>
                        <a:buChar char="-"/>
                      </a:pPr>
                      <a:r>
                        <a:rPr lang="es-CO" sz="1800">
                          <a:effectLst/>
                        </a:rPr>
                        <a:t>Poca atención de los dirigentes ante las problemáticas de la IPS 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200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s-CO" sz="1800">
                          <a:effectLst/>
                        </a:rPr>
                        <a:t>Falta de personal especializado para prestar sus servicios en la IPS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6667" marR="36667" marT="0" marB="0"/>
                </a:tc>
                <a:extLst>
                  <a:ext uri="{0D108BD9-81ED-4DB2-BD59-A6C34878D82A}">
                    <a16:rowId xmlns:a16="http://schemas.microsoft.com/office/drawing/2014/main" val="45521204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2000"/>
                        </a:spcAft>
                      </a:pPr>
                      <a:r>
                        <a:rPr lang="es-CO" sz="1800" b="1">
                          <a:solidFill>
                            <a:schemeClr val="bg1"/>
                          </a:solidFill>
                          <a:effectLst/>
                        </a:rPr>
                        <a:t>Oportunidades</a:t>
                      </a:r>
                      <a:endParaRPr lang="es-CO" sz="1800" b="1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67" marR="36667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2000"/>
                        </a:spcAft>
                      </a:pPr>
                      <a:r>
                        <a:rPr lang="es-CO" sz="1800" b="1">
                          <a:solidFill>
                            <a:schemeClr val="bg1"/>
                          </a:solidFill>
                          <a:effectLst/>
                        </a:rPr>
                        <a:t>Amenazas</a:t>
                      </a:r>
                      <a:endParaRPr lang="es-CO" sz="1800" b="1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67" marR="36667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315757"/>
                  </a:ext>
                </a:extLst>
              </a:tr>
              <a:tr h="188900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50000"/>
                        </a:lnSpc>
                        <a:buFont typeface="Times New Roman" panose="02020603050405020304" pitchFamily="18" charset="0"/>
                        <a:buChar char="-"/>
                      </a:pPr>
                      <a:r>
                        <a:rPr lang="es-CO" sz="1800">
                          <a:effectLst/>
                        </a:rPr>
                        <a:t>Oportunidad de crecimiento.</a:t>
                      </a: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buFont typeface="Times New Roman" panose="02020603050405020304" pitchFamily="18" charset="0"/>
                        <a:buChar char="-"/>
                      </a:pPr>
                      <a:r>
                        <a:rPr lang="es-CO" sz="1800">
                          <a:effectLst/>
                        </a:rPr>
                        <a:t>Nuevos servicios orientados al cuidado de la mujer.</a:t>
                      </a: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buFont typeface="Times New Roman" panose="02020603050405020304" pitchFamily="18" charset="0"/>
                        <a:buChar char="-"/>
                      </a:pPr>
                      <a:r>
                        <a:rPr lang="es-CO" sz="1800">
                          <a:effectLst/>
                        </a:rPr>
                        <a:t>Crecimiento en el mercado.</a:t>
                      </a: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buFont typeface="Times New Roman" panose="02020603050405020304" pitchFamily="18" charset="0"/>
                        <a:buChar char="-"/>
                      </a:pPr>
                      <a:r>
                        <a:rPr lang="es-CO" sz="1800">
                          <a:effectLst/>
                        </a:rPr>
                        <a:t>Posible cambio del régimen de salud en Colombia</a:t>
                      </a:r>
                    </a:p>
                    <a:p>
                      <a:pPr marL="318770" algn="l">
                        <a:lnSpc>
                          <a:spcPct val="150000"/>
                        </a:lnSpc>
                      </a:pPr>
                      <a:r>
                        <a:rPr lang="es-CO" sz="1800">
                          <a:effectLst/>
                        </a:rPr>
                        <a:t> 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67" marR="36667" marT="0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50000"/>
                        </a:lnSpc>
                        <a:buFont typeface="Times New Roman" panose="02020603050405020304" pitchFamily="18" charset="0"/>
                        <a:buChar char="-"/>
                      </a:pPr>
                      <a:r>
                        <a:rPr lang="es-CO" sz="1800">
                          <a:effectLst/>
                        </a:rPr>
                        <a:t>Disminución de los usuarios.</a:t>
                      </a: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buFont typeface="Times New Roman" panose="02020603050405020304" pitchFamily="18" charset="0"/>
                        <a:buChar char="-"/>
                      </a:pPr>
                      <a:r>
                        <a:rPr lang="es-CO" sz="1800">
                          <a:effectLst/>
                        </a:rPr>
                        <a:t>Poca innovación en los tiempos de espera.</a:t>
                      </a: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buFont typeface="Times New Roman" panose="02020603050405020304" pitchFamily="18" charset="0"/>
                        <a:buChar char="-"/>
                      </a:pPr>
                      <a:r>
                        <a:rPr lang="es-CO" sz="1800">
                          <a:effectLst/>
                        </a:rPr>
                        <a:t>Competencia laboral.</a:t>
                      </a: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buFont typeface="Times New Roman" panose="02020603050405020304" pitchFamily="18" charset="0"/>
                        <a:buChar char="-"/>
                      </a:pPr>
                      <a:r>
                        <a:rPr lang="es-CO" sz="1800">
                          <a:effectLst/>
                        </a:rPr>
                        <a:t>Poca actualización de los sistemas integrados de salud. </a:t>
                      </a: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buFont typeface="Times New Roman" panose="02020603050405020304" pitchFamily="18" charset="0"/>
                        <a:buChar char="-"/>
                      </a:pPr>
                      <a:r>
                        <a:rPr lang="es-CO" sz="1800" err="1">
                          <a:effectLst/>
                        </a:rPr>
                        <a:t>Pqrs</a:t>
                      </a:r>
                      <a:r>
                        <a:rPr lang="es-CO" sz="1800">
                          <a:effectLst/>
                        </a:rPr>
                        <a:t> instauradas contra la IPS</a:t>
                      </a: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spcAft>
                          <a:spcPts val="200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s-CO" sz="1800">
                          <a:effectLst/>
                        </a:rPr>
                        <a:t>Posible cambio del régimen de salud en Colombia</a:t>
                      </a:r>
                      <a:endParaRPr lang="es-CO" sz="1800">
                        <a:effectLst/>
                        <a:latin typeface="Arial" panose="020B060402020202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36667" marR="36667" marT="0" marB="0"/>
                </a:tc>
                <a:extLst>
                  <a:ext uri="{0D108BD9-81ED-4DB2-BD59-A6C34878D82A}">
                    <a16:rowId xmlns:a16="http://schemas.microsoft.com/office/drawing/2014/main" val="4647517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702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1792</Words>
  <Application>Microsoft Office PowerPoint</Application>
  <PresentationFormat>Personalizado</PresentationFormat>
  <Paragraphs>189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</dc:title>
  <dc:creator>Yazmin</dc:creator>
  <cp:lastModifiedBy>Daily Puerta</cp:lastModifiedBy>
  <cp:revision>2</cp:revision>
  <dcterms:created xsi:type="dcterms:W3CDTF">2006-08-16T00:00:00Z</dcterms:created>
  <dcterms:modified xsi:type="dcterms:W3CDTF">2024-07-23T11:43:47Z</dcterms:modified>
  <dc:identifier>DAFTPQDkLDU</dc:identifier>
</cp:coreProperties>
</file>