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99" r:id="rId3"/>
    <p:sldId id="310" r:id="rId4"/>
    <p:sldId id="311" r:id="rId5"/>
    <p:sldId id="309" r:id="rId6"/>
    <p:sldId id="308" r:id="rId7"/>
    <p:sldId id="307" r:id="rId8"/>
    <p:sldId id="312" r:id="rId9"/>
    <p:sldId id="313" r:id="rId10"/>
    <p:sldId id="314" r:id="rId11"/>
    <p:sldId id="306" r:id="rId12"/>
    <p:sldId id="315" r:id="rId13"/>
    <p:sldId id="321" r:id="rId14"/>
    <p:sldId id="324" r:id="rId15"/>
    <p:sldId id="325" r:id="rId16"/>
    <p:sldId id="326" r:id="rId17"/>
    <p:sldId id="327" r:id="rId18"/>
    <p:sldId id="328" r:id="rId19"/>
    <p:sldId id="329" r:id="rId20"/>
    <p:sldId id="331" r:id="rId21"/>
    <p:sldId id="330" r:id="rId22"/>
    <p:sldId id="332" r:id="rId23"/>
    <p:sldId id="333" r:id="rId24"/>
    <p:sldId id="304" r:id="rId25"/>
    <p:sldId id="334" r:id="rId26"/>
    <p:sldId id="303" r:id="rId27"/>
    <p:sldId id="300" r:id="rId28"/>
    <p:sldId id="302" r:id="rId29"/>
  </p:sldIdLst>
  <p:sldSz cx="9144000" cy="6858000" type="screen4x3"/>
  <p:notesSz cx="9144000" cy="6858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2" d="100"/>
          <a:sy n="62" d="100"/>
        </p:scale>
        <p:origin x="-1596" y="-22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4/8/2022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700" b="0" i="0">
                <a:solidFill>
                  <a:srgbClr val="003300"/>
                </a:solidFill>
                <a:latin typeface="Carlito"/>
                <a:cs typeface="Carlito"/>
              </a:defRPr>
            </a:lvl1pPr>
          </a:lstStyle>
          <a:p>
            <a:endParaRPr/>
          </a:p>
        </p:txBody>
      </p:sp>
      <p:sp>
        <p:nvSpPr>
          <p:cNvPr id="3" name="Holder 3"/>
          <p:cNvSpPr>
            <a:spLocks noGrp="1"/>
          </p:cNvSpPr>
          <p:nvPr>
            <p:ph type="body" idx="1"/>
          </p:nvPr>
        </p:nvSpPr>
        <p:spPr/>
        <p:txBody>
          <a:bodyPr lIns="0" tIns="0" rIns="0" bIns="0"/>
          <a:lstStyle>
            <a:lvl1pPr>
              <a:defRPr sz="2200" b="0" i="0">
                <a:solidFill>
                  <a:schemeClr val="bg1"/>
                </a:solidFill>
                <a:latin typeface="Carlito"/>
                <a:cs typeface="Carlito"/>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4/8/2022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6857998"/>
          </a:xfrm>
          <a:prstGeom prst="rect">
            <a:avLst/>
          </a:prstGeom>
          <a:blipFill>
            <a:blip r:embed="rId2" cstate="print"/>
            <a:stretch>
              <a:fillRect/>
            </a:stretch>
          </a:blipFill>
        </p:spPr>
        <p:txBody>
          <a:bodyPr wrap="square" lIns="0" tIns="0" rIns="0" bIns="0" rtlCol="0"/>
          <a:lstStyle/>
          <a:p>
            <a:endParaRPr/>
          </a:p>
        </p:txBody>
      </p:sp>
      <p:sp>
        <p:nvSpPr>
          <p:cNvPr id="17" name="bg object 17"/>
          <p:cNvSpPr/>
          <p:nvPr/>
        </p:nvSpPr>
        <p:spPr>
          <a:xfrm>
            <a:off x="1688592" y="1014983"/>
            <a:ext cx="6647688" cy="451103"/>
          </a:xfrm>
          <a:prstGeom prst="rect">
            <a:avLst/>
          </a:prstGeom>
          <a:blipFill>
            <a:blip r:embed="rId3" cstate="print"/>
            <a:stretch>
              <a:fillRect/>
            </a:stretch>
          </a:blipFill>
        </p:spPr>
        <p:txBody>
          <a:bodyPr wrap="square" lIns="0" tIns="0" rIns="0" bIns="0" rtlCol="0"/>
          <a:lstStyle/>
          <a:p>
            <a:endParaRPr/>
          </a:p>
        </p:txBody>
      </p:sp>
      <p:sp>
        <p:nvSpPr>
          <p:cNvPr id="18" name="bg object 18"/>
          <p:cNvSpPr/>
          <p:nvPr/>
        </p:nvSpPr>
        <p:spPr>
          <a:xfrm>
            <a:off x="3395471" y="1563624"/>
            <a:ext cx="3230879" cy="451103"/>
          </a:xfrm>
          <a:prstGeom prst="rect">
            <a:avLst/>
          </a:prstGeom>
          <a:blipFill>
            <a:blip r:embed="rId4" cstate="print"/>
            <a:stretch>
              <a:fillRect/>
            </a:stretch>
          </a:blipFill>
        </p:spPr>
        <p:txBody>
          <a:bodyPr wrap="square" lIns="0" tIns="0" rIns="0" bIns="0" rtlCol="0"/>
          <a:lstStyle/>
          <a:p>
            <a:endParaRPr/>
          </a:p>
        </p:txBody>
      </p:sp>
      <p:sp>
        <p:nvSpPr>
          <p:cNvPr id="19" name="bg object 19"/>
          <p:cNvSpPr/>
          <p:nvPr/>
        </p:nvSpPr>
        <p:spPr>
          <a:xfrm>
            <a:off x="2002917" y="727074"/>
            <a:ext cx="5923026" cy="299085"/>
          </a:xfrm>
          <a:prstGeom prst="rect">
            <a:avLst/>
          </a:prstGeom>
          <a:blipFill>
            <a:blip r:embed="rId5" cstate="print"/>
            <a:stretch>
              <a:fillRect/>
            </a:stretch>
          </a:blipFill>
        </p:spPr>
        <p:txBody>
          <a:bodyPr wrap="square" lIns="0" tIns="0" rIns="0" bIns="0" rtlCol="0"/>
          <a:lstStyle/>
          <a:p>
            <a:endParaRPr/>
          </a:p>
        </p:txBody>
      </p:sp>
      <p:sp>
        <p:nvSpPr>
          <p:cNvPr id="20" name="bg object 20"/>
          <p:cNvSpPr/>
          <p:nvPr/>
        </p:nvSpPr>
        <p:spPr>
          <a:xfrm>
            <a:off x="3154045" y="787272"/>
            <a:ext cx="3188335" cy="123189"/>
          </a:xfrm>
          <a:custGeom>
            <a:avLst/>
            <a:gdLst/>
            <a:ahLst/>
            <a:cxnLst/>
            <a:rect l="l" t="t" r="r" b="b"/>
            <a:pathLst>
              <a:path w="3188335" h="123190">
                <a:moveTo>
                  <a:pt x="3146679" y="0"/>
                </a:moveTo>
                <a:lnTo>
                  <a:pt x="3105912" y="122809"/>
                </a:lnTo>
                <a:lnTo>
                  <a:pt x="3187827" y="122809"/>
                </a:lnTo>
                <a:lnTo>
                  <a:pt x="3146933" y="0"/>
                </a:lnTo>
                <a:lnTo>
                  <a:pt x="3146679" y="0"/>
                </a:lnTo>
                <a:close/>
              </a:path>
              <a:path w="3188335" h="123190">
                <a:moveTo>
                  <a:pt x="40767" y="0"/>
                </a:moveTo>
                <a:lnTo>
                  <a:pt x="0" y="122809"/>
                </a:lnTo>
                <a:lnTo>
                  <a:pt x="81915" y="122809"/>
                </a:lnTo>
                <a:lnTo>
                  <a:pt x="41021" y="0"/>
                </a:lnTo>
                <a:lnTo>
                  <a:pt x="40767" y="0"/>
                </a:lnTo>
                <a:close/>
              </a:path>
            </a:pathLst>
          </a:custGeom>
          <a:ln w="9144">
            <a:solidFill>
              <a:srgbClr val="001F00"/>
            </a:solidFill>
          </a:ln>
        </p:spPr>
        <p:txBody>
          <a:bodyPr wrap="square" lIns="0" tIns="0" rIns="0" bIns="0" rtlCol="0"/>
          <a:lstStyle/>
          <a:p>
            <a:endParaRPr/>
          </a:p>
        </p:txBody>
      </p:sp>
      <p:sp>
        <p:nvSpPr>
          <p:cNvPr id="21" name="bg object 21"/>
          <p:cNvSpPr/>
          <p:nvPr/>
        </p:nvSpPr>
        <p:spPr>
          <a:xfrm>
            <a:off x="5531485" y="773556"/>
            <a:ext cx="129921" cy="205613"/>
          </a:xfrm>
          <a:prstGeom prst="rect">
            <a:avLst/>
          </a:prstGeom>
          <a:blipFill>
            <a:blip r:embed="rId6" cstate="print"/>
            <a:stretch>
              <a:fillRect/>
            </a:stretch>
          </a:blipFill>
        </p:spPr>
        <p:txBody>
          <a:bodyPr wrap="square" lIns="0" tIns="0" rIns="0" bIns="0" rtlCol="0"/>
          <a:lstStyle/>
          <a:p>
            <a:endParaRPr/>
          </a:p>
        </p:txBody>
      </p:sp>
      <p:sp>
        <p:nvSpPr>
          <p:cNvPr id="22" name="bg object 22"/>
          <p:cNvSpPr/>
          <p:nvPr/>
        </p:nvSpPr>
        <p:spPr>
          <a:xfrm>
            <a:off x="2867533" y="773556"/>
            <a:ext cx="129921" cy="205613"/>
          </a:xfrm>
          <a:prstGeom prst="rect">
            <a:avLst/>
          </a:prstGeom>
          <a:blipFill>
            <a:blip r:embed="rId7" cstate="print"/>
            <a:stretch>
              <a:fillRect/>
            </a:stretch>
          </a:blipFill>
        </p:spPr>
        <p:txBody>
          <a:bodyPr wrap="square" lIns="0" tIns="0" rIns="0" bIns="0" rtlCol="0"/>
          <a:lstStyle/>
          <a:p>
            <a:endParaRPr/>
          </a:p>
        </p:txBody>
      </p:sp>
      <p:sp>
        <p:nvSpPr>
          <p:cNvPr id="23" name="bg object 23"/>
          <p:cNvSpPr/>
          <p:nvPr/>
        </p:nvSpPr>
        <p:spPr>
          <a:xfrm>
            <a:off x="6784466" y="772540"/>
            <a:ext cx="89026" cy="91059"/>
          </a:xfrm>
          <a:prstGeom prst="rect">
            <a:avLst/>
          </a:prstGeom>
          <a:blipFill>
            <a:blip r:embed="rId8" cstate="print"/>
            <a:stretch>
              <a:fillRect/>
            </a:stretch>
          </a:blipFill>
        </p:spPr>
        <p:txBody>
          <a:bodyPr wrap="square" lIns="0" tIns="0" rIns="0" bIns="0" rtlCol="0"/>
          <a:lstStyle/>
          <a:p>
            <a:endParaRPr/>
          </a:p>
        </p:txBody>
      </p:sp>
      <p:sp>
        <p:nvSpPr>
          <p:cNvPr id="24" name="bg object 24"/>
          <p:cNvSpPr/>
          <p:nvPr/>
        </p:nvSpPr>
        <p:spPr>
          <a:xfrm>
            <a:off x="6528435" y="772540"/>
            <a:ext cx="89027" cy="91059"/>
          </a:xfrm>
          <a:prstGeom prst="rect">
            <a:avLst/>
          </a:prstGeom>
          <a:blipFill>
            <a:blip r:embed="rId8" cstate="print"/>
            <a:stretch>
              <a:fillRect/>
            </a:stretch>
          </a:blipFill>
        </p:spPr>
        <p:txBody>
          <a:bodyPr wrap="square" lIns="0" tIns="0" rIns="0" bIns="0" rtlCol="0"/>
          <a:lstStyle/>
          <a:p>
            <a:endParaRPr/>
          </a:p>
        </p:txBody>
      </p:sp>
      <p:sp>
        <p:nvSpPr>
          <p:cNvPr id="25" name="bg object 25"/>
          <p:cNvSpPr/>
          <p:nvPr/>
        </p:nvSpPr>
        <p:spPr>
          <a:xfrm>
            <a:off x="7026783" y="770635"/>
            <a:ext cx="159385" cy="211709"/>
          </a:xfrm>
          <a:prstGeom prst="rect">
            <a:avLst/>
          </a:prstGeom>
          <a:blipFill>
            <a:blip r:embed="rId9" cstate="print"/>
            <a:stretch>
              <a:fillRect/>
            </a:stretch>
          </a:blipFill>
        </p:spPr>
        <p:txBody>
          <a:bodyPr wrap="square" lIns="0" tIns="0" rIns="0" bIns="0" rtlCol="0"/>
          <a:lstStyle/>
          <a:p>
            <a:endParaRPr/>
          </a:p>
        </p:txBody>
      </p:sp>
      <p:sp>
        <p:nvSpPr>
          <p:cNvPr id="26" name="bg object 26"/>
          <p:cNvSpPr/>
          <p:nvPr/>
        </p:nvSpPr>
        <p:spPr>
          <a:xfrm>
            <a:off x="7709535" y="770635"/>
            <a:ext cx="159385" cy="211709"/>
          </a:xfrm>
          <a:prstGeom prst="rect">
            <a:avLst/>
          </a:prstGeom>
          <a:blipFill>
            <a:blip r:embed="rId10" cstate="print"/>
            <a:stretch>
              <a:fillRect/>
            </a:stretch>
          </a:blipFill>
        </p:spPr>
        <p:txBody>
          <a:bodyPr wrap="square" lIns="0" tIns="0" rIns="0" bIns="0" rtlCol="0"/>
          <a:lstStyle/>
          <a:p>
            <a:endParaRPr/>
          </a:p>
        </p:txBody>
      </p:sp>
      <p:sp>
        <p:nvSpPr>
          <p:cNvPr id="27" name="bg object 27"/>
          <p:cNvSpPr/>
          <p:nvPr/>
        </p:nvSpPr>
        <p:spPr>
          <a:xfrm>
            <a:off x="4548759" y="770635"/>
            <a:ext cx="159385" cy="211709"/>
          </a:xfrm>
          <a:prstGeom prst="rect">
            <a:avLst/>
          </a:prstGeom>
          <a:blipFill>
            <a:blip r:embed="rId9" cstate="print"/>
            <a:stretch>
              <a:fillRect/>
            </a:stretch>
          </a:blipFill>
        </p:spPr>
        <p:txBody>
          <a:bodyPr wrap="square" lIns="0" tIns="0" rIns="0" bIns="0" rtlCol="0"/>
          <a:lstStyle/>
          <a:p>
            <a:endParaRPr/>
          </a:p>
        </p:txBody>
      </p:sp>
      <p:sp>
        <p:nvSpPr>
          <p:cNvPr id="28" name="bg object 28"/>
          <p:cNvSpPr/>
          <p:nvPr/>
        </p:nvSpPr>
        <p:spPr>
          <a:xfrm>
            <a:off x="2002917" y="727074"/>
            <a:ext cx="5923280" cy="299085"/>
          </a:xfrm>
          <a:custGeom>
            <a:avLst/>
            <a:gdLst/>
            <a:ahLst/>
            <a:cxnLst/>
            <a:rect l="l" t="t" r="r" b="b"/>
            <a:pathLst>
              <a:path w="5923280" h="299084">
                <a:moveTo>
                  <a:pt x="4744847" y="5079"/>
                </a:moveTo>
                <a:lnTo>
                  <a:pt x="4819650" y="5079"/>
                </a:lnTo>
                <a:lnTo>
                  <a:pt x="4827269" y="5079"/>
                </a:lnTo>
                <a:lnTo>
                  <a:pt x="4833492" y="5207"/>
                </a:lnTo>
                <a:lnTo>
                  <a:pt x="4838318" y="5587"/>
                </a:lnTo>
                <a:lnTo>
                  <a:pt x="4843272" y="5841"/>
                </a:lnTo>
                <a:lnTo>
                  <a:pt x="4847716" y="6223"/>
                </a:lnTo>
                <a:lnTo>
                  <a:pt x="4889841" y="18377"/>
                </a:lnTo>
                <a:lnTo>
                  <a:pt x="4918773" y="47470"/>
                </a:lnTo>
                <a:lnTo>
                  <a:pt x="4926837" y="84327"/>
                </a:lnTo>
                <a:lnTo>
                  <a:pt x="4926601" y="91422"/>
                </a:lnTo>
                <a:lnTo>
                  <a:pt x="4912233" y="132079"/>
                </a:lnTo>
                <a:lnTo>
                  <a:pt x="4907533" y="138429"/>
                </a:lnTo>
                <a:lnTo>
                  <a:pt x="4870704" y="159638"/>
                </a:lnTo>
                <a:lnTo>
                  <a:pt x="4875022" y="161671"/>
                </a:lnTo>
                <a:lnTo>
                  <a:pt x="4903088" y="192532"/>
                </a:lnTo>
                <a:lnTo>
                  <a:pt x="4906136" y="197992"/>
                </a:lnTo>
                <a:lnTo>
                  <a:pt x="4909058" y="204088"/>
                </a:lnTo>
                <a:lnTo>
                  <a:pt x="4911852" y="210947"/>
                </a:lnTo>
                <a:lnTo>
                  <a:pt x="4936108" y="267842"/>
                </a:lnTo>
                <a:lnTo>
                  <a:pt x="4941697" y="284861"/>
                </a:lnTo>
                <a:lnTo>
                  <a:pt x="4941697" y="286385"/>
                </a:lnTo>
                <a:lnTo>
                  <a:pt x="4941697" y="288036"/>
                </a:lnTo>
                <a:lnTo>
                  <a:pt x="4941442" y="289433"/>
                </a:lnTo>
                <a:lnTo>
                  <a:pt x="4940808" y="290575"/>
                </a:lnTo>
                <a:lnTo>
                  <a:pt x="4940300" y="291591"/>
                </a:lnTo>
                <a:lnTo>
                  <a:pt x="4916551" y="295275"/>
                </a:lnTo>
                <a:lnTo>
                  <a:pt x="4909184" y="295275"/>
                </a:lnTo>
                <a:lnTo>
                  <a:pt x="4902834" y="295275"/>
                </a:lnTo>
                <a:lnTo>
                  <a:pt x="4878578" y="285496"/>
                </a:lnTo>
                <a:lnTo>
                  <a:pt x="4852669" y="220979"/>
                </a:lnTo>
                <a:lnTo>
                  <a:pt x="4833619" y="187325"/>
                </a:lnTo>
                <a:lnTo>
                  <a:pt x="4820919" y="178815"/>
                </a:lnTo>
                <a:lnTo>
                  <a:pt x="4816221" y="176911"/>
                </a:lnTo>
                <a:lnTo>
                  <a:pt x="4810759" y="175895"/>
                </a:lnTo>
                <a:lnTo>
                  <a:pt x="4804409" y="175895"/>
                </a:lnTo>
                <a:lnTo>
                  <a:pt x="4786122" y="175895"/>
                </a:lnTo>
                <a:lnTo>
                  <a:pt x="4786122" y="286003"/>
                </a:lnTo>
                <a:lnTo>
                  <a:pt x="4786122" y="287400"/>
                </a:lnTo>
                <a:lnTo>
                  <a:pt x="4785613" y="288798"/>
                </a:lnTo>
                <a:lnTo>
                  <a:pt x="4771008" y="294639"/>
                </a:lnTo>
                <a:lnTo>
                  <a:pt x="4767199" y="295148"/>
                </a:lnTo>
                <a:lnTo>
                  <a:pt x="4762500" y="295275"/>
                </a:lnTo>
                <a:lnTo>
                  <a:pt x="4756658" y="295275"/>
                </a:lnTo>
                <a:lnTo>
                  <a:pt x="4751069" y="295275"/>
                </a:lnTo>
                <a:lnTo>
                  <a:pt x="4746243" y="295148"/>
                </a:lnTo>
                <a:lnTo>
                  <a:pt x="4742560" y="294639"/>
                </a:lnTo>
                <a:lnTo>
                  <a:pt x="4738751" y="294259"/>
                </a:lnTo>
                <a:lnTo>
                  <a:pt x="4728717" y="289940"/>
                </a:lnTo>
                <a:lnTo>
                  <a:pt x="4727829" y="288798"/>
                </a:lnTo>
                <a:lnTo>
                  <a:pt x="4727448" y="287400"/>
                </a:lnTo>
                <a:lnTo>
                  <a:pt x="4727448" y="286003"/>
                </a:lnTo>
                <a:lnTo>
                  <a:pt x="4727448" y="23622"/>
                </a:lnTo>
                <a:lnTo>
                  <a:pt x="4727448" y="17145"/>
                </a:lnTo>
                <a:lnTo>
                  <a:pt x="4729099" y="12319"/>
                </a:lnTo>
                <a:lnTo>
                  <a:pt x="4732401" y="9525"/>
                </a:lnTo>
                <a:lnTo>
                  <a:pt x="4735830" y="6603"/>
                </a:lnTo>
                <a:lnTo>
                  <a:pt x="4739893" y="5079"/>
                </a:lnTo>
                <a:lnTo>
                  <a:pt x="4744847" y="5079"/>
                </a:lnTo>
                <a:close/>
              </a:path>
              <a:path w="5923280" h="299084">
                <a:moveTo>
                  <a:pt x="4488815" y="5079"/>
                </a:moveTo>
                <a:lnTo>
                  <a:pt x="4563617" y="5079"/>
                </a:lnTo>
                <a:lnTo>
                  <a:pt x="4571237" y="5079"/>
                </a:lnTo>
                <a:lnTo>
                  <a:pt x="4577460" y="5207"/>
                </a:lnTo>
                <a:lnTo>
                  <a:pt x="4582286" y="5587"/>
                </a:lnTo>
                <a:lnTo>
                  <a:pt x="4587239" y="5841"/>
                </a:lnTo>
                <a:lnTo>
                  <a:pt x="4591684" y="6223"/>
                </a:lnTo>
                <a:lnTo>
                  <a:pt x="4633809" y="18377"/>
                </a:lnTo>
                <a:lnTo>
                  <a:pt x="4662741" y="47470"/>
                </a:lnTo>
                <a:lnTo>
                  <a:pt x="4670806" y="84327"/>
                </a:lnTo>
                <a:lnTo>
                  <a:pt x="4670569" y="91422"/>
                </a:lnTo>
                <a:lnTo>
                  <a:pt x="4656201" y="132079"/>
                </a:lnTo>
                <a:lnTo>
                  <a:pt x="4651502" y="138429"/>
                </a:lnTo>
                <a:lnTo>
                  <a:pt x="4614672" y="159638"/>
                </a:lnTo>
                <a:lnTo>
                  <a:pt x="4618989" y="161671"/>
                </a:lnTo>
                <a:lnTo>
                  <a:pt x="4647057" y="192532"/>
                </a:lnTo>
                <a:lnTo>
                  <a:pt x="4650105" y="197992"/>
                </a:lnTo>
                <a:lnTo>
                  <a:pt x="4653026" y="204088"/>
                </a:lnTo>
                <a:lnTo>
                  <a:pt x="4655819" y="210947"/>
                </a:lnTo>
                <a:lnTo>
                  <a:pt x="4680077" y="267842"/>
                </a:lnTo>
                <a:lnTo>
                  <a:pt x="4685664" y="284861"/>
                </a:lnTo>
                <a:lnTo>
                  <a:pt x="4685664" y="286385"/>
                </a:lnTo>
                <a:lnTo>
                  <a:pt x="4685664" y="288036"/>
                </a:lnTo>
                <a:lnTo>
                  <a:pt x="4685410" y="289433"/>
                </a:lnTo>
                <a:lnTo>
                  <a:pt x="4684776" y="290575"/>
                </a:lnTo>
                <a:lnTo>
                  <a:pt x="4684267" y="291591"/>
                </a:lnTo>
                <a:lnTo>
                  <a:pt x="4660518" y="295275"/>
                </a:lnTo>
                <a:lnTo>
                  <a:pt x="4653153" y="295275"/>
                </a:lnTo>
                <a:lnTo>
                  <a:pt x="4646803" y="295275"/>
                </a:lnTo>
                <a:lnTo>
                  <a:pt x="4622546" y="285496"/>
                </a:lnTo>
                <a:lnTo>
                  <a:pt x="4596637" y="220979"/>
                </a:lnTo>
                <a:lnTo>
                  <a:pt x="4577587" y="187325"/>
                </a:lnTo>
                <a:lnTo>
                  <a:pt x="4564887" y="178815"/>
                </a:lnTo>
                <a:lnTo>
                  <a:pt x="4560188" y="176911"/>
                </a:lnTo>
                <a:lnTo>
                  <a:pt x="4554728" y="175895"/>
                </a:lnTo>
                <a:lnTo>
                  <a:pt x="4548378" y="175895"/>
                </a:lnTo>
                <a:lnTo>
                  <a:pt x="4530089" y="175895"/>
                </a:lnTo>
                <a:lnTo>
                  <a:pt x="4530089" y="286003"/>
                </a:lnTo>
                <a:lnTo>
                  <a:pt x="4530089" y="287400"/>
                </a:lnTo>
                <a:lnTo>
                  <a:pt x="4529582" y="288798"/>
                </a:lnTo>
                <a:lnTo>
                  <a:pt x="4528692" y="289940"/>
                </a:lnTo>
                <a:lnTo>
                  <a:pt x="4527677" y="291211"/>
                </a:lnTo>
                <a:lnTo>
                  <a:pt x="4526153" y="292100"/>
                </a:lnTo>
                <a:lnTo>
                  <a:pt x="4523866" y="292862"/>
                </a:lnTo>
                <a:lnTo>
                  <a:pt x="4521581" y="293624"/>
                </a:lnTo>
                <a:lnTo>
                  <a:pt x="4518659" y="294259"/>
                </a:lnTo>
                <a:lnTo>
                  <a:pt x="4514977" y="294639"/>
                </a:lnTo>
                <a:lnTo>
                  <a:pt x="4511166" y="295148"/>
                </a:lnTo>
                <a:lnTo>
                  <a:pt x="4506467" y="295275"/>
                </a:lnTo>
                <a:lnTo>
                  <a:pt x="4500626" y="295275"/>
                </a:lnTo>
                <a:lnTo>
                  <a:pt x="4495037" y="295275"/>
                </a:lnTo>
                <a:lnTo>
                  <a:pt x="4490211" y="295148"/>
                </a:lnTo>
                <a:lnTo>
                  <a:pt x="4486529" y="294639"/>
                </a:lnTo>
                <a:lnTo>
                  <a:pt x="4482719" y="294259"/>
                </a:lnTo>
                <a:lnTo>
                  <a:pt x="4472685" y="289940"/>
                </a:lnTo>
                <a:lnTo>
                  <a:pt x="4471797" y="288798"/>
                </a:lnTo>
                <a:lnTo>
                  <a:pt x="4471416" y="287400"/>
                </a:lnTo>
                <a:lnTo>
                  <a:pt x="4471416" y="286003"/>
                </a:lnTo>
                <a:lnTo>
                  <a:pt x="4471416" y="23622"/>
                </a:lnTo>
                <a:lnTo>
                  <a:pt x="4471416" y="17145"/>
                </a:lnTo>
                <a:lnTo>
                  <a:pt x="4473067" y="12319"/>
                </a:lnTo>
                <a:lnTo>
                  <a:pt x="4476369" y="9525"/>
                </a:lnTo>
                <a:lnTo>
                  <a:pt x="4479798" y="6603"/>
                </a:lnTo>
                <a:lnTo>
                  <a:pt x="4483861" y="5079"/>
                </a:lnTo>
                <a:lnTo>
                  <a:pt x="4488815" y="5079"/>
                </a:lnTo>
                <a:close/>
              </a:path>
              <a:path w="5923280" h="299084">
                <a:moveTo>
                  <a:pt x="3781679" y="5079"/>
                </a:moveTo>
                <a:lnTo>
                  <a:pt x="3925951" y="5079"/>
                </a:lnTo>
                <a:lnTo>
                  <a:pt x="3927221" y="5079"/>
                </a:lnTo>
                <a:lnTo>
                  <a:pt x="3928363" y="5461"/>
                </a:lnTo>
                <a:lnTo>
                  <a:pt x="3929506" y="6223"/>
                </a:lnTo>
                <a:lnTo>
                  <a:pt x="3930523" y="6985"/>
                </a:lnTo>
                <a:lnTo>
                  <a:pt x="3931411" y="8254"/>
                </a:lnTo>
                <a:lnTo>
                  <a:pt x="3932174" y="10160"/>
                </a:lnTo>
                <a:lnTo>
                  <a:pt x="3932935" y="11937"/>
                </a:lnTo>
                <a:lnTo>
                  <a:pt x="3933444" y="14350"/>
                </a:lnTo>
                <a:lnTo>
                  <a:pt x="3933825" y="17272"/>
                </a:lnTo>
                <a:lnTo>
                  <a:pt x="3934205" y="20192"/>
                </a:lnTo>
                <a:lnTo>
                  <a:pt x="3934332" y="23875"/>
                </a:lnTo>
                <a:lnTo>
                  <a:pt x="3934332" y="28321"/>
                </a:lnTo>
                <a:lnTo>
                  <a:pt x="3934332" y="32512"/>
                </a:lnTo>
                <a:lnTo>
                  <a:pt x="3927221" y="51053"/>
                </a:lnTo>
                <a:lnTo>
                  <a:pt x="3925951" y="51053"/>
                </a:lnTo>
                <a:lnTo>
                  <a:pt x="3822700" y="51053"/>
                </a:lnTo>
                <a:lnTo>
                  <a:pt x="3822700" y="121665"/>
                </a:lnTo>
                <a:lnTo>
                  <a:pt x="3910076" y="121665"/>
                </a:lnTo>
                <a:lnTo>
                  <a:pt x="3911346" y="121665"/>
                </a:lnTo>
                <a:lnTo>
                  <a:pt x="3918711" y="140080"/>
                </a:lnTo>
                <a:lnTo>
                  <a:pt x="3918711" y="144145"/>
                </a:lnTo>
                <a:lnTo>
                  <a:pt x="3918711" y="148462"/>
                </a:lnTo>
                <a:lnTo>
                  <a:pt x="3916553" y="161671"/>
                </a:lnTo>
                <a:lnTo>
                  <a:pt x="3915791" y="163449"/>
                </a:lnTo>
                <a:lnTo>
                  <a:pt x="3914775" y="164591"/>
                </a:lnTo>
                <a:lnTo>
                  <a:pt x="3913758" y="165353"/>
                </a:lnTo>
                <a:lnTo>
                  <a:pt x="3912616" y="166115"/>
                </a:lnTo>
                <a:lnTo>
                  <a:pt x="3911346" y="166497"/>
                </a:lnTo>
                <a:lnTo>
                  <a:pt x="3910076" y="166497"/>
                </a:lnTo>
                <a:lnTo>
                  <a:pt x="3822700" y="166497"/>
                </a:lnTo>
                <a:lnTo>
                  <a:pt x="3822700" y="248030"/>
                </a:lnTo>
                <a:lnTo>
                  <a:pt x="3926840" y="248030"/>
                </a:lnTo>
                <a:lnTo>
                  <a:pt x="3928109" y="248030"/>
                </a:lnTo>
                <a:lnTo>
                  <a:pt x="3934968" y="260223"/>
                </a:lnTo>
                <a:lnTo>
                  <a:pt x="3935349" y="263016"/>
                </a:lnTo>
                <a:lnTo>
                  <a:pt x="3935476" y="266700"/>
                </a:lnTo>
                <a:lnTo>
                  <a:pt x="3935476" y="271017"/>
                </a:lnTo>
                <a:lnTo>
                  <a:pt x="3935476" y="275336"/>
                </a:lnTo>
                <a:lnTo>
                  <a:pt x="3930523" y="292735"/>
                </a:lnTo>
                <a:lnTo>
                  <a:pt x="3929379" y="293624"/>
                </a:lnTo>
                <a:lnTo>
                  <a:pt x="3928109" y="294004"/>
                </a:lnTo>
                <a:lnTo>
                  <a:pt x="3926840" y="294004"/>
                </a:lnTo>
                <a:lnTo>
                  <a:pt x="3781679" y="294004"/>
                </a:lnTo>
                <a:lnTo>
                  <a:pt x="3776726" y="294004"/>
                </a:lnTo>
                <a:lnTo>
                  <a:pt x="3772661" y="292480"/>
                </a:lnTo>
                <a:lnTo>
                  <a:pt x="3769232" y="289687"/>
                </a:lnTo>
                <a:lnTo>
                  <a:pt x="3765930" y="286765"/>
                </a:lnTo>
                <a:lnTo>
                  <a:pt x="3764279" y="282066"/>
                </a:lnTo>
                <a:lnTo>
                  <a:pt x="3764279" y="275463"/>
                </a:lnTo>
                <a:lnTo>
                  <a:pt x="3764279" y="23622"/>
                </a:lnTo>
                <a:lnTo>
                  <a:pt x="3764279" y="17145"/>
                </a:lnTo>
                <a:lnTo>
                  <a:pt x="3765930" y="12319"/>
                </a:lnTo>
                <a:lnTo>
                  <a:pt x="3769232" y="9525"/>
                </a:lnTo>
                <a:lnTo>
                  <a:pt x="3772661" y="6603"/>
                </a:lnTo>
                <a:lnTo>
                  <a:pt x="3776726" y="5079"/>
                </a:lnTo>
                <a:lnTo>
                  <a:pt x="3781679" y="5079"/>
                </a:lnTo>
                <a:close/>
              </a:path>
              <a:path w="5923280" h="299084">
                <a:moveTo>
                  <a:pt x="3492119" y="5079"/>
                </a:moveTo>
                <a:lnTo>
                  <a:pt x="3566286" y="5079"/>
                </a:lnTo>
                <a:lnTo>
                  <a:pt x="3584811" y="5649"/>
                </a:lnTo>
                <a:lnTo>
                  <a:pt x="3631692" y="14097"/>
                </a:lnTo>
                <a:lnTo>
                  <a:pt x="3667339" y="32581"/>
                </a:lnTo>
                <a:lnTo>
                  <a:pt x="3693302" y="60817"/>
                </a:lnTo>
                <a:lnTo>
                  <a:pt x="3709265" y="98407"/>
                </a:lnTo>
                <a:lnTo>
                  <a:pt x="3714623" y="145287"/>
                </a:lnTo>
                <a:lnTo>
                  <a:pt x="3713980" y="164459"/>
                </a:lnTo>
                <a:lnTo>
                  <a:pt x="3704335" y="213233"/>
                </a:lnTo>
                <a:lnTo>
                  <a:pt x="3683636" y="249809"/>
                </a:lnTo>
                <a:lnTo>
                  <a:pt x="3652964" y="274859"/>
                </a:lnTo>
                <a:lnTo>
                  <a:pt x="3612693" y="289290"/>
                </a:lnTo>
                <a:lnTo>
                  <a:pt x="3561079" y="294004"/>
                </a:lnTo>
                <a:lnTo>
                  <a:pt x="3492119" y="294004"/>
                </a:lnTo>
                <a:lnTo>
                  <a:pt x="3487166" y="294004"/>
                </a:lnTo>
                <a:lnTo>
                  <a:pt x="3483102" y="292480"/>
                </a:lnTo>
                <a:lnTo>
                  <a:pt x="3479673" y="289687"/>
                </a:lnTo>
                <a:lnTo>
                  <a:pt x="3476371" y="286765"/>
                </a:lnTo>
                <a:lnTo>
                  <a:pt x="3474720" y="282066"/>
                </a:lnTo>
                <a:lnTo>
                  <a:pt x="3474720" y="275463"/>
                </a:lnTo>
                <a:lnTo>
                  <a:pt x="3474720" y="23622"/>
                </a:lnTo>
                <a:lnTo>
                  <a:pt x="3474720" y="17145"/>
                </a:lnTo>
                <a:lnTo>
                  <a:pt x="3476371" y="12319"/>
                </a:lnTo>
                <a:lnTo>
                  <a:pt x="3479673" y="9525"/>
                </a:lnTo>
                <a:lnTo>
                  <a:pt x="3483102" y="6603"/>
                </a:lnTo>
                <a:lnTo>
                  <a:pt x="3487166" y="5079"/>
                </a:lnTo>
                <a:lnTo>
                  <a:pt x="3492119" y="5079"/>
                </a:lnTo>
                <a:close/>
              </a:path>
              <a:path w="5923280" h="299084">
                <a:moveTo>
                  <a:pt x="2268982" y="5079"/>
                </a:moveTo>
                <a:lnTo>
                  <a:pt x="2472562" y="5079"/>
                </a:lnTo>
                <a:lnTo>
                  <a:pt x="2473833" y="5079"/>
                </a:lnTo>
                <a:lnTo>
                  <a:pt x="2475103" y="5461"/>
                </a:lnTo>
                <a:lnTo>
                  <a:pt x="2476246" y="6350"/>
                </a:lnTo>
                <a:lnTo>
                  <a:pt x="2477388" y="7112"/>
                </a:lnTo>
                <a:lnTo>
                  <a:pt x="2478278" y="8509"/>
                </a:lnTo>
                <a:lnTo>
                  <a:pt x="2479040" y="10413"/>
                </a:lnTo>
                <a:lnTo>
                  <a:pt x="2479802" y="12191"/>
                </a:lnTo>
                <a:lnTo>
                  <a:pt x="2480310" y="14732"/>
                </a:lnTo>
                <a:lnTo>
                  <a:pt x="2480691" y="17779"/>
                </a:lnTo>
                <a:lnTo>
                  <a:pt x="2481072" y="20954"/>
                </a:lnTo>
                <a:lnTo>
                  <a:pt x="2481198" y="24764"/>
                </a:lnTo>
                <a:lnTo>
                  <a:pt x="2481198" y="29210"/>
                </a:lnTo>
                <a:lnTo>
                  <a:pt x="2481198" y="33527"/>
                </a:lnTo>
                <a:lnTo>
                  <a:pt x="2479040" y="47625"/>
                </a:lnTo>
                <a:lnTo>
                  <a:pt x="2478278" y="49529"/>
                </a:lnTo>
                <a:lnTo>
                  <a:pt x="2477388" y="50926"/>
                </a:lnTo>
                <a:lnTo>
                  <a:pt x="2476246" y="51815"/>
                </a:lnTo>
                <a:lnTo>
                  <a:pt x="2475103" y="52704"/>
                </a:lnTo>
                <a:lnTo>
                  <a:pt x="2473833" y="53086"/>
                </a:lnTo>
                <a:lnTo>
                  <a:pt x="2472562" y="53086"/>
                </a:lnTo>
                <a:lnTo>
                  <a:pt x="2400172" y="53086"/>
                </a:lnTo>
                <a:lnTo>
                  <a:pt x="2400172" y="286003"/>
                </a:lnTo>
                <a:lnTo>
                  <a:pt x="2400172" y="287400"/>
                </a:lnTo>
                <a:lnTo>
                  <a:pt x="2399665" y="288798"/>
                </a:lnTo>
                <a:lnTo>
                  <a:pt x="2398775" y="289940"/>
                </a:lnTo>
                <a:lnTo>
                  <a:pt x="2397760" y="291211"/>
                </a:lnTo>
                <a:lnTo>
                  <a:pt x="2396235" y="292100"/>
                </a:lnTo>
                <a:lnTo>
                  <a:pt x="2393949" y="292862"/>
                </a:lnTo>
                <a:lnTo>
                  <a:pt x="2391663" y="293624"/>
                </a:lnTo>
                <a:lnTo>
                  <a:pt x="2388743" y="294259"/>
                </a:lnTo>
                <a:lnTo>
                  <a:pt x="2384933" y="294639"/>
                </a:lnTo>
                <a:lnTo>
                  <a:pt x="2381122" y="295148"/>
                </a:lnTo>
                <a:lnTo>
                  <a:pt x="2376423" y="295275"/>
                </a:lnTo>
                <a:lnTo>
                  <a:pt x="2370709" y="295275"/>
                </a:lnTo>
                <a:lnTo>
                  <a:pt x="2365121" y="295275"/>
                </a:lnTo>
                <a:lnTo>
                  <a:pt x="2360295" y="295148"/>
                </a:lnTo>
                <a:lnTo>
                  <a:pt x="2356611" y="294639"/>
                </a:lnTo>
                <a:lnTo>
                  <a:pt x="2352802" y="294259"/>
                </a:lnTo>
                <a:lnTo>
                  <a:pt x="2342769" y="289940"/>
                </a:lnTo>
                <a:lnTo>
                  <a:pt x="2341753" y="288798"/>
                </a:lnTo>
                <a:lnTo>
                  <a:pt x="2341245" y="287400"/>
                </a:lnTo>
                <a:lnTo>
                  <a:pt x="2341245" y="286003"/>
                </a:lnTo>
                <a:lnTo>
                  <a:pt x="2341245" y="53086"/>
                </a:lnTo>
                <a:lnTo>
                  <a:pt x="2268982" y="53086"/>
                </a:lnTo>
                <a:lnTo>
                  <a:pt x="2267458" y="53086"/>
                </a:lnTo>
                <a:lnTo>
                  <a:pt x="2266187" y="52704"/>
                </a:lnTo>
                <a:lnTo>
                  <a:pt x="2265172" y="51815"/>
                </a:lnTo>
                <a:lnTo>
                  <a:pt x="2264156" y="50926"/>
                </a:lnTo>
                <a:lnTo>
                  <a:pt x="2263267" y="49529"/>
                </a:lnTo>
                <a:lnTo>
                  <a:pt x="2262505" y="47625"/>
                </a:lnTo>
                <a:lnTo>
                  <a:pt x="2261743" y="45720"/>
                </a:lnTo>
                <a:lnTo>
                  <a:pt x="2261108" y="43307"/>
                </a:lnTo>
                <a:lnTo>
                  <a:pt x="2260727" y="40259"/>
                </a:lnTo>
                <a:lnTo>
                  <a:pt x="2260472" y="37211"/>
                </a:lnTo>
                <a:lnTo>
                  <a:pt x="2260219" y="33527"/>
                </a:lnTo>
                <a:lnTo>
                  <a:pt x="2260219" y="29210"/>
                </a:lnTo>
                <a:lnTo>
                  <a:pt x="2260219" y="24764"/>
                </a:lnTo>
                <a:lnTo>
                  <a:pt x="2262505" y="10413"/>
                </a:lnTo>
                <a:lnTo>
                  <a:pt x="2263267" y="8509"/>
                </a:lnTo>
                <a:lnTo>
                  <a:pt x="2264156" y="7112"/>
                </a:lnTo>
                <a:lnTo>
                  <a:pt x="2265172" y="6350"/>
                </a:lnTo>
                <a:lnTo>
                  <a:pt x="2266187" y="5461"/>
                </a:lnTo>
                <a:lnTo>
                  <a:pt x="2267458" y="5079"/>
                </a:lnTo>
                <a:lnTo>
                  <a:pt x="2268982" y="5079"/>
                </a:lnTo>
                <a:close/>
              </a:path>
              <a:path w="5923280" h="299084">
                <a:moveTo>
                  <a:pt x="1782191" y="5079"/>
                </a:moveTo>
                <a:lnTo>
                  <a:pt x="1926462" y="5079"/>
                </a:lnTo>
                <a:lnTo>
                  <a:pt x="1927733" y="5079"/>
                </a:lnTo>
                <a:lnTo>
                  <a:pt x="1928875" y="5461"/>
                </a:lnTo>
                <a:lnTo>
                  <a:pt x="1930019" y="6223"/>
                </a:lnTo>
                <a:lnTo>
                  <a:pt x="1931034" y="6985"/>
                </a:lnTo>
                <a:lnTo>
                  <a:pt x="1931923" y="8254"/>
                </a:lnTo>
                <a:lnTo>
                  <a:pt x="1932685" y="10160"/>
                </a:lnTo>
                <a:lnTo>
                  <a:pt x="1933447" y="11937"/>
                </a:lnTo>
                <a:lnTo>
                  <a:pt x="1933956" y="14350"/>
                </a:lnTo>
                <a:lnTo>
                  <a:pt x="1934336" y="17272"/>
                </a:lnTo>
                <a:lnTo>
                  <a:pt x="1934718" y="20192"/>
                </a:lnTo>
                <a:lnTo>
                  <a:pt x="1934845" y="23875"/>
                </a:lnTo>
                <a:lnTo>
                  <a:pt x="1934845" y="28321"/>
                </a:lnTo>
                <a:lnTo>
                  <a:pt x="1934845" y="32512"/>
                </a:lnTo>
                <a:lnTo>
                  <a:pt x="1932685" y="45974"/>
                </a:lnTo>
                <a:lnTo>
                  <a:pt x="1931923" y="47751"/>
                </a:lnTo>
                <a:lnTo>
                  <a:pt x="1931034" y="49022"/>
                </a:lnTo>
                <a:lnTo>
                  <a:pt x="1930019" y="49911"/>
                </a:lnTo>
                <a:lnTo>
                  <a:pt x="1928875" y="50673"/>
                </a:lnTo>
                <a:lnTo>
                  <a:pt x="1927733" y="51053"/>
                </a:lnTo>
                <a:lnTo>
                  <a:pt x="1926462" y="51053"/>
                </a:lnTo>
                <a:lnTo>
                  <a:pt x="1823211" y="51053"/>
                </a:lnTo>
                <a:lnTo>
                  <a:pt x="1823211" y="121665"/>
                </a:lnTo>
                <a:lnTo>
                  <a:pt x="1910587" y="121665"/>
                </a:lnTo>
                <a:lnTo>
                  <a:pt x="1911858" y="121665"/>
                </a:lnTo>
                <a:lnTo>
                  <a:pt x="1919223" y="140080"/>
                </a:lnTo>
                <a:lnTo>
                  <a:pt x="1919223" y="144145"/>
                </a:lnTo>
                <a:lnTo>
                  <a:pt x="1919223" y="148462"/>
                </a:lnTo>
                <a:lnTo>
                  <a:pt x="1917065" y="161671"/>
                </a:lnTo>
                <a:lnTo>
                  <a:pt x="1916303" y="163449"/>
                </a:lnTo>
                <a:lnTo>
                  <a:pt x="1915286" y="164591"/>
                </a:lnTo>
                <a:lnTo>
                  <a:pt x="1914270" y="165353"/>
                </a:lnTo>
                <a:lnTo>
                  <a:pt x="1913128" y="166115"/>
                </a:lnTo>
                <a:lnTo>
                  <a:pt x="1911858" y="166497"/>
                </a:lnTo>
                <a:lnTo>
                  <a:pt x="1910587" y="166497"/>
                </a:lnTo>
                <a:lnTo>
                  <a:pt x="1823211" y="166497"/>
                </a:lnTo>
                <a:lnTo>
                  <a:pt x="1823211" y="248030"/>
                </a:lnTo>
                <a:lnTo>
                  <a:pt x="1927352" y="248030"/>
                </a:lnTo>
                <a:lnTo>
                  <a:pt x="1928621" y="248030"/>
                </a:lnTo>
                <a:lnTo>
                  <a:pt x="1935480" y="260223"/>
                </a:lnTo>
                <a:lnTo>
                  <a:pt x="1935860" y="263016"/>
                </a:lnTo>
                <a:lnTo>
                  <a:pt x="1935987" y="266700"/>
                </a:lnTo>
                <a:lnTo>
                  <a:pt x="1935987" y="271017"/>
                </a:lnTo>
                <a:lnTo>
                  <a:pt x="1935987" y="275336"/>
                </a:lnTo>
                <a:lnTo>
                  <a:pt x="1931034" y="292735"/>
                </a:lnTo>
                <a:lnTo>
                  <a:pt x="1929892" y="293624"/>
                </a:lnTo>
                <a:lnTo>
                  <a:pt x="1928621" y="294004"/>
                </a:lnTo>
                <a:lnTo>
                  <a:pt x="1927352" y="294004"/>
                </a:lnTo>
                <a:lnTo>
                  <a:pt x="1782191" y="294004"/>
                </a:lnTo>
                <a:lnTo>
                  <a:pt x="1777237" y="294004"/>
                </a:lnTo>
                <a:lnTo>
                  <a:pt x="1773173" y="292480"/>
                </a:lnTo>
                <a:lnTo>
                  <a:pt x="1769745" y="289687"/>
                </a:lnTo>
                <a:lnTo>
                  <a:pt x="1766443" y="286765"/>
                </a:lnTo>
                <a:lnTo>
                  <a:pt x="1764792" y="282066"/>
                </a:lnTo>
                <a:lnTo>
                  <a:pt x="1764792" y="275463"/>
                </a:lnTo>
                <a:lnTo>
                  <a:pt x="1764792" y="23622"/>
                </a:lnTo>
                <a:lnTo>
                  <a:pt x="1764792" y="17145"/>
                </a:lnTo>
                <a:lnTo>
                  <a:pt x="1766443" y="12319"/>
                </a:lnTo>
                <a:lnTo>
                  <a:pt x="1769745" y="9525"/>
                </a:lnTo>
                <a:lnTo>
                  <a:pt x="1773173" y="6603"/>
                </a:lnTo>
                <a:lnTo>
                  <a:pt x="1777237" y="5079"/>
                </a:lnTo>
                <a:lnTo>
                  <a:pt x="1782191" y="5079"/>
                </a:lnTo>
                <a:close/>
              </a:path>
              <a:path w="5923280" h="299084">
                <a:moveTo>
                  <a:pt x="1387602" y="5079"/>
                </a:moveTo>
                <a:lnTo>
                  <a:pt x="1425956" y="5079"/>
                </a:lnTo>
                <a:lnTo>
                  <a:pt x="1432813" y="5079"/>
                </a:lnTo>
                <a:lnTo>
                  <a:pt x="1438656" y="5714"/>
                </a:lnTo>
                <a:lnTo>
                  <a:pt x="1469770" y="32130"/>
                </a:lnTo>
                <a:lnTo>
                  <a:pt x="1471548" y="38353"/>
                </a:lnTo>
                <a:lnTo>
                  <a:pt x="1534033" y="210438"/>
                </a:lnTo>
                <a:lnTo>
                  <a:pt x="1534921" y="210438"/>
                </a:lnTo>
                <a:lnTo>
                  <a:pt x="1599692" y="38862"/>
                </a:lnTo>
                <a:lnTo>
                  <a:pt x="1601596" y="32512"/>
                </a:lnTo>
                <a:lnTo>
                  <a:pt x="1603756" y="27304"/>
                </a:lnTo>
                <a:lnTo>
                  <a:pt x="1606042" y="22987"/>
                </a:lnTo>
                <a:lnTo>
                  <a:pt x="1608328" y="18669"/>
                </a:lnTo>
                <a:lnTo>
                  <a:pt x="1610995" y="15112"/>
                </a:lnTo>
                <a:lnTo>
                  <a:pt x="1614043" y="12446"/>
                </a:lnTo>
                <a:lnTo>
                  <a:pt x="1617091" y="9778"/>
                </a:lnTo>
                <a:lnTo>
                  <a:pt x="1620773" y="7874"/>
                </a:lnTo>
                <a:lnTo>
                  <a:pt x="1624837" y="6730"/>
                </a:lnTo>
                <a:lnTo>
                  <a:pt x="1629029" y="5714"/>
                </a:lnTo>
                <a:lnTo>
                  <a:pt x="1633855" y="5079"/>
                </a:lnTo>
                <a:lnTo>
                  <a:pt x="1639443" y="5079"/>
                </a:lnTo>
                <a:lnTo>
                  <a:pt x="1678940" y="5079"/>
                </a:lnTo>
                <a:lnTo>
                  <a:pt x="1682877" y="5079"/>
                </a:lnTo>
                <a:lnTo>
                  <a:pt x="1686433" y="5587"/>
                </a:lnTo>
                <a:lnTo>
                  <a:pt x="1689354" y="6730"/>
                </a:lnTo>
                <a:lnTo>
                  <a:pt x="1692147" y="7747"/>
                </a:lnTo>
                <a:lnTo>
                  <a:pt x="1700657" y="18669"/>
                </a:lnTo>
                <a:lnTo>
                  <a:pt x="1701672" y="21462"/>
                </a:lnTo>
                <a:lnTo>
                  <a:pt x="1702181" y="24891"/>
                </a:lnTo>
                <a:lnTo>
                  <a:pt x="1702181" y="28575"/>
                </a:lnTo>
                <a:lnTo>
                  <a:pt x="1702181" y="286003"/>
                </a:lnTo>
                <a:lnTo>
                  <a:pt x="1702181" y="287400"/>
                </a:lnTo>
                <a:lnTo>
                  <a:pt x="1701672" y="288798"/>
                </a:lnTo>
                <a:lnTo>
                  <a:pt x="1700910" y="289940"/>
                </a:lnTo>
                <a:lnTo>
                  <a:pt x="1700148" y="291211"/>
                </a:lnTo>
                <a:lnTo>
                  <a:pt x="1687830" y="294639"/>
                </a:lnTo>
                <a:lnTo>
                  <a:pt x="1684273" y="295148"/>
                </a:lnTo>
                <a:lnTo>
                  <a:pt x="1679702" y="295275"/>
                </a:lnTo>
                <a:lnTo>
                  <a:pt x="1674241" y="295275"/>
                </a:lnTo>
                <a:lnTo>
                  <a:pt x="1668907" y="295275"/>
                </a:lnTo>
                <a:lnTo>
                  <a:pt x="1664461" y="295148"/>
                </a:lnTo>
                <a:lnTo>
                  <a:pt x="1660779" y="294639"/>
                </a:lnTo>
                <a:lnTo>
                  <a:pt x="1657222" y="294259"/>
                </a:lnTo>
                <a:lnTo>
                  <a:pt x="1654429" y="293624"/>
                </a:lnTo>
                <a:lnTo>
                  <a:pt x="1652396" y="292862"/>
                </a:lnTo>
                <a:lnTo>
                  <a:pt x="1650237" y="292100"/>
                </a:lnTo>
                <a:lnTo>
                  <a:pt x="1648841" y="291211"/>
                </a:lnTo>
                <a:lnTo>
                  <a:pt x="1647824" y="289940"/>
                </a:lnTo>
                <a:lnTo>
                  <a:pt x="1646935" y="288798"/>
                </a:lnTo>
                <a:lnTo>
                  <a:pt x="1646555" y="287400"/>
                </a:lnTo>
                <a:lnTo>
                  <a:pt x="1646555" y="286003"/>
                </a:lnTo>
                <a:lnTo>
                  <a:pt x="1646555" y="50926"/>
                </a:lnTo>
                <a:lnTo>
                  <a:pt x="1646046" y="50926"/>
                </a:lnTo>
                <a:lnTo>
                  <a:pt x="1562354" y="285750"/>
                </a:lnTo>
                <a:lnTo>
                  <a:pt x="1561845" y="287654"/>
                </a:lnTo>
                <a:lnTo>
                  <a:pt x="1560830" y="289305"/>
                </a:lnTo>
                <a:lnTo>
                  <a:pt x="1559433" y="290575"/>
                </a:lnTo>
                <a:lnTo>
                  <a:pt x="1558162" y="291846"/>
                </a:lnTo>
                <a:lnTo>
                  <a:pt x="1556258" y="292735"/>
                </a:lnTo>
                <a:lnTo>
                  <a:pt x="1553971" y="293497"/>
                </a:lnTo>
                <a:lnTo>
                  <a:pt x="1551685" y="294259"/>
                </a:lnTo>
                <a:lnTo>
                  <a:pt x="1548765" y="294766"/>
                </a:lnTo>
                <a:lnTo>
                  <a:pt x="1545208" y="295021"/>
                </a:lnTo>
                <a:lnTo>
                  <a:pt x="1541653" y="295275"/>
                </a:lnTo>
                <a:lnTo>
                  <a:pt x="1537334" y="295275"/>
                </a:lnTo>
                <a:lnTo>
                  <a:pt x="1532255" y="295275"/>
                </a:lnTo>
                <a:lnTo>
                  <a:pt x="1527174" y="295275"/>
                </a:lnTo>
                <a:lnTo>
                  <a:pt x="1522857" y="295148"/>
                </a:lnTo>
                <a:lnTo>
                  <a:pt x="1519300" y="294766"/>
                </a:lnTo>
                <a:lnTo>
                  <a:pt x="1515745" y="294386"/>
                </a:lnTo>
                <a:lnTo>
                  <a:pt x="1504949" y="289940"/>
                </a:lnTo>
                <a:lnTo>
                  <a:pt x="1503680" y="288798"/>
                </a:lnTo>
                <a:lnTo>
                  <a:pt x="1502791" y="287400"/>
                </a:lnTo>
                <a:lnTo>
                  <a:pt x="1502283" y="285750"/>
                </a:lnTo>
                <a:lnTo>
                  <a:pt x="1421510" y="50926"/>
                </a:lnTo>
                <a:lnTo>
                  <a:pt x="1421130" y="50926"/>
                </a:lnTo>
                <a:lnTo>
                  <a:pt x="1421130" y="286003"/>
                </a:lnTo>
                <a:lnTo>
                  <a:pt x="1421130" y="287400"/>
                </a:lnTo>
                <a:lnTo>
                  <a:pt x="1406652" y="294639"/>
                </a:lnTo>
                <a:lnTo>
                  <a:pt x="1403222" y="295148"/>
                </a:lnTo>
                <a:lnTo>
                  <a:pt x="1398650" y="295275"/>
                </a:lnTo>
                <a:lnTo>
                  <a:pt x="1393190" y="295275"/>
                </a:lnTo>
                <a:lnTo>
                  <a:pt x="1387856" y="295275"/>
                </a:lnTo>
                <a:lnTo>
                  <a:pt x="1383283" y="295148"/>
                </a:lnTo>
                <a:lnTo>
                  <a:pt x="1379728" y="294639"/>
                </a:lnTo>
                <a:lnTo>
                  <a:pt x="1376171" y="294259"/>
                </a:lnTo>
                <a:lnTo>
                  <a:pt x="1373378" y="293624"/>
                </a:lnTo>
                <a:lnTo>
                  <a:pt x="1371219" y="292862"/>
                </a:lnTo>
                <a:lnTo>
                  <a:pt x="1369059" y="292100"/>
                </a:lnTo>
                <a:lnTo>
                  <a:pt x="1367535" y="291211"/>
                </a:lnTo>
                <a:lnTo>
                  <a:pt x="1366773" y="289940"/>
                </a:lnTo>
                <a:lnTo>
                  <a:pt x="1365884" y="288798"/>
                </a:lnTo>
                <a:lnTo>
                  <a:pt x="1365504" y="287400"/>
                </a:lnTo>
                <a:lnTo>
                  <a:pt x="1365504" y="286003"/>
                </a:lnTo>
                <a:lnTo>
                  <a:pt x="1365504" y="28575"/>
                </a:lnTo>
                <a:lnTo>
                  <a:pt x="1365504" y="20954"/>
                </a:lnTo>
                <a:lnTo>
                  <a:pt x="1367535" y="15112"/>
                </a:lnTo>
                <a:lnTo>
                  <a:pt x="1371472" y="11175"/>
                </a:lnTo>
                <a:lnTo>
                  <a:pt x="1375536" y="7112"/>
                </a:lnTo>
                <a:lnTo>
                  <a:pt x="1380870" y="5079"/>
                </a:lnTo>
                <a:lnTo>
                  <a:pt x="1387602" y="5079"/>
                </a:lnTo>
                <a:close/>
              </a:path>
              <a:path w="5923280" h="299084">
                <a:moveTo>
                  <a:pt x="828166" y="5079"/>
                </a:moveTo>
                <a:lnTo>
                  <a:pt x="902334" y="5079"/>
                </a:lnTo>
                <a:lnTo>
                  <a:pt x="920859" y="5649"/>
                </a:lnTo>
                <a:lnTo>
                  <a:pt x="967739" y="14097"/>
                </a:lnTo>
                <a:lnTo>
                  <a:pt x="1003387" y="32581"/>
                </a:lnTo>
                <a:lnTo>
                  <a:pt x="1029350" y="60817"/>
                </a:lnTo>
                <a:lnTo>
                  <a:pt x="1045313" y="98407"/>
                </a:lnTo>
                <a:lnTo>
                  <a:pt x="1050670" y="145287"/>
                </a:lnTo>
                <a:lnTo>
                  <a:pt x="1050028" y="164459"/>
                </a:lnTo>
                <a:lnTo>
                  <a:pt x="1040383" y="213233"/>
                </a:lnTo>
                <a:lnTo>
                  <a:pt x="1019684" y="249809"/>
                </a:lnTo>
                <a:lnTo>
                  <a:pt x="989012" y="274859"/>
                </a:lnTo>
                <a:lnTo>
                  <a:pt x="948741" y="289290"/>
                </a:lnTo>
                <a:lnTo>
                  <a:pt x="897127" y="294004"/>
                </a:lnTo>
                <a:lnTo>
                  <a:pt x="828166" y="294004"/>
                </a:lnTo>
                <a:lnTo>
                  <a:pt x="823213" y="294004"/>
                </a:lnTo>
                <a:lnTo>
                  <a:pt x="819150" y="292480"/>
                </a:lnTo>
                <a:lnTo>
                  <a:pt x="815720" y="289687"/>
                </a:lnTo>
                <a:lnTo>
                  <a:pt x="812419" y="286765"/>
                </a:lnTo>
                <a:lnTo>
                  <a:pt x="810768" y="282066"/>
                </a:lnTo>
                <a:lnTo>
                  <a:pt x="810768" y="275463"/>
                </a:lnTo>
                <a:lnTo>
                  <a:pt x="810768" y="23622"/>
                </a:lnTo>
                <a:lnTo>
                  <a:pt x="810768" y="17145"/>
                </a:lnTo>
                <a:lnTo>
                  <a:pt x="812419" y="12319"/>
                </a:lnTo>
                <a:lnTo>
                  <a:pt x="815720" y="9525"/>
                </a:lnTo>
                <a:lnTo>
                  <a:pt x="819150" y="6603"/>
                </a:lnTo>
                <a:lnTo>
                  <a:pt x="823213" y="5079"/>
                </a:lnTo>
                <a:lnTo>
                  <a:pt x="828166" y="5079"/>
                </a:lnTo>
                <a:close/>
              </a:path>
              <a:path w="5923280" h="299084">
                <a:moveTo>
                  <a:pt x="17399" y="5079"/>
                </a:moveTo>
                <a:lnTo>
                  <a:pt x="153288" y="5079"/>
                </a:lnTo>
                <a:lnTo>
                  <a:pt x="154685" y="5079"/>
                </a:lnTo>
                <a:lnTo>
                  <a:pt x="155828" y="5461"/>
                </a:lnTo>
                <a:lnTo>
                  <a:pt x="156971" y="6350"/>
                </a:lnTo>
                <a:lnTo>
                  <a:pt x="157987" y="7112"/>
                </a:lnTo>
                <a:lnTo>
                  <a:pt x="158876" y="8509"/>
                </a:lnTo>
                <a:lnTo>
                  <a:pt x="162051" y="24764"/>
                </a:lnTo>
                <a:lnTo>
                  <a:pt x="162051" y="29210"/>
                </a:lnTo>
                <a:lnTo>
                  <a:pt x="162051" y="33654"/>
                </a:lnTo>
                <a:lnTo>
                  <a:pt x="161925" y="37464"/>
                </a:lnTo>
                <a:lnTo>
                  <a:pt x="161544" y="40512"/>
                </a:lnTo>
                <a:lnTo>
                  <a:pt x="161162" y="43561"/>
                </a:lnTo>
                <a:lnTo>
                  <a:pt x="154685" y="53086"/>
                </a:lnTo>
                <a:lnTo>
                  <a:pt x="153288" y="53086"/>
                </a:lnTo>
                <a:lnTo>
                  <a:pt x="58927" y="53086"/>
                </a:lnTo>
                <a:lnTo>
                  <a:pt x="58927" y="130810"/>
                </a:lnTo>
                <a:lnTo>
                  <a:pt x="147574" y="130810"/>
                </a:lnTo>
                <a:lnTo>
                  <a:pt x="148844" y="130810"/>
                </a:lnTo>
                <a:lnTo>
                  <a:pt x="155701" y="142875"/>
                </a:lnTo>
                <a:lnTo>
                  <a:pt x="156082" y="145796"/>
                </a:lnTo>
                <a:lnTo>
                  <a:pt x="156209" y="149605"/>
                </a:lnTo>
                <a:lnTo>
                  <a:pt x="156209" y="154050"/>
                </a:lnTo>
                <a:lnTo>
                  <a:pt x="156209" y="158496"/>
                </a:lnTo>
                <a:lnTo>
                  <a:pt x="151130" y="176657"/>
                </a:lnTo>
                <a:lnTo>
                  <a:pt x="150113" y="177546"/>
                </a:lnTo>
                <a:lnTo>
                  <a:pt x="148844" y="177926"/>
                </a:lnTo>
                <a:lnTo>
                  <a:pt x="147574" y="177926"/>
                </a:lnTo>
                <a:lnTo>
                  <a:pt x="58927" y="177926"/>
                </a:lnTo>
                <a:lnTo>
                  <a:pt x="58927" y="285496"/>
                </a:lnTo>
                <a:lnTo>
                  <a:pt x="58927" y="287147"/>
                </a:lnTo>
                <a:lnTo>
                  <a:pt x="58419" y="288544"/>
                </a:lnTo>
                <a:lnTo>
                  <a:pt x="57531" y="289687"/>
                </a:lnTo>
                <a:lnTo>
                  <a:pt x="56641" y="290957"/>
                </a:lnTo>
                <a:lnTo>
                  <a:pt x="55118" y="291973"/>
                </a:lnTo>
                <a:lnTo>
                  <a:pt x="52831" y="292735"/>
                </a:lnTo>
                <a:lnTo>
                  <a:pt x="50418" y="293624"/>
                </a:lnTo>
                <a:lnTo>
                  <a:pt x="47497" y="294259"/>
                </a:lnTo>
                <a:lnTo>
                  <a:pt x="43687" y="294639"/>
                </a:lnTo>
                <a:lnTo>
                  <a:pt x="40005" y="295148"/>
                </a:lnTo>
                <a:lnTo>
                  <a:pt x="35306" y="295275"/>
                </a:lnTo>
                <a:lnTo>
                  <a:pt x="29463" y="295275"/>
                </a:lnTo>
                <a:lnTo>
                  <a:pt x="23749" y="295275"/>
                </a:lnTo>
                <a:lnTo>
                  <a:pt x="19050" y="295148"/>
                </a:lnTo>
                <a:lnTo>
                  <a:pt x="15239" y="294639"/>
                </a:lnTo>
                <a:lnTo>
                  <a:pt x="11430" y="294259"/>
                </a:lnTo>
                <a:lnTo>
                  <a:pt x="8508" y="293624"/>
                </a:lnTo>
                <a:lnTo>
                  <a:pt x="6222" y="292735"/>
                </a:lnTo>
                <a:lnTo>
                  <a:pt x="3937" y="291973"/>
                </a:lnTo>
                <a:lnTo>
                  <a:pt x="2412" y="290957"/>
                </a:lnTo>
                <a:lnTo>
                  <a:pt x="1396" y="289687"/>
                </a:lnTo>
                <a:lnTo>
                  <a:pt x="507" y="288544"/>
                </a:lnTo>
                <a:lnTo>
                  <a:pt x="0" y="287147"/>
                </a:lnTo>
                <a:lnTo>
                  <a:pt x="0" y="285496"/>
                </a:lnTo>
                <a:lnTo>
                  <a:pt x="0" y="23622"/>
                </a:lnTo>
                <a:lnTo>
                  <a:pt x="0" y="17145"/>
                </a:lnTo>
                <a:lnTo>
                  <a:pt x="1650" y="12319"/>
                </a:lnTo>
                <a:lnTo>
                  <a:pt x="4952" y="9525"/>
                </a:lnTo>
                <a:lnTo>
                  <a:pt x="8381" y="6603"/>
                </a:lnTo>
                <a:lnTo>
                  <a:pt x="12445" y="5079"/>
                </a:lnTo>
                <a:lnTo>
                  <a:pt x="17399" y="5079"/>
                </a:lnTo>
                <a:close/>
              </a:path>
              <a:path w="5923280" h="299084">
                <a:moveTo>
                  <a:pt x="2199767" y="4190"/>
                </a:moveTo>
                <a:lnTo>
                  <a:pt x="2204847" y="4190"/>
                </a:lnTo>
                <a:lnTo>
                  <a:pt x="2209165" y="4445"/>
                </a:lnTo>
                <a:lnTo>
                  <a:pt x="2212467" y="4825"/>
                </a:lnTo>
                <a:lnTo>
                  <a:pt x="2215896" y="5207"/>
                </a:lnTo>
                <a:lnTo>
                  <a:pt x="2225421" y="12319"/>
                </a:lnTo>
                <a:lnTo>
                  <a:pt x="2225421" y="13842"/>
                </a:lnTo>
                <a:lnTo>
                  <a:pt x="2225421" y="273430"/>
                </a:lnTo>
                <a:lnTo>
                  <a:pt x="2225421" y="276860"/>
                </a:lnTo>
                <a:lnTo>
                  <a:pt x="2224912" y="279908"/>
                </a:lnTo>
                <a:lnTo>
                  <a:pt x="2223643" y="282575"/>
                </a:lnTo>
                <a:lnTo>
                  <a:pt x="2222499" y="285241"/>
                </a:lnTo>
                <a:lnTo>
                  <a:pt x="2206244" y="294386"/>
                </a:lnTo>
                <a:lnTo>
                  <a:pt x="2203322" y="294386"/>
                </a:lnTo>
                <a:lnTo>
                  <a:pt x="2178431" y="294386"/>
                </a:lnTo>
                <a:lnTo>
                  <a:pt x="2173223" y="294386"/>
                </a:lnTo>
                <a:lnTo>
                  <a:pt x="2168652" y="293877"/>
                </a:lnTo>
                <a:lnTo>
                  <a:pt x="2164842" y="292862"/>
                </a:lnTo>
                <a:lnTo>
                  <a:pt x="2161032" y="291846"/>
                </a:lnTo>
                <a:lnTo>
                  <a:pt x="2157603" y="289940"/>
                </a:lnTo>
                <a:lnTo>
                  <a:pt x="2154428" y="287147"/>
                </a:lnTo>
                <a:lnTo>
                  <a:pt x="2151125" y="284479"/>
                </a:lnTo>
                <a:lnTo>
                  <a:pt x="2148078" y="280670"/>
                </a:lnTo>
                <a:lnTo>
                  <a:pt x="2145157" y="275971"/>
                </a:lnTo>
                <a:lnTo>
                  <a:pt x="2142109" y="271272"/>
                </a:lnTo>
                <a:lnTo>
                  <a:pt x="2138807" y="265302"/>
                </a:lnTo>
                <a:lnTo>
                  <a:pt x="2135123" y="257810"/>
                </a:lnTo>
                <a:lnTo>
                  <a:pt x="2063242" y="122809"/>
                </a:lnTo>
                <a:lnTo>
                  <a:pt x="2044303" y="82994"/>
                </a:lnTo>
                <a:lnTo>
                  <a:pt x="2038858" y="69596"/>
                </a:lnTo>
                <a:lnTo>
                  <a:pt x="2038349" y="69596"/>
                </a:lnTo>
                <a:lnTo>
                  <a:pt x="2039913" y="109670"/>
                </a:lnTo>
                <a:lnTo>
                  <a:pt x="2040128" y="134620"/>
                </a:lnTo>
                <a:lnTo>
                  <a:pt x="2040128" y="285750"/>
                </a:lnTo>
                <a:lnTo>
                  <a:pt x="2040128" y="287274"/>
                </a:lnTo>
                <a:lnTo>
                  <a:pt x="2034667" y="292735"/>
                </a:lnTo>
                <a:lnTo>
                  <a:pt x="2032761" y="293624"/>
                </a:lnTo>
                <a:lnTo>
                  <a:pt x="2029968" y="294259"/>
                </a:lnTo>
                <a:lnTo>
                  <a:pt x="2026538" y="294639"/>
                </a:lnTo>
                <a:lnTo>
                  <a:pt x="2023109" y="295148"/>
                </a:lnTo>
                <a:lnTo>
                  <a:pt x="2018792" y="295275"/>
                </a:lnTo>
                <a:lnTo>
                  <a:pt x="2013458" y="295275"/>
                </a:lnTo>
                <a:lnTo>
                  <a:pt x="2008123" y="295275"/>
                </a:lnTo>
                <a:lnTo>
                  <a:pt x="2003933" y="295148"/>
                </a:lnTo>
                <a:lnTo>
                  <a:pt x="2000504" y="294639"/>
                </a:lnTo>
                <a:lnTo>
                  <a:pt x="1997074" y="294259"/>
                </a:lnTo>
                <a:lnTo>
                  <a:pt x="1994408" y="293624"/>
                </a:lnTo>
                <a:lnTo>
                  <a:pt x="1992375" y="292735"/>
                </a:lnTo>
                <a:lnTo>
                  <a:pt x="1990470" y="291973"/>
                </a:lnTo>
                <a:lnTo>
                  <a:pt x="1989073" y="290957"/>
                </a:lnTo>
                <a:lnTo>
                  <a:pt x="1988438" y="289687"/>
                </a:lnTo>
                <a:lnTo>
                  <a:pt x="1987677" y="288544"/>
                </a:lnTo>
                <a:lnTo>
                  <a:pt x="1987295" y="287274"/>
                </a:lnTo>
                <a:lnTo>
                  <a:pt x="1987295" y="285750"/>
                </a:lnTo>
                <a:lnTo>
                  <a:pt x="1987295" y="26035"/>
                </a:lnTo>
                <a:lnTo>
                  <a:pt x="1987295" y="19050"/>
                </a:lnTo>
                <a:lnTo>
                  <a:pt x="1989328" y="13842"/>
                </a:lnTo>
                <a:lnTo>
                  <a:pt x="1993392" y="10413"/>
                </a:lnTo>
                <a:lnTo>
                  <a:pt x="1997456" y="6858"/>
                </a:lnTo>
                <a:lnTo>
                  <a:pt x="2002535" y="5079"/>
                </a:lnTo>
                <a:lnTo>
                  <a:pt x="2008505" y="5079"/>
                </a:lnTo>
                <a:lnTo>
                  <a:pt x="2040000" y="5079"/>
                </a:lnTo>
                <a:lnTo>
                  <a:pt x="2045588" y="5079"/>
                </a:lnTo>
                <a:lnTo>
                  <a:pt x="2050415" y="5587"/>
                </a:lnTo>
                <a:lnTo>
                  <a:pt x="2054224" y="6603"/>
                </a:lnTo>
                <a:lnTo>
                  <a:pt x="2058161" y="7492"/>
                </a:lnTo>
                <a:lnTo>
                  <a:pt x="2073274" y="20574"/>
                </a:lnTo>
                <a:lnTo>
                  <a:pt x="2075942" y="24511"/>
                </a:lnTo>
                <a:lnTo>
                  <a:pt x="2078608" y="29463"/>
                </a:lnTo>
                <a:lnTo>
                  <a:pt x="2081530" y="35305"/>
                </a:lnTo>
                <a:lnTo>
                  <a:pt x="2137791" y="140842"/>
                </a:lnTo>
                <a:lnTo>
                  <a:pt x="2140966" y="147192"/>
                </a:lnTo>
                <a:lnTo>
                  <a:pt x="2144268" y="153542"/>
                </a:lnTo>
                <a:lnTo>
                  <a:pt x="2147443" y="159765"/>
                </a:lnTo>
                <a:lnTo>
                  <a:pt x="2150618" y="165862"/>
                </a:lnTo>
                <a:lnTo>
                  <a:pt x="2153793" y="172085"/>
                </a:lnTo>
                <a:lnTo>
                  <a:pt x="2156713" y="178180"/>
                </a:lnTo>
                <a:lnTo>
                  <a:pt x="2159635" y="184403"/>
                </a:lnTo>
                <a:lnTo>
                  <a:pt x="2162556" y="190500"/>
                </a:lnTo>
                <a:lnTo>
                  <a:pt x="2165477" y="196469"/>
                </a:lnTo>
                <a:lnTo>
                  <a:pt x="2168271" y="202437"/>
                </a:lnTo>
                <a:lnTo>
                  <a:pt x="2171065" y="208279"/>
                </a:lnTo>
                <a:lnTo>
                  <a:pt x="2173732" y="214249"/>
                </a:lnTo>
                <a:lnTo>
                  <a:pt x="2173575" y="206365"/>
                </a:lnTo>
                <a:lnTo>
                  <a:pt x="2173303" y="198326"/>
                </a:lnTo>
                <a:lnTo>
                  <a:pt x="2172610" y="157162"/>
                </a:lnTo>
                <a:lnTo>
                  <a:pt x="2172588" y="149351"/>
                </a:lnTo>
                <a:lnTo>
                  <a:pt x="2172588" y="13842"/>
                </a:lnTo>
                <a:lnTo>
                  <a:pt x="2172588" y="12319"/>
                </a:lnTo>
                <a:lnTo>
                  <a:pt x="2178431" y="6730"/>
                </a:lnTo>
                <a:lnTo>
                  <a:pt x="2180462" y="5841"/>
                </a:lnTo>
                <a:lnTo>
                  <a:pt x="2183257" y="5207"/>
                </a:lnTo>
                <a:lnTo>
                  <a:pt x="2186685" y="4825"/>
                </a:lnTo>
                <a:lnTo>
                  <a:pt x="2190115" y="4445"/>
                </a:lnTo>
                <a:lnTo>
                  <a:pt x="2194433" y="4190"/>
                </a:lnTo>
                <a:lnTo>
                  <a:pt x="2199767" y="4190"/>
                </a:lnTo>
                <a:close/>
              </a:path>
              <a:path w="5923280" h="299084">
                <a:moveTo>
                  <a:pt x="721487" y="4190"/>
                </a:moveTo>
                <a:lnTo>
                  <a:pt x="726566" y="4190"/>
                </a:lnTo>
                <a:lnTo>
                  <a:pt x="730884" y="4445"/>
                </a:lnTo>
                <a:lnTo>
                  <a:pt x="734187" y="4825"/>
                </a:lnTo>
                <a:lnTo>
                  <a:pt x="737615" y="5207"/>
                </a:lnTo>
                <a:lnTo>
                  <a:pt x="747140" y="12319"/>
                </a:lnTo>
                <a:lnTo>
                  <a:pt x="747140" y="13842"/>
                </a:lnTo>
                <a:lnTo>
                  <a:pt x="747140" y="273430"/>
                </a:lnTo>
                <a:lnTo>
                  <a:pt x="747140" y="276860"/>
                </a:lnTo>
                <a:lnTo>
                  <a:pt x="746632" y="279908"/>
                </a:lnTo>
                <a:lnTo>
                  <a:pt x="745363" y="282575"/>
                </a:lnTo>
                <a:lnTo>
                  <a:pt x="744219" y="285241"/>
                </a:lnTo>
                <a:lnTo>
                  <a:pt x="727963" y="294386"/>
                </a:lnTo>
                <a:lnTo>
                  <a:pt x="725043" y="294386"/>
                </a:lnTo>
                <a:lnTo>
                  <a:pt x="700151" y="294386"/>
                </a:lnTo>
                <a:lnTo>
                  <a:pt x="694944" y="294386"/>
                </a:lnTo>
                <a:lnTo>
                  <a:pt x="690371" y="293877"/>
                </a:lnTo>
                <a:lnTo>
                  <a:pt x="686562" y="292862"/>
                </a:lnTo>
                <a:lnTo>
                  <a:pt x="682751" y="291846"/>
                </a:lnTo>
                <a:lnTo>
                  <a:pt x="679322" y="289940"/>
                </a:lnTo>
                <a:lnTo>
                  <a:pt x="676147" y="287147"/>
                </a:lnTo>
                <a:lnTo>
                  <a:pt x="672845" y="284479"/>
                </a:lnTo>
                <a:lnTo>
                  <a:pt x="669797" y="280670"/>
                </a:lnTo>
                <a:lnTo>
                  <a:pt x="666876" y="275971"/>
                </a:lnTo>
                <a:lnTo>
                  <a:pt x="663828" y="271272"/>
                </a:lnTo>
                <a:lnTo>
                  <a:pt x="660526" y="265302"/>
                </a:lnTo>
                <a:lnTo>
                  <a:pt x="656844" y="257810"/>
                </a:lnTo>
                <a:lnTo>
                  <a:pt x="584962" y="122809"/>
                </a:lnTo>
                <a:lnTo>
                  <a:pt x="566023" y="82994"/>
                </a:lnTo>
                <a:lnTo>
                  <a:pt x="560577" y="69596"/>
                </a:lnTo>
                <a:lnTo>
                  <a:pt x="560069" y="69596"/>
                </a:lnTo>
                <a:lnTo>
                  <a:pt x="561633" y="109670"/>
                </a:lnTo>
                <a:lnTo>
                  <a:pt x="561847" y="134620"/>
                </a:lnTo>
                <a:lnTo>
                  <a:pt x="561847" y="285750"/>
                </a:lnTo>
                <a:lnTo>
                  <a:pt x="561847" y="287274"/>
                </a:lnTo>
                <a:lnTo>
                  <a:pt x="556387" y="292735"/>
                </a:lnTo>
                <a:lnTo>
                  <a:pt x="554482" y="293624"/>
                </a:lnTo>
                <a:lnTo>
                  <a:pt x="551688" y="294259"/>
                </a:lnTo>
                <a:lnTo>
                  <a:pt x="548258" y="294639"/>
                </a:lnTo>
                <a:lnTo>
                  <a:pt x="544830" y="295148"/>
                </a:lnTo>
                <a:lnTo>
                  <a:pt x="540512" y="295275"/>
                </a:lnTo>
                <a:lnTo>
                  <a:pt x="535177" y="295275"/>
                </a:lnTo>
                <a:lnTo>
                  <a:pt x="529844" y="295275"/>
                </a:lnTo>
                <a:lnTo>
                  <a:pt x="525652" y="295148"/>
                </a:lnTo>
                <a:lnTo>
                  <a:pt x="522224" y="294639"/>
                </a:lnTo>
                <a:lnTo>
                  <a:pt x="518794" y="294259"/>
                </a:lnTo>
                <a:lnTo>
                  <a:pt x="516127" y="293624"/>
                </a:lnTo>
                <a:lnTo>
                  <a:pt x="514095" y="292735"/>
                </a:lnTo>
                <a:lnTo>
                  <a:pt x="512190" y="291973"/>
                </a:lnTo>
                <a:lnTo>
                  <a:pt x="510794" y="290957"/>
                </a:lnTo>
                <a:lnTo>
                  <a:pt x="510158" y="289687"/>
                </a:lnTo>
                <a:lnTo>
                  <a:pt x="509396" y="288544"/>
                </a:lnTo>
                <a:lnTo>
                  <a:pt x="509015" y="287274"/>
                </a:lnTo>
                <a:lnTo>
                  <a:pt x="509015" y="285750"/>
                </a:lnTo>
                <a:lnTo>
                  <a:pt x="509015" y="26035"/>
                </a:lnTo>
                <a:lnTo>
                  <a:pt x="509015" y="19050"/>
                </a:lnTo>
                <a:lnTo>
                  <a:pt x="511047" y="13842"/>
                </a:lnTo>
                <a:lnTo>
                  <a:pt x="515112" y="10413"/>
                </a:lnTo>
                <a:lnTo>
                  <a:pt x="519175" y="6858"/>
                </a:lnTo>
                <a:lnTo>
                  <a:pt x="524256" y="5079"/>
                </a:lnTo>
                <a:lnTo>
                  <a:pt x="530225" y="5079"/>
                </a:lnTo>
                <a:lnTo>
                  <a:pt x="561720" y="5079"/>
                </a:lnTo>
                <a:lnTo>
                  <a:pt x="567308" y="5079"/>
                </a:lnTo>
                <a:lnTo>
                  <a:pt x="572134" y="5587"/>
                </a:lnTo>
                <a:lnTo>
                  <a:pt x="575944" y="6603"/>
                </a:lnTo>
                <a:lnTo>
                  <a:pt x="579882" y="7492"/>
                </a:lnTo>
                <a:lnTo>
                  <a:pt x="594994" y="20574"/>
                </a:lnTo>
                <a:lnTo>
                  <a:pt x="597662" y="24511"/>
                </a:lnTo>
                <a:lnTo>
                  <a:pt x="600328" y="29463"/>
                </a:lnTo>
                <a:lnTo>
                  <a:pt x="603250" y="35305"/>
                </a:lnTo>
                <a:lnTo>
                  <a:pt x="659510" y="140842"/>
                </a:lnTo>
                <a:lnTo>
                  <a:pt x="662685" y="147192"/>
                </a:lnTo>
                <a:lnTo>
                  <a:pt x="665988" y="153542"/>
                </a:lnTo>
                <a:lnTo>
                  <a:pt x="669163" y="159765"/>
                </a:lnTo>
                <a:lnTo>
                  <a:pt x="672338" y="165862"/>
                </a:lnTo>
                <a:lnTo>
                  <a:pt x="675513" y="172085"/>
                </a:lnTo>
                <a:lnTo>
                  <a:pt x="678433" y="178180"/>
                </a:lnTo>
                <a:lnTo>
                  <a:pt x="681355" y="184403"/>
                </a:lnTo>
                <a:lnTo>
                  <a:pt x="684276" y="190500"/>
                </a:lnTo>
                <a:lnTo>
                  <a:pt x="687196" y="196469"/>
                </a:lnTo>
                <a:lnTo>
                  <a:pt x="689990" y="202437"/>
                </a:lnTo>
                <a:lnTo>
                  <a:pt x="692784" y="208279"/>
                </a:lnTo>
                <a:lnTo>
                  <a:pt x="695451" y="214249"/>
                </a:lnTo>
                <a:lnTo>
                  <a:pt x="695295" y="206365"/>
                </a:lnTo>
                <a:lnTo>
                  <a:pt x="695023" y="198326"/>
                </a:lnTo>
                <a:lnTo>
                  <a:pt x="694330" y="157162"/>
                </a:lnTo>
                <a:lnTo>
                  <a:pt x="694308" y="149351"/>
                </a:lnTo>
                <a:lnTo>
                  <a:pt x="694308" y="13842"/>
                </a:lnTo>
                <a:lnTo>
                  <a:pt x="694308" y="12319"/>
                </a:lnTo>
                <a:lnTo>
                  <a:pt x="700151" y="6730"/>
                </a:lnTo>
                <a:lnTo>
                  <a:pt x="702182" y="5841"/>
                </a:lnTo>
                <a:lnTo>
                  <a:pt x="704976" y="5207"/>
                </a:lnTo>
                <a:lnTo>
                  <a:pt x="708406" y="4825"/>
                </a:lnTo>
                <a:lnTo>
                  <a:pt x="711834" y="4445"/>
                </a:lnTo>
                <a:lnTo>
                  <a:pt x="716152" y="4190"/>
                </a:lnTo>
                <a:lnTo>
                  <a:pt x="721487" y="4190"/>
                </a:lnTo>
                <a:close/>
              </a:path>
              <a:path w="5923280" h="299084">
                <a:moveTo>
                  <a:pt x="5509767" y="3810"/>
                </a:moveTo>
                <a:lnTo>
                  <a:pt x="5515609" y="3810"/>
                </a:lnTo>
                <a:lnTo>
                  <a:pt x="5520308" y="3937"/>
                </a:lnTo>
                <a:lnTo>
                  <a:pt x="5523991" y="4445"/>
                </a:lnTo>
                <a:lnTo>
                  <a:pt x="5527802" y="4825"/>
                </a:lnTo>
                <a:lnTo>
                  <a:pt x="5537708" y="9144"/>
                </a:lnTo>
                <a:lnTo>
                  <a:pt x="5538724" y="10287"/>
                </a:lnTo>
                <a:lnTo>
                  <a:pt x="5539232" y="11684"/>
                </a:lnTo>
                <a:lnTo>
                  <a:pt x="5539232" y="13208"/>
                </a:lnTo>
                <a:lnTo>
                  <a:pt x="5539232" y="245490"/>
                </a:lnTo>
                <a:lnTo>
                  <a:pt x="5630036" y="245490"/>
                </a:lnTo>
                <a:lnTo>
                  <a:pt x="5631560" y="245490"/>
                </a:lnTo>
                <a:lnTo>
                  <a:pt x="5632831" y="245999"/>
                </a:lnTo>
                <a:lnTo>
                  <a:pt x="5633974" y="246761"/>
                </a:lnTo>
                <a:lnTo>
                  <a:pt x="5635116" y="247650"/>
                </a:lnTo>
                <a:lnTo>
                  <a:pt x="5636006" y="248920"/>
                </a:lnTo>
                <a:lnTo>
                  <a:pt x="5636767" y="250825"/>
                </a:lnTo>
                <a:lnTo>
                  <a:pt x="5637530" y="252602"/>
                </a:lnTo>
                <a:lnTo>
                  <a:pt x="5638037" y="255142"/>
                </a:lnTo>
                <a:lnTo>
                  <a:pt x="5638418" y="258190"/>
                </a:lnTo>
                <a:lnTo>
                  <a:pt x="5638800" y="261238"/>
                </a:lnTo>
                <a:lnTo>
                  <a:pt x="5639054" y="264922"/>
                </a:lnTo>
                <a:lnTo>
                  <a:pt x="5639054" y="269366"/>
                </a:lnTo>
                <a:lnTo>
                  <a:pt x="5639054" y="273938"/>
                </a:lnTo>
                <a:lnTo>
                  <a:pt x="5638800" y="277622"/>
                </a:lnTo>
                <a:lnTo>
                  <a:pt x="5638418" y="280670"/>
                </a:lnTo>
                <a:lnTo>
                  <a:pt x="5638037" y="283717"/>
                </a:lnTo>
                <a:lnTo>
                  <a:pt x="5637530" y="286258"/>
                </a:lnTo>
                <a:lnTo>
                  <a:pt x="5636767" y="288289"/>
                </a:lnTo>
                <a:lnTo>
                  <a:pt x="5636006" y="290322"/>
                </a:lnTo>
                <a:lnTo>
                  <a:pt x="5635116" y="291719"/>
                </a:lnTo>
                <a:lnTo>
                  <a:pt x="5633974" y="292608"/>
                </a:lnTo>
                <a:lnTo>
                  <a:pt x="5632831" y="293497"/>
                </a:lnTo>
                <a:lnTo>
                  <a:pt x="5631560" y="294004"/>
                </a:lnTo>
                <a:lnTo>
                  <a:pt x="5630036" y="294004"/>
                </a:lnTo>
                <a:lnTo>
                  <a:pt x="5497703" y="294004"/>
                </a:lnTo>
                <a:lnTo>
                  <a:pt x="5492750" y="294004"/>
                </a:lnTo>
                <a:lnTo>
                  <a:pt x="5488685" y="292480"/>
                </a:lnTo>
                <a:lnTo>
                  <a:pt x="5485257" y="289687"/>
                </a:lnTo>
                <a:lnTo>
                  <a:pt x="5481955" y="286765"/>
                </a:lnTo>
                <a:lnTo>
                  <a:pt x="5480304" y="282066"/>
                </a:lnTo>
                <a:lnTo>
                  <a:pt x="5480304" y="275463"/>
                </a:lnTo>
                <a:lnTo>
                  <a:pt x="5480304" y="13208"/>
                </a:lnTo>
                <a:lnTo>
                  <a:pt x="5480304" y="11684"/>
                </a:lnTo>
                <a:lnTo>
                  <a:pt x="5480811" y="10287"/>
                </a:lnTo>
                <a:lnTo>
                  <a:pt x="5481701" y="9144"/>
                </a:lnTo>
                <a:lnTo>
                  <a:pt x="5482716" y="7874"/>
                </a:lnTo>
                <a:lnTo>
                  <a:pt x="5484240" y="6985"/>
                </a:lnTo>
                <a:lnTo>
                  <a:pt x="5486527" y="6223"/>
                </a:lnTo>
                <a:lnTo>
                  <a:pt x="5488812" y="5461"/>
                </a:lnTo>
                <a:lnTo>
                  <a:pt x="5491733" y="4825"/>
                </a:lnTo>
                <a:lnTo>
                  <a:pt x="5495543" y="4445"/>
                </a:lnTo>
                <a:lnTo>
                  <a:pt x="5499354" y="3937"/>
                </a:lnTo>
                <a:lnTo>
                  <a:pt x="5504053" y="3810"/>
                </a:lnTo>
                <a:lnTo>
                  <a:pt x="5509767" y="3810"/>
                </a:lnTo>
                <a:close/>
              </a:path>
              <a:path w="5923280" h="299084">
                <a:moveTo>
                  <a:pt x="5317743" y="3810"/>
                </a:moveTo>
                <a:lnTo>
                  <a:pt x="5323585" y="3810"/>
                </a:lnTo>
                <a:lnTo>
                  <a:pt x="5328284" y="3937"/>
                </a:lnTo>
                <a:lnTo>
                  <a:pt x="5331967" y="4445"/>
                </a:lnTo>
                <a:lnTo>
                  <a:pt x="5335778" y="4825"/>
                </a:lnTo>
                <a:lnTo>
                  <a:pt x="5345683" y="9144"/>
                </a:lnTo>
                <a:lnTo>
                  <a:pt x="5346700" y="10287"/>
                </a:lnTo>
                <a:lnTo>
                  <a:pt x="5347208" y="11684"/>
                </a:lnTo>
                <a:lnTo>
                  <a:pt x="5347208" y="13208"/>
                </a:lnTo>
                <a:lnTo>
                  <a:pt x="5347208" y="245490"/>
                </a:lnTo>
                <a:lnTo>
                  <a:pt x="5438012" y="245490"/>
                </a:lnTo>
                <a:lnTo>
                  <a:pt x="5439536" y="245490"/>
                </a:lnTo>
                <a:lnTo>
                  <a:pt x="5440807" y="245999"/>
                </a:lnTo>
                <a:lnTo>
                  <a:pt x="5441950" y="246761"/>
                </a:lnTo>
                <a:lnTo>
                  <a:pt x="5443092" y="247650"/>
                </a:lnTo>
                <a:lnTo>
                  <a:pt x="5443982" y="248920"/>
                </a:lnTo>
                <a:lnTo>
                  <a:pt x="5444743" y="250825"/>
                </a:lnTo>
                <a:lnTo>
                  <a:pt x="5445506" y="252602"/>
                </a:lnTo>
                <a:lnTo>
                  <a:pt x="5446013" y="255142"/>
                </a:lnTo>
                <a:lnTo>
                  <a:pt x="5446394" y="258190"/>
                </a:lnTo>
                <a:lnTo>
                  <a:pt x="5446776" y="261238"/>
                </a:lnTo>
                <a:lnTo>
                  <a:pt x="5447030" y="264922"/>
                </a:lnTo>
                <a:lnTo>
                  <a:pt x="5447030" y="269366"/>
                </a:lnTo>
                <a:lnTo>
                  <a:pt x="5447030" y="273938"/>
                </a:lnTo>
                <a:lnTo>
                  <a:pt x="5446776" y="277622"/>
                </a:lnTo>
                <a:lnTo>
                  <a:pt x="5446394" y="280670"/>
                </a:lnTo>
                <a:lnTo>
                  <a:pt x="5446013" y="283717"/>
                </a:lnTo>
                <a:lnTo>
                  <a:pt x="5445506" y="286258"/>
                </a:lnTo>
                <a:lnTo>
                  <a:pt x="5444743" y="288289"/>
                </a:lnTo>
                <a:lnTo>
                  <a:pt x="5443982" y="290322"/>
                </a:lnTo>
                <a:lnTo>
                  <a:pt x="5443092" y="291719"/>
                </a:lnTo>
                <a:lnTo>
                  <a:pt x="5441950" y="292608"/>
                </a:lnTo>
                <a:lnTo>
                  <a:pt x="5440807" y="293497"/>
                </a:lnTo>
                <a:lnTo>
                  <a:pt x="5439536" y="294004"/>
                </a:lnTo>
                <a:lnTo>
                  <a:pt x="5438012" y="294004"/>
                </a:lnTo>
                <a:lnTo>
                  <a:pt x="5305679" y="294004"/>
                </a:lnTo>
                <a:lnTo>
                  <a:pt x="5300726" y="294004"/>
                </a:lnTo>
                <a:lnTo>
                  <a:pt x="5296661" y="292480"/>
                </a:lnTo>
                <a:lnTo>
                  <a:pt x="5293233" y="289687"/>
                </a:lnTo>
                <a:lnTo>
                  <a:pt x="5289931" y="286765"/>
                </a:lnTo>
                <a:lnTo>
                  <a:pt x="5288280" y="282066"/>
                </a:lnTo>
                <a:lnTo>
                  <a:pt x="5288280" y="275463"/>
                </a:lnTo>
                <a:lnTo>
                  <a:pt x="5288280" y="13208"/>
                </a:lnTo>
                <a:lnTo>
                  <a:pt x="5288280" y="11684"/>
                </a:lnTo>
                <a:lnTo>
                  <a:pt x="5288787" y="10287"/>
                </a:lnTo>
                <a:lnTo>
                  <a:pt x="5289677" y="9144"/>
                </a:lnTo>
                <a:lnTo>
                  <a:pt x="5290692" y="7874"/>
                </a:lnTo>
                <a:lnTo>
                  <a:pt x="5292216" y="6985"/>
                </a:lnTo>
                <a:lnTo>
                  <a:pt x="5294503" y="6223"/>
                </a:lnTo>
                <a:lnTo>
                  <a:pt x="5296788" y="5461"/>
                </a:lnTo>
                <a:lnTo>
                  <a:pt x="5299709" y="4825"/>
                </a:lnTo>
                <a:lnTo>
                  <a:pt x="5303519" y="4445"/>
                </a:lnTo>
                <a:lnTo>
                  <a:pt x="5307330" y="3937"/>
                </a:lnTo>
                <a:lnTo>
                  <a:pt x="5312029" y="3810"/>
                </a:lnTo>
                <a:lnTo>
                  <a:pt x="5317743" y="3810"/>
                </a:lnTo>
                <a:close/>
              </a:path>
              <a:path w="5923280" h="299084">
                <a:moveTo>
                  <a:pt x="4298696" y="3810"/>
                </a:moveTo>
                <a:lnTo>
                  <a:pt x="4307458" y="3810"/>
                </a:lnTo>
                <a:lnTo>
                  <a:pt x="4314444" y="3937"/>
                </a:lnTo>
                <a:lnTo>
                  <a:pt x="4319651" y="4063"/>
                </a:lnTo>
                <a:lnTo>
                  <a:pt x="4324984" y="4317"/>
                </a:lnTo>
                <a:lnTo>
                  <a:pt x="4328922" y="4825"/>
                </a:lnTo>
                <a:lnTo>
                  <a:pt x="4331843" y="5714"/>
                </a:lnTo>
                <a:lnTo>
                  <a:pt x="4334763" y="6476"/>
                </a:lnTo>
                <a:lnTo>
                  <a:pt x="4341368" y="16001"/>
                </a:lnTo>
                <a:lnTo>
                  <a:pt x="4430649" y="272161"/>
                </a:lnTo>
                <a:lnTo>
                  <a:pt x="4432427" y="277495"/>
                </a:lnTo>
                <a:lnTo>
                  <a:pt x="4433570" y="281686"/>
                </a:lnTo>
                <a:lnTo>
                  <a:pt x="4433951" y="284861"/>
                </a:lnTo>
                <a:lnTo>
                  <a:pt x="4434458" y="287909"/>
                </a:lnTo>
                <a:lnTo>
                  <a:pt x="4433824" y="290322"/>
                </a:lnTo>
                <a:lnTo>
                  <a:pt x="4432173" y="291846"/>
                </a:lnTo>
                <a:lnTo>
                  <a:pt x="4430649" y="293370"/>
                </a:lnTo>
                <a:lnTo>
                  <a:pt x="4427728" y="294386"/>
                </a:lnTo>
                <a:lnTo>
                  <a:pt x="4423536" y="294766"/>
                </a:lnTo>
                <a:lnTo>
                  <a:pt x="4419346" y="295148"/>
                </a:lnTo>
                <a:lnTo>
                  <a:pt x="4413631" y="295275"/>
                </a:lnTo>
                <a:lnTo>
                  <a:pt x="4406392" y="295275"/>
                </a:lnTo>
                <a:lnTo>
                  <a:pt x="4398772" y="295275"/>
                </a:lnTo>
                <a:lnTo>
                  <a:pt x="4392803" y="295275"/>
                </a:lnTo>
                <a:lnTo>
                  <a:pt x="4388611" y="295021"/>
                </a:lnTo>
                <a:lnTo>
                  <a:pt x="4384294" y="294766"/>
                </a:lnTo>
                <a:lnTo>
                  <a:pt x="4374133" y="290829"/>
                </a:lnTo>
                <a:lnTo>
                  <a:pt x="4373245" y="289687"/>
                </a:lnTo>
                <a:lnTo>
                  <a:pt x="4372609" y="288163"/>
                </a:lnTo>
                <a:lnTo>
                  <a:pt x="4371975" y="286130"/>
                </a:lnTo>
                <a:lnTo>
                  <a:pt x="4352544" y="228091"/>
                </a:lnTo>
                <a:lnTo>
                  <a:pt x="4244085" y="228091"/>
                </a:lnTo>
                <a:lnTo>
                  <a:pt x="4225671" y="284607"/>
                </a:lnTo>
                <a:lnTo>
                  <a:pt x="4225162" y="286638"/>
                </a:lnTo>
                <a:lnTo>
                  <a:pt x="4224401" y="288416"/>
                </a:lnTo>
                <a:lnTo>
                  <a:pt x="4223384" y="289813"/>
                </a:lnTo>
                <a:lnTo>
                  <a:pt x="4222369" y="291211"/>
                </a:lnTo>
                <a:lnTo>
                  <a:pt x="4220845" y="292353"/>
                </a:lnTo>
                <a:lnTo>
                  <a:pt x="4200398" y="295275"/>
                </a:lnTo>
                <a:lnTo>
                  <a:pt x="4194048" y="295275"/>
                </a:lnTo>
                <a:lnTo>
                  <a:pt x="4187190" y="295275"/>
                </a:lnTo>
                <a:lnTo>
                  <a:pt x="4181855" y="295148"/>
                </a:lnTo>
                <a:lnTo>
                  <a:pt x="4177919" y="294639"/>
                </a:lnTo>
                <a:lnTo>
                  <a:pt x="4174108" y="294259"/>
                </a:lnTo>
                <a:lnTo>
                  <a:pt x="4171442" y="293115"/>
                </a:lnTo>
                <a:lnTo>
                  <a:pt x="4169918" y="291464"/>
                </a:lnTo>
                <a:lnTo>
                  <a:pt x="4168394" y="289687"/>
                </a:lnTo>
                <a:lnTo>
                  <a:pt x="4167885" y="287274"/>
                </a:lnTo>
                <a:lnTo>
                  <a:pt x="4168394" y="284099"/>
                </a:lnTo>
                <a:lnTo>
                  <a:pt x="4168775" y="281050"/>
                </a:lnTo>
                <a:lnTo>
                  <a:pt x="4260723" y="15366"/>
                </a:lnTo>
                <a:lnTo>
                  <a:pt x="4263898" y="9271"/>
                </a:lnTo>
                <a:lnTo>
                  <a:pt x="4265041" y="7620"/>
                </a:lnTo>
                <a:lnTo>
                  <a:pt x="4266946" y="6476"/>
                </a:lnTo>
                <a:lnTo>
                  <a:pt x="4269612" y="5714"/>
                </a:lnTo>
                <a:lnTo>
                  <a:pt x="4272153" y="4825"/>
                </a:lnTo>
                <a:lnTo>
                  <a:pt x="4275835" y="4317"/>
                </a:lnTo>
                <a:lnTo>
                  <a:pt x="4280408" y="4063"/>
                </a:lnTo>
                <a:lnTo>
                  <a:pt x="4284980" y="3937"/>
                </a:lnTo>
                <a:lnTo>
                  <a:pt x="4291076" y="3810"/>
                </a:lnTo>
                <a:lnTo>
                  <a:pt x="4298696" y="3810"/>
                </a:lnTo>
                <a:close/>
              </a:path>
              <a:path w="5923280" h="299084">
                <a:moveTo>
                  <a:pt x="3136646" y="3810"/>
                </a:moveTo>
                <a:lnTo>
                  <a:pt x="3143504" y="3810"/>
                </a:lnTo>
                <a:lnTo>
                  <a:pt x="3148965" y="3937"/>
                </a:lnTo>
                <a:lnTo>
                  <a:pt x="3168015" y="9144"/>
                </a:lnTo>
                <a:lnTo>
                  <a:pt x="3169158" y="10413"/>
                </a:lnTo>
                <a:lnTo>
                  <a:pt x="3203447" y="85216"/>
                </a:lnTo>
                <a:lnTo>
                  <a:pt x="3219630" y="124614"/>
                </a:lnTo>
                <a:lnTo>
                  <a:pt x="3221990" y="130810"/>
                </a:lnTo>
                <a:lnTo>
                  <a:pt x="3222371" y="130810"/>
                </a:lnTo>
                <a:lnTo>
                  <a:pt x="3225165" y="122809"/>
                </a:lnTo>
                <a:lnTo>
                  <a:pt x="3228085" y="114935"/>
                </a:lnTo>
                <a:lnTo>
                  <a:pt x="3231134" y="107314"/>
                </a:lnTo>
                <a:lnTo>
                  <a:pt x="3234055" y="99822"/>
                </a:lnTo>
                <a:lnTo>
                  <a:pt x="3236975" y="92583"/>
                </a:lnTo>
                <a:lnTo>
                  <a:pt x="3239770" y="85725"/>
                </a:lnTo>
                <a:lnTo>
                  <a:pt x="3271520" y="15112"/>
                </a:lnTo>
                <a:lnTo>
                  <a:pt x="3272281" y="12826"/>
                </a:lnTo>
                <a:lnTo>
                  <a:pt x="3273171" y="10922"/>
                </a:lnTo>
                <a:lnTo>
                  <a:pt x="3274313" y="9525"/>
                </a:lnTo>
                <a:lnTo>
                  <a:pt x="3275456" y="8000"/>
                </a:lnTo>
                <a:lnTo>
                  <a:pt x="3297428" y="3810"/>
                </a:lnTo>
                <a:lnTo>
                  <a:pt x="3303904" y="3810"/>
                </a:lnTo>
                <a:lnTo>
                  <a:pt x="3312413" y="3810"/>
                </a:lnTo>
                <a:lnTo>
                  <a:pt x="3335401" y="11175"/>
                </a:lnTo>
                <a:lnTo>
                  <a:pt x="3334511" y="14224"/>
                </a:lnTo>
                <a:lnTo>
                  <a:pt x="3333623" y="17399"/>
                </a:lnTo>
                <a:lnTo>
                  <a:pt x="3331845" y="21589"/>
                </a:lnTo>
                <a:lnTo>
                  <a:pt x="3329051" y="26924"/>
                </a:lnTo>
                <a:lnTo>
                  <a:pt x="3250057" y="184403"/>
                </a:lnTo>
                <a:lnTo>
                  <a:pt x="3250057" y="286003"/>
                </a:lnTo>
                <a:lnTo>
                  <a:pt x="3250057" y="287400"/>
                </a:lnTo>
                <a:lnTo>
                  <a:pt x="3249548" y="288798"/>
                </a:lnTo>
                <a:lnTo>
                  <a:pt x="3248660" y="289940"/>
                </a:lnTo>
                <a:lnTo>
                  <a:pt x="3247644" y="291211"/>
                </a:lnTo>
                <a:lnTo>
                  <a:pt x="3246120" y="292100"/>
                </a:lnTo>
                <a:lnTo>
                  <a:pt x="3243834" y="292862"/>
                </a:lnTo>
                <a:lnTo>
                  <a:pt x="3241547" y="293624"/>
                </a:lnTo>
                <a:lnTo>
                  <a:pt x="3238627" y="294259"/>
                </a:lnTo>
                <a:lnTo>
                  <a:pt x="3234817" y="294639"/>
                </a:lnTo>
                <a:lnTo>
                  <a:pt x="3231007" y="295148"/>
                </a:lnTo>
                <a:lnTo>
                  <a:pt x="3226308" y="295275"/>
                </a:lnTo>
                <a:lnTo>
                  <a:pt x="3220593" y="295275"/>
                </a:lnTo>
                <a:lnTo>
                  <a:pt x="3214750" y="295275"/>
                </a:lnTo>
                <a:lnTo>
                  <a:pt x="3210052" y="295148"/>
                </a:lnTo>
                <a:lnTo>
                  <a:pt x="3206369" y="294639"/>
                </a:lnTo>
                <a:lnTo>
                  <a:pt x="3202559" y="294259"/>
                </a:lnTo>
                <a:lnTo>
                  <a:pt x="3192525" y="289940"/>
                </a:lnTo>
                <a:lnTo>
                  <a:pt x="3191636" y="288798"/>
                </a:lnTo>
                <a:lnTo>
                  <a:pt x="3191129" y="287400"/>
                </a:lnTo>
                <a:lnTo>
                  <a:pt x="3191129" y="286003"/>
                </a:lnTo>
                <a:lnTo>
                  <a:pt x="3191129" y="184403"/>
                </a:lnTo>
                <a:lnTo>
                  <a:pt x="3112135" y="26924"/>
                </a:lnTo>
                <a:lnTo>
                  <a:pt x="3109341" y="21462"/>
                </a:lnTo>
                <a:lnTo>
                  <a:pt x="3107435" y="17145"/>
                </a:lnTo>
                <a:lnTo>
                  <a:pt x="3106673" y="14097"/>
                </a:lnTo>
                <a:lnTo>
                  <a:pt x="3105785" y="11049"/>
                </a:lnTo>
                <a:lnTo>
                  <a:pt x="3106293" y="8762"/>
                </a:lnTo>
                <a:lnTo>
                  <a:pt x="3128518" y="3810"/>
                </a:lnTo>
                <a:lnTo>
                  <a:pt x="3136646" y="3810"/>
                </a:lnTo>
                <a:close/>
              </a:path>
              <a:path w="5923280" h="299084">
                <a:moveTo>
                  <a:pt x="1192783" y="3810"/>
                </a:moveTo>
                <a:lnTo>
                  <a:pt x="1201546" y="3810"/>
                </a:lnTo>
                <a:lnTo>
                  <a:pt x="1208532" y="3937"/>
                </a:lnTo>
                <a:lnTo>
                  <a:pt x="1213739" y="4063"/>
                </a:lnTo>
                <a:lnTo>
                  <a:pt x="1219072" y="4317"/>
                </a:lnTo>
                <a:lnTo>
                  <a:pt x="1223009" y="4825"/>
                </a:lnTo>
                <a:lnTo>
                  <a:pt x="1225931" y="5714"/>
                </a:lnTo>
                <a:lnTo>
                  <a:pt x="1228852" y="6476"/>
                </a:lnTo>
                <a:lnTo>
                  <a:pt x="1235456" y="16001"/>
                </a:lnTo>
                <a:lnTo>
                  <a:pt x="1324736" y="272161"/>
                </a:lnTo>
                <a:lnTo>
                  <a:pt x="1326515" y="277495"/>
                </a:lnTo>
                <a:lnTo>
                  <a:pt x="1327658" y="281686"/>
                </a:lnTo>
                <a:lnTo>
                  <a:pt x="1328038" y="284861"/>
                </a:lnTo>
                <a:lnTo>
                  <a:pt x="1328546" y="287909"/>
                </a:lnTo>
                <a:lnTo>
                  <a:pt x="1327911" y="290322"/>
                </a:lnTo>
                <a:lnTo>
                  <a:pt x="1326260" y="291846"/>
                </a:lnTo>
                <a:lnTo>
                  <a:pt x="1324736" y="293370"/>
                </a:lnTo>
                <a:lnTo>
                  <a:pt x="1321816" y="294386"/>
                </a:lnTo>
                <a:lnTo>
                  <a:pt x="1317624" y="294766"/>
                </a:lnTo>
                <a:lnTo>
                  <a:pt x="1313433" y="295148"/>
                </a:lnTo>
                <a:lnTo>
                  <a:pt x="1307719" y="295275"/>
                </a:lnTo>
                <a:lnTo>
                  <a:pt x="1300480" y="295275"/>
                </a:lnTo>
                <a:lnTo>
                  <a:pt x="1292859" y="295275"/>
                </a:lnTo>
                <a:lnTo>
                  <a:pt x="1286891" y="295275"/>
                </a:lnTo>
                <a:lnTo>
                  <a:pt x="1282699" y="295021"/>
                </a:lnTo>
                <a:lnTo>
                  <a:pt x="1278382" y="294766"/>
                </a:lnTo>
                <a:lnTo>
                  <a:pt x="1268221" y="290829"/>
                </a:lnTo>
                <a:lnTo>
                  <a:pt x="1267333" y="289687"/>
                </a:lnTo>
                <a:lnTo>
                  <a:pt x="1266697" y="288163"/>
                </a:lnTo>
                <a:lnTo>
                  <a:pt x="1266062" y="286130"/>
                </a:lnTo>
                <a:lnTo>
                  <a:pt x="1246632" y="228091"/>
                </a:lnTo>
                <a:lnTo>
                  <a:pt x="1138174" y="228091"/>
                </a:lnTo>
                <a:lnTo>
                  <a:pt x="1119758" y="284607"/>
                </a:lnTo>
                <a:lnTo>
                  <a:pt x="1119251" y="286638"/>
                </a:lnTo>
                <a:lnTo>
                  <a:pt x="1118489" y="288416"/>
                </a:lnTo>
                <a:lnTo>
                  <a:pt x="1117472" y="289813"/>
                </a:lnTo>
                <a:lnTo>
                  <a:pt x="1116457" y="291211"/>
                </a:lnTo>
                <a:lnTo>
                  <a:pt x="1114933" y="292353"/>
                </a:lnTo>
                <a:lnTo>
                  <a:pt x="1094485" y="295275"/>
                </a:lnTo>
                <a:lnTo>
                  <a:pt x="1088135" y="295275"/>
                </a:lnTo>
                <a:lnTo>
                  <a:pt x="1081277" y="295275"/>
                </a:lnTo>
                <a:lnTo>
                  <a:pt x="1075944" y="295148"/>
                </a:lnTo>
                <a:lnTo>
                  <a:pt x="1072007" y="294639"/>
                </a:lnTo>
                <a:lnTo>
                  <a:pt x="1068196" y="294259"/>
                </a:lnTo>
                <a:lnTo>
                  <a:pt x="1065530" y="293115"/>
                </a:lnTo>
                <a:lnTo>
                  <a:pt x="1064006" y="291464"/>
                </a:lnTo>
                <a:lnTo>
                  <a:pt x="1062482" y="289687"/>
                </a:lnTo>
                <a:lnTo>
                  <a:pt x="1061974" y="287274"/>
                </a:lnTo>
                <a:lnTo>
                  <a:pt x="1062482" y="284099"/>
                </a:lnTo>
                <a:lnTo>
                  <a:pt x="1062863" y="281050"/>
                </a:lnTo>
                <a:lnTo>
                  <a:pt x="1154810" y="15366"/>
                </a:lnTo>
                <a:lnTo>
                  <a:pt x="1157985" y="9271"/>
                </a:lnTo>
                <a:lnTo>
                  <a:pt x="1159128" y="7620"/>
                </a:lnTo>
                <a:lnTo>
                  <a:pt x="1161033" y="6476"/>
                </a:lnTo>
                <a:lnTo>
                  <a:pt x="1163701" y="5714"/>
                </a:lnTo>
                <a:lnTo>
                  <a:pt x="1166240" y="4825"/>
                </a:lnTo>
                <a:lnTo>
                  <a:pt x="1169924" y="4317"/>
                </a:lnTo>
                <a:lnTo>
                  <a:pt x="1174495" y="4063"/>
                </a:lnTo>
                <a:lnTo>
                  <a:pt x="1179068" y="3937"/>
                </a:lnTo>
                <a:lnTo>
                  <a:pt x="1185164" y="3810"/>
                </a:lnTo>
                <a:lnTo>
                  <a:pt x="1192783" y="3810"/>
                </a:lnTo>
                <a:close/>
              </a:path>
              <a:path w="5923280" h="299084">
                <a:moveTo>
                  <a:pt x="239521" y="3810"/>
                </a:moveTo>
                <a:lnTo>
                  <a:pt x="245237" y="3810"/>
                </a:lnTo>
                <a:lnTo>
                  <a:pt x="249935" y="3937"/>
                </a:lnTo>
                <a:lnTo>
                  <a:pt x="253619" y="4445"/>
                </a:lnTo>
                <a:lnTo>
                  <a:pt x="257301" y="4825"/>
                </a:lnTo>
                <a:lnTo>
                  <a:pt x="260350" y="5461"/>
                </a:lnTo>
                <a:lnTo>
                  <a:pt x="262508" y="6223"/>
                </a:lnTo>
                <a:lnTo>
                  <a:pt x="264794" y="6985"/>
                </a:lnTo>
                <a:lnTo>
                  <a:pt x="266319" y="7874"/>
                </a:lnTo>
                <a:lnTo>
                  <a:pt x="267334" y="9144"/>
                </a:lnTo>
                <a:lnTo>
                  <a:pt x="268350" y="10287"/>
                </a:lnTo>
                <a:lnTo>
                  <a:pt x="268731" y="11684"/>
                </a:lnTo>
                <a:lnTo>
                  <a:pt x="268731" y="13208"/>
                </a:lnTo>
                <a:lnTo>
                  <a:pt x="268731" y="183641"/>
                </a:lnTo>
                <a:lnTo>
                  <a:pt x="275844" y="221869"/>
                </a:lnTo>
                <a:lnTo>
                  <a:pt x="285241" y="234441"/>
                </a:lnTo>
                <a:lnTo>
                  <a:pt x="290449" y="239902"/>
                </a:lnTo>
                <a:lnTo>
                  <a:pt x="296799" y="243966"/>
                </a:lnTo>
                <a:lnTo>
                  <a:pt x="304164" y="246761"/>
                </a:lnTo>
                <a:lnTo>
                  <a:pt x="311531" y="249554"/>
                </a:lnTo>
                <a:lnTo>
                  <a:pt x="319785" y="250951"/>
                </a:lnTo>
                <a:lnTo>
                  <a:pt x="328802" y="250951"/>
                </a:lnTo>
                <a:lnTo>
                  <a:pt x="338074" y="250951"/>
                </a:lnTo>
                <a:lnTo>
                  <a:pt x="346328" y="249427"/>
                </a:lnTo>
                <a:lnTo>
                  <a:pt x="353568" y="246634"/>
                </a:lnTo>
                <a:lnTo>
                  <a:pt x="360933" y="243839"/>
                </a:lnTo>
                <a:lnTo>
                  <a:pt x="385681" y="208002"/>
                </a:lnTo>
                <a:lnTo>
                  <a:pt x="387984" y="187071"/>
                </a:lnTo>
                <a:lnTo>
                  <a:pt x="387984" y="13208"/>
                </a:lnTo>
                <a:lnTo>
                  <a:pt x="387984" y="11684"/>
                </a:lnTo>
                <a:lnTo>
                  <a:pt x="388493" y="10287"/>
                </a:lnTo>
                <a:lnTo>
                  <a:pt x="389381" y="9144"/>
                </a:lnTo>
                <a:lnTo>
                  <a:pt x="390270" y="7874"/>
                </a:lnTo>
                <a:lnTo>
                  <a:pt x="391794" y="6985"/>
                </a:lnTo>
                <a:lnTo>
                  <a:pt x="394081" y="6223"/>
                </a:lnTo>
                <a:lnTo>
                  <a:pt x="396239" y="5461"/>
                </a:lnTo>
                <a:lnTo>
                  <a:pt x="399288" y="4825"/>
                </a:lnTo>
                <a:lnTo>
                  <a:pt x="403097" y="4445"/>
                </a:lnTo>
                <a:lnTo>
                  <a:pt x="406907" y="3937"/>
                </a:lnTo>
                <a:lnTo>
                  <a:pt x="411606" y="3810"/>
                </a:lnTo>
                <a:lnTo>
                  <a:pt x="417194" y="3810"/>
                </a:lnTo>
                <a:lnTo>
                  <a:pt x="422909" y="3810"/>
                </a:lnTo>
                <a:lnTo>
                  <a:pt x="427481" y="3937"/>
                </a:lnTo>
                <a:lnTo>
                  <a:pt x="431164" y="4445"/>
                </a:lnTo>
                <a:lnTo>
                  <a:pt x="434847" y="4825"/>
                </a:lnTo>
                <a:lnTo>
                  <a:pt x="444753" y="9144"/>
                </a:lnTo>
                <a:lnTo>
                  <a:pt x="445643" y="10287"/>
                </a:lnTo>
                <a:lnTo>
                  <a:pt x="446024" y="11684"/>
                </a:lnTo>
                <a:lnTo>
                  <a:pt x="446024" y="13208"/>
                </a:lnTo>
                <a:lnTo>
                  <a:pt x="446024" y="186436"/>
                </a:lnTo>
                <a:lnTo>
                  <a:pt x="438276" y="233934"/>
                </a:lnTo>
                <a:lnTo>
                  <a:pt x="415289" y="269366"/>
                </a:lnTo>
                <a:lnTo>
                  <a:pt x="377697" y="291591"/>
                </a:lnTo>
                <a:lnTo>
                  <a:pt x="326389" y="299085"/>
                </a:lnTo>
                <a:lnTo>
                  <a:pt x="313124" y="298658"/>
                </a:lnTo>
                <a:lnTo>
                  <a:pt x="267065" y="288494"/>
                </a:lnTo>
                <a:lnTo>
                  <a:pt x="233844" y="264290"/>
                </a:lnTo>
                <a:lnTo>
                  <a:pt x="214504" y="226371"/>
                </a:lnTo>
                <a:lnTo>
                  <a:pt x="210057" y="188849"/>
                </a:lnTo>
                <a:lnTo>
                  <a:pt x="210057" y="13208"/>
                </a:lnTo>
                <a:lnTo>
                  <a:pt x="210057" y="11684"/>
                </a:lnTo>
                <a:lnTo>
                  <a:pt x="210565" y="10287"/>
                </a:lnTo>
                <a:lnTo>
                  <a:pt x="211455" y="9144"/>
                </a:lnTo>
                <a:lnTo>
                  <a:pt x="212344" y="7874"/>
                </a:lnTo>
                <a:lnTo>
                  <a:pt x="225297" y="4445"/>
                </a:lnTo>
                <a:lnTo>
                  <a:pt x="228981" y="3937"/>
                </a:lnTo>
                <a:lnTo>
                  <a:pt x="233680" y="3810"/>
                </a:lnTo>
                <a:lnTo>
                  <a:pt x="239521" y="3810"/>
                </a:lnTo>
                <a:close/>
              </a:path>
              <a:path w="5923280" h="299084">
                <a:moveTo>
                  <a:pt x="5789040" y="0"/>
                </a:moveTo>
                <a:lnTo>
                  <a:pt x="5833975" y="4875"/>
                </a:lnTo>
                <a:lnTo>
                  <a:pt x="5870019" y="19700"/>
                </a:lnTo>
                <a:lnTo>
                  <a:pt x="5903737" y="55911"/>
                </a:lnTo>
                <a:lnTo>
                  <a:pt x="5918150" y="95509"/>
                </a:lnTo>
                <a:lnTo>
                  <a:pt x="5923026" y="146176"/>
                </a:lnTo>
                <a:lnTo>
                  <a:pt x="5922476" y="163701"/>
                </a:lnTo>
                <a:lnTo>
                  <a:pt x="5914135" y="210438"/>
                </a:lnTo>
                <a:lnTo>
                  <a:pt x="5895776" y="248193"/>
                </a:lnTo>
                <a:lnTo>
                  <a:pt x="5867781" y="276018"/>
                </a:lnTo>
                <a:lnTo>
                  <a:pt x="5830355" y="293298"/>
                </a:lnTo>
                <a:lnTo>
                  <a:pt x="5783707" y="299085"/>
                </a:lnTo>
                <a:lnTo>
                  <a:pt x="5767393" y="298537"/>
                </a:lnTo>
                <a:lnTo>
                  <a:pt x="5724906" y="290322"/>
                </a:lnTo>
                <a:lnTo>
                  <a:pt x="5682996" y="263398"/>
                </a:lnTo>
                <a:lnTo>
                  <a:pt x="5662618" y="230733"/>
                </a:lnTo>
                <a:lnTo>
                  <a:pt x="5651690" y="186928"/>
                </a:lnTo>
                <a:lnTo>
                  <a:pt x="5649594" y="151384"/>
                </a:lnTo>
                <a:lnTo>
                  <a:pt x="5650144" y="134288"/>
                </a:lnTo>
                <a:lnTo>
                  <a:pt x="5658484" y="88264"/>
                </a:lnTo>
                <a:lnTo>
                  <a:pt x="5676790" y="50974"/>
                </a:lnTo>
                <a:lnTo>
                  <a:pt x="5704776" y="23240"/>
                </a:lnTo>
                <a:lnTo>
                  <a:pt x="5742213" y="5840"/>
                </a:lnTo>
                <a:lnTo>
                  <a:pt x="5789040" y="0"/>
                </a:lnTo>
                <a:close/>
              </a:path>
              <a:path w="5923280" h="299084">
                <a:moveTo>
                  <a:pt x="5106288" y="0"/>
                </a:moveTo>
                <a:lnTo>
                  <a:pt x="5151223" y="4875"/>
                </a:lnTo>
                <a:lnTo>
                  <a:pt x="5187267" y="19700"/>
                </a:lnTo>
                <a:lnTo>
                  <a:pt x="5220985" y="55911"/>
                </a:lnTo>
                <a:lnTo>
                  <a:pt x="5235398" y="95509"/>
                </a:lnTo>
                <a:lnTo>
                  <a:pt x="5240274" y="146176"/>
                </a:lnTo>
                <a:lnTo>
                  <a:pt x="5239724" y="163701"/>
                </a:lnTo>
                <a:lnTo>
                  <a:pt x="5231383" y="210438"/>
                </a:lnTo>
                <a:lnTo>
                  <a:pt x="5213024" y="248193"/>
                </a:lnTo>
                <a:lnTo>
                  <a:pt x="5185029" y="276018"/>
                </a:lnTo>
                <a:lnTo>
                  <a:pt x="5147603" y="293298"/>
                </a:lnTo>
                <a:lnTo>
                  <a:pt x="5100955" y="299085"/>
                </a:lnTo>
                <a:lnTo>
                  <a:pt x="5084641" y="298537"/>
                </a:lnTo>
                <a:lnTo>
                  <a:pt x="5042154" y="290322"/>
                </a:lnTo>
                <a:lnTo>
                  <a:pt x="5000243" y="263398"/>
                </a:lnTo>
                <a:lnTo>
                  <a:pt x="4979866" y="230733"/>
                </a:lnTo>
                <a:lnTo>
                  <a:pt x="4968938" y="186928"/>
                </a:lnTo>
                <a:lnTo>
                  <a:pt x="4966842" y="151384"/>
                </a:lnTo>
                <a:lnTo>
                  <a:pt x="4967392" y="134288"/>
                </a:lnTo>
                <a:lnTo>
                  <a:pt x="4975733" y="88264"/>
                </a:lnTo>
                <a:lnTo>
                  <a:pt x="4994038" y="50974"/>
                </a:lnTo>
                <a:lnTo>
                  <a:pt x="5022024" y="23240"/>
                </a:lnTo>
                <a:lnTo>
                  <a:pt x="5059461" y="5840"/>
                </a:lnTo>
                <a:lnTo>
                  <a:pt x="5106288" y="0"/>
                </a:lnTo>
                <a:close/>
              </a:path>
              <a:path w="5923280" h="299084">
                <a:moveTo>
                  <a:pt x="4068063" y="0"/>
                </a:moveTo>
                <a:lnTo>
                  <a:pt x="4074922" y="0"/>
                </a:lnTo>
                <a:lnTo>
                  <a:pt x="4081779" y="508"/>
                </a:lnTo>
                <a:lnTo>
                  <a:pt x="4088637" y="1524"/>
                </a:lnTo>
                <a:lnTo>
                  <a:pt x="4095496" y="2539"/>
                </a:lnTo>
                <a:lnTo>
                  <a:pt x="4101846" y="3937"/>
                </a:lnTo>
                <a:lnTo>
                  <a:pt x="4107815" y="5841"/>
                </a:lnTo>
                <a:lnTo>
                  <a:pt x="4113783" y="7620"/>
                </a:lnTo>
                <a:lnTo>
                  <a:pt x="4132833" y="17399"/>
                </a:lnTo>
                <a:lnTo>
                  <a:pt x="4134357" y="18923"/>
                </a:lnTo>
                <a:lnTo>
                  <a:pt x="4135374" y="20192"/>
                </a:lnTo>
                <a:lnTo>
                  <a:pt x="4135881" y="21209"/>
                </a:lnTo>
                <a:lnTo>
                  <a:pt x="4136390" y="22225"/>
                </a:lnTo>
                <a:lnTo>
                  <a:pt x="4137913" y="31750"/>
                </a:lnTo>
                <a:lnTo>
                  <a:pt x="4138168" y="34416"/>
                </a:lnTo>
                <a:lnTo>
                  <a:pt x="4138168" y="37591"/>
                </a:lnTo>
                <a:lnTo>
                  <a:pt x="4138168" y="41528"/>
                </a:lnTo>
                <a:lnTo>
                  <a:pt x="4138168" y="45847"/>
                </a:lnTo>
                <a:lnTo>
                  <a:pt x="4138041" y="49402"/>
                </a:lnTo>
                <a:lnTo>
                  <a:pt x="4134484" y="64008"/>
                </a:lnTo>
                <a:lnTo>
                  <a:pt x="4133596" y="64897"/>
                </a:lnTo>
                <a:lnTo>
                  <a:pt x="4132199" y="65404"/>
                </a:lnTo>
                <a:lnTo>
                  <a:pt x="4130548" y="65404"/>
                </a:lnTo>
                <a:lnTo>
                  <a:pt x="4129024" y="65404"/>
                </a:lnTo>
                <a:lnTo>
                  <a:pt x="4126356" y="64388"/>
                </a:lnTo>
                <a:lnTo>
                  <a:pt x="4122801" y="62229"/>
                </a:lnTo>
                <a:lnTo>
                  <a:pt x="4119245" y="60198"/>
                </a:lnTo>
                <a:lnTo>
                  <a:pt x="4114800" y="57912"/>
                </a:lnTo>
                <a:lnTo>
                  <a:pt x="4109593" y="55499"/>
                </a:lnTo>
                <a:lnTo>
                  <a:pt x="4104385" y="52959"/>
                </a:lnTo>
                <a:lnTo>
                  <a:pt x="4098417" y="50800"/>
                </a:lnTo>
                <a:lnTo>
                  <a:pt x="4091558" y="48767"/>
                </a:lnTo>
                <a:lnTo>
                  <a:pt x="4084701" y="46736"/>
                </a:lnTo>
                <a:lnTo>
                  <a:pt x="4077207" y="45720"/>
                </a:lnTo>
                <a:lnTo>
                  <a:pt x="4068953" y="45720"/>
                </a:lnTo>
                <a:lnTo>
                  <a:pt x="4062603" y="45720"/>
                </a:lnTo>
                <a:lnTo>
                  <a:pt x="4057015" y="46482"/>
                </a:lnTo>
                <a:lnTo>
                  <a:pt x="4052188" y="48133"/>
                </a:lnTo>
                <a:lnTo>
                  <a:pt x="4047490" y="49657"/>
                </a:lnTo>
                <a:lnTo>
                  <a:pt x="4043553" y="51815"/>
                </a:lnTo>
                <a:lnTo>
                  <a:pt x="4040251" y="54610"/>
                </a:lnTo>
                <a:lnTo>
                  <a:pt x="4037076" y="57276"/>
                </a:lnTo>
                <a:lnTo>
                  <a:pt x="4034790" y="60578"/>
                </a:lnTo>
                <a:lnTo>
                  <a:pt x="4033138" y="64515"/>
                </a:lnTo>
                <a:lnTo>
                  <a:pt x="4031615" y="68325"/>
                </a:lnTo>
                <a:lnTo>
                  <a:pt x="4030853" y="72516"/>
                </a:lnTo>
                <a:lnTo>
                  <a:pt x="4030853" y="76708"/>
                </a:lnTo>
                <a:lnTo>
                  <a:pt x="4030853" y="83185"/>
                </a:lnTo>
                <a:lnTo>
                  <a:pt x="4062729" y="113029"/>
                </a:lnTo>
                <a:lnTo>
                  <a:pt x="4077588" y="119379"/>
                </a:lnTo>
                <a:lnTo>
                  <a:pt x="4085081" y="122809"/>
                </a:lnTo>
                <a:lnTo>
                  <a:pt x="4121070" y="142079"/>
                </a:lnTo>
                <a:lnTo>
                  <a:pt x="4146716" y="170922"/>
                </a:lnTo>
                <a:lnTo>
                  <a:pt x="4154931" y="207390"/>
                </a:lnTo>
                <a:lnTo>
                  <a:pt x="4154406" y="218390"/>
                </a:lnTo>
                <a:lnTo>
                  <a:pt x="4141831" y="255557"/>
                </a:lnTo>
                <a:lnTo>
                  <a:pt x="4107719" y="286099"/>
                </a:lnTo>
                <a:lnTo>
                  <a:pt x="4069429" y="297656"/>
                </a:lnTo>
                <a:lnTo>
                  <a:pt x="4047998" y="299085"/>
                </a:lnTo>
                <a:lnTo>
                  <a:pt x="4040687" y="298940"/>
                </a:lnTo>
                <a:lnTo>
                  <a:pt x="3997579" y="290702"/>
                </a:lnTo>
                <a:lnTo>
                  <a:pt x="3990975" y="288416"/>
                </a:lnTo>
                <a:lnTo>
                  <a:pt x="3985513" y="286003"/>
                </a:lnTo>
                <a:lnTo>
                  <a:pt x="3981196" y="283463"/>
                </a:lnTo>
                <a:lnTo>
                  <a:pt x="3976751" y="280924"/>
                </a:lnTo>
                <a:lnTo>
                  <a:pt x="3973576" y="278764"/>
                </a:lnTo>
                <a:lnTo>
                  <a:pt x="3971671" y="276733"/>
                </a:lnTo>
                <a:lnTo>
                  <a:pt x="3969766" y="274827"/>
                </a:lnTo>
                <a:lnTo>
                  <a:pt x="3968369" y="272034"/>
                </a:lnTo>
                <a:lnTo>
                  <a:pt x="3967479" y="268477"/>
                </a:lnTo>
                <a:lnTo>
                  <a:pt x="3966718" y="264795"/>
                </a:lnTo>
                <a:lnTo>
                  <a:pt x="3966336" y="259587"/>
                </a:lnTo>
                <a:lnTo>
                  <a:pt x="3966336" y="252729"/>
                </a:lnTo>
                <a:lnTo>
                  <a:pt x="3966336" y="248030"/>
                </a:lnTo>
                <a:lnTo>
                  <a:pt x="3968242" y="233425"/>
                </a:lnTo>
                <a:lnTo>
                  <a:pt x="3968877" y="231521"/>
                </a:lnTo>
                <a:lnTo>
                  <a:pt x="3969766" y="230124"/>
                </a:lnTo>
                <a:lnTo>
                  <a:pt x="3970908" y="229362"/>
                </a:lnTo>
                <a:lnTo>
                  <a:pt x="3972052" y="228600"/>
                </a:lnTo>
                <a:lnTo>
                  <a:pt x="3973322" y="228091"/>
                </a:lnTo>
                <a:lnTo>
                  <a:pt x="3974846" y="228091"/>
                </a:lnTo>
                <a:lnTo>
                  <a:pt x="3976878" y="228091"/>
                </a:lnTo>
                <a:lnTo>
                  <a:pt x="3979799" y="229362"/>
                </a:lnTo>
                <a:lnTo>
                  <a:pt x="3983608" y="231775"/>
                </a:lnTo>
                <a:lnTo>
                  <a:pt x="3987419" y="234314"/>
                </a:lnTo>
                <a:lnTo>
                  <a:pt x="3992245" y="236982"/>
                </a:lnTo>
                <a:lnTo>
                  <a:pt x="3998213" y="239902"/>
                </a:lnTo>
                <a:lnTo>
                  <a:pt x="4004182" y="242950"/>
                </a:lnTo>
                <a:lnTo>
                  <a:pt x="4011295" y="245617"/>
                </a:lnTo>
                <a:lnTo>
                  <a:pt x="4048252" y="251840"/>
                </a:lnTo>
                <a:lnTo>
                  <a:pt x="4055363" y="251840"/>
                </a:lnTo>
                <a:lnTo>
                  <a:pt x="4061713" y="250951"/>
                </a:lnTo>
                <a:lnTo>
                  <a:pt x="4067429" y="249174"/>
                </a:lnTo>
                <a:lnTo>
                  <a:pt x="4073144" y="247523"/>
                </a:lnTo>
                <a:lnTo>
                  <a:pt x="4077843" y="245110"/>
                </a:lnTo>
                <a:lnTo>
                  <a:pt x="4081779" y="241935"/>
                </a:lnTo>
                <a:lnTo>
                  <a:pt x="4085717" y="238887"/>
                </a:lnTo>
                <a:lnTo>
                  <a:pt x="4088765" y="234950"/>
                </a:lnTo>
                <a:lnTo>
                  <a:pt x="4090924" y="230377"/>
                </a:lnTo>
                <a:lnTo>
                  <a:pt x="4092955" y="225805"/>
                </a:lnTo>
                <a:lnTo>
                  <a:pt x="4093972" y="220599"/>
                </a:lnTo>
                <a:lnTo>
                  <a:pt x="4093972" y="215011"/>
                </a:lnTo>
                <a:lnTo>
                  <a:pt x="4093972" y="208407"/>
                </a:lnTo>
                <a:lnTo>
                  <a:pt x="4092194" y="202819"/>
                </a:lnTo>
                <a:lnTo>
                  <a:pt x="4088637" y="198120"/>
                </a:lnTo>
                <a:lnTo>
                  <a:pt x="4085081" y="193421"/>
                </a:lnTo>
                <a:lnTo>
                  <a:pt x="4055109" y="175387"/>
                </a:lnTo>
                <a:lnTo>
                  <a:pt x="4047871" y="172085"/>
                </a:lnTo>
                <a:lnTo>
                  <a:pt x="4010025" y="153035"/>
                </a:lnTo>
                <a:lnTo>
                  <a:pt x="3982735" y="126380"/>
                </a:lnTo>
                <a:lnTo>
                  <a:pt x="3971162" y="83185"/>
                </a:lnTo>
                <a:lnTo>
                  <a:pt x="3971659" y="73132"/>
                </a:lnTo>
                <a:lnTo>
                  <a:pt x="3987942" y="32321"/>
                </a:lnTo>
                <a:lnTo>
                  <a:pt x="4021901" y="7983"/>
                </a:lnTo>
                <a:lnTo>
                  <a:pt x="4058279" y="311"/>
                </a:lnTo>
                <a:lnTo>
                  <a:pt x="4068063" y="0"/>
                </a:lnTo>
                <a:close/>
              </a:path>
              <a:path w="5923280" h="299084">
                <a:moveTo>
                  <a:pt x="2894584" y="0"/>
                </a:moveTo>
                <a:lnTo>
                  <a:pt x="2901442" y="0"/>
                </a:lnTo>
                <a:lnTo>
                  <a:pt x="2908299" y="508"/>
                </a:lnTo>
                <a:lnTo>
                  <a:pt x="2915158" y="1524"/>
                </a:lnTo>
                <a:lnTo>
                  <a:pt x="2922016" y="2539"/>
                </a:lnTo>
                <a:lnTo>
                  <a:pt x="2928366" y="3937"/>
                </a:lnTo>
                <a:lnTo>
                  <a:pt x="2934335" y="5841"/>
                </a:lnTo>
                <a:lnTo>
                  <a:pt x="2940304" y="7620"/>
                </a:lnTo>
                <a:lnTo>
                  <a:pt x="2945637" y="9525"/>
                </a:lnTo>
                <a:lnTo>
                  <a:pt x="2950210" y="11811"/>
                </a:lnTo>
                <a:lnTo>
                  <a:pt x="2954782" y="14097"/>
                </a:lnTo>
                <a:lnTo>
                  <a:pt x="2957830" y="15875"/>
                </a:lnTo>
                <a:lnTo>
                  <a:pt x="2959354" y="17399"/>
                </a:lnTo>
                <a:lnTo>
                  <a:pt x="2960878" y="18923"/>
                </a:lnTo>
                <a:lnTo>
                  <a:pt x="2964434" y="31750"/>
                </a:lnTo>
                <a:lnTo>
                  <a:pt x="2964687" y="34416"/>
                </a:lnTo>
                <a:lnTo>
                  <a:pt x="2964687" y="37591"/>
                </a:lnTo>
                <a:lnTo>
                  <a:pt x="2964687" y="41528"/>
                </a:lnTo>
                <a:lnTo>
                  <a:pt x="2964687" y="45847"/>
                </a:lnTo>
                <a:lnTo>
                  <a:pt x="2964560" y="49402"/>
                </a:lnTo>
                <a:lnTo>
                  <a:pt x="2961005" y="64008"/>
                </a:lnTo>
                <a:lnTo>
                  <a:pt x="2960116" y="64897"/>
                </a:lnTo>
                <a:lnTo>
                  <a:pt x="2958719" y="65404"/>
                </a:lnTo>
                <a:lnTo>
                  <a:pt x="2957068" y="65404"/>
                </a:lnTo>
                <a:lnTo>
                  <a:pt x="2955544" y="65404"/>
                </a:lnTo>
                <a:lnTo>
                  <a:pt x="2952877" y="64388"/>
                </a:lnTo>
                <a:lnTo>
                  <a:pt x="2949321" y="62229"/>
                </a:lnTo>
                <a:lnTo>
                  <a:pt x="2945765" y="60198"/>
                </a:lnTo>
                <a:lnTo>
                  <a:pt x="2941320" y="57912"/>
                </a:lnTo>
                <a:lnTo>
                  <a:pt x="2936112" y="55499"/>
                </a:lnTo>
                <a:lnTo>
                  <a:pt x="2930906" y="52959"/>
                </a:lnTo>
                <a:lnTo>
                  <a:pt x="2924936" y="50800"/>
                </a:lnTo>
                <a:lnTo>
                  <a:pt x="2918079" y="48767"/>
                </a:lnTo>
                <a:lnTo>
                  <a:pt x="2911221" y="46736"/>
                </a:lnTo>
                <a:lnTo>
                  <a:pt x="2903728" y="45720"/>
                </a:lnTo>
                <a:lnTo>
                  <a:pt x="2895472" y="45720"/>
                </a:lnTo>
                <a:lnTo>
                  <a:pt x="2889122" y="45720"/>
                </a:lnTo>
                <a:lnTo>
                  <a:pt x="2883535" y="46482"/>
                </a:lnTo>
                <a:lnTo>
                  <a:pt x="2878709" y="48133"/>
                </a:lnTo>
                <a:lnTo>
                  <a:pt x="2874010" y="49657"/>
                </a:lnTo>
                <a:lnTo>
                  <a:pt x="2870072" y="51815"/>
                </a:lnTo>
                <a:lnTo>
                  <a:pt x="2866771" y="54610"/>
                </a:lnTo>
                <a:lnTo>
                  <a:pt x="2863596" y="57276"/>
                </a:lnTo>
                <a:lnTo>
                  <a:pt x="2861310" y="60578"/>
                </a:lnTo>
                <a:lnTo>
                  <a:pt x="2859659" y="64515"/>
                </a:lnTo>
                <a:lnTo>
                  <a:pt x="2858135" y="68325"/>
                </a:lnTo>
                <a:lnTo>
                  <a:pt x="2857372" y="72516"/>
                </a:lnTo>
                <a:lnTo>
                  <a:pt x="2857372" y="76708"/>
                </a:lnTo>
                <a:lnTo>
                  <a:pt x="2857372" y="83185"/>
                </a:lnTo>
                <a:lnTo>
                  <a:pt x="2876677" y="105917"/>
                </a:lnTo>
                <a:lnTo>
                  <a:pt x="2882519" y="109600"/>
                </a:lnTo>
                <a:lnTo>
                  <a:pt x="2889249" y="113029"/>
                </a:lnTo>
                <a:lnTo>
                  <a:pt x="2896616" y="116204"/>
                </a:lnTo>
                <a:lnTo>
                  <a:pt x="2904109" y="119379"/>
                </a:lnTo>
                <a:lnTo>
                  <a:pt x="2911602" y="122809"/>
                </a:lnTo>
                <a:lnTo>
                  <a:pt x="2947590" y="142079"/>
                </a:lnTo>
                <a:lnTo>
                  <a:pt x="2973236" y="170922"/>
                </a:lnTo>
                <a:lnTo>
                  <a:pt x="2981452" y="207390"/>
                </a:lnTo>
                <a:lnTo>
                  <a:pt x="2980926" y="218390"/>
                </a:lnTo>
                <a:lnTo>
                  <a:pt x="2968351" y="255557"/>
                </a:lnTo>
                <a:lnTo>
                  <a:pt x="2934239" y="286099"/>
                </a:lnTo>
                <a:lnTo>
                  <a:pt x="2895949" y="297656"/>
                </a:lnTo>
                <a:lnTo>
                  <a:pt x="2874518" y="299085"/>
                </a:lnTo>
                <a:lnTo>
                  <a:pt x="2867207" y="298940"/>
                </a:lnTo>
                <a:lnTo>
                  <a:pt x="2824098" y="290702"/>
                </a:lnTo>
                <a:lnTo>
                  <a:pt x="2817495" y="288416"/>
                </a:lnTo>
                <a:lnTo>
                  <a:pt x="2812034" y="286003"/>
                </a:lnTo>
                <a:lnTo>
                  <a:pt x="2807716" y="283463"/>
                </a:lnTo>
                <a:lnTo>
                  <a:pt x="2803271" y="280924"/>
                </a:lnTo>
                <a:lnTo>
                  <a:pt x="2800096" y="278764"/>
                </a:lnTo>
                <a:lnTo>
                  <a:pt x="2798191" y="276733"/>
                </a:lnTo>
                <a:lnTo>
                  <a:pt x="2796285" y="274827"/>
                </a:lnTo>
                <a:lnTo>
                  <a:pt x="2794888" y="272034"/>
                </a:lnTo>
                <a:lnTo>
                  <a:pt x="2793999" y="268477"/>
                </a:lnTo>
                <a:lnTo>
                  <a:pt x="2793237" y="264795"/>
                </a:lnTo>
                <a:lnTo>
                  <a:pt x="2792857" y="259587"/>
                </a:lnTo>
                <a:lnTo>
                  <a:pt x="2792857" y="252729"/>
                </a:lnTo>
                <a:lnTo>
                  <a:pt x="2792857" y="248030"/>
                </a:lnTo>
                <a:lnTo>
                  <a:pt x="2794761" y="233425"/>
                </a:lnTo>
                <a:lnTo>
                  <a:pt x="2795397" y="231521"/>
                </a:lnTo>
                <a:lnTo>
                  <a:pt x="2796285" y="230124"/>
                </a:lnTo>
                <a:lnTo>
                  <a:pt x="2797429" y="229362"/>
                </a:lnTo>
                <a:lnTo>
                  <a:pt x="2798572" y="228600"/>
                </a:lnTo>
                <a:lnTo>
                  <a:pt x="2799842" y="228091"/>
                </a:lnTo>
                <a:lnTo>
                  <a:pt x="2801366" y="228091"/>
                </a:lnTo>
                <a:lnTo>
                  <a:pt x="2803397" y="228091"/>
                </a:lnTo>
                <a:lnTo>
                  <a:pt x="2806319" y="229362"/>
                </a:lnTo>
                <a:lnTo>
                  <a:pt x="2810129" y="231775"/>
                </a:lnTo>
                <a:lnTo>
                  <a:pt x="2813938" y="234314"/>
                </a:lnTo>
                <a:lnTo>
                  <a:pt x="2818765" y="236982"/>
                </a:lnTo>
                <a:lnTo>
                  <a:pt x="2824734" y="239902"/>
                </a:lnTo>
                <a:lnTo>
                  <a:pt x="2830703" y="242950"/>
                </a:lnTo>
                <a:lnTo>
                  <a:pt x="2837815" y="245617"/>
                </a:lnTo>
                <a:lnTo>
                  <a:pt x="2874772" y="251840"/>
                </a:lnTo>
                <a:lnTo>
                  <a:pt x="2881884" y="251840"/>
                </a:lnTo>
                <a:lnTo>
                  <a:pt x="2888234" y="250951"/>
                </a:lnTo>
                <a:lnTo>
                  <a:pt x="2893948" y="249174"/>
                </a:lnTo>
                <a:lnTo>
                  <a:pt x="2899663" y="247523"/>
                </a:lnTo>
                <a:lnTo>
                  <a:pt x="2904362" y="245110"/>
                </a:lnTo>
                <a:lnTo>
                  <a:pt x="2908299" y="241935"/>
                </a:lnTo>
                <a:lnTo>
                  <a:pt x="2912236" y="238887"/>
                </a:lnTo>
                <a:lnTo>
                  <a:pt x="2915285" y="234950"/>
                </a:lnTo>
                <a:lnTo>
                  <a:pt x="2917444" y="230377"/>
                </a:lnTo>
                <a:lnTo>
                  <a:pt x="2919475" y="225805"/>
                </a:lnTo>
                <a:lnTo>
                  <a:pt x="2920492" y="220599"/>
                </a:lnTo>
                <a:lnTo>
                  <a:pt x="2920492" y="215011"/>
                </a:lnTo>
                <a:lnTo>
                  <a:pt x="2920492" y="208407"/>
                </a:lnTo>
                <a:lnTo>
                  <a:pt x="2918713" y="202819"/>
                </a:lnTo>
                <a:lnTo>
                  <a:pt x="2915158" y="198120"/>
                </a:lnTo>
                <a:lnTo>
                  <a:pt x="2911602" y="193421"/>
                </a:lnTo>
                <a:lnTo>
                  <a:pt x="2881630" y="175387"/>
                </a:lnTo>
                <a:lnTo>
                  <a:pt x="2874391" y="172085"/>
                </a:lnTo>
                <a:lnTo>
                  <a:pt x="2836545" y="153035"/>
                </a:lnTo>
                <a:lnTo>
                  <a:pt x="2809255" y="126380"/>
                </a:lnTo>
                <a:lnTo>
                  <a:pt x="2797683" y="83185"/>
                </a:lnTo>
                <a:lnTo>
                  <a:pt x="2798179" y="73132"/>
                </a:lnTo>
                <a:lnTo>
                  <a:pt x="2814462" y="32321"/>
                </a:lnTo>
                <a:lnTo>
                  <a:pt x="2848421" y="7983"/>
                </a:lnTo>
                <a:lnTo>
                  <a:pt x="2884799" y="311"/>
                </a:lnTo>
                <a:lnTo>
                  <a:pt x="2894584" y="0"/>
                </a:lnTo>
                <a:close/>
              </a:path>
              <a:path w="5923280" h="299084">
                <a:moveTo>
                  <a:pt x="2628265" y="0"/>
                </a:moveTo>
                <a:lnTo>
                  <a:pt x="2673199" y="4875"/>
                </a:lnTo>
                <a:lnTo>
                  <a:pt x="2709243" y="19700"/>
                </a:lnTo>
                <a:lnTo>
                  <a:pt x="2742961" y="55911"/>
                </a:lnTo>
                <a:lnTo>
                  <a:pt x="2757374" y="95509"/>
                </a:lnTo>
                <a:lnTo>
                  <a:pt x="2762249" y="146176"/>
                </a:lnTo>
                <a:lnTo>
                  <a:pt x="2761700" y="163701"/>
                </a:lnTo>
                <a:lnTo>
                  <a:pt x="2753360" y="210438"/>
                </a:lnTo>
                <a:lnTo>
                  <a:pt x="2735000" y="248193"/>
                </a:lnTo>
                <a:lnTo>
                  <a:pt x="2707005" y="276018"/>
                </a:lnTo>
                <a:lnTo>
                  <a:pt x="2669579" y="293298"/>
                </a:lnTo>
                <a:lnTo>
                  <a:pt x="2622931" y="299085"/>
                </a:lnTo>
                <a:lnTo>
                  <a:pt x="2606617" y="298537"/>
                </a:lnTo>
                <a:lnTo>
                  <a:pt x="2564130" y="290322"/>
                </a:lnTo>
                <a:lnTo>
                  <a:pt x="2522220" y="263398"/>
                </a:lnTo>
                <a:lnTo>
                  <a:pt x="2501842" y="230733"/>
                </a:lnTo>
                <a:lnTo>
                  <a:pt x="2490914" y="186928"/>
                </a:lnTo>
                <a:lnTo>
                  <a:pt x="2488819" y="151384"/>
                </a:lnTo>
                <a:lnTo>
                  <a:pt x="2489368" y="134288"/>
                </a:lnTo>
                <a:lnTo>
                  <a:pt x="2497709" y="88264"/>
                </a:lnTo>
                <a:lnTo>
                  <a:pt x="2516014" y="50974"/>
                </a:lnTo>
                <a:lnTo>
                  <a:pt x="2544000" y="23240"/>
                </a:lnTo>
                <a:lnTo>
                  <a:pt x="2581437" y="5840"/>
                </a:lnTo>
                <a:lnTo>
                  <a:pt x="2628265" y="0"/>
                </a:lnTo>
                <a:close/>
              </a:path>
            </a:pathLst>
          </a:custGeom>
          <a:ln w="9144">
            <a:solidFill>
              <a:srgbClr val="001F00"/>
            </a:solidFill>
          </a:ln>
        </p:spPr>
        <p:txBody>
          <a:bodyPr wrap="square" lIns="0" tIns="0" rIns="0" bIns="0" rtlCol="0"/>
          <a:lstStyle/>
          <a:p>
            <a:endParaRPr/>
          </a:p>
        </p:txBody>
      </p:sp>
      <p:sp>
        <p:nvSpPr>
          <p:cNvPr id="29" name="bg object 29"/>
          <p:cNvSpPr/>
          <p:nvPr/>
        </p:nvSpPr>
        <p:spPr>
          <a:xfrm>
            <a:off x="3709797" y="1192657"/>
            <a:ext cx="2509266" cy="382142"/>
          </a:xfrm>
          <a:prstGeom prst="rect">
            <a:avLst/>
          </a:prstGeom>
          <a:blipFill>
            <a:blip r:embed="rId11" cstate="print"/>
            <a:stretch>
              <a:fillRect/>
            </a:stretch>
          </a:blipFill>
        </p:spPr>
        <p:txBody>
          <a:bodyPr wrap="square" lIns="0" tIns="0" rIns="0" bIns="0" rtlCol="0"/>
          <a:lstStyle/>
          <a:p>
            <a:endParaRPr/>
          </a:p>
        </p:txBody>
      </p:sp>
      <p:sp>
        <p:nvSpPr>
          <p:cNvPr id="30" name="bg object 30"/>
          <p:cNvSpPr/>
          <p:nvPr/>
        </p:nvSpPr>
        <p:spPr>
          <a:xfrm>
            <a:off x="6002654" y="1319276"/>
            <a:ext cx="159385" cy="211709"/>
          </a:xfrm>
          <a:prstGeom prst="rect">
            <a:avLst/>
          </a:prstGeom>
          <a:blipFill>
            <a:blip r:embed="rId9" cstate="print"/>
            <a:stretch>
              <a:fillRect/>
            </a:stretch>
          </a:blipFill>
        </p:spPr>
        <p:txBody>
          <a:bodyPr wrap="square" lIns="0" tIns="0" rIns="0" bIns="0" rtlCol="0"/>
          <a:lstStyle/>
          <a:p>
            <a:endParaRPr/>
          </a:p>
        </p:txBody>
      </p:sp>
      <p:sp>
        <p:nvSpPr>
          <p:cNvPr id="31" name="bg object 31"/>
          <p:cNvSpPr/>
          <p:nvPr/>
        </p:nvSpPr>
        <p:spPr>
          <a:xfrm>
            <a:off x="3705225" y="1188085"/>
            <a:ext cx="1837944" cy="391287"/>
          </a:xfrm>
          <a:prstGeom prst="rect">
            <a:avLst/>
          </a:prstGeom>
          <a:blipFill>
            <a:blip r:embed="rId12" cstate="print"/>
            <a:stretch>
              <a:fillRect/>
            </a:stretch>
          </a:blipFill>
        </p:spPr>
        <p:txBody>
          <a:bodyPr wrap="square" lIns="0" tIns="0" rIns="0" bIns="0" rtlCol="0"/>
          <a:lstStyle/>
          <a:p>
            <a:endParaRPr/>
          </a:p>
        </p:txBody>
      </p:sp>
      <p:sp>
        <p:nvSpPr>
          <p:cNvPr id="32" name="bg object 32"/>
          <p:cNvSpPr/>
          <p:nvPr/>
        </p:nvSpPr>
        <p:spPr>
          <a:xfrm>
            <a:off x="5599557" y="1275715"/>
            <a:ext cx="619760" cy="299085"/>
          </a:xfrm>
          <a:custGeom>
            <a:avLst/>
            <a:gdLst/>
            <a:ahLst/>
            <a:cxnLst/>
            <a:rect l="l" t="t" r="r" b="b"/>
            <a:pathLst>
              <a:path w="619760" h="299084">
                <a:moveTo>
                  <a:pt x="29463" y="3810"/>
                </a:moveTo>
                <a:lnTo>
                  <a:pt x="35305" y="3810"/>
                </a:lnTo>
                <a:lnTo>
                  <a:pt x="40004" y="3937"/>
                </a:lnTo>
                <a:lnTo>
                  <a:pt x="43687" y="4445"/>
                </a:lnTo>
                <a:lnTo>
                  <a:pt x="47497" y="4825"/>
                </a:lnTo>
                <a:lnTo>
                  <a:pt x="57403" y="9144"/>
                </a:lnTo>
                <a:lnTo>
                  <a:pt x="58419" y="10287"/>
                </a:lnTo>
                <a:lnTo>
                  <a:pt x="58927" y="11684"/>
                </a:lnTo>
                <a:lnTo>
                  <a:pt x="58927" y="13208"/>
                </a:lnTo>
                <a:lnTo>
                  <a:pt x="58927" y="286004"/>
                </a:lnTo>
                <a:lnTo>
                  <a:pt x="58927" y="287400"/>
                </a:lnTo>
                <a:lnTo>
                  <a:pt x="58419" y="288798"/>
                </a:lnTo>
                <a:lnTo>
                  <a:pt x="57403" y="289940"/>
                </a:lnTo>
                <a:lnTo>
                  <a:pt x="56514" y="291211"/>
                </a:lnTo>
                <a:lnTo>
                  <a:pt x="43687" y="294639"/>
                </a:lnTo>
                <a:lnTo>
                  <a:pt x="40004" y="295148"/>
                </a:lnTo>
                <a:lnTo>
                  <a:pt x="35305" y="295275"/>
                </a:lnTo>
                <a:lnTo>
                  <a:pt x="29463" y="295275"/>
                </a:lnTo>
                <a:lnTo>
                  <a:pt x="23748" y="295275"/>
                </a:lnTo>
                <a:lnTo>
                  <a:pt x="19050" y="295148"/>
                </a:lnTo>
                <a:lnTo>
                  <a:pt x="15239" y="294639"/>
                </a:lnTo>
                <a:lnTo>
                  <a:pt x="11429" y="294259"/>
                </a:lnTo>
                <a:lnTo>
                  <a:pt x="0" y="287400"/>
                </a:lnTo>
                <a:lnTo>
                  <a:pt x="0" y="286004"/>
                </a:lnTo>
                <a:lnTo>
                  <a:pt x="0" y="13208"/>
                </a:lnTo>
                <a:lnTo>
                  <a:pt x="0" y="11684"/>
                </a:lnTo>
                <a:lnTo>
                  <a:pt x="507" y="10287"/>
                </a:lnTo>
                <a:lnTo>
                  <a:pt x="1396" y="9144"/>
                </a:lnTo>
                <a:lnTo>
                  <a:pt x="2412" y="7874"/>
                </a:lnTo>
                <a:lnTo>
                  <a:pt x="4063" y="6985"/>
                </a:lnTo>
                <a:lnTo>
                  <a:pt x="6350" y="6223"/>
                </a:lnTo>
                <a:lnTo>
                  <a:pt x="8635" y="5461"/>
                </a:lnTo>
                <a:lnTo>
                  <a:pt x="11683" y="4825"/>
                </a:lnTo>
                <a:lnTo>
                  <a:pt x="15366" y="4445"/>
                </a:lnTo>
                <a:lnTo>
                  <a:pt x="19050" y="3937"/>
                </a:lnTo>
                <a:lnTo>
                  <a:pt x="23748" y="3810"/>
                </a:lnTo>
                <a:lnTo>
                  <a:pt x="29463" y="3810"/>
                </a:lnTo>
                <a:close/>
              </a:path>
              <a:path w="619760" h="299084">
                <a:moveTo>
                  <a:pt x="242062" y="381"/>
                </a:moveTo>
                <a:lnTo>
                  <a:pt x="250062" y="381"/>
                </a:lnTo>
                <a:lnTo>
                  <a:pt x="257809" y="1143"/>
                </a:lnTo>
                <a:lnTo>
                  <a:pt x="265175" y="2412"/>
                </a:lnTo>
                <a:lnTo>
                  <a:pt x="272668" y="3810"/>
                </a:lnTo>
                <a:lnTo>
                  <a:pt x="279526" y="5461"/>
                </a:lnTo>
                <a:lnTo>
                  <a:pt x="285876" y="7620"/>
                </a:lnTo>
                <a:lnTo>
                  <a:pt x="292226" y="9779"/>
                </a:lnTo>
                <a:lnTo>
                  <a:pt x="317626" y="27432"/>
                </a:lnTo>
                <a:lnTo>
                  <a:pt x="318388" y="28829"/>
                </a:lnTo>
                <a:lnTo>
                  <a:pt x="320420" y="39877"/>
                </a:lnTo>
                <a:lnTo>
                  <a:pt x="320675" y="42799"/>
                </a:lnTo>
                <a:lnTo>
                  <a:pt x="320801" y="46227"/>
                </a:lnTo>
                <a:lnTo>
                  <a:pt x="320801" y="50419"/>
                </a:lnTo>
                <a:lnTo>
                  <a:pt x="320801" y="54863"/>
                </a:lnTo>
                <a:lnTo>
                  <a:pt x="318769" y="69342"/>
                </a:lnTo>
                <a:lnTo>
                  <a:pt x="318007" y="71374"/>
                </a:lnTo>
                <a:lnTo>
                  <a:pt x="317118" y="72771"/>
                </a:lnTo>
                <a:lnTo>
                  <a:pt x="316102" y="73660"/>
                </a:lnTo>
                <a:lnTo>
                  <a:pt x="315087" y="74549"/>
                </a:lnTo>
                <a:lnTo>
                  <a:pt x="313943" y="74930"/>
                </a:lnTo>
                <a:lnTo>
                  <a:pt x="312546" y="74930"/>
                </a:lnTo>
                <a:lnTo>
                  <a:pt x="310260" y="74930"/>
                </a:lnTo>
                <a:lnTo>
                  <a:pt x="307466" y="73660"/>
                </a:lnTo>
                <a:lnTo>
                  <a:pt x="304038" y="71120"/>
                </a:lnTo>
                <a:lnTo>
                  <a:pt x="300608" y="68452"/>
                </a:lnTo>
                <a:lnTo>
                  <a:pt x="296163" y="65532"/>
                </a:lnTo>
                <a:lnTo>
                  <a:pt x="259032" y="50752"/>
                </a:lnTo>
                <a:lnTo>
                  <a:pt x="244475" y="49784"/>
                </a:lnTo>
                <a:lnTo>
                  <a:pt x="236118" y="50214"/>
                </a:lnTo>
                <a:lnTo>
                  <a:pt x="195756" y="70717"/>
                </a:lnTo>
                <a:lnTo>
                  <a:pt x="176402" y="108458"/>
                </a:lnTo>
                <a:lnTo>
                  <a:pt x="171450" y="150240"/>
                </a:lnTo>
                <a:lnTo>
                  <a:pt x="171781" y="162502"/>
                </a:lnTo>
                <a:lnTo>
                  <a:pt x="179587" y="203219"/>
                </a:lnTo>
                <a:lnTo>
                  <a:pt x="202390" y="235521"/>
                </a:lnTo>
                <a:lnTo>
                  <a:pt x="245998" y="248920"/>
                </a:lnTo>
                <a:lnTo>
                  <a:pt x="253547" y="248683"/>
                </a:lnTo>
                <a:lnTo>
                  <a:pt x="292607" y="237109"/>
                </a:lnTo>
                <a:lnTo>
                  <a:pt x="305942" y="228981"/>
                </a:lnTo>
                <a:lnTo>
                  <a:pt x="309498" y="226695"/>
                </a:lnTo>
                <a:lnTo>
                  <a:pt x="312165" y="225425"/>
                </a:lnTo>
                <a:lnTo>
                  <a:pt x="314070" y="225425"/>
                </a:lnTo>
                <a:lnTo>
                  <a:pt x="315594" y="225425"/>
                </a:lnTo>
                <a:lnTo>
                  <a:pt x="321690" y="244856"/>
                </a:lnTo>
                <a:lnTo>
                  <a:pt x="321690" y="250189"/>
                </a:lnTo>
                <a:lnTo>
                  <a:pt x="321690" y="254000"/>
                </a:lnTo>
                <a:lnTo>
                  <a:pt x="321563" y="257175"/>
                </a:lnTo>
                <a:lnTo>
                  <a:pt x="321309" y="259714"/>
                </a:lnTo>
                <a:lnTo>
                  <a:pt x="321182" y="262382"/>
                </a:lnTo>
                <a:lnTo>
                  <a:pt x="318515" y="271272"/>
                </a:lnTo>
                <a:lnTo>
                  <a:pt x="317880" y="272542"/>
                </a:lnTo>
                <a:lnTo>
                  <a:pt x="305562" y="282321"/>
                </a:lnTo>
                <a:lnTo>
                  <a:pt x="300863" y="285114"/>
                </a:lnTo>
                <a:lnTo>
                  <a:pt x="295147" y="287655"/>
                </a:lnTo>
                <a:lnTo>
                  <a:pt x="288289" y="290068"/>
                </a:lnTo>
                <a:lnTo>
                  <a:pt x="281558" y="292481"/>
                </a:lnTo>
                <a:lnTo>
                  <a:pt x="236854" y="298704"/>
                </a:lnTo>
                <a:lnTo>
                  <a:pt x="222373" y="298132"/>
                </a:lnTo>
                <a:lnTo>
                  <a:pt x="183260" y="289560"/>
                </a:lnTo>
                <a:lnTo>
                  <a:pt x="142620" y="262127"/>
                </a:lnTo>
                <a:lnTo>
                  <a:pt x="121921" y="229838"/>
                </a:lnTo>
                <a:lnTo>
                  <a:pt x="110283" y="187277"/>
                </a:lnTo>
                <a:lnTo>
                  <a:pt x="108076" y="153288"/>
                </a:lnTo>
                <a:lnTo>
                  <a:pt x="108694" y="135407"/>
                </a:lnTo>
                <a:lnTo>
                  <a:pt x="117855" y="87884"/>
                </a:lnTo>
                <a:lnTo>
                  <a:pt x="137001" y="50164"/>
                </a:lnTo>
                <a:lnTo>
                  <a:pt x="164734" y="22812"/>
                </a:lnTo>
                <a:lnTo>
                  <a:pt x="200324" y="6060"/>
                </a:lnTo>
                <a:lnTo>
                  <a:pt x="227514" y="1019"/>
                </a:lnTo>
                <a:lnTo>
                  <a:pt x="242062" y="381"/>
                </a:lnTo>
                <a:close/>
              </a:path>
              <a:path w="619760" h="299084">
                <a:moveTo>
                  <a:pt x="485520" y="0"/>
                </a:moveTo>
                <a:lnTo>
                  <a:pt x="530455" y="4875"/>
                </a:lnTo>
                <a:lnTo>
                  <a:pt x="566499" y="19700"/>
                </a:lnTo>
                <a:lnTo>
                  <a:pt x="600217" y="55911"/>
                </a:lnTo>
                <a:lnTo>
                  <a:pt x="614630" y="95509"/>
                </a:lnTo>
                <a:lnTo>
                  <a:pt x="619505" y="146176"/>
                </a:lnTo>
                <a:lnTo>
                  <a:pt x="618956" y="163701"/>
                </a:lnTo>
                <a:lnTo>
                  <a:pt x="610615" y="210438"/>
                </a:lnTo>
                <a:lnTo>
                  <a:pt x="592256" y="248193"/>
                </a:lnTo>
                <a:lnTo>
                  <a:pt x="564261" y="276018"/>
                </a:lnTo>
                <a:lnTo>
                  <a:pt x="526835" y="293298"/>
                </a:lnTo>
                <a:lnTo>
                  <a:pt x="480187" y="299085"/>
                </a:lnTo>
                <a:lnTo>
                  <a:pt x="463873" y="298537"/>
                </a:lnTo>
                <a:lnTo>
                  <a:pt x="421385" y="290322"/>
                </a:lnTo>
                <a:lnTo>
                  <a:pt x="379475" y="263398"/>
                </a:lnTo>
                <a:lnTo>
                  <a:pt x="359098" y="230733"/>
                </a:lnTo>
                <a:lnTo>
                  <a:pt x="348170" y="186928"/>
                </a:lnTo>
                <a:lnTo>
                  <a:pt x="346075" y="151384"/>
                </a:lnTo>
                <a:lnTo>
                  <a:pt x="346624" y="134288"/>
                </a:lnTo>
                <a:lnTo>
                  <a:pt x="354964" y="88264"/>
                </a:lnTo>
                <a:lnTo>
                  <a:pt x="373270" y="50974"/>
                </a:lnTo>
                <a:lnTo>
                  <a:pt x="401256" y="23240"/>
                </a:lnTo>
                <a:lnTo>
                  <a:pt x="438693" y="5840"/>
                </a:lnTo>
                <a:lnTo>
                  <a:pt x="485520" y="0"/>
                </a:lnTo>
                <a:close/>
              </a:path>
            </a:pathLst>
          </a:custGeom>
          <a:ln w="9144">
            <a:solidFill>
              <a:srgbClr val="001F00"/>
            </a:solidFill>
          </a:ln>
        </p:spPr>
        <p:txBody>
          <a:bodyPr wrap="square" lIns="0" tIns="0" rIns="0" bIns="0" rtlCol="0"/>
          <a:lstStyle/>
          <a:p>
            <a:endParaRPr/>
          </a:p>
        </p:txBody>
      </p:sp>
      <p:sp>
        <p:nvSpPr>
          <p:cNvPr id="33" name="bg object 33"/>
          <p:cNvSpPr/>
          <p:nvPr/>
        </p:nvSpPr>
        <p:spPr>
          <a:xfrm>
            <a:off x="846035" y="1831975"/>
            <a:ext cx="8223884" cy="1794510"/>
          </a:xfrm>
          <a:custGeom>
            <a:avLst/>
            <a:gdLst/>
            <a:ahLst/>
            <a:cxnLst/>
            <a:rect l="l" t="t" r="r" b="b"/>
            <a:pathLst>
              <a:path w="8223884" h="1794510">
                <a:moveTo>
                  <a:pt x="8044091" y="0"/>
                </a:moveTo>
                <a:lnTo>
                  <a:pt x="179438" y="0"/>
                </a:lnTo>
                <a:lnTo>
                  <a:pt x="131733" y="6413"/>
                </a:lnTo>
                <a:lnTo>
                  <a:pt x="88868" y="24511"/>
                </a:lnTo>
                <a:lnTo>
                  <a:pt x="52552" y="52577"/>
                </a:lnTo>
                <a:lnTo>
                  <a:pt x="24496" y="88900"/>
                </a:lnTo>
                <a:lnTo>
                  <a:pt x="6409" y="131762"/>
                </a:lnTo>
                <a:lnTo>
                  <a:pt x="0" y="179450"/>
                </a:lnTo>
                <a:lnTo>
                  <a:pt x="0" y="1614932"/>
                </a:lnTo>
                <a:lnTo>
                  <a:pt x="6409" y="1662664"/>
                </a:lnTo>
                <a:lnTo>
                  <a:pt x="24496" y="1705539"/>
                </a:lnTo>
                <a:lnTo>
                  <a:pt x="52552" y="1741852"/>
                </a:lnTo>
                <a:lnTo>
                  <a:pt x="88868" y="1769900"/>
                </a:lnTo>
                <a:lnTo>
                  <a:pt x="131733" y="1787978"/>
                </a:lnTo>
                <a:lnTo>
                  <a:pt x="179438" y="1794383"/>
                </a:lnTo>
                <a:lnTo>
                  <a:pt x="8044091" y="1794383"/>
                </a:lnTo>
                <a:lnTo>
                  <a:pt x="8091779" y="1787978"/>
                </a:lnTo>
                <a:lnTo>
                  <a:pt x="8134642" y="1769900"/>
                </a:lnTo>
                <a:lnTo>
                  <a:pt x="8170964" y="1741852"/>
                </a:lnTo>
                <a:lnTo>
                  <a:pt x="8199031" y="1705539"/>
                </a:lnTo>
                <a:lnTo>
                  <a:pt x="8217128" y="1662664"/>
                </a:lnTo>
                <a:lnTo>
                  <a:pt x="8223542" y="1614932"/>
                </a:lnTo>
                <a:lnTo>
                  <a:pt x="8223542" y="179450"/>
                </a:lnTo>
                <a:lnTo>
                  <a:pt x="8217128" y="131762"/>
                </a:lnTo>
                <a:lnTo>
                  <a:pt x="8199031" y="88900"/>
                </a:lnTo>
                <a:lnTo>
                  <a:pt x="8170964" y="52577"/>
                </a:lnTo>
                <a:lnTo>
                  <a:pt x="8134642" y="24511"/>
                </a:lnTo>
                <a:lnTo>
                  <a:pt x="8091779" y="6413"/>
                </a:lnTo>
                <a:lnTo>
                  <a:pt x="8044091" y="0"/>
                </a:lnTo>
                <a:close/>
              </a:path>
            </a:pathLst>
          </a:custGeom>
          <a:solidFill>
            <a:srgbClr val="FFFFFF"/>
          </a:solidFill>
        </p:spPr>
        <p:txBody>
          <a:bodyPr wrap="square" lIns="0" tIns="0" rIns="0" bIns="0" rtlCol="0"/>
          <a:lstStyle/>
          <a:p>
            <a:endParaRPr/>
          </a:p>
        </p:txBody>
      </p:sp>
      <p:sp>
        <p:nvSpPr>
          <p:cNvPr id="34" name="bg object 34"/>
          <p:cNvSpPr/>
          <p:nvPr/>
        </p:nvSpPr>
        <p:spPr>
          <a:xfrm>
            <a:off x="846035" y="1831975"/>
            <a:ext cx="8223884" cy="1794510"/>
          </a:xfrm>
          <a:custGeom>
            <a:avLst/>
            <a:gdLst/>
            <a:ahLst/>
            <a:cxnLst/>
            <a:rect l="l" t="t" r="r" b="b"/>
            <a:pathLst>
              <a:path w="8223884" h="1794510">
                <a:moveTo>
                  <a:pt x="0" y="179450"/>
                </a:moveTo>
                <a:lnTo>
                  <a:pt x="6409" y="131762"/>
                </a:lnTo>
                <a:lnTo>
                  <a:pt x="24496" y="88900"/>
                </a:lnTo>
                <a:lnTo>
                  <a:pt x="52552" y="52577"/>
                </a:lnTo>
                <a:lnTo>
                  <a:pt x="88868" y="24511"/>
                </a:lnTo>
                <a:lnTo>
                  <a:pt x="131733" y="6413"/>
                </a:lnTo>
                <a:lnTo>
                  <a:pt x="179438" y="0"/>
                </a:lnTo>
                <a:lnTo>
                  <a:pt x="8044091" y="0"/>
                </a:lnTo>
                <a:lnTo>
                  <a:pt x="8091779" y="6413"/>
                </a:lnTo>
                <a:lnTo>
                  <a:pt x="8134642" y="24511"/>
                </a:lnTo>
                <a:lnTo>
                  <a:pt x="8170964" y="52577"/>
                </a:lnTo>
                <a:lnTo>
                  <a:pt x="8199031" y="88900"/>
                </a:lnTo>
                <a:lnTo>
                  <a:pt x="8217128" y="131762"/>
                </a:lnTo>
                <a:lnTo>
                  <a:pt x="8223542" y="179450"/>
                </a:lnTo>
                <a:lnTo>
                  <a:pt x="8223542" y="1614932"/>
                </a:lnTo>
                <a:lnTo>
                  <a:pt x="8217128" y="1662664"/>
                </a:lnTo>
                <a:lnTo>
                  <a:pt x="8199031" y="1705539"/>
                </a:lnTo>
                <a:lnTo>
                  <a:pt x="8170964" y="1741852"/>
                </a:lnTo>
                <a:lnTo>
                  <a:pt x="8134642" y="1769900"/>
                </a:lnTo>
                <a:lnTo>
                  <a:pt x="8091779" y="1787978"/>
                </a:lnTo>
                <a:lnTo>
                  <a:pt x="8044091" y="1794383"/>
                </a:lnTo>
                <a:lnTo>
                  <a:pt x="179438" y="1794383"/>
                </a:lnTo>
                <a:lnTo>
                  <a:pt x="131733" y="1787978"/>
                </a:lnTo>
                <a:lnTo>
                  <a:pt x="88868" y="1769900"/>
                </a:lnTo>
                <a:lnTo>
                  <a:pt x="52552" y="1741852"/>
                </a:lnTo>
                <a:lnTo>
                  <a:pt x="24496" y="1705539"/>
                </a:lnTo>
                <a:lnTo>
                  <a:pt x="6409" y="1662664"/>
                </a:lnTo>
                <a:lnTo>
                  <a:pt x="0" y="1614932"/>
                </a:lnTo>
                <a:lnTo>
                  <a:pt x="0" y="179450"/>
                </a:lnTo>
                <a:close/>
              </a:path>
            </a:pathLst>
          </a:custGeom>
          <a:ln w="25400">
            <a:solidFill>
              <a:srgbClr val="5C8900"/>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700" b="0" i="0">
                <a:solidFill>
                  <a:srgbClr val="003300"/>
                </a:solidFill>
                <a:latin typeface="Carlito"/>
                <a:cs typeface="Carlito"/>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4/8/2022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700" b="0" i="0">
                <a:solidFill>
                  <a:srgbClr val="003300"/>
                </a:solidFill>
                <a:latin typeface="Carlito"/>
                <a:cs typeface="Carlito"/>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4/8/2022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4/8/2022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6857998"/>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234061" y="1829561"/>
            <a:ext cx="8675877" cy="817244"/>
          </a:xfrm>
          <a:prstGeom prst="rect">
            <a:avLst/>
          </a:prstGeom>
        </p:spPr>
        <p:txBody>
          <a:bodyPr wrap="square" lIns="0" tIns="0" rIns="0" bIns="0">
            <a:spAutoFit/>
          </a:bodyPr>
          <a:lstStyle>
            <a:lvl1pPr>
              <a:defRPr sz="2700" b="0" i="0">
                <a:solidFill>
                  <a:srgbClr val="003300"/>
                </a:solidFill>
                <a:latin typeface="Carlito"/>
                <a:cs typeface="Carlito"/>
              </a:defRPr>
            </a:lvl1pPr>
          </a:lstStyle>
          <a:p>
            <a:endParaRPr/>
          </a:p>
        </p:txBody>
      </p:sp>
      <p:sp>
        <p:nvSpPr>
          <p:cNvPr id="3" name="Holder 3"/>
          <p:cNvSpPr>
            <a:spLocks noGrp="1"/>
          </p:cNvSpPr>
          <p:nvPr>
            <p:ph type="body" idx="1"/>
          </p:nvPr>
        </p:nvSpPr>
        <p:spPr>
          <a:xfrm>
            <a:off x="969975" y="2015489"/>
            <a:ext cx="7783195" cy="1487170"/>
          </a:xfrm>
          <a:prstGeom prst="rect">
            <a:avLst/>
          </a:prstGeom>
        </p:spPr>
        <p:txBody>
          <a:bodyPr wrap="square" lIns="0" tIns="0" rIns="0" bIns="0">
            <a:spAutoFit/>
          </a:bodyPr>
          <a:lstStyle>
            <a:lvl1pPr>
              <a:defRPr sz="2200" b="0" i="0">
                <a:solidFill>
                  <a:schemeClr val="bg1"/>
                </a:solidFill>
                <a:latin typeface="Carlito"/>
                <a:cs typeface="Carlito"/>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4/8/2022</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maps.google.com/maps?q=8.3095374,-73.6298889&amp;z=17&amp;hl=es"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package" Target="../embeddings/Documento_de_Microsoft_Word1.docx"/><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21.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40 Rectángulo"/>
          <p:cNvSpPr/>
          <p:nvPr/>
        </p:nvSpPr>
        <p:spPr>
          <a:xfrm>
            <a:off x="838200" y="685800"/>
            <a:ext cx="8229600" cy="6027291"/>
          </a:xfrm>
          <a:prstGeom prst="rect">
            <a:avLst/>
          </a:prstGeom>
        </p:spPr>
        <p:txBody>
          <a:bodyPr wrap="square">
            <a:spAutoFit/>
          </a:bodyPr>
          <a:lstStyle/>
          <a:p>
            <a:pPr algn="ctr">
              <a:lnSpc>
                <a:spcPct val="150000"/>
              </a:lnSpc>
              <a:spcAft>
                <a:spcPts val="2000"/>
              </a:spcAft>
            </a:pPr>
            <a:r>
              <a:rPr lang="es-CO" b="1" dirty="0">
                <a:latin typeface="Times New Roman"/>
                <a:ea typeface="Times New Roman"/>
                <a:cs typeface="Times New Roman"/>
              </a:rPr>
              <a:t>Plan de negocios para la creación de una empresa productora y comercializadora de platos desechables biodegradables a base de la plántula del plátano</a:t>
            </a:r>
            <a:endParaRPr lang="es-CO" dirty="0">
              <a:latin typeface="Arial"/>
              <a:ea typeface="Calibri"/>
              <a:cs typeface="Times New Roman"/>
            </a:endParaRPr>
          </a:p>
          <a:p>
            <a:pPr algn="ctr"/>
            <a:endParaRPr lang="x-none" b="1" dirty="0" smtClean="0">
              <a:latin typeface="Arial" pitchFamily="34" charset="0"/>
              <a:cs typeface="Arial" pitchFamily="34" charset="0"/>
            </a:endParaRPr>
          </a:p>
          <a:p>
            <a:pPr algn="ctr"/>
            <a:r>
              <a:rPr lang="es-CO" b="1" dirty="0" smtClean="0">
                <a:latin typeface="Times New Roman" pitchFamily="18" charset="0"/>
                <a:cs typeface="Times New Roman" pitchFamily="18" charset="0"/>
              </a:rPr>
              <a:t>P</a:t>
            </a:r>
            <a:r>
              <a:rPr lang="x-none" b="1" smtClean="0">
                <a:latin typeface="Times New Roman" pitchFamily="18" charset="0"/>
                <a:cs typeface="Times New Roman" pitchFamily="18" charset="0"/>
              </a:rPr>
              <a:t>royecto de </a:t>
            </a:r>
            <a:r>
              <a:rPr lang="es-CO" b="1" dirty="0" smtClean="0">
                <a:latin typeface="Times New Roman" pitchFamily="18" charset="0"/>
                <a:cs typeface="Times New Roman" pitchFamily="18" charset="0"/>
              </a:rPr>
              <a:t>G</a:t>
            </a:r>
            <a:r>
              <a:rPr lang="x-none" b="1" smtClean="0">
                <a:latin typeface="Times New Roman" pitchFamily="18" charset="0"/>
                <a:cs typeface="Times New Roman" pitchFamily="18" charset="0"/>
              </a:rPr>
              <a:t>rado</a:t>
            </a:r>
          </a:p>
          <a:p>
            <a:pPr algn="ctr"/>
            <a:endParaRPr lang="x-none" b="1" dirty="0" smtClean="0">
              <a:latin typeface="Times New Roman" pitchFamily="18" charset="0"/>
              <a:cs typeface="Times New Roman" pitchFamily="18" charset="0"/>
            </a:endParaRPr>
          </a:p>
          <a:p>
            <a:pPr algn="ctr"/>
            <a:endParaRPr lang="x-none" b="1" dirty="0" smtClean="0">
              <a:latin typeface="Times New Roman" pitchFamily="18" charset="0"/>
              <a:cs typeface="Times New Roman" pitchFamily="18" charset="0"/>
            </a:endParaRPr>
          </a:p>
          <a:p>
            <a:pPr algn="ctr"/>
            <a:r>
              <a:rPr lang="es-CO" b="1" dirty="0" smtClean="0">
                <a:latin typeface="Times New Roman" pitchFamily="18" charset="0"/>
                <a:cs typeface="Times New Roman" pitchFamily="18" charset="0"/>
              </a:rPr>
              <a:t>Cateherine Salcedo Portillo</a:t>
            </a:r>
          </a:p>
          <a:p>
            <a:pPr algn="ctr"/>
            <a:r>
              <a:rPr lang="es-CO" b="1" dirty="0" smtClean="0">
                <a:latin typeface="Times New Roman" pitchFamily="18" charset="0"/>
                <a:cs typeface="Times New Roman" pitchFamily="18" charset="0"/>
              </a:rPr>
              <a:t>Mario Alfonso Machuca Angarita</a:t>
            </a:r>
            <a:endParaRPr lang="x-none" b="1" dirty="0" smtClean="0">
              <a:latin typeface="Times New Roman" pitchFamily="18" charset="0"/>
              <a:cs typeface="Times New Roman" pitchFamily="18" charset="0"/>
            </a:endParaRPr>
          </a:p>
          <a:p>
            <a:pPr algn="ctr"/>
            <a:r>
              <a:rPr lang="es-CO" b="1" dirty="0">
                <a:latin typeface="Times New Roman" pitchFamily="18" charset="0"/>
                <a:cs typeface="Times New Roman" pitchFamily="18" charset="0"/>
              </a:rPr>
              <a:t>E</a:t>
            </a:r>
            <a:r>
              <a:rPr lang="x-none" b="1" smtClean="0">
                <a:latin typeface="Times New Roman" pitchFamily="18" charset="0"/>
                <a:cs typeface="Times New Roman" pitchFamily="18" charset="0"/>
              </a:rPr>
              <a:t>studiantes</a:t>
            </a:r>
          </a:p>
          <a:p>
            <a:pPr algn="ctr"/>
            <a:endParaRPr lang="x-none" b="1" dirty="0" smtClean="0">
              <a:latin typeface="Times New Roman" pitchFamily="18" charset="0"/>
              <a:cs typeface="Times New Roman" pitchFamily="18" charset="0"/>
            </a:endParaRPr>
          </a:p>
          <a:p>
            <a:pPr algn="ctr">
              <a:lnSpc>
                <a:spcPct val="150000"/>
              </a:lnSpc>
              <a:spcAft>
                <a:spcPts val="0"/>
              </a:spcAft>
            </a:pPr>
            <a:r>
              <a:rPr lang="es-CO" b="1" dirty="0" smtClean="0">
                <a:latin typeface="Times New Roman" pitchFamily="18" charset="0"/>
                <a:ea typeface="Calibri"/>
                <a:cs typeface="Times New Roman" pitchFamily="18" charset="0"/>
              </a:rPr>
              <a:t>Javier </a:t>
            </a:r>
            <a:r>
              <a:rPr lang="es-CO" b="1" dirty="0">
                <a:latin typeface="Times New Roman" pitchFamily="18" charset="0"/>
                <a:ea typeface="Calibri"/>
                <a:cs typeface="Times New Roman" pitchFamily="18" charset="0"/>
              </a:rPr>
              <a:t>Enrique Cruz Herrera</a:t>
            </a:r>
            <a:endParaRPr lang="es-CO" dirty="0">
              <a:latin typeface="Times New Roman" pitchFamily="18" charset="0"/>
              <a:ea typeface="Calibri"/>
              <a:cs typeface="Times New Roman" pitchFamily="18" charset="0"/>
            </a:endParaRPr>
          </a:p>
          <a:p>
            <a:pPr algn="ctr"/>
            <a:r>
              <a:rPr lang="es-CO" b="1" dirty="0" smtClean="0">
                <a:latin typeface="Times New Roman" pitchFamily="18" charset="0"/>
                <a:cs typeface="Times New Roman" pitchFamily="18" charset="0"/>
              </a:rPr>
              <a:t>D</a:t>
            </a:r>
            <a:r>
              <a:rPr lang="x-none" b="1" smtClean="0">
                <a:latin typeface="Times New Roman" pitchFamily="18" charset="0"/>
                <a:cs typeface="Times New Roman" pitchFamily="18" charset="0"/>
              </a:rPr>
              <a:t>irector de </a:t>
            </a:r>
            <a:r>
              <a:rPr lang="es-CO" b="1" dirty="0" smtClean="0">
                <a:latin typeface="Times New Roman" pitchFamily="18" charset="0"/>
                <a:cs typeface="Times New Roman" pitchFamily="18" charset="0"/>
              </a:rPr>
              <a:t>P</a:t>
            </a:r>
            <a:r>
              <a:rPr lang="x-none" b="1" smtClean="0">
                <a:latin typeface="Times New Roman" pitchFamily="18" charset="0"/>
                <a:cs typeface="Times New Roman" pitchFamily="18" charset="0"/>
              </a:rPr>
              <a:t>royecto</a:t>
            </a:r>
          </a:p>
          <a:p>
            <a:pPr algn="ctr"/>
            <a:endParaRPr lang="x-none" b="1" dirty="0" smtClean="0">
              <a:latin typeface="Times New Roman" pitchFamily="18" charset="0"/>
              <a:cs typeface="Times New Roman" pitchFamily="18" charset="0"/>
            </a:endParaRPr>
          </a:p>
          <a:p>
            <a:pPr algn="ctr"/>
            <a:endParaRPr lang="x-none" b="1" dirty="0" smtClean="0">
              <a:latin typeface="Times New Roman" pitchFamily="18" charset="0"/>
              <a:cs typeface="Times New Roman" pitchFamily="18" charset="0"/>
            </a:endParaRPr>
          </a:p>
          <a:p>
            <a:pPr algn="ctr"/>
            <a:r>
              <a:rPr lang="es-CO" b="1" dirty="0">
                <a:latin typeface="Times New Roman" pitchFamily="18" charset="0"/>
                <a:cs typeface="Times New Roman" pitchFamily="18" charset="0"/>
              </a:rPr>
              <a:t>U</a:t>
            </a:r>
            <a:r>
              <a:rPr lang="x-none" b="1" smtClean="0">
                <a:latin typeface="Times New Roman" pitchFamily="18" charset="0"/>
                <a:cs typeface="Times New Roman" pitchFamily="18" charset="0"/>
              </a:rPr>
              <a:t>niversidad </a:t>
            </a:r>
            <a:r>
              <a:rPr lang="es-CO" b="1" dirty="0" smtClean="0">
                <a:latin typeface="Times New Roman" pitchFamily="18" charset="0"/>
                <a:cs typeface="Times New Roman" pitchFamily="18" charset="0"/>
              </a:rPr>
              <a:t>P</a:t>
            </a:r>
            <a:r>
              <a:rPr lang="x-none" b="1" smtClean="0">
                <a:latin typeface="Times New Roman" pitchFamily="18" charset="0"/>
                <a:cs typeface="Times New Roman" pitchFamily="18" charset="0"/>
              </a:rPr>
              <a:t>opular del </a:t>
            </a:r>
            <a:r>
              <a:rPr lang="es-CO" b="1" dirty="0" smtClean="0">
                <a:latin typeface="Times New Roman" pitchFamily="18" charset="0"/>
                <a:cs typeface="Times New Roman" pitchFamily="18" charset="0"/>
              </a:rPr>
              <a:t>C</a:t>
            </a:r>
            <a:r>
              <a:rPr lang="x-none" b="1" smtClean="0">
                <a:latin typeface="Times New Roman" pitchFamily="18" charset="0"/>
                <a:cs typeface="Times New Roman" pitchFamily="18" charset="0"/>
              </a:rPr>
              <a:t>esar </a:t>
            </a:r>
            <a:r>
              <a:rPr lang="es-CO" b="1" dirty="0" smtClean="0">
                <a:latin typeface="Times New Roman" pitchFamily="18" charset="0"/>
                <a:cs typeface="Times New Roman" pitchFamily="18" charset="0"/>
              </a:rPr>
              <a:t>S</a:t>
            </a:r>
            <a:r>
              <a:rPr lang="x-none" b="1" smtClean="0">
                <a:latin typeface="Times New Roman" pitchFamily="18" charset="0"/>
                <a:cs typeface="Times New Roman" pitchFamily="18" charset="0"/>
              </a:rPr>
              <a:t>eccional </a:t>
            </a:r>
            <a:r>
              <a:rPr lang="es-CO" b="1" dirty="0" smtClean="0">
                <a:latin typeface="Times New Roman" pitchFamily="18" charset="0"/>
                <a:cs typeface="Times New Roman" pitchFamily="18" charset="0"/>
              </a:rPr>
              <a:t>A</a:t>
            </a:r>
            <a:r>
              <a:rPr lang="x-none" b="1" smtClean="0">
                <a:latin typeface="Times New Roman" pitchFamily="18" charset="0"/>
                <a:cs typeface="Times New Roman" pitchFamily="18" charset="0"/>
              </a:rPr>
              <a:t>guachica</a:t>
            </a:r>
          </a:p>
          <a:p>
            <a:pPr algn="ctr"/>
            <a:r>
              <a:rPr lang="es-CO" b="1" dirty="0">
                <a:latin typeface="Times New Roman" pitchFamily="18" charset="0"/>
                <a:cs typeface="Times New Roman" pitchFamily="18" charset="0"/>
              </a:rPr>
              <a:t>C</a:t>
            </a:r>
            <a:r>
              <a:rPr lang="x-none" b="1" smtClean="0">
                <a:latin typeface="Times New Roman" pitchFamily="18" charset="0"/>
                <a:cs typeface="Times New Roman" pitchFamily="18" charset="0"/>
              </a:rPr>
              <a:t>iencias </a:t>
            </a:r>
            <a:r>
              <a:rPr lang="es-CO" b="1" dirty="0" smtClean="0">
                <a:latin typeface="Times New Roman" pitchFamily="18" charset="0"/>
                <a:cs typeface="Times New Roman" pitchFamily="18" charset="0"/>
              </a:rPr>
              <a:t>A</a:t>
            </a:r>
            <a:r>
              <a:rPr lang="x-none" b="1" smtClean="0">
                <a:latin typeface="Times New Roman" pitchFamily="18" charset="0"/>
                <a:cs typeface="Times New Roman" pitchFamily="18" charset="0"/>
              </a:rPr>
              <a:t>dministrativas, </a:t>
            </a:r>
            <a:r>
              <a:rPr lang="es-CO" b="1" dirty="0" smtClean="0">
                <a:latin typeface="Times New Roman" pitchFamily="18" charset="0"/>
                <a:cs typeface="Times New Roman" pitchFamily="18" charset="0"/>
              </a:rPr>
              <a:t>C</a:t>
            </a:r>
            <a:r>
              <a:rPr lang="x-none" b="1" smtClean="0">
                <a:latin typeface="Times New Roman" pitchFamily="18" charset="0"/>
                <a:cs typeface="Times New Roman" pitchFamily="18" charset="0"/>
              </a:rPr>
              <a:t>ontables y </a:t>
            </a:r>
            <a:r>
              <a:rPr lang="es-CO" b="1" dirty="0" smtClean="0">
                <a:latin typeface="Times New Roman" pitchFamily="18" charset="0"/>
                <a:cs typeface="Times New Roman" pitchFamily="18" charset="0"/>
              </a:rPr>
              <a:t>E</a:t>
            </a:r>
            <a:r>
              <a:rPr lang="x-none" b="1" smtClean="0">
                <a:latin typeface="Times New Roman" pitchFamily="18" charset="0"/>
                <a:cs typeface="Times New Roman" pitchFamily="18" charset="0"/>
              </a:rPr>
              <a:t>conómicas</a:t>
            </a:r>
          </a:p>
          <a:p>
            <a:pPr algn="ctr"/>
            <a:r>
              <a:rPr lang="es-CO" b="1" dirty="0">
                <a:latin typeface="Times New Roman" pitchFamily="18" charset="0"/>
                <a:cs typeface="Times New Roman" pitchFamily="18" charset="0"/>
              </a:rPr>
              <a:t>A</a:t>
            </a:r>
            <a:r>
              <a:rPr lang="x-none" b="1" smtClean="0">
                <a:latin typeface="Times New Roman" pitchFamily="18" charset="0"/>
                <a:cs typeface="Times New Roman" pitchFamily="18" charset="0"/>
              </a:rPr>
              <a:t>dministración de </a:t>
            </a:r>
            <a:r>
              <a:rPr lang="es-CO" b="1" dirty="0" smtClean="0">
                <a:latin typeface="Times New Roman" pitchFamily="18" charset="0"/>
                <a:cs typeface="Times New Roman" pitchFamily="18" charset="0"/>
              </a:rPr>
              <a:t>E</a:t>
            </a:r>
            <a:r>
              <a:rPr lang="x-none" b="1" smtClean="0">
                <a:latin typeface="Times New Roman" pitchFamily="18" charset="0"/>
                <a:cs typeface="Times New Roman" pitchFamily="18" charset="0"/>
              </a:rPr>
              <a:t>mpresas</a:t>
            </a:r>
          </a:p>
          <a:p>
            <a:pPr algn="ctr"/>
            <a:r>
              <a:rPr lang="es-CO" b="1" dirty="0">
                <a:latin typeface="Times New Roman" pitchFamily="18" charset="0"/>
                <a:cs typeface="Times New Roman" pitchFamily="18" charset="0"/>
              </a:rPr>
              <a:t>A</a:t>
            </a:r>
            <a:r>
              <a:rPr lang="x-none" b="1" smtClean="0">
                <a:latin typeface="Times New Roman" pitchFamily="18" charset="0"/>
                <a:cs typeface="Times New Roman" pitchFamily="18" charset="0"/>
              </a:rPr>
              <a:t>guachica</a:t>
            </a:r>
          </a:p>
          <a:p>
            <a:pPr algn="ctr"/>
            <a:r>
              <a:rPr lang="x-none" b="1" smtClean="0">
                <a:latin typeface="Times New Roman" pitchFamily="18" charset="0"/>
                <a:cs typeface="Times New Roman" pitchFamily="18" charset="0"/>
              </a:rPr>
              <a:t>202</a:t>
            </a:r>
            <a:r>
              <a:rPr lang="es-CO" b="1" dirty="0" smtClean="0">
                <a:latin typeface="Times New Roman" pitchFamily="18" charset="0"/>
                <a:cs typeface="Times New Roman" pitchFamily="18" charset="0"/>
              </a:rPr>
              <a:t>2</a:t>
            </a:r>
            <a:r>
              <a:rPr lang="x-none" b="1" smtClean="0">
                <a:latin typeface="Times New Roman" pitchFamily="18" charset="0"/>
                <a:cs typeface="Times New Roman" pitchFamily="18" charset="0"/>
              </a:rPr>
              <a:t> - I</a:t>
            </a:r>
            <a:endParaRPr lang="x-none" b="1" dirty="0">
              <a:latin typeface="Times New Roman" pitchFamily="18" charset="0"/>
              <a:cs typeface="Times New Roman" pitchFamily="18" charset="0"/>
            </a:endParaRPr>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752600"/>
            <a:ext cx="1828800" cy="1697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1 Título"/>
              <p:cNvSpPr>
                <a:spLocks noGrp="1"/>
              </p:cNvSpPr>
              <p:nvPr>
                <p:ph type="title"/>
              </p:nvPr>
            </p:nvSpPr>
            <p:spPr>
              <a:xfrm>
                <a:off x="914400" y="609600"/>
                <a:ext cx="8077200" cy="6685427"/>
              </a:xfrm>
            </p:spPr>
            <p:txBody>
              <a:bodyPr/>
              <a:lstStyle/>
              <a:p>
                <a:pPr marR="69215" algn="l">
                  <a:lnSpc>
                    <a:spcPct val="150000"/>
                  </a:lnSpc>
                  <a:spcAft>
                    <a:spcPts val="0"/>
                  </a:spcAft>
                  <a:tabLst>
                    <a:tab pos="775970" algn="l"/>
                  </a:tabLst>
                </a:pPr>
                <a:r>
                  <a:rPr lang="es-CO" sz="2000" b="1" dirty="0" smtClean="0">
                    <a:solidFill>
                      <a:schemeClr val="tx1"/>
                    </a:solidFill>
                    <a:latin typeface="Times New Roman" pitchFamily="18" charset="0"/>
                    <a:ea typeface="Calibri"/>
                    <a:cs typeface="Times New Roman" pitchFamily="18" charset="0"/>
                  </a:rPr>
                  <a:t>Dónde: </a:t>
                </a:r>
                <a:r>
                  <a:rPr lang="es-CO" sz="2000" dirty="0">
                    <a:solidFill>
                      <a:schemeClr val="tx1"/>
                    </a:solidFill>
                    <a:latin typeface="Times New Roman" pitchFamily="18" charset="0"/>
                    <a:ea typeface="Calibri"/>
                    <a:cs typeface="Times New Roman" pitchFamily="18" charset="0"/>
                  </a:rPr>
                  <a:t/>
                </a:r>
                <a:br>
                  <a:rPr lang="es-CO" sz="2000" dirty="0">
                    <a:solidFill>
                      <a:schemeClr val="tx1"/>
                    </a:solidFill>
                    <a:latin typeface="Times New Roman" pitchFamily="18" charset="0"/>
                    <a:ea typeface="Calibri"/>
                    <a:cs typeface="Times New Roman" pitchFamily="18" charset="0"/>
                  </a:rPr>
                </a:br>
                <a:r>
                  <a:rPr lang="es-CO" sz="2000" dirty="0">
                    <a:solidFill>
                      <a:schemeClr val="tx1"/>
                    </a:solidFill>
                    <a:latin typeface="Times New Roman" pitchFamily="18" charset="0"/>
                    <a:ea typeface="Calibri"/>
                    <a:cs typeface="Times New Roman" pitchFamily="18" charset="0"/>
                  </a:rPr>
                  <a:t>n </a:t>
                </a:r>
                <a:r>
                  <a:rPr lang="es-CO" sz="2000" dirty="0">
                    <a:solidFill>
                      <a:schemeClr val="tx1"/>
                    </a:solidFill>
                    <a:effectLst/>
                    <a:latin typeface="Times New Roman" pitchFamily="18" charset="0"/>
                    <a:ea typeface="Calibri"/>
                    <a:cs typeface="Times New Roman" pitchFamily="18" charset="0"/>
                  </a:rPr>
                  <a:t>= Tamaño de la </a:t>
                </a:r>
                <a:r>
                  <a:rPr lang="es-CO" sz="2000" dirty="0">
                    <a:solidFill>
                      <a:schemeClr val="tx1"/>
                    </a:solidFill>
                    <a:latin typeface="Times New Roman" pitchFamily="18" charset="0"/>
                    <a:ea typeface="Calibri"/>
                    <a:cs typeface="Times New Roman" pitchFamily="18" charset="0"/>
                  </a:rPr>
                  <a:t>muestra </a:t>
                </a:r>
                <a:br>
                  <a:rPr lang="es-CO" sz="2000" dirty="0">
                    <a:solidFill>
                      <a:schemeClr val="tx1"/>
                    </a:solidFill>
                    <a:latin typeface="Times New Roman" pitchFamily="18" charset="0"/>
                    <a:ea typeface="Calibri"/>
                    <a:cs typeface="Times New Roman" pitchFamily="18" charset="0"/>
                  </a:rPr>
                </a:br>
                <a:r>
                  <a:rPr lang="es-CO" sz="2000" dirty="0">
                    <a:solidFill>
                      <a:schemeClr val="tx1"/>
                    </a:solidFill>
                    <a:latin typeface="Times New Roman" pitchFamily="18" charset="0"/>
                    <a:ea typeface="Calibri"/>
                    <a:cs typeface="Times New Roman" pitchFamily="18" charset="0"/>
                  </a:rPr>
                  <a:t>P </a:t>
                </a:r>
                <a:r>
                  <a:rPr lang="es-CO" sz="2000" dirty="0">
                    <a:solidFill>
                      <a:schemeClr val="tx1"/>
                    </a:solidFill>
                    <a:effectLst/>
                    <a:latin typeface="Times New Roman" pitchFamily="18" charset="0"/>
                    <a:ea typeface="Calibri"/>
                    <a:cs typeface="Times New Roman" pitchFamily="18" charset="0"/>
                  </a:rPr>
                  <a:t>= proporción de población estudiada = (</a:t>
                </a:r>
                <a:r>
                  <a:rPr lang="es-CO" sz="2000" dirty="0">
                    <a:solidFill>
                      <a:schemeClr val="tx1"/>
                    </a:solidFill>
                    <a:latin typeface="Times New Roman" pitchFamily="18" charset="0"/>
                    <a:ea typeface="Calibri"/>
                    <a:cs typeface="Times New Roman" pitchFamily="18" charset="0"/>
                  </a:rPr>
                  <a:t>0.90)</a:t>
                </a:r>
                <a:br>
                  <a:rPr lang="es-CO" sz="2000" dirty="0">
                    <a:solidFill>
                      <a:schemeClr val="tx1"/>
                    </a:solidFill>
                    <a:latin typeface="Times New Roman" pitchFamily="18" charset="0"/>
                    <a:ea typeface="Calibri"/>
                    <a:cs typeface="Times New Roman" pitchFamily="18" charset="0"/>
                  </a:rPr>
                </a:br>
                <a:r>
                  <a:rPr lang="es-CO" sz="2000" dirty="0">
                    <a:solidFill>
                      <a:schemeClr val="tx1"/>
                    </a:solidFill>
                    <a:latin typeface="Times New Roman" pitchFamily="18" charset="0"/>
                    <a:ea typeface="Calibri"/>
                    <a:cs typeface="Times New Roman" pitchFamily="18" charset="0"/>
                  </a:rPr>
                  <a:t>q </a:t>
                </a:r>
                <a:r>
                  <a:rPr lang="es-CO" sz="2000" dirty="0">
                    <a:solidFill>
                      <a:schemeClr val="tx1"/>
                    </a:solidFill>
                    <a:effectLst/>
                    <a:latin typeface="Times New Roman" pitchFamily="18" charset="0"/>
                    <a:ea typeface="Calibri"/>
                    <a:cs typeface="Times New Roman" pitchFamily="18" charset="0"/>
                  </a:rPr>
                  <a:t>= Probabilidad de fracaso = (</a:t>
                </a:r>
                <a:r>
                  <a:rPr lang="es-CO" sz="2000" dirty="0">
                    <a:solidFill>
                      <a:schemeClr val="tx1"/>
                    </a:solidFill>
                    <a:latin typeface="Times New Roman" pitchFamily="18" charset="0"/>
                    <a:ea typeface="Calibri"/>
                    <a:cs typeface="Times New Roman" pitchFamily="18" charset="0"/>
                  </a:rPr>
                  <a:t>0.10)</a:t>
                </a:r>
                <a:br>
                  <a:rPr lang="es-CO" sz="2000" dirty="0">
                    <a:solidFill>
                      <a:schemeClr val="tx1"/>
                    </a:solidFill>
                    <a:latin typeface="Times New Roman" pitchFamily="18" charset="0"/>
                    <a:ea typeface="Calibri"/>
                    <a:cs typeface="Times New Roman" pitchFamily="18" charset="0"/>
                  </a:rPr>
                </a:br>
                <a:r>
                  <a:rPr lang="es-CO" sz="2000" dirty="0">
                    <a:solidFill>
                      <a:schemeClr val="tx1"/>
                    </a:solidFill>
                    <a:latin typeface="Times New Roman" pitchFamily="18" charset="0"/>
                    <a:ea typeface="Calibri"/>
                    <a:cs typeface="Times New Roman" pitchFamily="18" charset="0"/>
                  </a:rPr>
                  <a:t>z </a:t>
                </a:r>
                <a:r>
                  <a:rPr lang="es-CO" sz="2000" dirty="0">
                    <a:solidFill>
                      <a:schemeClr val="tx1"/>
                    </a:solidFill>
                    <a:effectLst/>
                    <a:latin typeface="Times New Roman" pitchFamily="18" charset="0"/>
                    <a:ea typeface="Calibri"/>
                    <a:cs typeface="Times New Roman" pitchFamily="18" charset="0"/>
                  </a:rPr>
                  <a:t>= Estadístico de distribución normal = (1.96 para un nivel de confianza del </a:t>
                </a:r>
                <a:r>
                  <a:rPr lang="es-CO" sz="2000" dirty="0">
                    <a:solidFill>
                      <a:schemeClr val="tx1"/>
                    </a:solidFill>
                    <a:latin typeface="Times New Roman" pitchFamily="18" charset="0"/>
                    <a:ea typeface="Calibri"/>
                    <a:cs typeface="Times New Roman" pitchFamily="18" charset="0"/>
                  </a:rPr>
                  <a:t>90%)</a:t>
                </a:r>
                <a:br>
                  <a:rPr lang="es-CO" sz="2000" dirty="0">
                    <a:solidFill>
                      <a:schemeClr val="tx1"/>
                    </a:solidFill>
                    <a:latin typeface="Times New Roman" pitchFamily="18" charset="0"/>
                    <a:ea typeface="Calibri"/>
                    <a:cs typeface="Times New Roman" pitchFamily="18" charset="0"/>
                  </a:rPr>
                </a:br>
                <a:r>
                  <a:rPr lang="es-CO" sz="2000" dirty="0">
                    <a:solidFill>
                      <a:schemeClr val="tx1"/>
                    </a:solidFill>
                    <a:latin typeface="Times New Roman" pitchFamily="18" charset="0"/>
                    <a:ea typeface="Calibri"/>
                    <a:cs typeface="Times New Roman" pitchFamily="18" charset="0"/>
                  </a:rPr>
                  <a:t>e </a:t>
                </a:r>
                <a:r>
                  <a:rPr lang="es-CO" sz="2000" dirty="0">
                    <a:solidFill>
                      <a:schemeClr val="tx1"/>
                    </a:solidFill>
                    <a:effectLst/>
                    <a:latin typeface="Times New Roman" pitchFamily="18" charset="0"/>
                    <a:ea typeface="Calibri"/>
                    <a:cs typeface="Times New Roman" pitchFamily="18" charset="0"/>
                  </a:rPr>
                  <a:t>= Precisión deseada o error = (</a:t>
                </a:r>
                <a:r>
                  <a:rPr lang="es-CO" sz="2000" dirty="0">
                    <a:solidFill>
                      <a:schemeClr val="tx1"/>
                    </a:solidFill>
                    <a:latin typeface="Times New Roman" pitchFamily="18" charset="0"/>
                    <a:ea typeface="Calibri"/>
                    <a:cs typeface="Times New Roman" pitchFamily="18" charset="0"/>
                  </a:rPr>
                  <a:t>0.05)</a:t>
                </a:r>
                <a:br>
                  <a:rPr lang="es-CO" sz="2000" dirty="0">
                    <a:solidFill>
                      <a:schemeClr val="tx1"/>
                    </a:solidFill>
                    <a:latin typeface="Times New Roman" pitchFamily="18" charset="0"/>
                    <a:ea typeface="Calibri"/>
                    <a:cs typeface="Times New Roman" pitchFamily="18" charset="0"/>
                  </a:rPr>
                </a:br>
                <a:r>
                  <a:rPr lang="es-CO" sz="2000" dirty="0">
                    <a:solidFill>
                      <a:schemeClr val="tx1"/>
                    </a:solidFill>
                    <a:latin typeface="Times New Roman" pitchFamily="18" charset="0"/>
                    <a:ea typeface="Calibri"/>
                    <a:cs typeface="Times New Roman" pitchFamily="18" charset="0"/>
                  </a:rPr>
                  <a:t>N </a:t>
                </a:r>
                <a:r>
                  <a:rPr lang="es-CO" sz="2000" dirty="0">
                    <a:solidFill>
                      <a:schemeClr val="tx1"/>
                    </a:solidFill>
                    <a:effectLst/>
                    <a:latin typeface="Times New Roman" pitchFamily="18" charset="0"/>
                    <a:ea typeface="Calibri"/>
                    <a:cs typeface="Times New Roman" pitchFamily="18" charset="0"/>
                  </a:rPr>
                  <a:t>= Población estudiada = (</a:t>
                </a:r>
                <a:r>
                  <a:rPr lang="es-CO" sz="2000" dirty="0">
                    <a:solidFill>
                      <a:schemeClr val="tx1"/>
                    </a:solidFill>
                    <a:latin typeface="Times New Roman" pitchFamily="18" charset="0"/>
                    <a:ea typeface="Calibri"/>
                    <a:cs typeface="Times New Roman" pitchFamily="18" charset="0"/>
                  </a:rPr>
                  <a:t>470)</a:t>
                </a:r>
                <a:br>
                  <a:rPr lang="es-CO" sz="2000" dirty="0">
                    <a:solidFill>
                      <a:schemeClr val="tx1"/>
                    </a:solidFill>
                    <a:latin typeface="Times New Roman" pitchFamily="18" charset="0"/>
                    <a:ea typeface="Calibri"/>
                    <a:cs typeface="Times New Roman" pitchFamily="18" charset="0"/>
                  </a:rPr>
                </a:br>
                <a:r>
                  <a:rPr lang="es-CO" sz="2000" b="1" dirty="0">
                    <a:solidFill>
                      <a:schemeClr val="tx1"/>
                    </a:solidFill>
                    <a:latin typeface="Times New Roman" pitchFamily="18" charset="0"/>
                    <a:ea typeface="Calibri"/>
                    <a:cs typeface="Times New Roman" pitchFamily="18" charset="0"/>
                  </a:rPr>
                  <a:t>Entonces </a:t>
                </a:r>
                <a:r>
                  <a:rPr lang="es-CO" sz="2000" b="1" dirty="0">
                    <a:solidFill>
                      <a:schemeClr val="tx1"/>
                    </a:solidFill>
                    <a:effectLst/>
                    <a:latin typeface="Times New Roman" pitchFamily="18" charset="0"/>
                    <a:ea typeface="Calibri"/>
                    <a:cs typeface="Times New Roman" pitchFamily="18" charset="0"/>
                  </a:rPr>
                  <a:t>tenemos:</a:t>
                </a:r>
                <a:r>
                  <a:rPr lang="es-CO" sz="2000" dirty="0" smtClean="0">
                    <a:solidFill>
                      <a:schemeClr val="tx1"/>
                    </a:solidFill>
                    <a:latin typeface="Times New Roman" pitchFamily="18" charset="0"/>
                    <a:ea typeface="Calibri"/>
                    <a:cs typeface="Times New Roman" pitchFamily="18" charset="0"/>
                  </a:rPr>
                  <a:t/>
                </a:r>
                <a:br>
                  <a:rPr lang="es-CO" sz="2000" dirty="0" smtClean="0">
                    <a:solidFill>
                      <a:schemeClr val="tx1"/>
                    </a:solidFill>
                    <a:latin typeface="Times New Roman" pitchFamily="18" charset="0"/>
                    <a:ea typeface="Calibri"/>
                    <a:cs typeface="Times New Roman" pitchFamily="18" charset="0"/>
                  </a:rPr>
                </a:br>
                <a14:m>
                  <m:oMathPara xmlns:m="http://schemas.openxmlformats.org/officeDocument/2006/math">
                    <m:oMathParaPr>
                      <m:jc m:val="centerGroup"/>
                    </m:oMathParaPr>
                    <m:oMath xmlns:m="http://schemas.openxmlformats.org/officeDocument/2006/math">
                      <m:r>
                        <a:rPr lang="es-CO" sz="2000" i="1">
                          <a:solidFill>
                            <a:schemeClr val="tx1"/>
                          </a:solidFill>
                          <a:effectLst/>
                          <a:latin typeface="Cambria Math"/>
                          <a:ea typeface="Cambria Math"/>
                          <a:cs typeface="Cambria Math"/>
                        </a:rPr>
                        <m:t>𝑛</m:t>
                      </m:r>
                      <m:r>
                        <a:rPr lang="es-CO" sz="2000" i="1">
                          <a:solidFill>
                            <a:schemeClr val="tx1"/>
                          </a:solidFill>
                          <a:effectLst/>
                          <a:latin typeface="Cambria Math"/>
                          <a:ea typeface="Cambria Math"/>
                          <a:cs typeface="Cambria Math"/>
                        </a:rPr>
                        <m:t>=</m:t>
                      </m:r>
                      <m:f>
                        <m:fPr>
                          <m:ctrlPr>
                            <a:rPr lang="es-CO" sz="2000" i="1">
                              <a:solidFill>
                                <a:schemeClr val="tx1"/>
                              </a:solidFill>
                              <a:effectLst/>
                              <a:latin typeface="Cambria Math"/>
                              <a:ea typeface="Cambria Math"/>
                              <a:cs typeface="Cambria Math"/>
                            </a:rPr>
                          </m:ctrlPr>
                        </m:fPr>
                        <m:num>
                          <m:sSup>
                            <m:sSupPr>
                              <m:ctrlPr>
                                <a:rPr lang="es-CO" sz="2000" i="1">
                                  <a:solidFill>
                                    <a:schemeClr val="tx1"/>
                                  </a:solidFill>
                                  <a:effectLst/>
                                  <a:latin typeface="Cambria Math"/>
                                  <a:ea typeface="Cambria Math"/>
                                  <a:cs typeface="Cambria Math"/>
                                </a:rPr>
                              </m:ctrlPr>
                            </m:sSupPr>
                            <m:e>
                              <m:d>
                                <m:dPr>
                                  <m:ctrlPr>
                                    <a:rPr lang="es-CO" sz="2000" i="1">
                                      <a:solidFill>
                                        <a:schemeClr val="tx1"/>
                                      </a:solidFill>
                                      <a:effectLst/>
                                      <a:latin typeface="Cambria Math"/>
                                      <a:ea typeface="Cambria Math"/>
                                      <a:cs typeface="Cambria Math"/>
                                    </a:rPr>
                                  </m:ctrlPr>
                                </m:dPr>
                                <m:e>
                                  <m:r>
                                    <a:rPr lang="es-CO" sz="2000" i="1">
                                      <a:solidFill>
                                        <a:schemeClr val="tx1"/>
                                      </a:solidFill>
                                      <a:effectLst/>
                                      <a:latin typeface="Cambria Math"/>
                                      <a:ea typeface="Cambria Math"/>
                                      <a:cs typeface="Cambria Math"/>
                                    </a:rPr>
                                    <m:t>1.96</m:t>
                                  </m:r>
                                </m:e>
                              </m:d>
                            </m:e>
                            <m:sup>
                              <m:r>
                                <a:rPr lang="es-CO" sz="2000" i="1">
                                  <a:solidFill>
                                    <a:schemeClr val="tx1"/>
                                  </a:solidFill>
                                  <a:effectLst/>
                                  <a:latin typeface="Cambria Math"/>
                                  <a:ea typeface="Cambria Math"/>
                                  <a:cs typeface="Cambria Math"/>
                                </a:rPr>
                                <m:t>2</m:t>
                              </m:r>
                            </m:sup>
                          </m:sSup>
                          <m:r>
                            <a:rPr lang="es-CO" sz="2000" i="1">
                              <a:solidFill>
                                <a:schemeClr val="tx1"/>
                              </a:solidFill>
                              <a:effectLst/>
                              <a:latin typeface="Cambria Math"/>
                              <a:ea typeface="Cambria Math"/>
                              <a:cs typeface="Cambria Math"/>
                            </a:rPr>
                            <m:t>(0.90)(0.10)(470)</m:t>
                          </m:r>
                        </m:num>
                        <m:den>
                          <m:sSup>
                            <m:sSupPr>
                              <m:ctrlPr>
                                <a:rPr lang="es-CO" sz="2000" i="1">
                                  <a:solidFill>
                                    <a:schemeClr val="tx1"/>
                                  </a:solidFill>
                                  <a:effectLst/>
                                  <a:latin typeface="Cambria Math"/>
                                  <a:ea typeface="Cambria Math"/>
                                  <a:cs typeface="Cambria Math"/>
                                </a:rPr>
                              </m:ctrlPr>
                            </m:sSupPr>
                            <m:e>
                              <m:d>
                                <m:dPr>
                                  <m:ctrlPr>
                                    <a:rPr lang="es-CO" sz="2000" i="1">
                                      <a:solidFill>
                                        <a:schemeClr val="tx1"/>
                                      </a:solidFill>
                                      <a:effectLst/>
                                      <a:latin typeface="Cambria Math"/>
                                      <a:ea typeface="Cambria Math"/>
                                      <a:cs typeface="Cambria Math"/>
                                    </a:rPr>
                                  </m:ctrlPr>
                                </m:dPr>
                                <m:e>
                                  <m:r>
                                    <a:rPr lang="es-CO" sz="2000" i="1">
                                      <a:solidFill>
                                        <a:schemeClr val="tx1"/>
                                      </a:solidFill>
                                      <a:effectLst/>
                                      <a:latin typeface="Cambria Math"/>
                                      <a:ea typeface="Cambria Math"/>
                                      <a:cs typeface="Cambria Math"/>
                                    </a:rPr>
                                    <m:t>0.05</m:t>
                                  </m:r>
                                </m:e>
                              </m:d>
                            </m:e>
                            <m:sup>
                              <m:r>
                                <a:rPr lang="es-CO" sz="2000" i="1">
                                  <a:solidFill>
                                    <a:schemeClr val="tx1"/>
                                  </a:solidFill>
                                  <a:effectLst/>
                                  <a:latin typeface="Cambria Math"/>
                                  <a:ea typeface="Cambria Math"/>
                                  <a:cs typeface="Cambria Math"/>
                                </a:rPr>
                                <m:t>2</m:t>
                              </m:r>
                            </m:sup>
                          </m:sSup>
                          <m:d>
                            <m:dPr>
                              <m:ctrlPr>
                                <a:rPr lang="es-CO" sz="2000" i="1">
                                  <a:solidFill>
                                    <a:schemeClr val="tx1"/>
                                  </a:solidFill>
                                  <a:effectLst/>
                                  <a:latin typeface="Cambria Math"/>
                                  <a:ea typeface="Cambria Math"/>
                                  <a:cs typeface="Cambria Math"/>
                                </a:rPr>
                              </m:ctrlPr>
                            </m:dPr>
                            <m:e>
                              <m:r>
                                <a:rPr lang="es-CO" sz="2000" i="1">
                                  <a:solidFill>
                                    <a:schemeClr val="tx1"/>
                                  </a:solidFill>
                                  <a:effectLst/>
                                  <a:latin typeface="Cambria Math"/>
                                  <a:ea typeface="Cambria Math"/>
                                  <a:cs typeface="Cambria Math"/>
                                </a:rPr>
                                <m:t>470−1</m:t>
                              </m:r>
                            </m:e>
                          </m:d>
                          <m:r>
                            <a:rPr lang="es-CO" sz="2000" i="1">
                              <a:solidFill>
                                <a:schemeClr val="tx1"/>
                              </a:solidFill>
                              <a:effectLst/>
                              <a:latin typeface="Cambria Math"/>
                              <a:ea typeface="Cambria Math"/>
                              <a:cs typeface="Cambria Math"/>
                            </a:rPr>
                            <m:t>+ </m:t>
                          </m:r>
                          <m:sSup>
                            <m:sSupPr>
                              <m:ctrlPr>
                                <a:rPr lang="es-CO" sz="2000" i="1">
                                  <a:solidFill>
                                    <a:schemeClr val="tx1"/>
                                  </a:solidFill>
                                  <a:effectLst/>
                                  <a:latin typeface="Cambria Math"/>
                                  <a:ea typeface="Cambria Math"/>
                                  <a:cs typeface="Cambria Math"/>
                                </a:rPr>
                              </m:ctrlPr>
                            </m:sSupPr>
                            <m:e>
                              <m:r>
                                <a:rPr lang="es-CO" sz="2000" i="1">
                                  <a:solidFill>
                                    <a:schemeClr val="tx1"/>
                                  </a:solidFill>
                                  <a:effectLst/>
                                  <a:latin typeface="Cambria Math"/>
                                  <a:ea typeface="Cambria Math"/>
                                  <a:cs typeface="Cambria Math"/>
                                </a:rPr>
                                <m:t>1.96</m:t>
                              </m:r>
                            </m:e>
                            <m:sup>
                              <m:r>
                                <a:rPr lang="es-CO" sz="2000" i="1">
                                  <a:solidFill>
                                    <a:schemeClr val="tx1"/>
                                  </a:solidFill>
                                  <a:effectLst/>
                                  <a:latin typeface="Cambria Math"/>
                                  <a:ea typeface="Cambria Math"/>
                                  <a:cs typeface="Cambria Math"/>
                                </a:rPr>
                                <m:t>2</m:t>
                              </m:r>
                            </m:sup>
                          </m:sSup>
                          <m:r>
                            <a:rPr lang="es-CO" sz="2000" i="1">
                              <a:solidFill>
                                <a:schemeClr val="tx1"/>
                              </a:solidFill>
                              <a:effectLst/>
                              <a:latin typeface="Cambria Math"/>
                              <a:ea typeface="Cambria Math"/>
                              <a:cs typeface="Cambria Math"/>
                            </a:rPr>
                            <m:t>(0.90)(0.10)</m:t>
                          </m:r>
                        </m:den>
                      </m:f>
                    </m:oMath>
                  </m:oMathPara>
                </a14:m>
                <a:r>
                  <a:rPr lang="es-CO" sz="2000" dirty="0">
                    <a:solidFill>
                      <a:schemeClr val="tx1"/>
                    </a:solidFill>
                    <a:latin typeface="Times New Roman" pitchFamily="18" charset="0"/>
                    <a:ea typeface="Calibri"/>
                    <a:cs typeface="Times New Roman" pitchFamily="18" charset="0"/>
                  </a:rPr>
                  <a:t/>
                </a:r>
                <a:br>
                  <a:rPr lang="es-CO" sz="2000" dirty="0">
                    <a:solidFill>
                      <a:schemeClr val="tx1"/>
                    </a:solidFill>
                    <a:latin typeface="Times New Roman" pitchFamily="18" charset="0"/>
                    <a:ea typeface="Calibri"/>
                    <a:cs typeface="Times New Roman" pitchFamily="18" charset="0"/>
                  </a:rPr>
                </a:br>
                <a:r>
                  <a:rPr lang="es-CO" sz="2000" b="1" dirty="0">
                    <a:solidFill>
                      <a:schemeClr val="tx1"/>
                    </a:solidFill>
                    <a:effectLst/>
                    <a:latin typeface="Times New Roman" pitchFamily="18" charset="0"/>
                    <a:ea typeface="Calibri"/>
                    <a:cs typeface="Times New Roman" pitchFamily="18" charset="0"/>
                  </a:rPr>
                  <a:t> </a:t>
                </a:r>
                <a14:m>
                  <m:oMath xmlns:m="http://schemas.openxmlformats.org/officeDocument/2006/math">
                    <m:r>
                      <a:rPr lang="es-CO" sz="2000" i="1">
                        <a:solidFill>
                          <a:schemeClr val="tx1"/>
                        </a:solidFill>
                        <a:effectLst/>
                        <a:latin typeface="Cambria Math"/>
                        <a:ea typeface="Cambria Math"/>
                        <a:cs typeface="Times New Roman"/>
                      </a:rPr>
                      <m:t>𝑛</m:t>
                    </m:r>
                    <m:r>
                      <a:rPr lang="es-CO" sz="2000" i="1">
                        <a:solidFill>
                          <a:schemeClr val="tx1"/>
                        </a:solidFill>
                        <a:effectLst/>
                        <a:latin typeface="Cambria Math"/>
                        <a:ea typeface="Cambria Math"/>
                        <a:cs typeface="Times New Roman"/>
                      </a:rPr>
                      <m:t>=</m:t>
                    </m:r>
                  </m:oMath>
                </a14:m>
                <a:r>
                  <a:rPr lang="es-CO" sz="2000" b="1" dirty="0">
                    <a:solidFill>
                      <a:schemeClr val="tx1"/>
                    </a:solidFill>
                    <a:effectLst/>
                    <a:latin typeface="Times New Roman" pitchFamily="18" charset="0"/>
                    <a:ea typeface="Calibri"/>
                    <a:cs typeface="Times New Roman" pitchFamily="18" charset="0"/>
                  </a:rPr>
                  <a:t> </a:t>
                </a:r>
                <a:r>
                  <a:rPr lang="es-CO" sz="2000" b="1" dirty="0">
                    <a:solidFill>
                      <a:schemeClr val="tx1"/>
                    </a:solidFill>
                    <a:latin typeface="Times New Roman" pitchFamily="18" charset="0"/>
                    <a:ea typeface="Calibri"/>
                    <a:cs typeface="Times New Roman" pitchFamily="18" charset="0"/>
                  </a:rPr>
                  <a:t>107</a:t>
                </a:r>
                <a:r>
                  <a:rPr lang="es-CO" sz="2000" dirty="0">
                    <a:solidFill>
                      <a:schemeClr val="tx1"/>
                    </a:solidFill>
                    <a:latin typeface="Times New Roman" pitchFamily="18" charset="0"/>
                    <a:ea typeface="Calibri"/>
                    <a:cs typeface="Times New Roman" pitchFamily="18" charset="0"/>
                  </a:rPr>
                  <a:t/>
                </a:r>
                <a:br>
                  <a:rPr lang="es-CO" sz="2000" dirty="0">
                    <a:solidFill>
                      <a:schemeClr val="tx1"/>
                    </a:solidFill>
                    <a:latin typeface="Times New Roman" pitchFamily="18" charset="0"/>
                    <a:ea typeface="Calibri"/>
                    <a:cs typeface="Times New Roman" pitchFamily="18" charset="0"/>
                  </a:rPr>
                </a:br>
                <a:r>
                  <a:rPr lang="es-CO" sz="2000" b="1" dirty="0">
                    <a:solidFill>
                      <a:schemeClr val="tx1"/>
                    </a:solidFill>
                    <a:latin typeface="Times New Roman" pitchFamily="18" charset="0"/>
                    <a:ea typeface="Calibri"/>
                    <a:cs typeface="Times New Roman" pitchFamily="18" charset="0"/>
                  </a:rPr>
                  <a:t>Muestra:</a:t>
                </a:r>
                <a:r>
                  <a:rPr lang="es-CO" sz="2000" dirty="0">
                    <a:solidFill>
                      <a:schemeClr val="tx1"/>
                    </a:solidFill>
                    <a:latin typeface="Times New Roman" pitchFamily="18" charset="0"/>
                    <a:ea typeface="Calibri"/>
                    <a:cs typeface="Times New Roman" pitchFamily="18" charset="0"/>
                  </a:rPr>
                  <a:t> </a:t>
                </a:r>
                <a:r>
                  <a:rPr lang="es-CO" sz="2000" b="1" dirty="0">
                    <a:solidFill>
                      <a:schemeClr val="tx1"/>
                    </a:solidFill>
                    <a:latin typeface="Times New Roman" pitchFamily="18" charset="0"/>
                    <a:ea typeface="Calibri"/>
                    <a:cs typeface="Times New Roman" pitchFamily="18" charset="0"/>
                  </a:rPr>
                  <a:t>107</a:t>
                </a:r>
                <a:r>
                  <a:rPr lang="es-CO" sz="2000" dirty="0">
                    <a:solidFill>
                      <a:schemeClr val="tx1"/>
                    </a:solidFill>
                    <a:latin typeface="Times New Roman" pitchFamily="18" charset="0"/>
                    <a:ea typeface="Calibri"/>
                    <a:cs typeface="Times New Roman" pitchFamily="18" charset="0"/>
                  </a:rPr>
                  <a:t/>
                </a:r>
                <a:br>
                  <a:rPr lang="es-CO" sz="2000" dirty="0">
                    <a:solidFill>
                      <a:schemeClr val="tx1"/>
                    </a:solidFill>
                    <a:latin typeface="Times New Roman" pitchFamily="18" charset="0"/>
                    <a:ea typeface="Calibri"/>
                    <a:cs typeface="Times New Roman" pitchFamily="18" charset="0"/>
                  </a:rPr>
                </a:br>
                <a:endParaRPr lang="es-CO" sz="2000" dirty="0">
                  <a:solidFill>
                    <a:schemeClr val="tx1"/>
                  </a:solidFill>
                  <a:latin typeface="Times New Roman" pitchFamily="18" charset="0"/>
                  <a:cs typeface="Times New Roman" pitchFamily="18" charset="0"/>
                </a:endParaRPr>
              </a:p>
            </p:txBody>
          </p:sp>
        </mc:Choice>
        <mc:Fallback xmlns="">
          <p:sp>
            <p:nvSpPr>
              <p:cNvPr id="2" name="1 Título"/>
              <p:cNvSpPr>
                <a:spLocks noGrp="1" noRot="1" noChangeAspect="1" noMove="1" noResize="1" noEditPoints="1" noAdjustHandles="1" noChangeArrowheads="1" noChangeShapeType="1" noTextEdit="1"/>
              </p:cNvSpPr>
              <p:nvPr>
                <p:ph type="title"/>
              </p:nvPr>
            </p:nvSpPr>
            <p:spPr>
              <a:xfrm>
                <a:off x="914400" y="609600"/>
                <a:ext cx="8077200" cy="6685427"/>
              </a:xfrm>
              <a:blipFill rotWithShape="1">
                <a:blip r:embed="rId2"/>
                <a:stretch>
                  <a:fillRect l="-1887"/>
                </a:stretch>
              </a:blipFill>
            </p:spPr>
            <p:txBody>
              <a:bodyPr/>
              <a:lstStyle/>
              <a:p>
                <a:r>
                  <a:rPr lang="es-CO">
                    <a:noFill/>
                  </a:rPr>
                  <a:t> </a:t>
                </a:r>
              </a:p>
            </p:txBody>
          </p:sp>
        </mc:Fallback>
      </mc:AlternateContent>
      <p:sp>
        <p:nvSpPr>
          <p:cNvPr id="3" name="2 Rectángulo redondeado"/>
          <p:cNvSpPr/>
          <p:nvPr/>
        </p:nvSpPr>
        <p:spPr>
          <a:xfrm>
            <a:off x="5486400" y="74676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T</a:t>
            </a:r>
            <a:r>
              <a:rPr lang="es-MX" b="1" dirty="0" smtClean="0">
                <a:solidFill>
                  <a:schemeClr val="tx1"/>
                </a:solidFill>
                <a:latin typeface="Times New Roman" pitchFamily="18" charset="0"/>
                <a:cs typeface="Times New Roman" pitchFamily="18" charset="0"/>
              </a:rPr>
              <a:t>ipo de Investigación Población y Muestra.</a:t>
            </a:r>
            <a:endParaRPr lang="es-ES"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6933668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1524000"/>
            <a:ext cx="8153400" cy="5562600"/>
          </a:xfrm>
        </p:spPr>
        <p:txBody>
          <a:bodyPr/>
          <a:lstStyle/>
          <a:p>
            <a:pPr algn="l">
              <a:lnSpc>
                <a:spcPct val="150000"/>
              </a:lnSpc>
              <a:spcAft>
                <a:spcPts val="2000"/>
              </a:spcAft>
            </a:pPr>
            <a:r>
              <a:rPr lang="es-CO" sz="1600" dirty="0" smtClean="0">
                <a:solidFill>
                  <a:schemeClr val="tx1"/>
                </a:solidFill>
                <a:latin typeface="Times New Roman" pitchFamily="18" charset="0"/>
                <a:ea typeface="Calibri"/>
                <a:cs typeface="Times New Roman" pitchFamily="18" charset="0"/>
              </a:rPr>
              <a:t>En </a:t>
            </a:r>
            <a:r>
              <a:rPr lang="es-CO" sz="1600" dirty="0">
                <a:solidFill>
                  <a:schemeClr val="tx1"/>
                </a:solidFill>
                <a:latin typeface="Times New Roman" pitchFamily="18" charset="0"/>
                <a:ea typeface="Calibri"/>
                <a:cs typeface="Times New Roman" pitchFamily="18" charset="0"/>
              </a:rPr>
              <a:t>este formato se desarrollarán los resultados de los objetivos planteados en el presente proyecto, aplicando las técnicas o fuentes de recolección de información correspondientes.</a:t>
            </a:r>
            <a:br>
              <a:rPr lang="es-CO" sz="1600" dirty="0">
                <a:solidFill>
                  <a:schemeClr val="tx1"/>
                </a:solidFill>
                <a:latin typeface="Times New Roman" pitchFamily="18" charset="0"/>
                <a:ea typeface="Calibri"/>
                <a:cs typeface="Times New Roman" pitchFamily="18" charset="0"/>
              </a:rPr>
            </a:br>
            <a:r>
              <a:rPr lang="es-CO" sz="1600" dirty="0">
                <a:solidFill>
                  <a:schemeClr val="tx1"/>
                </a:solidFill>
                <a:latin typeface="Times New Roman" pitchFamily="18" charset="0"/>
                <a:ea typeface="Calibri"/>
                <a:cs typeface="Times New Roman" pitchFamily="18" charset="0"/>
              </a:rPr>
              <a:t>Imagen figura 6</a:t>
            </a:r>
            <a:r>
              <a:rPr lang="es-CO" sz="1600" dirty="0" smtClean="0">
                <a:solidFill>
                  <a:schemeClr val="tx1"/>
                </a:solidFill>
                <a:latin typeface="Times New Roman" pitchFamily="18" charset="0"/>
                <a:ea typeface="Calibri"/>
                <a:cs typeface="Times New Roman" pitchFamily="18" charset="0"/>
              </a:rPr>
              <a:t>. </a:t>
            </a:r>
            <a:r>
              <a:rPr lang="es-CO" sz="1600" dirty="0">
                <a:solidFill>
                  <a:schemeClr val="tx1"/>
                </a:solidFill>
                <a:latin typeface="Times New Roman" pitchFamily="18" charset="0"/>
                <a:ea typeface="Calibri"/>
                <a:cs typeface="Times New Roman" pitchFamily="18" charset="0"/>
              </a:rPr>
              <a:t>Tabulación 1 encuesta</a:t>
            </a:r>
            <a:r>
              <a:rPr lang="es-CO" sz="1600" dirty="0" smtClean="0">
                <a:solidFill>
                  <a:schemeClr val="tx1"/>
                </a:solidFill>
                <a:latin typeface="Times New Roman" pitchFamily="18" charset="0"/>
                <a:ea typeface="Calibri"/>
                <a:cs typeface="Times New Roman" pitchFamily="18" charset="0"/>
              </a:rPr>
              <a:t>.</a:t>
            </a:r>
            <a:br>
              <a:rPr lang="es-CO" sz="1600" dirty="0" smtClean="0">
                <a:solidFill>
                  <a:schemeClr val="tx1"/>
                </a:solidFill>
                <a:latin typeface="Times New Roman" pitchFamily="18" charset="0"/>
                <a:ea typeface="Calibri"/>
                <a:cs typeface="Times New Roman" pitchFamily="18" charset="0"/>
              </a:rPr>
            </a:br>
            <a:r>
              <a:rPr lang="es-CO" sz="1600" dirty="0" smtClean="0">
                <a:solidFill>
                  <a:schemeClr val="tx1"/>
                </a:solidFill>
                <a:latin typeface="Times New Roman" pitchFamily="18" charset="0"/>
                <a:ea typeface="Calibri"/>
                <a:cs typeface="Times New Roman" pitchFamily="18" charset="0"/>
              </a:rPr>
              <a:t/>
            </a:r>
            <a:br>
              <a:rPr lang="es-CO" sz="1600" dirty="0" smtClean="0">
                <a:solidFill>
                  <a:schemeClr val="tx1"/>
                </a:solidFill>
                <a:latin typeface="Times New Roman" pitchFamily="18" charset="0"/>
                <a:ea typeface="Calibri"/>
                <a:cs typeface="Times New Roman" pitchFamily="18" charset="0"/>
              </a:rPr>
            </a:br>
            <a:r>
              <a:rPr lang="es-CO" sz="1600" dirty="0">
                <a:solidFill>
                  <a:schemeClr val="tx1"/>
                </a:solidFill>
                <a:latin typeface="Times New Roman" pitchFamily="18" charset="0"/>
                <a:ea typeface="Calibri"/>
                <a:cs typeface="Times New Roman" pitchFamily="18" charset="0"/>
              </a:rPr>
              <a:t/>
            </a:r>
            <a:br>
              <a:rPr lang="es-CO" sz="1600" dirty="0">
                <a:solidFill>
                  <a:schemeClr val="tx1"/>
                </a:solidFill>
                <a:latin typeface="Times New Roman" pitchFamily="18" charset="0"/>
                <a:ea typeface="Calibri"/>
                <a:cs typeface="Times New Roman" pitchFamily="18" charset="0"/>
              </a:rPr>
            </a:br>
            <a:r>
              <a:rPr lang="es-CO" sz="1600" dirty="0" smtClean="0">
                <a:solidFill>
                  <a:schemeClr val="tx1"/>
                </a:solidFill>
                <a:latin typeface="Times New Roman" pitchFamily="18" charset="0"/>
                <a:ea typeface="Calibri"/>
                <a:cs typeface="Times New Roman" pitchFamily="18" charset="0"/>
              </a:rPr>
              <a:t/>
            </a:r>
            <a:br>
              <a:rPr lang="es-CO" sz="1600" dirty="0" smtClean="0">
                <a:solidFill>
                  <a:schemeClr val="tx1"/>
                </a:solidFill>
                <a:latin typeface="Times New Roman" pitchFamily="18" charset="0"/>
                <a:ea typeface="Calibri"/>
                <a:cs typeface="Times New Roman" pitchFamily="18" charset="0"/>
              </a:rPr>
            </a:br>
            <a:r>
              <a:rPr lang="es-CO" sz="1600" dirty="0" smtClean="0">
                <a:solidFill>
                  <a:schemeClr val="tx1"/>
                </a:solidFill>
                <a:latin typeface="Times New Roman" pitchFamily="18" charset="0"/>
                <a:ea typeface="Calibri"/>
                <a:cs typeface="Times New Roman" pitchFamily="18" charset="0"/>
              </a:rPr>
              <a:t/>
            </a:r>
            <a:br>
              <a:rPr lang="es-CO" sz="1600" dirty="0" smtClean="0">
                <a:solidFill>
                  <a:schemeClr val="tx1"/>
                </a:solidFill>
                <a:latin typeface="Times New Roman" pitchFamily="18" charset="0"/>
                <a:ea typeface="Calibri"/>
                <a:cs typeface="Times New Roman" pitchFamily="18" charset="0"/>
              </a:rPr>
            </a:br>
            <a:r>
              <a:rPr lang="es-CO" sz="1600" dirty="0" smtClean="0">
                <a:solidFill>
                  <a:schemeClr val="tx1"/>
                </a:solidFill>
                <a:latin typeface="Times New Roman" pitchFamily="18" charset="0"/>
                <a:ea typeface="Calibri"/>
                <a:cs typeface="Times New Roman" pitchFamily="18" charset="0"/>
              </a:rPr>
              <a:t/>
            </a:r>
            <a:br>
              <a:rPr lang="es-CO" sz="1600" dirty="0" smtClean="0">
                <a:solidFill>
                  <a:schemeClr val="tx1"/>
                </a:solidFill>
                <a:latin typeface="Times New Roman" pitchFamily="18" charset="0"/>
                <a:ea typeface="Calibri"/>
                <a:cs typeface="Times New Roman" pitchFamily="18" charset="0"/>
              </a:rPr>
            </a:br>
            <a:r>
              <a:rPr lang="es-CO" sz="1600" dirty="0">
                <a:solidFill>
                  <a:schemeClr val="tx1"/>
                </a:solidFill>
                <a:latin typeface="Times New Roman" pitchFamily="18" charset="0"/>
                <a:ea typeface="Calibri"/>
                <a:cs typeface="Times New Roman" pitchFamily="18" charset="0"/>
              </a:rPr>
              <a:t/>
            </a:r>
            <a:br>
              <a:rPr lang="es-CO" sz="1600" dirty="0">
                <a:solidFill>
                  <a:schemeClr val="tx1"/>
                </a:solidFill>
                <a:latin typeface="Times New Roman" pitchFamily="18" charset="0"/>
                <a:ea typeface="Calibri"/>
                <a:cs typeface="Times New Roman" pitchFamily="18" charset="0"/>
              </a:rPr>
            </a:br>
            <a:r>
              <a:rPr lang="es-CO" sz="1600" dirty="0" smtClean="0">
                <a:solidFill>
                  <a:schemeClr val="tx1"/>
                </a:solidFill>
                <a:latin typeface="Times New Roman"/>
                <a:ea typeface="Times New Roman"/>
                <a:cs typeface="Times New Roman"/>
              </a:rPr>
              <a:t>Fuente</a:t>
            </a:r>
            <a:r>
              <a:rPr lang="es-CO" sz="1600" dirty="0">
                <a:solidFill>
                  <a:schemeClr val="tx1"/>
                </a:solidFill>
                <a:latin typeface="Times New Roman"/>
                <a:ea typeface="Times New Roman"/>
                <a:cs typeface="Times New Roman"/>
              </a:rPr>
              <a:t>: Elaboración propia.</a:t>
            </a:r>
            <a:r>
              <a:rPr lang="es-CO" sz="1800" dirty="0">
                <a:solidFill>
                  <a:schemeClr val="tx1"/>
                </a:solidFill>
                <a:latin typeface="Arial"/>
                <a:ea typeface="Calibri"/>
                <a:cs typeface="Times New Roman"/>
              </a:rPr>
              <a:t/>
            </a:r>
            <a:br>
              <a:rPr lang="es-CO" sz="1800" dirty="0">
                <a:solidFill>
                  <a:schemeClr val="tx1"/>
                </a:solidFill>
                <a:latin typeface="Arial"/>
                <a:ea typeface="Calibri"/>
                <a:cs typeface="Times New Roman"/>
              </a:rPr>
            </a:br>
            <a:r>
              <a:rPr lang="es-CO" sz="1600" b="1" dirty="0" smtClean="0">
                <a:solidFill>
                  <a:schemeClr val="tx1"/>
                </a:solidFill>
                <a:latin typeface="Times New Roman"/>
                <a:ea typeface="Times New Roman"/>
                <a:cs typeface="Times New Roman"/>
              </a:rPr>
              <a:t>Análisis</a:t>
            </a:r>
            <a:r>
              <a:rPr lang="es-CO" sz="1600" b="1" dirty="0">
                <a:solidFill>
                  <a:schemeClr val="tx1"/>
                </a:solidFill>
                <a:latin typeface="Times New Roman"/>
                <a:ea typeface="Times New Roman"/>
                <a:cs typeface="Times New Roman"/>
              </a:rPr>
              <a:t>:</a:t>
            </a:r>
            <a:r>
              <a:rPr lang="es-CO" sz="1600" dirty="0">
                <a:solidFill>
                  <a:schemeClr val="tx1"/>
                </a:solidFill>
                <a:latin typeface="Times New Roman"/>
                <a:ea typeface="Times New Roman"/>
                <a:cs typeface="Times New Roman"/>
              </a:rPr>
              <a:t> de la pregunta antes expuesta nos da como resultado que el 88,7% del personal encuestado dicen que es demasiado importante el medio ambiente y el 11,3% del pernal encuestado dice que es importante el medio ambiente</a:t>
            </a:r>
            <a:r>
              <a:rPr lang="es-CO" sz="1600" dirty="0" smtClean="0">
                <a:solidFill>
                  <a:schemeClr val="tx1"/>
                </a:solidFill>
                <a:latin typeface="Times New Roman"/>
                <a:ea typeface="Times New Roman"/>
                <a:cs typeface="Times New Roman"/>
              </a:rPr>
              <a:t>.</a:t>
            </a:r>
            <a:r>
              <a:rPr lang="es-CO" sz="1600" dirty="0">
                <a:solidFill>
                  <a:prstClr val="black"/>
                </a:solidFill>
                <a:latin typeface="Times New Roman"/>
                <a:ea typeface="Times New Roman"/>
              </a:rPr>
              <a:t> Esto nos permite conocer que tan importante es para la población dirigida el medio ambiente.</a:t>
            </a:r>
            <a:r>
              <a:rPr lang="es-CO" sz="1600" dirty="0">
                <a:solidFill>
                  <a:schemeClr val="tx1"/>
                </a:solidFill>
                <a:latin typeface="Arial"/>
                <a:ea typeface="Calibri"/>
                <a:cs typeface="Times New Roman"/>
              </a:rPr>
              <a:t/>
            </a:r>
            <a:br>
              <a:rPr lang="es-CO" sz="1600" dirty="0">
                <a:solidFill>
                  <a:schemeClr val="tx1"/>
                </a:solidFill>
                <a:latin typeface="Arial"/>
                <a:ea typeface="Calibri"/>
                <a:cs typeface="Times New Roman"/>
              </a:rPr>
            </a:br>
            <a:r>
              <a:rPr lang="es-CO" sz="1600" dirty="0">
                <a:solidFill>
                  <a:schemeClr val="tx1"/>
                </a:solidFill>
                <a:latin typeface="Times New Roman" pitchFamily="18" charset="0"/>
                <a:ea typeface="Calibri"/>
                <a:cs typeface="Times New Roman" pitchFamily="18" charset="0"/>
              </a:rPr>
              <a:t/>
            </a:r>
            <a:br>
              <a:rPr lang="es-CO" sz="1600" dirty="0">
                <a:solidFill>
                  <a:schemeClr val="tx1"/>
                </a:solidFill>
                <a:latin typeface="Times New Roman" pitchFamily="18" charset="0"/>
                <a:ea typeface="Calibri"/>
                <a:cs typeface="Times New Roman" pitchFamily="18" charset="0"/>
              </a:rPr>
            </a:br>
            <a:endParaRPr lang="es-ES" sz="1600" dirty="0">
              <a:solidFill>
                <a:schemeClr val="tx1"/>
              </a:solidFill>
              <a:latin typeface="Times New Roman" pitchFamily="18" charset="0"/>
              <a:cs typeface="Times New Roman" pitchFamily="18" charset="0"/>
            </a:endParaRPr>
          </a:p>
        </p:txBody>
      </p:sp>
      <p:sp>
        <p:nvSpPr>
          <p:cNvPr id="4" name="3 Rectángulo redondeado"/>
          <p:cNvSpPr/>
          <p:nvPr/>
        </p:nvSpPr>
        <p:spPr>
          <a:xfrm>
            <a:off x="5486400" y="7620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D</a:t>
            </a:r>
            <a:r>
              <a:rPr lang="es-MX" b="1" dirty="0" smtClean="0">
                <a:solidFill>
                  <a:schemeClr val="tx1"/>
                </a:solidFill>
                <a:latin typeface="Times New Roman" pitchFamily="18" charset="0"/>
                <a:cs typeface="Times New Roman" pitchFamily="18" charset="0"/>
              </a:rPr>
              <a:t>esarrollo de los Objetivos Específicos</a:t>
            </a:r>
            <a:endParaRPr lang="es-ES" b="1" dirty="0">
              <a:solidFill>
                <a:schemeClr val="tx1"/>
              </a:solidFill>
              <a:latin typeface="Times New Roman" pitchFamily="18" charset="0"/>
              <a:cs typeface="Times New Roman" pitchFamily="18" charset="0"/>
            </a:endParaRPr>
          </a:p>
        </p:txBody>
      </p:sp>
      <p:pic>
        <p:nvPicPr>
          <p:cNvPr id="6" name="5 Imagen" descr="C:\Users\ADMIN\Downloads\WhatsApp Image 2020-12-16 at 7.57.19 PM.jpeg"/>
          <p:cNvPicPr/>
          <p:nvPr/>
        </p:nvPicPr>
        <p:blipFill rotWithShape="1">
          <a:blip r:embed="rId2">
            <a:extLst>
              <a:ext uri="{28A0092B-C50C-407E-A947-70E740481C1C}">
                <a14:useLocalDpi xmlns:a14="http://schemas.microsoft.com/office/drawing/2010/main" val="0"/>
              </a:ext>
            </a:extLst>
          </a:blip>
          <a:srcRect l="1667" t="40769" r="2037" b="20782"/>
          <a:stretch/>
        </p:blipFill>
        <p:spPr bwMode="auto">
          <a:xfrm>
            <a:off x="838200" y="2667000"/>
            <a:ext cx="6705600" cy="22098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305784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1600200"/>
            <a:ext cx="8153400" cy="5539978"/>
          </a:xfrm>
        </p:spPr>
        <p:txBody>
          <a:bodyPr/>
          <a:lstStyle/>
          <a:p>
            <a:pPr algn="l">
              <a:lnSpc>
                <a:spcPct val="150000"/>
              </a:lnSpc>
              <a:spcAft>
                <a:spcPts val="2000"/>
              </a:spcAft>
            </a:pPr>
            <a:r>
              <a:rPr lang="es-CO" sz="1600" dirty="0">
                <a:solidFill>
                  <a:schemeClr val="tx1"/>
                </a:solidFill>
                <a:latin typeface="Times New Roman" pitchFamily="18" charset="0"/>
                <a:ea typeface="Times New Roman"/>
                <a:cs typeface="Times New Roman" pitchFamily="18" charset="0"/>
              </a:rPr>
              <a:t>Imagen figura 7. Tabulación 2 encuesta.</a:t>
            </a:r>
            <a:r>
              <a:rPr lang="es-CO" sz="1600" dirty="0">
                <a:solidFill>
                  <a:schemeClr val="tx1"/>
                </a:solidFill>
                <a:latin typeface="Times New Roman" pitchFamily="18" charset="0"/>
                <a:ea typeface="Calibri"/>
                <a:cs typeface="Times New Roman" pitchFamily="18" charset="0"/>
              </a:rPr>
              <a:t/>
            </a:r>
            <a:br>
              <a:rPr lang="es-CO" sz="1600" dirty="0">
                <a:solidFill>
                  <a:schemeClr val="tx1"/>
                </a:solidFill>
                <a:latin typeface="Times New Roman" pitchFamily="18" charset="0"/>
                <a:ea typeface="Calibri"/>
                <a:cs typeface="Times New Roman" pitchFamily="18" charset="0"/>
              </a:rPr>
            </a:br>
            <a:r>
              <a:rPr lang="es-CO" sz="1600" dirty="0" smtClean="0">
                <a:solidFill>
                  <a:schemeClr val="tx1"/>
                </a:solidFill>
                <a:latin typeface="Times New Roman" pitchFamily="18" charset="0"/>
                <a:ea typeface="Calibri"/>
                <a:cs typeface="Times New Roman" pitchFamily="18" charset="0"/>
              </a:rPr>
              <a:t/>
            </a:r>
            <a:br>
              <a:rPr lang="es-CO" sz="1600" dirty="0" smtClean="0">
                <a:solidFill>
                  <a:schemeClr val="tx1"/>
                </a:solidFill>
                <a:latin typeface="Times New Roman" pitchFamily="18" charset="0"/>
                <a:ea typeface="Calibri"/>
                <a:cs typeface="Times New Roman" pitchFamily="18" charset="0"/>
              </a:rPr>
            </a:br>
            <a:r>
              <a:rPr lang="es-CO" sz="1600" dirty="0">
                <a:solidFill>
                  <a:schemeClr val="tx1"/>
                </a:solidFill>
                <a:latin typeface="Times New Roman" pitchFamily="18" charset="0"/>
                <a:ea typeface="Calibri"/>
                <a:cs typeface="Times New Roman" pitchFamily="18" charset="0"/>
              </a:rPr>
              <a:t/>
            </a:r>
            <a:br>
              <a:rPr lang="es-CO" sz="1600" dirty="0">
                <a:solidFill>
                  <a:schemeClr val="tx1"/>
                </a:solidFill>
                <a:latin typeface="Times New Roman" pitchFamily="18" charset="0"/>
                <a:ea typeface="Calibri"/>
                <a:cs typeface="Times New Roman" pitchFamily="18" charset="0"/>
              </a:rPr>
            </a:br>
            <a:r>
              <a:rPr lang="es-CO" sz="1600" dirty="0" smtClean="0">
                <a:solidFill>
                  <a:schemeClr val="tx1"/>
                </a:solidFill>
                <a:latin typeface="Times New Roman" pitchFamily="18" charset="0"/>
                <a:ea typeface="Calibri"/>
                <a:cs typeface="Times New Roman" pitchFamily="18" charset="0"/>
              </a:rPr>
              <a:t/>
            </a:r>
            <a:br>
              <a:rPr lang="es-CO" sz="1600" dirty="0" smtClean="0">
                <a:solidFill>
                  <a:schemeClr val="tx1"/>
                </a:solidFill>
                <a:latin typeface="Times New Roman" pitchFamily="18" charset="0"/>
                <a:ea typeface="Calibri"/>
                <a:cs typeface="Times New Roman" pitchFamily="18" charset="0"/>
              </a:rPr>
            </a:br>
            <a:r>
              <a:rPr lang="es-CO" sz="1600" dirty="0">
                <a:solidFill>
                  <a:schemeClr val="tx1"/>
                </a:solidFill>
                <a:latin typeface="Times New Roman" pitchFamily="18" charset="0"/>
                <a:ea typeface="Calibri"/>
                <a:cs typeface="Times New Roman" pitchFamily="18" charset="0"/>
              </a:rPr>
              <a:t/>
            </a:r>
            <a:br>
              <a:rPr lang="es-CO" sz="1600" dirty="0">
                <a:solidFill>
                  <a:schemeClr val="tx1"/>
                </a:solidFill>
                <a:latin typeface="Times New Roman" pitchFamily="18" charset="0"/>
                <a:ea typeface="Calibri"/>
                <a:cs typeface="Times New Roman" pitchFamily="18" charset="0"/>
              </a:rPr>
            </a:br>
            <a:r>
              <a:rPr lang="es-CO" sz="1600" dirty="0" smtClean="0">
                <a:solidFill>
                  <a:schemeClr val="tx1"/>
                </a:solidFill>
                <a:latin typeface="Times New Roman" pitchFamily="18" charset="0"/>
                <a:ea typeface="Calibri"/>
                <a:cs typeface="Times New Roman" pitchFamily="18" charset="0"/>
              </a:rPr>
              <a:t/>
            </a:r>
            <a:br>
              <a:rPr lang="es-CO" sz="1600" dirty="0" smtClean="0">
                <a:solidFill>
                  <a:schemeClr val="tx1"/>
                </a:solidFill>
                <a:latin typeface="Times New Roman" pitchFamily="18" charset="0"/>
                <a:ea typeface="Calibri"/>
                <a:cs typeface="Times New Roman" pitchFamily="18" charset="0"/>
              </a:rPr>
            </a:br>
            <a:r>
              <a:rPr lang="es-CO" sz="1600" dirty="0">
                <a:solidFill>
                  <a:schemeClr val="tx1"/>
                </a:solidFill>
                <a:latin typeface="Times New Roman" pitchFamily="18" charset="0"/>
                <a:ea typeface="Calibri"/>
                <a:cs typeface="Times New Roman" pitchFamily="18" charset="0"/>
              </a:rPr>
              <a:t/>
            </a:r>
            <a:br>
              <a:rPr lang="es-CO" sz="1600" dirty="0">
                <a:solidFill>
                  <a:schemeClr val="tx1"/>
                </a:solidFill>
                <a:latin typeface="Times New Roman" pitchFamily="18" charset="0"/>
                <a:ea typeface="Calibri"/>
                <a:cs typeface="Times New Roman" pitchFamily="18" charset="0"/>
              </a:rPr>
            </a:br>
            <a:r>
              <a:rPr lang="es-CO" sz="1600" dirty="0" smtClean="0">
                <a:solidFill>
                  <a:schemeClr val="tx1"/>
                </a:solidFill>
                <a:latin typeface="Times New Roman" pitchFamily="18" charset="0"/>
                <a:ea typeface="Calibri"/>
                <a:cs typeface="Times New Roman" pitchFamily="18" charset="0"/>
              </a:rPr>
              <a:t/>
            </a:r>
            <a:br>
              <a:rPr lang="es-CO" sz="1600" dirty="0" smtClean="0">
                <a:solidFill>
                  <a:schemeClr val="tx1"/>
                </a:solidFill>
                <a:latin typeface="Times New Roman" pitchFamily="18" charset="0"/>
                <a:ea typeface="Calibri"/>
                <a:cs typeface="Times New Roman" pitchFamily="18" charset="0"/>
              </a:rPr>
            </a:br>
            <a:r>
              <a:rPr lang="es-CO" sz="1600" dirty="0" smtClean="0">
                <a:solidFill>
                  <a:schemeClr val="tx1"/>
                </a:solidFill>
                <a:latin typeface="Times New Roman" pitchFamily="18" charset="0"/>
                <a:ea typeface="Calibri"/>
                <a:cs typeface="Times New Roman" pitchFamily="18" charset="0"/>
              </a:rPr>
              <a:t/>
            </a:r>
            <a:br>
              <a:rPr lang="es-CO" sz="1600" dirty="0" smtClean="0">
                <a:solidFill>
                  <a:schemeClr val="tx1"/>
                </a:solidFill>
                <a:latin typeface="Times New Roman" pitchFamily="18" charset="0"/>
                <a:ea typeface="Calibri"/>
                <a:cs typeface="Times New Roman" pitchFamily="18" charset="0"/>
              </a:rPr>
            </a:br>
            <a:r>
              <a:rPr lang="es-CO" sz="1600" dirty="0" smtClean="0">
                <a:solidFill>
                  <a:schemeClr val="tx1"/>
                </a:solidFill>
                <a:latin typeface="Times New Roman" pitchFamily="18" charset="0"/>
                <a:ea typeface="Times New Roman"/>
                <a:cs typeface="Times New Roman" pitchFamily="18" charset="0"/>
              </a:rPr>
              <a:t>Fuente</a:t>
            </a:r>
            <a:r>
              <a:rPr lang="es-CO" sz="1600" dirty="0">
                <a:solidFill>
                  <a:schemeClr val="tx1"/>
                </a:solidFill>
                <a:latin typeface="Times New Roman" pitchFamily="18" charset="0"/>
                <a:ea typeface="Times New Roman"/>
                <a:cs typeface="Times New Roman" pitchFamily="18" charset="0"/>
              </a:rPr>
              <a:t>: Elaboración propia.</a:t>
            </a:r>
            <a:r>
              <a:rPr lang="es-CO" sz="1600" dirty="0">
                <a:solidFill>
                  <a:schemeClr val="tx1"/>
                </a:solidFill>
                <a:latin typeface="Times New Roman" pitchFamily="18" charset="0"/>
                <a:ea typeface="Calibri"/>
                <a:cs typeface="Times New Roman" pitchFamily="18" charset="0"/>
              </a:rPr>
              <a:t/>
            </a:r>
            <a:br>
              <a:rPr lang="es-CO" sz="1600" dirty="0">
                <a:solidFill>
                  <a:schemeClr val="tx1"/>
                </a:solidFill>
                <a:latin typeface="Times New Roman" pitchFamily="18" charset="0"/>
                <a:ea typeface="Calibri"/>
                <a:cs typeface="Times New Roman" pitchFamily="18" charset="0"/>
              </a:rPr>
            </a:br>
            <a:r>
              <a:rPr lang="es-CO" sz="1600" b="1" dirty="0" smtClean="0">
                <a:solidFill>
                  <a:schemeClr val="tx1"/>
                </a:solidFill>
                <a:latin typeface="Times New Roman" pitchFamily="18" charset="0"/>
                <a:ea typeface="Times New Roman"/>
                <a:cs typeface="Times New Roman" pitchFamily="18" charset="0"/>
              </a:rPr>
              <a:t>Análisis</a:t>
            </a:r>
            <a:r>
              <a:rPr lang="es-CO" sz="1600" b="1" dirty="0">
                <a:solidFill>
                  <a:schemeClr val="tx1"/>
                </a:solidFill>
                <a:latin typeface="Times New Roman" pitchFamily="18" charset="0"/>
                <a:ea typeface="Times New Roman"/>
                <a:cs typeface="Times New Roman" pitchFamily="18" charset="0"/>
              </a:rPr>
              <a:t>:</a:t>
            </a:r>
            <a:r>
              <a:rPr lang="es-CO" sz="1600" dirty="0">
                <a:solidFill>
                  <a:schemeClr val="tx1"/>
                </a:solidFill>
                <a:latin typeface="Times New Roman" pitchFamily="18" charset="0"/>
                <a:ea typeface="Times New Roman"/>
                <a:cs typeface="Times New Roman" pitchFamily="18" charset="0"/>
              </a:rPr>
              <a:t> de la pregunta número dos de la encuesta, vemos como resultado que el 96,3% de las personas encuestada sabe que es un producto biodegradable y el 3,7% no sabe que es un producto biodegradable</a:t>
            </a:r>
            <a:r>
              <a:rPr lang="es-CO" sz="1600" dirty="0" smtClean="0">
                <a:solidFill>
                  <a:schemeClr val="tx1"/>
                </a:solidFill>
                <a:latin typeface="Times New Roman" pitchFamily="18" charset="0"/>
                <a:ea typeface="Times New Roman"/>
                <a:cs typeface="Times New Roman" pitchFamily="18" charset="0"/>
              </a:rPr>
              <a:t>. </a:t>
            </a:r>
            <a:r>
              <a:rPr lang="es-CO" sz="1600" dirty="0">
                <a:solidFill>
                  <a:schemeClr val="tx1"/>
                </a:solidFill>
                <a:latin typeface="Times New Roman"/>
                <a:ea typeface="Times New Roman"/>
              </a:rPr>
              <a:t>Esto nos permiten conocer que tanto conocen la población sobre los productos biodegradables y si los usan.</a:t>
            </a:r>
            <a:r>
              <a:rPr lang="es-CO" sz="1600" dirty="0">
                <a:solidFill>
                  <a:schemeClr val="tx1"/>
                </a:solidFill>
                <a:latin typeface="Times New Roman" pitchFamily="18" charset="0"/>
                <a:ea typeface="Calibri"/>
                <a:cs typeface="Times New Roman" pitchFamily="18" charset="0"/>
              </a:rPr>
              <a:t/>
            </a:r>
            <a:br>
              <a:rPr lang="es-CO" sz="1600" dirty="0">
                <a:solidFill>
                  <a:schemeClr val="tx1"/>
                </a:solidFill>
                <a:latin typeface="Times New Roman" pitchFamily="18" charset="0"/>
                <a:ea typeface="Calibri"/>
                <a:cs typeface="Times New Roman" pitchFamily="18" charset="0"/>
              </a:rPr>
            </a:br>
            <a:endParaRPr lang="es-CO" sz="1600" dirty="0">
              <a:solidFill>
                <a:schemeClr val="tx1"/>
              </a:solidFill>
              <a:latin typeface="Times New Roman" pitchFamily="18" charset="0"/>
              <a:cs typeface="Times New Roman" pitchFamily="18" charset="0"/>
            </a:endParaRPr>
          </a:p>
        </p:txBody>
      </p:sp>
      <p:sp>
        <p:nvSpPr>
          <p:cNvPr id="3" name="2 Rectángulo redondeado"/>
          <p:cNvSpPr/>
          <p:nvPr/>
        </p:nvSpPr>
        <p:spPr>
          <a:xfrm>
            <a:off x="5486400" y="7620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D</a:t>
            </a:r>
            <a:r>
              <a:rPr lang="es-MX" b="1" dirty="0" smtClean="0">
                <a:solidFill>
                  <a:schemeClr val="tx1"/>
                </a:solidFill>
                <a:latin typeface="Times New Roman" pitchFamily="18" charset="0"/>
                <a:cs typeface="Times New Roman" pitchFamily="18" charset="0"/>
              </a:rPr>
              <a:t>esarrollo de los Objetivos Específicos</a:t>
            </a:r>
            <a:endParaRPr lang="es-ES" b="1" dirty="0">
              <a:solidFill>
                <a:schemeClr val="tx1"/>
              </a:solidFill>
              <a:latin typeface="Times New Roman" pitchFamily="18" charset="0"/>
              <a:cs typeface="Times New Roman" pitchFamily="18" charset="0"/>
            </a:endParaRPr>
          </a:p>
        </p:txBody>
      </p:sp>
      <p:pic>
        <p:nvPicPr>
          <p:cNvPr id="4" name="3 Imagen" descr="C:\Users\ADMIN\Downloads\WhatsApp Image 2020-12-16 at 7.57.19 PM (1).jpeg"/>
          <p:cNvPicPr/>
          <p:nvPr/>
        </p:nvPicPr>
        <p:blipFill rotWithShape="1">
          <a:blip r:embed="rId2">
            <a:extLst>
              <a:ext uri="{28A0092B-C50C-407E-A947-70E740481C1C}">
                <a14:useLocalDpi xmlns:a14="http://schemas.microsoft.com/office/drawing/2010/main" val="0"/>
              </a:ext>
            </a:extLst>
          </a:blip>
          <a:srcRect l="4629" t="38206" r="22408" b="23505"/>
          <a:stretch/>
        </p:blipFill>
        <p:spPr bwMode="auto">
          <a:xfrm>
            <a:off x="838200" y="1981200"/>
            <a:ext cx="6629400" cy="28956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119991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1447801"/>
            <a:ext cx="8071738" cy="5257800"/>
          </a:xfrm>
        </p:spPr>
        <p:txBody>
          <a:bodyPr/>
          <a:lstStyle/>
          <a:p>
            <a:pPr algn="l">
              <a:lnSpc>
                <a:spcPct val="150000"/>
              </a:lnSpc>
              <a:spcAft>
                <a:spcPts val="2000"/>
              </a:spcAft>
            </a:pPr>
            <a:r>
              <a:rPr lang="es-CO" sz="1600" dirty="0">
                <a:solidFill>
                  <a:schemeClr val="tx1"/>
                </a:solidFill>
                <a:latin typeface="Times New Roman" pitchFamily="18" charset="0"/>
                <a:cs typeface="Times New Roman" pitchFamily="18" charset="0"/>
              </a:rPr>
              <a:t>Imagen figura 13. Tabulación 8 encuesta</a:t>
            </a:r>
            <a:r>
              <a:rPr lang="es-CO" sz="1600" dirty="0" smtClean="0">
                <a:solidFill>
                  <a:schemeClr val="tx1"/>
                </a:solidFill>
                <a:latin typeface="Times New Roman" pitchFamily="18" charset="0"/>
                <a:cs typeface="Times New Roman" pitchFamily="18" charset="0"/>
              </a:rPr>
              <a:t>.</a:t>
            </a:r>
            <a:br>
              <a:rPr lang="es-CO" sz="1600" dirty="0" smtClean="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ea typeface="Times New Roman"/>
                <a:cs typeface="Times New Roman" pitchFamily="18" charset="0"/>
              </a:rPr>
              <a:t>Fuente</a:t>
            </a:r>
            <a:r>
              <a:rPr lang="es-CO" sz="1600" dirty="0">
                <a:solidFill>
                  <a:schemeClr val="tx1"/>
                </a:solidFill>
                <a:latin typeface="Times New Roman" pitchFamily="18" charset="0"/>
                <a:ea typeface="Times New Roman"/>
                <a:cs typeface="Times New Roman" pitchFamily="18" charset="0"/>
              </a:rPr>
              <a:t>: Elaboración propia.</a:t>
            </a:r>
            <a:r>
              <a:rPr lang="es-CO" sz="1600" dirty="0">
                <a:solidFill>
                  <a:schemeClr val="tx1"/>
                </a:solidFill>
                <a:latin typeface="Times New Roman" pitchFamily="18" charset="0"/>
                <a:ea typeface="Calibri"/>
                <a:cs typeface="Times New Roman" pitchFamily="18" charset="0"/>
              </a:rPr>
              <a:t/>
            </a:r>
            <a:br>
              <a:rPr lang="es-CO" sz="1600" dirty="0">
                <a:solidFill>
                  <a:schemeClr val="tx1"/>
                </a:solidFill>
                <a:latin typeface="Times New Roman" pitchFamily="18" charset="0"/>
                <a:ea typeface="Calibri"/>
                <a:cs typeface="Times New Roman" pitchFamily="18" charset="0"/>
              </a:rPr>
            </a:br>
            <a:r>
              <a:rPr lang="es-CO" sz="1600" b="1" dirty="0">
                <a:solidFill>
                  <a:schemeClr val="tx1"/>
                </a:solidFill>
                <a:latin typeface="Times New Roman" pitchFamily="18" charset="0"/>
                <a:ea typeface="Times New Roman"/>
                <a:cs typeface="Times New Roman" pitchFamily="18" charset="0"/>
              </a:rPr>
              <a:t>      Análisis: </a:t>
            </a:r>
            <a:r>
              <a:rPr lang="es-CO" sz="1600" dirty="0">
                <a:solidFill>
                  <a:schemeClr val="tx1"/>
                </a:solidFill>
                <a:latin typeface="Times New Roman" pitchFamily="18" charset="0"/>
                <a:ea typeface="Times New Roman"/>
                <a:cs typeface="Times New Roman" pitchFamily="18" charset="0"/>
              </a:rPr>
              <a:t>Con esta pregunta nos permita dar respuesta a que el personal encuestado defina si estos productos biodegradables tienen efectos beneficiosos en el medio ambienté generando como resultado que el 98,1% creen que si tienen efecto y el 1,9% no creen que generen beneficios.</a:t>
            </a:r>
            <a:r>
              <a:rPr lang="es-CO" sz="1600" dirty="0">
                <a:solidFill>
                  <a:schemeClr val="tx1"/>
                </a:solidFill>
                <a:latin typeface="Times New Roman" pitchFamily="18" charset="0"/>
                <a:ea typeface="Calibri"/>
                <a:cs typeface="Times New Roman" pitchFamily="18" charset="0"/>
              </a:rPr>
              <a:t/>
            </a:r>
            <a:br>
              <a:rPr lang="es-CO" sz="1600" dirty="0">
                <a:solidFill>
                  <a:schemeClr val="tx1"/>
                </a:solidFill>
                <a:latin typeface="Times New Roman" pitchFamily="18" charset="0"/>
                <a:ea typeface="Calibri"/>
                <a:cs typeface="Times New Roman" pitchFamily="18" charset="0"/>
              </a:rPr>
            </a:b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r>
              <a:rPr lang="es-CO" dirty="0"/>
              <a:t/>
            </a:r>
            <a:br>
              <a:rPr lang="es-CO" dirty="0"/>
            </a:br>
            <a:endParaRPr lang="es-CO" dirty="0"/>
          </a:p>
        </p:txBody>
      </p:sp>
      <p:sp>
        <p:nvSpPr>
          <p:cNvPr id="3" name="2 Rectángulo redondeado"/>
          <p:cNvSpPr/>
          <p:nvPr/>
        </p:nvSpPr>
        <p:spPr>
          <a:xfrm>
            <a:off x="5486400" y="7620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D</a:t>
            </a:r>
            <a:r>
              <a:rPr lang="es-MX" b="1" dirty="0" smtClean="0">
                <a:solidFill>
                  <a:schemeClr val="tx1"/>
                </a:solidFill>
                <a:latin typeface="Times New Roman" pitchFamily="18" charset="0"/>
                <a:cs typeface="Times New Roman" pitchFamily="18" charset="0"/>
              </a:rPr>
              <a:t>esarrollo de los Objetivos Específicos</a:t>
            </a:r>
            <a:endParaRPr lang="es-ES" b="1" dirty="0">
              <a:solidFill>
                <a:schemeClr val="tx1"/>
              </a:solidFill>
              <a:latin typeface="Times New Roman" pitchFamily="18" charset="0"/>
              <a:cs typeface="Times New Roman" pitchFamily="18" charset="0"/>
            </a:endParaRPr>
          </a:p>
        </p:txBody>
      </p:sp>
      <p:pic>
        <p:nvPicPr>
          <p:cNvPr id="4" name="3 Imagen" descr="C:\Users\ADMIN\Downloads\WhatsApp Image 2020-12-16 at 7.57.19 PM (7).jpeg"/>
          <p:cNvPicPr/>
          <p:nvPr/>
        </p:nvPicPr>
        <p:blipFill rotWithShape="1">
          <a:blip r:embed="rId2">
            <a:extLst>
              <a:ext uri="{28A0092B-C50C-407E-A947-70E740481C1C}">
                <a14:useLocalDpi xmlns:a14="http://schemas.microsoft.com/office/drawing/2010/main" val="0"/>
              </a:ext>
            </a:extLst>
          </a:blip>
          <a:srcRect l="-1" t="26324" r="17593" b="31974"/>
          <a:stretch/>
        </p:blipFill>
        <p:spPr bwMode="auto">
          <a:xfrm>
            <a:off x="838200" y="1828800"/>
            <a:ext cx="6286500" cy="295275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160007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762001"/>
            <a:ext cx="8147938" cy="5638799"/>
          </a:xfrm>
        </p:spPr>
        <p:txBody>
          <a:bodyPr/>
          <a:lstStyle/>
          <a:p>
            <a:r>
              <a:rPr lang="es-CO" sz="1600" b="1" dirty="0">
                <a:solidFill>
                  <a:schemeClr val="tx1"/>
                </a:solidFill>
                <a:latin typeface="Times New Roman" pitchFamily="18" charset="0"/>
                <a:cs typeface="Times New Roman" pitchFamily="18" charset="0"/>
              </a:rPr>
              <a:t>Desarrollo Objetivo 2</a:t>
            </a: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b="1" dirty="0">
                <a:solidFill>
                  <a:schemeClr val="tx1"/>
                </a:solidFill>
                <a:latin typeface="Times New Roman" pitchFamily="18" charset="0"/>
                <a:cs typeface="Times New Roman" pitchFamily="18" charset="0"/>
              </a:rPr>
              <a:t> </a:t>
            </a: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b="1" dirty="0" smtClean="0">
                <a:solidFill>
                  <a:schemeClr val="tx1"/>
                </a:solidFill>
                <a:latin typeface="Times New Roman" pitchFamily="18" charset="0"/>
                <a:cs typeface="Times New Roman" pitchFamily="18" charset="0"/>
              </a:rPr>
              <a:t>Datos </a:t>
            </a:r>
            <a:r>
              <a:rPr lang="es-CO" sz="1600" b="1" dirty="0">
                <a:solidFill>
                  <a:schemeClr val="tx1"/>
                </a:solidFill>
                <a:latin typeface="Times New Roman" pitchFamily="18" charset="0"/>
                <a:cs typeface="Times New Roman" pitchFamily="18" charset="0"/>
              </a:rPr>
              <a:t>Generales:</a:t>
            </a: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cs typeface="Times New Roman" pitchFamily="18" charset="0"/>
              </a:rPr>
              <a:t>La </a:t>
            </a:r>
            <a:r>
              <a:rPr lang="es-CO" sz="1600" dirty="0">
                <a:solidFill>
                  <a:schemeClr val="tx1"/>
                </a:solidFill>
                <a:latin typeface="Times New Roman" pitchFamily="18" charset="0"/>
                <a:cs typeface="Times New Roman" pitchFamily="18" charset="0"/>
              </a:rPr>
              <a:t>sede principal de BIOOXIG S.A.S. Está ubicada en el Municipio de Aguachica, Departamento del Cesar en la dirección calle 5 # 5 -75 barrio Barahoja.</a:t>
            </a:r>
            <a:br>
              <a:rPr lang="es-CO" sz="1600" dirty="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Imagen figura 16. Ubicación Inicial de la Empresa - Tomado de Google </a:t>
            </a:r>
            <a:r>
              <a:rPr lang="es-CO" sz="1600" dirty="0" smtClean="0">
                <a:solidFill>
                  <a:schemeClr val="tx1"/>
                </a:solidFill>
                <a:latin typeface="Times New Roman" pitchFamily="18" charset="0"/>
                <a:cs typeface="Times New Roman" pitchFamily="18" charset="0"/>
              </a:rPr>
              <a:t>Maps</a:t>
            </a:r>
            <a:br>
              <a:rPr lang="es-CO" sz="1600" dirty="0" smtClean="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u="sng" dirty="0" smtClean="0">
                <a:hlinkClick r:id="rId2"/>
              </a:rPr>
              <a:t>https</a:t>
            </a:r>
            <a:r>
              <a:rPr lang="es-CO" sz="1600" u="sng" dirty="0">
                <a:hlinkClick r:id="rId2"/>
              </a:rPr>
              <a:t>://maps.google.com/maps?q=8.3095374%2C-73.6298889&amp;z=17&amp;hl=es</a:t>
            </a:r>
            <a:r>
              <a:rPr lang="es-CO" sz="1600" dirty="0"/>
              <a:t/>
            </a:r>
            <a:br>
              <a:rPr lang="es-CO" sz="1600" dirty="0"/>
            </a:b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endParaRPr lang="es-CO" sz="1600" dirty="0">
              <a:solidFill>
                <a:schemeClr val="tx1"/>
              </a:solidFill>
              <a:latin typeface="Times New Roman" pitchFamily="18" charset="0"/>
              <a:cs typeface="Times New Roman" pitchFamily="18" charset="0"/>
            </a:endParaRPr>
          </a:p>
        </p:txBody>
      </p:sp>
      <p:sp>
        <p:nvSpPr>
          <p:cNvPr id="3" name="2 Rectángulo redondeado"/>
          <p:cNvSpPr/>
          <p:nvPr/>
        </p:nvSpPr>
        <p:spPr>
          <a:xfrm>
            <a:off x="5791201" y="7620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D</a:t>
            </a:r>
            <a:r>
              <a:rPr lang="es-MX" b="1" dirty="0" smtClean="0">
                <a:solidFill>
                  <a:schemeClr val="tx1"/>
                </a:solidFill>
                <a:latin typeface="Times New Roman" pitchFamily="18" charset="0"/>
                <a:cs typeface="Times New Roman" pitchFamily="18" charset="0"/>
              </a:rPr>
              <a:t>esarrollo de los Objetivos Específicos</a:t>
            </a:r>
            <a:endParaRPr lang="es-ES" b="1" dirty="0">
              <a:solidFill>
                <a:schemeClr val="tx1"/>
              </a:solidFill>
              <a:latin typeface="Times New Roman" pitchFamily="18" charset="0"/>
              <a:cs typeface="Times New Roman" pitchFamily="18" charset="0"/>
            </a:endParaRPr>
          </a:p>
        </p:txBody>
      </p:sp>
      <p:pic>
        <p:nvPicPr>
          <p:cNvPr id="4" name="3 Imagen"/>
          <p:cNvPicPr/>
          <p:nvPr/>
        </p:nvPicPr>
        <p:blipFill>
          <a:blip r:embed="rId3">
            <a:extLst>
              <a:ext uri="{28A0092B-C50C-407E-A947-70E740481C1C}">
                <a14:useLocalDpi xmlns:a14="http://schemas.microsoft.com/office/drawing/2010/main" val="0"/>
              </a:ext>
            </a:extLst>
          </a:blip>
          <a:srcRect/>
          <a:stretch>
            <a:fillRect/>
          </a:stretch>
        </p:blipFill>
        <p:spPr bwMode="auto">
          <a:xfrm>
            <a:off x="914400" y="2286000"/>
            <a:ext cx="6515101" cy="3200400"/>
          </a:xfrm>
          <a:prstGeom prst="rect">
            <a:avLst/>
          </a:prstGeom>
          <a:noFill/>
        </p:spPr>
      </p:pic>
    </p:spTree>
    <p:extLst>
      <p:ext uri="{BB962C8B-B14F-4D97-AF65-F5344CB8AC3E}">
        <p14:creationId xmlns:p14="http://schemas.microsoft.com/office/powerpoint/2010/main" val="25802491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199" y="762001"/>
            <a:ext cx="8229601" cy="5509200"/>
          </a:xfrm>
        </p:spPr>
        <p:txBody>
          <a:bodyPr/>
          <a:lstStyle/>
          <a:p>
            <a:r>
              <a:rPr lang="es-CO" sz="1800" b="1" dirty="0">
                <a:solidFill>
                  <a:schemeClr val="tx1"/>
                </a:solidFill>
                <a:latin typeface="Times New Roman" pitchFamily="18" charset="0"/>
                <a:cs typeface="Times New Roman" pitchFamily="18" charset="0"/>
              </a:rPr>
              <a:t>Desarrollo Objetivo </a:t>
            </a:r>
            <a:r>
              <a:rPr lang="es-CO" sz="1800" b="1" dirty="0" smtClean="0">
                <a:solidFill>
                  <a:schemeClr val="tx1"/>
                </a:solidFill>
                <a:latin typeface="Times New Roman" pitchFamily="18" charset="0"/>
                <a:cs typeface="Times New Roman" pitchFamily="18" charset="0"/>
              </a:rPr>
              <a:t>2</a:t>
            </a:r>
            <a:br>
              <a:rPr lang="es-CO" sz="1800" b="1" dirty="0" smtClean="0">
                <a:solidFill>
                  <a:schemeClr val="tx1"/>
                </a:solidFill>
                <a:latin typeface="Times New Roman" pitchFamily="18" charset="0"/>
                <a:cs typeface="Times New Roman" pitchFamily="18" charset="0"/>
              </a:rPr>
            </a:br>
            <a:r>
              <a:rPr lang="es-CO" sz="1800" b="1" dirty="0">
                <a:solidFill>
                  <a:schemeClr val="tx1"/>
                </a:solidFill>
                <a:latin typeface="Times New Roman" pitchFamily="18" charset="0"/>
                <a:cs typeface="Times New Roman" pitchFamily="18" charset="0"/>
              </a:rPr>
              <a:t>Desarrollo Administrativo.</a:t>
            </a:r>
            <a:r>
              <a:rPr lang="es-CO" sz="1800" dirty="0">
                <a:solidFill>
                  <a:schemeClr val="tx1"/>
                </a:solidFill>
                <a:latin typeface="Times New Roman" pitchFamily="18" charset="0"/>
                <a:cs typeface="Times New Roman" pitchFamily="18" charset="0"/>
              </a:rPr>
              <a:t/>
            </a:r>
            <a:br>
              <a:rPr lang="es-CO" sz="1800" dirty="0">
                <a:solidFill>
                  <a:schemeClr val="tx1"/>
                </a:solidFill>
                <a:latin typeface="Times New Roman" pitchFamily="18" charset="0"/>
                <a:cs typeface="Times New Roman" pitchFamily="18" charset="0"/>
              </a:rPr>
            </a:br>
            <a:r>
              <a:rPr lang="es-CO" sz="1800" dirty="0">
                <a:solidFill>
                  <a:schemeClr val="tx1"/>
                </a:solidFill>
                <a:latin typeface="Times New Roman" pitchFamily="18" charset="0"/>
                <a:cs typeface="Times New Roman" pitchFamily="18" charset="0"/>
              </a:rPr>
              <a:t> </a:t>
            </a:r>
            <a:br>
              <a:rPr lang="es-CO" sz="1800" dirty="0">
                <a:solidFill>
                  <a:schemeClr val="tx1"/>
                </a:solidFill>
                <a:latin typeface="Times New Roman" pitchFamily="18" charset="0"/>
                <a:cs typeface="Times New Roman" pitchFamily="18" charset="0"/>
              </a:rPr>
            </a:br>
            <a:r>
              <a:rPr lang="es-CO" sz="1800" b="1" dirty="0" smtClean="0">
                <a:solidFill>
                  <a:schemeClr val="tx1"/>
                </a:solidFill>
                <a:latin typeface="Times New Roman" pitchFamily="18" charset="0"/>
                <a:cs typeface="Times New Roman" pitchFamily="18" charset="0"/>
              </a:rPr>
              <a:t>Misión </a:t>
            </a:r>
            <a:r>
              <a:rPr lang="es-CO" sz="1800" b="1" dirty="0">
                <a:solidFill>
                  <a:schemeClr val="tx1"/>
                </a:solidFill>
                <a:latin typeface="Times New Roman" pitchFamily="18" charset="0"/>
                <a:cs typeface="Times New Roman" pitchFamily="18" charset="0"/>
              </a:rPr>
              <a:t>y Visión: </a:t>
            </a:r>
            <a:r>
              <a:rPr lang="es-CO" sz="1800" dirty="0">
                <a:solidFill>
                  <a:schemeClr val="tx1"/>
                </a:solidFill>
                <a:latin typeface="Times New Roman" pitchFamily="18" charset="0"/>
                <a:cs typeface="Times New Roman" pitchFamily="18" charset="0"/>
              </a:rPr>
              <a:t/>
            </a:r>
            <a:br>
              <a:rPr lang="es-CO" sz="1800" dirty="0">
                <a:solidFill>
                  <a:schemeClr val="tx1"/>
                </a:solidFill>
                <a:latin typeface="Times New Roman" pitchFamily="18" charset="0"/>
                <a:cs typeface="Times New Roman" pitchFamily="18" charset="0"/>
              </a:rPr>
            </a:br>
            <a:r>
              <a:rPr lang="es-CO" sz="1800" dirty="0">
                <a:solidFill>
                  <a:schemeClr val="tx1"/>
                </a:solidFill>
                <a:latin typeface="Times New Roman" pitchFamily="18" charset="0"/>
                <a:cs typeface="Times New Roman" pitchFamily="18" charset="0"/>
              </a:rPr>
              <a:t>     Para tener un conocimiento de manera oportuna con el enfoque del plan de negocios que se está presentando, se establecerán los siguientes dos aspectos: </a:t>
            </a:r>
            <a:br>
              <a:rPr lang="es-CO" sz="1800" dirty="0">
                <a:solidFill>
                  <a:schemeClr val="tx1"/>
                </a:solidFill>
                <a:latin typeface="Times New Roman" pitchFamily="18" charset="0"/>
                <a:cs typeface="Times New Roman" pitchFamily="18" charset="0"/>
              </a:rPr>
            </a:br>
            <a:r>
              <a:rPr lang="es-CO" sz="1800" b="1" dirty="0" smtClean="0">
                <a:solidFill>
                  <a:schemeClr val="tx1"/>
                </a:solidFill>
                <a:latin typeface="Times New Roman" pitchFamily="18" charset="0"/>
                <a:cs typeface="Times New Roman" pitchFamily="18" charset="0"/>
              </a:rPr>
              <a:t>Misión</a:t>
            </a:r>
            <a:r>
              <a:rPr lang="es-CO" sz="1800" b="1" dirty="0">
                <a:solidFill>
                  <a:schemeClr val="tx1"/>
                </a:solidFill>
                <a:latin typeface="Times New Roman" pitchFamily="18" charset="0"/>
                <a:cs typeface="Times New Roman" pitchFamily="18" charset="0"/>
              </a:rPr>
              <a:t>: </a:t>
            </a:r>
            <a:r>
              <a:rPr lang="es-CO" sz="1800" dirty="0">
                <a:solidFill>
                  <a:schemeClr val="tx1"/>
                </a:solidFill>
                <a:latin typeface="Times New Roman" pitchFamily="18" charset="0"/>
                <a:cs typeface="Times New Roman" pitchFamily="18" charset="0"/>
              </a:rPr>
              <a:t/>
            </a:r>
            <a:br>
              <a:rPr lang="es-CO" sz="1800" dirty="0">
                <a:solidFill>
                  <a:schemeClr val="tx1"/>
                </a:solidFill>
                <a:latin typeface="Times New Roman" pitchFamily="18" charset="0"/>
                <a:cs typeface="Times New Roman" pitchFamily="18" charset="0"/>
              </a:rPr>
            </a:br>
            <a:r>
              <a:rPr lang="es-CO" sz="1800" dirty="0">
                <a:solidFill>
                  <a:schemeClr val="tx1"/>
                </a:solidFill>
                <a:latin typeface="Times New Roman" pitchFamily="18" charset="0"/>
                <a:cs typeface="Times New Roman" pitchFamily="18" charset="0"/>
              </a:rPr>
              <a:t>     BIOOXIG S.A.S. Tiene como misión la preservación y conservación de los recursos naturales y ecosistemas naturales combatiendo uno de sus principales enemigos como lo es el plástico,  a través de la elaboración e implementación de platos biodegradables en hojas de plátano, BIOOXIG S.A.S. Busca reemplazar los laticos, reduciendo poco  a poco su uso y mitigando el impacto que estos generan en el medio ambiente al ser desechados. </a:t>
            </a:r>
            <a:br>
              <a:rPr lang="es-CO" sz="1800" dirty="0">
                <a:solidFill>
                  <a:schemeClr val="tx1"/>
                </a:solidFill>
                <a:latin typeface="Times New Roman" pitchFamily="18" charset="0"/>
                <a:cs typeface="Times New Roman" pitchFamily="18" charset="0"/>
              </a:rPr>
            </a:br>
            <a:r>
              <a:rPr lang="es-CO" sz="1800" dirty="0">
                <a:solidFill>
                  <a:schemeClr val="tx1"/>
                </a:solidFill>
                <a:latin typeface="Times New Roman" pitchFamily="18" charset="0"/>
                <a:cs typeface="Times New Roman" pitchFamily="18" charset="0"/>
              </a:rPr>
              <a:t> </a:t>
            </a:r>
            <a:br>
              <a:rPr lang="es-CO" sz="1800" dirty="0">
                <a:solidFill>
                  <a:schemeClr val="tx1"/>
                </a:solidFill>
                <a:latin typeface="Times New Roman" pitchFamily="18" charset="0"/>
                <a:cs typeface="Times New Roman" pitchFamily="18" charset="0"/>
              </a:rPr>
            </a:br>
            <a:r>
              <a:rPr lang="es-CO" sz="1800" b="1" dirty="0" smtClean="0">
                <a:solidFill>
                  <a:schemeClr val="tx1"/>
                </a:solidFill>
                <a:latin typeface="Times New Roman" pitchFamily="18" charset="0"/>
                <a:cs typeface="Times New Roman" pitchFamily="18" charset="0"/>
              </a:rPr>
              <a:t>Visión</a:t>
            </a:r>
            <a:r>
              <a:rPr lang="es-CO" sz="1800" b="1" dirty="0">
                <a:solidFill>
                  <a:schemeClr val="tx1"/>
                </a:solidFill>
                <a:latin typeface="Times New Roman" pitchFamily="18" charset="0"/>
                <a:cs typeface="Times New Roman" pitchFamily="18" charset="0"/>
              </a:rPr>
              <a:t>: </a:t>
            </a:r>
            <a:r>
              <a:rPr lang="es-CO" sz="1800" dirty="0">
                <a:solidFill>
                  <a:schemeClr val="tx1"/>
                </a:solidFill>
                <a:latin typeface="Times New Roman" pitchFamily="18" charset="0"/>
                <a:cs typeface="Times New Roman" pitchFamily="18" charset="0"/>
              </a:rPr>
              <a:t/>
            </a:r>
            <a:br>
              <a:rPr lang="es-CO" sz="1800" dirty="0">
                <a:solidFill>
                  <a:schemeClr val="tx1"/>
                </a:solidFill>
                <a:latin typeface="Times New Roman" pitchFamily="18" charset="0"/>
                <a:cs typeface="Times New Roman" pitchFamily="18" charset="0"/>
              </a:rPr>
            </a:br>
            <a:r>
              <a:rPr lang="es-CO" sz="1800" dirty="0">
                <a:solidFill>
                  <a:schemeClr val="tx1"/>
                </a:solidFill>
                <a:latin typeface="Times New Roman" pitchFamily="18" charset="0"/>
                <a:cs typeface="Times New Roman" pitchFamily="18" charset="0"/>
              </a:rPr>
              <a:t>     BIOOXIG S.A.S. Busca ser una empresa insigne, líder y sólida en materia ambiental, comprometida y afianzada con el cuidado y fortalecimiento de todos los componentes del medio ambiente y las consecuencias negativas que se generan por el mal uso de estos componentes, para BIOOXIG S.A.S. La estabilidad del ciclo ambiental es lo primero y la eliminación rotunda del plástico es su punto de equilibrio.</a:t>
            </a:r>
            <a:r>
              <a:rPr lang="es-CO" sz="1600" dirty="0"/>
              <a:t/>
            </a:r>
            <a:br>
              <a:rPr lang="es-CO" sz="1600" dirty="0"/>
            </a:br>
            <a:r>
              <a:rPr lang="es-CO" sz="1600" dirty="0"/>
              <a:t> </a:t>
            </a:r>
          </a:p>
        </p:txBody>
      </p:sp>
      <p:sp>
        <p:nvSpPr>
          <p:cNvPr id="3" name="2 Rectángulo redondeado"/>
          <p:cNvSpPr/>
          <p:nvPr/>
        </p:nvSpPr>
        <p:spPr>
          <a:xfrm>
            <a:off x="5791201" y="7620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D</a:t>
            </a:r>
            <a:r>
              <a:rPr lang="es-MX" b="1" dirty="0" smtClean="0">
                <a:solidFill>
                  <a:schemeClr val="tx1"/>
                </a:solidFill>
                <a:latin typeface="Times New Roman" pitchFamily="18" charset="0"/>
                <a:cs typeface="Times New Roman" pitchFamily="18" charset="0"/>
              </a:rPr>
              <a:t>esarrollo de los Objetivos Específicos</a:t>
            </a:r>
            <a:endParaRPr lang="es-ES"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2947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9863" y="609600"/>
            <a:ext cx="8147938" cy="6831151"/>
          </a:xfrm>
        </p:spPr>
        <p:txBody>
          <a:bodyPr/>
          <a:lstStyle/>
          <a:p>
            <a:r>
              <a:rPr lang="es-CO" sz="1800" b="1" dirty="0">
                <a:solidFill>
                  <a:schemeClr val="tx1"/>
                </a:solidFill>
                <a:latin typeface="Times New Roman" pitchFamily="18" charset="0"/>
                <a:cs typeface="Times New Roman" pitchFamily="18" charset="0"/>
              </a:rPr>
              <a:t>Valores corporativos:</a:t>
            </a:r>
            <a:r>
              <a:rPr lang="es-CO" sz="1800" dirty="0">
                <a:solidFill>
                  <a:schemeClr val="tx1"/>
                </a:solidFill>
                <a:latin typeface="Times New Roman" pitchFamily="18" charset="0"/>
                <a:cs typeface="Times New Roman" pitchFamily="18" charset="0"/>
              </a:rPr>
              <a:t/>
            </a:r>
            <a:br>
              <a:rPr lang="es-CO" sz="1800" dirty="0">
                <a:solidFill>
                  <a:schemeClr val="tx1"/>
                </a:solidFill>
                <a:latin typeface="Times New Roman" pitchFamily="18" charset="0"/>
                <a:cs typeface="Times New Roman" pitchFamily="18" charset="0"/>
              </a:rPr>
            </a:br>
            <a:r>
              <a:rPr lang="es-CO" sz="1800" dirty="0">
                <a:solidFill>
                  <a:schemeClr val="tx1"/>
                </a:solidFill>
                <a:latin typeface="Times New Roman" pitchFamily="18" charset="0"/>
                <a:cs typeface="Times New Roman" pitchFamily="18" charset="0"/>
              </a:rPr>
              <a:t>Solidaridad.</a:t>
            </a:r>
            <a:br>
              <a:rPr lang="es-CO" sz="1800" dirty="0">
                <a:solidFill>
                  <a:schemeClr val="tx1"/>
                </a:solidFill>
                <a:latin typeface="Times New Roman" pitchFamily="18" charset="0"/>
                <a:cs typeface="Times New Roman" pitchFamily="18" charset="0"/>
              </a:rPr>
            </a:br>
            <a:r>
              <a:rPr lang="es-CO" sz="1800" dirty="0">
                <a:solidFill>
                  <a:schemeClr val="tx1"/>
                </a:solidFill>
                <a:latin typeface="Times New Roman" pitchFamily="18" charset="0"/>
                <a:cs typeface="Times New Roman" pitchFamily="18" charset="0"/>
              </a:rPr>
              <a:t>Participación.</a:t>
            </a:r>
            <a:br>
              <a:rPr lang="es-CO" sz="1800" dirty="0">
                <a:solidFill>
                  <a:schemeClr val="tx1"/>
                </a:solidFill>
                <a:latin typeface="Times New Roman" pitchFamily="18" charset="0"/>
                <a:cs typeface="Times New Roman" pitchFamily="18" charset="0"/>
              </a:rPr>
            </a:br>
            <a:r>
              <a:rPr lang="es-CO" sz="1800" dirty="0">
                <a:solidFill>
                  <a:schemeClr val="tx1"/>
                </a:solidFill>
                <a:latin typeface="Times New Roman" pitchFamily="18" charset="0"/>
                <a:cs typeface="Times New Roman" pitchFamily="18" charset="0"/>
              </a:rPr>
              <a:t>Equidad. </a:t>
            </a:r>
            <a:br>
              <a:rPr lang="es-CO" sz="1800" dirty="0">
                <a:solidFill>
                  <a:schemeClr val="tx1"/>
                </a:solidFill>
                <a:latin typeface="Times New Roman" pitchFamily="18" charset="0"/>
                <a:cs typeface="Times New Roman" pitchFamily="18" charset="0"/>
              </a:rPr>
            </a:br>
            <a:r>
              <a:rPr lang="es-CO" sz="1800" dirty="0">
                <a:solidFill>
                  <a:schemeClr val="tx1"/>
                </a:solidFill>
                <a:latin typeface="Times New Roman" pitchFamily="18" charset="0"/>
                <a:cs typeface="Times New Roman" pitchFamily="18" charset="0"/>
              </a:rPr>
              <a:t>Honestidad.</a:t>
            </a:r>
            <a:br>
              <a:rPr lang="es-CO" sz="1800" dirty="0">
                <a:solidFill>
                  <a:schemeClr val="tx1"/>
                </a:solidFill>
                <a:latin typeface="Times New Roman" pitchFamily="18" charset="0"/>
                <a:cs typeface="Times New Roman" pitchFamily="18" charset="0"/>
              </a:rPr>
            </a:br>
            <a:r>
              <a:rPr lang="es-CO" sz="1800" dirty="0">
                <a:solidFill>
                  <a:schemeClr val="tx1"/>
                </a:solidFill>
                <a:latin typeface="Times New Roman" pitchFamily="18" charset="0"/>
                <a:cs typeface="Times New Roman" pitchFamily="18" charset="0"/>
              </a:rPr>
              <a:t>Lealtad.</a:t>
            </a:r>
            <a:br>
              <a:rPr lang="es-CO" sz="1800" dirty="0">
                <a:solidFill>
                  <a:schemeClr val="tx1"/>
                </a:solidFill>
                <a:latin typeface="Times New Roman" pitchFamily="18" charset="0"/>
                <a:cs typeface="Times New Roman" pitchFamily="18" charset="0"/>
              </a:rPr>
            </a:br>
            <a:r>
              <a:rPr lang="es-CO" sz="1800" dirty="0">
                <a:solidFill>
                  <a:schemeClr val="tx1"/>
                </a:solidFill>
                <a:latin typeface="Times New Roman" pitchFamily="18" charset="0"/>
                <a:cs typeface="Times New Roman" pitchFamily="18" charset="0"/>
              </a:rPr>
              <a:t>Responsabilidad.</a:t>
            </a:r>
            <a:br>
              <a:rPr lang="es-CO" sz="1800" dirty="0">
                <a:solidFill>
                  <a:schemeClr val="tx1"/>
                </a:solidFill>
                <a:latin typeface="Times New Roman" pitchFamily="18" charset="0"/>
                <a:cs typeface="Times New Roman" pitchFamily="18" charset="0"/>
              </a:rPr>
            </a:br>
            <a:r>
              <a:rPr lang="es-CO" sz="1800" dirty="0">
                <a:solidFill>
                  <a:schemeClr val="tx1"/>
                </a:solidFill>
                <a:latin typeface="Times New Roman" pitchFamily="18" charset="0"/>
                <a:cs typeface="Times New Roman" pitchFamily="18" charset="0"/>
              </a:rPr>
              <a:t>Respeto.</a:t>
            </a:r>
            <a:br>
              <a:rPr lang="es-CO" sz="1800" dirty="0">
                <a:solidFill>
                  <a:schemeClr val="tx1"/>
                </a:solidFill>
                <a:latin typeface="Times New Roman" pitchFamily="18" charset="0"/>
                <a:cs typeface="Times New Roman" pitchFamily="18" charset="0"/>
              </a:rPr>
            </a:br>
            <a:r>
              <a:rPr lang="es-CO" sz="1800" dirty="0">
                <a:solidFill>
                  <a:schemeClr val="tx1"/>
                </a:solidFill>
                <a:latin typeface="Times New Roman" pitchFamily="18" charset="0"/>
                <a:cs typeface="Times New Roman" pitchFamily="18" charset="0"/>
              </a:rPr>
              <a:t>Mística.</a:t>
            </a:r>
            <a:br>
              <a:rPr lang="es-CO" sz="1800" dirty="0">
                <a:solidFill>
                  <a:schemeClr val="tx1"/>
                </a:solidFill>
                <a:latin typeface="Times New Roman" pitchFamily="18" charset="0"/>
                <a:cs typeface="Times New Roman" pitchFamily="18" charset="0"/>
              </a:rPr>
            </a:br>
            <a:r>
              <a:rPr lang="es-CO" sz="1800" dirty="0">
                <a:solidFill>
                  <a:schemeClr val="tx1"/>
                </a:solidFill>
                <a:latin typeface="Times New Roman" pitchFamily="18" charset="0"/>
                <a:cs typeface="Times New Roman" pitchFamily="18" charset="0"/>
              </a:rPr>
              <a:t>Confianza.</a:t>
            </a:r>
            <a:br>
              <a:rPr lang="es-CO" sz="1800" dirty="0">
                <a:solidFill>
                  <a:schemeClr val="tx1"/>
                </a:solidFill>
                <a:latin typeface="Times New Roman" pitchFamily="18" charset="0"/>
                <a:cs typeface="Times New Roman" pitchFamily="18" charset="0"/>
              </a:rPr>
            </a:br>
            <a:r>
              <a:rPr lang="es-CO" sz="1800" dirty="0">
                <a:solidFill>
                  <a:schemeClr val="tx1"/>
                </a:solidFill>
                <a:latin typeface="Times New Roman" pitchFamily="18" charset="0"/>
                <a:cs typeface="Times New Roman" pitchFamily="18" charset="0"/>
              </a:rPr>
              <a:t> </a:t>
            </a:r>
            <a:br>
              <a:rPr lang="es-CO" sz="1800" dirty="0">
                <a:solidFill>
                  <a:schemeClr val="tx1"/>
                </a:solidFill>
                <a:latin typeface="Times New Roman" pitchFamily="18" charset="0"/>
                <a:cs typeface="Times New Roman" pitchFamily="18" charset="0"/>
              </a:rPr>
            </a:br>
            <a:r>
              <a:rPr lang="es-CO" sz="1800" b="1" dirty="0" smtClean="0">
                <a:solidFill>
                  <a:schemeClr val="tx1"/>
                </a:solidFill>
                <a:latin typeface="Times New Roman" pitchFamily="18" charset="0"/>
                <a:cs typeface="Times New Roman" pitchFamily="18" charset="0"/>
              </a:rPr>
              <a:t>Valor </a:t>
            </a:r>
            <a:r>
              <a:rPr lang="es-CO" sz="1800" b="1" dirty="0">
                <a:solidFill>
                  <a:schemeClr val="tx1"/>
                </a:solidFill>
                <a:latin typeface="Times New Roman" pitchFamily="18" charset="0"/>
                <a:cs typeface="Times New Roman" pitchFamily="18" charset="0"/>
              </a:rPr>
              <a:t>agregado:</a:t>
            </a:r>
            <a:r>
              <a:rPr lang="es-CO" sz="1800" dirty="0">
                <a:solidFill>
                  <a:schemeClr val="tx1"/>
                </a:solidFill>
                <a:latin typeface="Times New Roman" pitchFamily="18" charset="0"/>
                <a:cs typeface="Times New Roman" pitchFamily="18" charset="0"/>
              </a:rPr>
              <a:t/>
            </a:r>
            <a:br>
              <a:rPr lang="es-CO" sz="1800" dirty="0">
                <a:solidFill>
                  <a:schemeClr val="tx1"/>
                </a:solidFill>
                <a:latin typeface="Times New Roman" pitchFamily="18" charset="0"/>
                <a:cs typeface="Times New Roman" pitchFamily="18" charset="0"/>
              </a:rPr>
            </a:br>
            <a:r>
              <a:rPr lang="es-CO" sz="1800" dirty="0">
                <a:solidFill>
                  <a:schemeClr val="tx1"/>
                </a:solidFill>
                <a:latin typeface="Times New Roman" pitchFamily="18" charset="0"/>
                <a:cs typeface="Times New Roman" pitchFamily="18" charset="0"/>
              </a:rPr>
              <a:t>     A diferencia de otros productos tienen una dureza superior y sirven de composta o abono, es decir, se degradan de manera natural en unos dos meses, se reintegran a la tierra completamente como las hojas de los arboles cuando se secan, por lo que puede funcionar como composta. Además son aptos para alimentos fríos o calientes, líquidos o sólidos, y no agregan sabores a la comida</a:t>
            </a:r>
            <a:r>
              <a:rPr lang="es-CO" sz="2000" dirty="0" smtClean="0">
                <a:solidFill>
                  <a:schemeClr val="tx1"/>
                </a:solidFill>
                <a:latin typeface="Times New Roman" pitchFamily="18" charset="0"/>
                <a:cs typeface="Times New Roman" pitchFamily="18" charset="0"/>
              </a:rPr>
              <a:t>.</a:t>
            </a:r>
            <a:br>
              <a:rPr lang="es-CO" sz="2000" dirty="0" smtClean="0">
                <a:solidFill>
                  <a:schemeClr val="tx1"/>
                </a:solidFill>
                <a:latin typeface="Times New Roman" pitchFamily="18" charset="0"/>
                <a:cs typeface="Times New Roman" pitchFamily="18" charset="0"/>
              </a:rPr>
            </a:br>
            <a:r>
              <a:rPr lang="es-CO" sz="1800" b="1" dirty="0">
                <a:solidFill>
                  <a:schemeClr val="tx1"/>
                </a:solidFill>
                <a:latin typeface="Times New Roman" pitchFamily="18" charset="0"/>
                <a:cs typeface="Times New Roman" pitchFamily="18" charset="0"/>
              </a:rPr>
              <a:t>Su mercado meta:</a:t>
            </a:r>
            <a:r>
              <a:rPr lang="es-CO" sz="1800" dirty="0">
                <a:solidFill>
                  <a:schemeClr val="tx1"/>
                </a:solidFill>
                <a:latin typeface="Times New Roman" pitchFamily="18" charset="0"/>
                <a:cs typeface="Times New Roman" pitchFamily="18" charset="0"/>
              </a:rPr>
              <a:t/>
            </a:r>
            <a:br>
              <a:rPr lang="es-CO" sz="1800" dirty="0">
                <a:solidFill>
                  <a:schemeClr val="tx1"/>
                </a:solidFill>
                <a:latin typeface="Times New Roman" pitchFamily="18" charset="0"/>
                <a:cs typeface="Times New Roman" pitchFamily="18" charset="0"/>
              </a:rPr>
            </a:br>
            <a:r>
              <a:rPr lang="es-CO" sz="1800" dirty="0">
                <a:solidFill>
                  <a:schemeClr val="tx1"/>
                </a:solidFill>
                <a:latin typeface="Times New Roman" pitchFamily="18" charset="0"/>
                <a:cs typeface="Times New Roman" pitchFamily="18" charset="0"/>
              </a:rPr>
              <a:t>     El mercado objetivo al cual está dirigido el presente proyecto, son los negocios de comidas rápidas, restaurantes, cafeterías, micros mercados, súper mercados que se encuentran en nuestra Región.</a:t>
            </a:r>
            <a:r>
              <a:rPr lang="es-CO" sz="1800" dirty="0"/>
              <a:t/>
            </a:r>
            <a:br>
              <a:rPr lang="es-CO" sz="1800" dirty="0"/>
            </a:br>
            <a:r>
              <a:rPr lang="es-CO" dirty="0"/>
              <a:t/>
            </a:r>
            <a:br>
              <a:rPr lang="es-CO" dirty="0"/>
            </a:br>
            <a:endParaRPr lang="es-CO" dirty="0"/>
          </a:p>
        </p:txBody>
      </p:sp>
      <p:sp>
        <p:nvSpPr>
          <p:cNvPr id="3" name="2 Rectángulo redondeado"/>
          <p:cNvSpPr/>
          <p:nvPr/>
        </p:nvSpPr>
        <p:spPr>
          <a:xfrm>
            <a:off x="5791201" y="7620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D</a:t>
            </a:r>
            <a:r>
              <a:rPr lang="es-MX" b="1" dirty="0" smtClean="0">
                <a:solidFill>
                  <a:schemeClr val="tx1"/>
                </a:solidFill>
                <a:latin typeface="Times New Roman" pitchFamily="18" charset="0"/>
                <a:cs typeface="Times New Roman" pitchFamily="18" charset="0"/>
              </a:rPr>
              <a:t>esarrollo de los Objetivos Específicos</a:t>
            </a:r>
            <a:endParaRPr lang="es-ES"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9454297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5791201" y="7620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D</a:t>
            </a:r>
            <a:r>
              <a:rPr lang="es-MX" b="1" dirty="0" smtClean="0">
                <a:solidFill>
                  <a:schemeClr val="tx1"/>
                </a:solidFill>
                <a:latin typeface="Times New Roman" pitchFamily="18" charset="0"/>
                <a:cs typeface="Times New Roman" pitchFamily="18" charset="0"/>
              </a:rPr>
              <a:t>esarrollo de los Objetivos Específicos</a:t>
            </a:r>
            <a:endParaRPr lang="es-ES" b="1" dirty="0">
              <a:solidFill>
                <a:schemeClr val="tx1"/>
              </a:solidFill>
              <a:latin typeface="Times New Roman" pitchFamily="18" charset="0"/>
              <a:cs typeface="Times New Roman" pitchFamily="18" charset="0"/>
            </a:endParaRPr>
          </a:p>
        </p:txBody>
      </p:sp>
      <p:sp>
        <p:nvSpPr>
          <p:cNvPr id="5" name="Rectangle 1"/>
          <p:cNvSpPr>
            <a:spLocks noGrp="1" noChangeArrowheads="1"/>
          </p:cNvSpPr>
          <p:nvPr>
            <p:ph type="title"/>
          </p:nvPr>
        </p:nvSpPr>
        <p:spPr bwMode="auto">
          <a:xfrm>
            <a:off x="914400" y="983811"/>
            <a:ext cx="7086600"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69875" algn="l"/>
              </a:tabLst>
            </a:pPr>
            <a:r>
              <a:rPr kumimoji="0" lang="es-CO" sz="1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Tabla 2. Clientes.</a:t>
            </a:r>
            <a:br>
              <a:rPr kumimoji="0" lang="es-CO" sz="1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lang="es-CO" sz="1800" dirty="0">
                <a:solidFill>
                  <a:schemeClr val="tx1"/>
                </a:solidFill>
                <a:latin typeface="Times New Roman" pitchFamily="18" charset="0"/>
                <a:ea typeface="Calibri" pitchFamily="34" charset="0"/>
                <a:cs typeface="Times New Roman" pitchFamily="18" charset="0"/>
              </a:rPr>
              <a:t/>
            </a:r>
            <a:br>
              <a:rPr lang="es-CO" sz="1800" dirty="0">
                <a:solidFill>
                  <a:schemeClr val="tx1"/>
                </a:solidFill>
                <a:latin typeface="Times New Roman" pitchFamily="18" charset="0"/>
                <a:ea typeface="Calibri" pitchFamily="34" charset="0"/>
                <a:cs typeface="Times New Roman" pitchFamily="18" charset="0"/>
              </a:rPr>
            </a:br>
            <a:r>
              <a:rPr lang="es-CO" sz="1800" dirty="0" smtClean="0">
                <a:solidFill>
                  <a:schemeClr val="tx1"/>
                </a:solidFill>
                <a:latin typeface="Times New Roman" pitchFamily="18" charset="0"/>
                <a:ea typeface="Calibri" pitchFamily="34" charset="0"/>
                <a:cs typeface="Times New Roman" pitchFamily="18" charset="0"/>
              </a:rPr>
              <a:t/>
            </a:r>
            <a:br>
              <a:rPr lang="es-CO" sz="1800" dirty="0" smtClean="0">
                <a:solidFill>
                  <a:schemeClr val="tx1"/>
                </a:solidFill>
                <a:latin typeface="Times New Roman" pitchFamily="18" charset="0"/>
                <a:ea typeface="Calibri" pitchFamily="34" charset="0"/>
                <a:cs typeface="Times New Roman" pitchFamily="18" charset="0"/>
              </a:rPr>
            </a:br>
            <a:r>
              <a:rPr lang="es-CO" sz="1800" dirty="0">
                <a:solidFill>
                  <a:schemeClr val="tx1"/>
                </a:solidFill>
                <a:latin typeface="Times New Roman" pitchFamily="18" charset="0"/>
                <a:ea typeface="Calibri" pitchFamily="34" charset="0"/>
                <a:cs typeface="Times New Roman" pitchFamily="18" charset="0"/>
              </a:rPr>
              <a:t/>
            </a:r>
            <a:br>
              <a:rPr lang="es-CO" sz="1800" dirty="0">
                <a:solidFill>
                  <a:schemeClr val="tx1"/>
                </a:solidFill>
                <a:latin typeface="Times New Roman" pitchFamily="18" charset="0"/>
                <a:ea typeface="Calibri" pitchFamily="34" charset="0"/>
                <a:cs typeface="Times New Roman" pitchFamily="18" charset="0"/>
              </a:rPr>
            </a:br>
            <a:r>
              <a:rPr lang="es-CO" sz="1800" dirty="0" smtClean="0">
                <a:solidFill>
                  <a:schemeClr val="tx1"/>
                </a:solidFill>
                <a:latin typeface="Times New Roman" pitchFamily="18" charset="0"/>
                <a:ea typeface="Calibri" pitchFamily="34" charset="0"/>
                <a:cs typeface="Times New Roman" pitchFamily="18" charset="0"/>
              </a:rPr>
              <a:t/>
            </a:r>
            <a:br>
              <a:rPr lang="es-CO" sz="1800" dirty="0" smtClean="0">
                <a:solidFill>
                  <a:schemeClr val="tx1"/>
                </a:solidFill>
                <a:latin typeface="Times New Roman" pitchFamily="18" charset="0"/>
                <a:ea typeface="Calibri" pitchFamily="34" charset="0"/>
                <a:cs typeface="Times New Roman" pitchFamily="18" charset="0"/>
              </a:rPr>
            </a:br>
            <a:r>
              <a:rPr lang="es-CO" sz="1800" dirty="0">
                <a:solidFill>
                  <a:schemeClr val="tx1"/>
                </a:solidFill>
                <a:latin typeface="Times New Roman" pitchFamily="18" charset="0"/>
                <a:ea typeface="Calibri" pitchFamily="34" charset="0"/>
                <a:cs typeface="Times New Roman" pitchFamily="18" charset="0"/>
              </a:rPr>
              <a:t/>
            </a:r>
            <a:br>
              <a:rPr lang="es-CO" sz="1800" dirty="0">
                <a:solidFill>
                  <a:schemeClr val="tx1"/>
                </a:solidFill>
                <a:latin typeface="Times New Roman" pitchFamily="18" charset="0"/>
                <a:ea typeface="Calibri" pitchFamily="34" charset="0"/>
                <a:cs typeface="Times New Roman" pitchFamily="18" charset="0"/>
              </a:rPr>
            </a:br>
            <a:r>
              <a:rPr lang="es-CO" sz="1800" dirty="0" smtClean="0">
                <a:solidFill>
                  <a:schemeClr val="tx1"/>
                </a:solidFill>
                <a:latin typeface="Times New Roman" pitchFamily="18" charset="0"/>
                <a:ea typeface="Calibri" pitchFamily="34" charset="0"/>
                <a:cs typeface="Times New Roman" pitchFamily="18" charset="0"/>
              </a:rPr>
              <a:t/>
            </a:r>
            <a:br>
              <a:rPr lang="es-CO" sz="1800" dirty="0" smtClean="0">
                <a:solidFill>
                  <a:schemeClr val="tx1"/>
                </a:solidFill>
                <a:latin typeface="Times New Roman" pitchFamily="18" charset="0"/>
                <a:ea typeface="Calibri" pitchFamily="34" charset="0"/>
                <a:cs typeface="Times New Roman" pitchFamily="18" charset="0"/>
              </a:rPr>
            </a:br>
            <a:r>
              <a:rPr lang="es-CO" sz="1800" dirty="0">
                <a:solidFill>
                  <a:schemeClr val="tx1"/>
                </a:solidFill>
                <a:latin typeface="Times New Roman" pitchFamily="18" charset="0"/>
                <a:ea typeface="Calibri" pitchFamily="34" charset="0"/>
                <a:cs typeface="Times New Roman" pitchFamily="18" charset="0"/>
              </a:rPr>
              <a:t/>
            </a:r>
            <a:br>
              <a:rPr lang="es-CO" sz="1800" dirty="0">
                <a:solidFill>
                  <a:schemeClr val="tx1"/>
                </a:solidFill>
                <a:latin typeface="Times New Roman" pitchFamily="18" charset="0"/>
                <a:ea typeface="Calibri" pitchFamily="34" charset="0"/>
                <a:cs typeface="Times New Roman" pitchFamily="18" charset="0"/>
              </a:rPr>
            </a:br>
            <a:r>
              <a:rPr lang="es-CO" sz="1800" dirty="0" smtClean="0">
                <a:solidFill>
                  <a:schemeClr val="tx1"/>
                </a:solidFill>
                <a:latin typeface="Times New Roman" pitchFamily="18" charset="0"/>
                <a:ea typeface="Calibri" pitchFamily="34" charset="0"/>
                <a:cs typeface="Times New Roman" pitchFamily="18" charset="0"/>
              </a:rPr>
              <a:t/>
            </a:r>
            <a:br>
              <a:rPr lang="es-CO" sz="1800" dirty="0" smtClean="0">
                <a:solidFill>
                  <a:schemeClr val="tx1"/>
                </a:solidFill>
                <a:latin typeface="Times New Roman" pitchFamily="18" charset="0"/>
                <a:ea typeface="Calibri" pitchFamily="34" charset="0"/>
                <a:cs typeface="Times New Roman" pitchFamily="18" charset="0"/>
              </a:rPr>
            </a:br>
            <a:r>
              <a:rPr lang="es-CO" sz="1800" dirty="0">
                <a:solidFill>
                  <a:schemeClr val="tx1"/>
                </a:solidFill>
                <a:latin typeface="Times New Roman" pitchFamily="18" charset="0"/>
                <a:ea typeface="Calibri" pitchFamily="34" charset="0"/>
                <a:cs typeface="Times New Roman" pitchFamily="18" charset="0"/>
              </a:rPr>
              <a:t/>
            </a:r>
            <a:br>
              <a:rPr lang="es-CO" sz="1800" dirty="0">
                <a:solidFill>
                  <a:schemeClr val="tx1"/>
                </a:solidFill>
                <a:latin typeface="Times New Roman" pitchFamily="18" charset="0"/>
                <a:ea typeface="Calibri" pitchFamily="34" charset="0"/>
                <a:cs typeface="Times New Roman" pitchFamily="18" charset="0"/>
              </a:rPr>
            </a:br>
            <a:r>
              <a:rPr lang="es-CO" sz="1800" dirty="0" smtClean="0">
                <a:solidFill>
                  <a:schemeClr val="tx1"/>
                </a:solidFill>
                <a:latin typeface="Times New Roman" pitchFamily="18" charset="0"/>
                <a:ea typeface="Calibri" pitchFamily="34" charset="0"/>
                <a:cs typeface="Times New Roman" pitchFamily="18" charset="0"/>
              </a:rPr>
              <a:t/>
            </a:r>
            <a:br>
              <a:rPr lang="es-CO" sz="1800" dirty="0" smtClean="0">
                <a:solidFill>
                  <a:schemeClr val="tx1"/>
                </a:solidFill>
                <a:latin typeface="Times New Roman" pitchFamily="18" charset="0"/>
                <a:ea typeface="Calibri" pitchFamily="34" charset="0"/>
                <a:cs typeface="Times New Roman" pitchFamily="18" charset="0"/>
              </a:rPr>
            </a:br>
            <a:r>
              <a:rPr lang="es-CO" sz="1800" dirty="0">
                <a:solidFill>
                  <a:schemeClr val="tx1"/>
                </a:solidFill>
                <a:latin typeface="Times New Roman" pitchFamily="18" charset="0"/>
                <a:ea typeface="Calibri" pitchFamily="34" charset="0"/>
                <a:cs typeface="Times New Roman" pitchFamily="18" charset="0"/>
              </a:rPr>
              <a:t/>
            </a:r>
            <a:br>
              <a:rPr lang="es-CO" sz="1800" dirty="0">
                <a:solidFill>
                  <a:schemeClr val="tx1"/>
                </a:solidFill>
                <a:latin typeface="Times New Roman" pitchFamily="18" charset="0"/>
                <a:ea typeface="Calibri" pitchFamily="34" charset="0"/>
                <a:cs typeface="Times New Roman" pitchFamily="18" charset="0"/>
              </a:rPr>
            </a:br>
            <a:r>
              <a:rPr lang="es-CO" sz="1800" dirty="0" smtClean="0">
                <a:solidFill>
                  <a:schemeClr val="tx1"/>
                </a:solidFill>
                <a:latin typeface="Times New Roman" pitchFamily="18" charset="0"/>
                <a:ea typeface="Calibri" pitchFamily="34" charset="0"/>
                <a:cs typeface="Times New Roman" pitchFamily="18" charset="0"/>
              </a:rPr>
              <a:t/>
            </a:r>
            <a:br>
              <a:rPr lang="es-CO" sz="1800" dirty="0" smtClean="0">
                <a:solidFill>
                  <a:schemeClr val="tx1"/>
                </a:solidFill>
                <a:latin typeface="Times New Roman" pitchFamily="18" charset="0"/>
                <a:ea typeface="Calibri" pitchFamily="34" charset="0"/>
                <a:cs typeface="Times New Roman" pitchFamily="18" charset="0"/>
              </a:rPr>
            </a:br>
            <a:r>
              <a:rPr lang="es-CO" sz="1800" dirty="0">
                <a:solidFill>
                  <a:schemeClr val="tx1"/>
                </a:solidFill>
                <a:latin typeface="Times New Roman" pitchFamily="18" charset="0"/>
                <a:ea typeface="Calibri" pitchFamily="34" charset="0"/>
                <a:cs typeface="Times New Roman" pitchFamily="18" charset="0"/>
              </a:rPr>
              <a:t/>
            </a:r>
            <a:br>
              <a:rPr lang="es-CO" sz="1800" dirty="0">
                <a:solidFill>
                  <a:schemeClr val="tx1"/>
                </a:solidFill>
                <a:latin typeface="Times New Roman" pitchFamily="18" charset="0"/>
                <a:ea typeface="Calibri" pitchFamily="34" charset="0"/>
                <a:cs typeface="Times New Roman" pitchFamily="18" charset="0"/>
              </a:rPr>
            </a:br>
            <a:r>
              <a:rPr lang="es-CO" sz="1800" dirty="0" smtClean="0">
                <a:solidFill>
                  <a:schemeClr val="tx1"/>
                </a:solidFill>
                <a:latin typeface="Times New Roman" pitchFamily="18" charset="0"/>
                <a:ea typeface="Calibri" pitchFamily="34" charset="0"/>
                <a:cs typeface="Times New Roman" pitchFamily="18" charset="0"/>
              </a:rPr>
              <a:t/>
            </a:r>
            <a:br>
              <a:rPr lang="es-CO" sz="1800" dirty="0" smtClean="0">
                <a:solidFill>
                  <a:schemeClr val="tx1"/>
                </a:solidFill>
                <a:latin typeface="Times New Roman" pitchFamily="18" charset="0"/>
                <a:ea typeface="Calibri" pitchFamily="34" charset="0"/>
                <a:cs typeface="Times New Roman" pitchFamily="18" charset="0"/>
              </a:rPr>
            </a:br>
            <a:r>
              <a:rPr lang="es-CO" sz="1800" dirty="0">
                <a:solidFill>
                  <a:schemeClr val="tx1"/>
                </a:solidFill>
                <a:latin typeface="Times New Roman" pitchFamily="18" charset="0"/>
                <a:ea typeface="Calibri" pitchFamily="34" charset="0"/>
                <a:cs typeface="Times New Roman" pitchFamily="18" charset="0"/>
              </a:rPr>
              <a:t/>
            </a:r>
            <a:br>
              <a:rPr lang="es-CO" sz="1800" dirty="0">
                <a:solidFill>
                  <a:schemeClr val="tx1"/>
                </a:solidFill>
                <a:latin typeface="Times New Roman" pitchFamily="18" charset="0"/>
                <a:ea typeface="Calibri" pitchFamily="34" charset="0"/>
                <a:cs typeface="Times New Roman" pitchFamily="18" charset="0"/>
              </a:rPr>
            </a:br>
            <a:r>
              <a:rPr lang="es-CO" sz="1800" dirty="0">
                <a:solidFill>
                  <a:schemeClr val="tx1"/>
                </a:solidFill>
                <a:latin typeface="Times New Roman" pitchFamily="18" charset="0"/>
                <a:ea typeface="Calibri" pitchFamily="34" charset="0"/>
                <a:cs typeface="Times New Roman" pitchFamily="18" charset="0"/>
              </a:rPr>
              <a:t/>
            </a:r>
            <a:br>
              <a:rPr lang="es-CO" sz="1800" dirty="0">
                <a:solidFill>
                  <a:schemeClr val="tx1"/>
                </a:solidFill>
                <a:latin typeface="Times New Roman" pitchFamily="18" charset="0"/>
                <a:ea typeface="Calibri" pitchFamily="34" charset="0"/>
                <a:cs typeface="Times New Roman" pitchFamily="18" charset="0"/>
              </a:rPr>
            </a:br>
            <a:r>
              <a:rPr kumimoji="0" lang="es-CO" sz="1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Fuente: Elaboración propia</a:t>
            </a:r>
            <a:r>
              <a:rPr kumimoji="0" lang="es-CO" sz="1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endParaRPr kumimoji="0" lang="es-CO"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1844397365"/>
              </p:ext>
            </p:extLst>
          </p:nvPr>
        </p:nvGraphicFramePr>
        <p:xfrm>
          <a:off x="914400" y="1600200"/>
          <a:ext cx="6858000" cy="4038599"/>
        </p:xfrm>
        <a:graphic>
          <a:graphicData uri="http://schemas.openxmlformats.org/drawingml/2006/table">
            <a:tbl>
              <a:tblPr firstRow="1" firstCol="1" bandRow="1"/>
              <a:tblGrid>
                <a:gridCol w="6858000"/>
              </a:tblGrid>
              <a:tr h="723331">
                <a:tc>
                  <a:txBody>
                    <a:bodyPr/>
                    <a:lstStyle/>
                    <a:p>
                      <a:pPr algn="just">
                        <a:lnSpc>
                          <a:spcPct val="150000"/>
                        </a:lnSpc>
                        <a:spcAft>
                          <a:spcPts val="800"/>
                        </a:spcAft>
                        <a:tabLst>
                          <a:tab pos="270510" algn="l"/>
                        </a:tabLst>
                      </a:pPr>
                      <a:r>
                        <a:rPr lang="es-CO" sz="1800" dirty="0">
                          <a:effectLst/>
                          <a:latin typeface="Times New Roman" pitchFamily="18" charset="0"/>
                          <a:ea typeface="Calibri"/>
                          <a:cs typeface="Times New Roman" pitchFamily="18" charset="0"/>
                        </a:rPr>
                        <a:t>Cliente</a:t>
                      </a:r>
                    </a:p>
                  </a:txBody>
                  <a:tcPr marL="66533" marR="665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5268">
                <a:tc>
                  <a:txBody>
                    <a:bodyPr/>
                    <a:lstStyle/>
                    <a:p>
                      <a:pPr marL="342900" lvl="0" indent="-342900" algn="l">
                        <a:lnSpc>
                          <a:spcPct val="150000"/>
                        </a:lnSpc>
                        <a:spcAft>
                          <a:spcPts val="0"/>
                        </a:spcAft>
                        <a:buFont typeface="Symbol"/>
                        <a:buChar char=""/>
                        <a:tabLst>
                          <a:tab pos="270510" algn="l"/>
                        </a:tabLst>
                      </a:pPr>
                      <a:r>
                        <a:rPr lang="es-CO" sz="1800" b="1" dirty="0">
                          <a:effectLst/>
                          <a:latin typeface="Times New Roman" pitchFamily="18" charset="0"/>
                          <a:ea typeface="Calibri"/>
                          <a:cs typeface="Times New Roman" pitchFamily="18" charset="0"/>
                        </a:rPr>
                        <a:t>Perfil     clientes:</a:t>
                      </a:r>
                      <a:r>
                        <a:rPr lang="es-CO" sz="1800" dirty="0">
                          <a:effectLst/>
                          <a:latin typeface="Times New Roman" pitchFamily="18" charset="0"/>
                          <a:ea typeface="Calibri"/>
                          <a:cs typeface="Times New Roman" pitchFamily="18" charset="0"/>
                        </a:rPr>
                        <a:t> Almacén de cadena, súper mercados, cafeterías, comidas rápidas, restaurantes, </a:t>
                      </a:r>
                      <a:r>
                        <a:rPr lang="es-CO" sz="1800" dirty="0" smtClean="0">
                          <a:effectLst/>
                          <a:latin typeface="Times New Roman" pitchFamily="18" charset="0"/>
                          <a:ea typeface="Calibri"/>
                          <a:cs typeface="Times New Roman" pitchFamily="18" charset="0"/>
                        </a:rPr>
                        <a:t>hoteles (HORECA).</a:t>
                      </a:r>
                      <a:endParaRPr lang="es-CO" sz="1800" dirty="0">
                        <a:effectLst/>
                        <a:latin typeface="Times New Roman" pitchFamily="18" charset="0"/>
                        <a:ea typeface="Calibri"/>
                        <a:cs typeface="Times New Roman" pitchFamily="18" charset="0"/>
                      </a:endParaRPr>
                    </a:p>
                    <a:p>
                      <a:pPr marL="342900" lvl="0" indent="-342900" algn="l">
                        <a:lnSpc>
                          <a:spcPct val="150000"/>
                        </a:lnSpc>
                        <a:spcAft>
                          <a:spcPts val="0"/>
                        </a:spcAft>
                        <a:buFont typeface="Symbol"/>
                        <a:buChar char=""/>
                        <a:tabLst>
                          <a:tab pos="270510" algn="l"/>
                        </a:tabLst>
                      </a:pPr>
                      <a:r>
                        <a:rPr lang="es-CO" sz="1800" b="1" dirty="0">
                          <a:effectLst/>
                          <a:latin typeface="Times New Roman" pitchFamily="18" charset="0"/>
                          <a:ea typeface="Calibri"/>
                          <a:cs typeface="Times New Roman" pitchFamily="18" charset="0"/>
                        </a:rPr>
                        <a:t>Localización:</a:t>
                      </a:r>
                      <a:r>
                        <a:rPr lang="es-CO" sz="1800" dirty="0">
                          <a:effectLst/>
                          <a:latin typeface="Times New Roman" pitchFamily="18" charset="0"/>
                          <a:ea typeface="Calibri"/>
                          <a:cs typeface="Times New Roman" pitchFamily="18" charset="0"/>
                        </a:rPr>
                        <a:t> Sector comercial</a:t>
                      </a:r>
                    </a:p>
                    <a:p>
                      <a:pPr marL="342900" lvl="0" indent="-342900" algn="l">
                        <a:lnSpc>
                          <a:spcPct val="150000"/>
                        </a:lnSpc>
                        <a:spcAft>
                          <a:spcPts val="0"/>
                        </a:spcAft>
                        <a:buFont typeface="Symbol"/>
                        <a:buChar char=""/>
                        <a:tabLst>
                          <a:tab pos="270510" algn="l"/>
                        </a:tabLst>
                      </a:pPr>
                      <a:r>
                        <a:rPr lang="es-CO" sz="1800" b="1" dirty="0">
                          <a:effectLst/>
                          <a:latin typeface="Times New Roman" pitchFamily="18" charset="0"/>
                          <a:ea typeface="Calibri"/>
                          <a:cs typeface="Times New Roman" pitchFamily="18" charset="0"/>
                        </a:rPr>
                        <a:t>Justificación:</a:t>
                      </a:r>
                      <a:r>
                        <a:rPr lang="es-CO" sz="1800" dirty="0">
                          <a:effectLst/>
                          <a:latin typeface="Times New Roman" pitchFamily="18" charset="0"/>
                          <a:ea typeface="Calibri"/>
                          <a:cs typeface="Times New Roman" pitchFamily="18" charset="0"/>
                        </a:rPr>
                        <a:t> Cambiar el material que es contaminante por el biodegradable amigable con el medio ambienté.</a:t>
                      </a:r>
                    </a:p>
                  </a:txBody>
                  <a:tcPr marL="66533" marR="665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433274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5791201" y="7620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D</a:t>
            </a:r>
            <a:r>
              <a:rPr lang="es-MX" b="1" dirty="0" smtClean="0">
                <a:solidFill>
                  <a:schemeClr val="tx1"/>
                </a:solidFill>
                <a:latin typeface="Times New Roman" pitchFamily="18" charset="0"/>
                <a:cs typeface="Times New Roman" pitchFamily="18" charset="0"/>
              </a:rPr>
              <a:t>esarrollo de los Objetivos Específicos</a:t>
            </a:r>
            <a:endParaRPr lang="es-ES" b="1" dirty="0">
              <a:solidFill>
                <a:schemeClr val="tx1"/>
              </a:solidFill>
              <a:latin typeface="Times New Roman" pitchFamily="18" charset="0"/>
              <a:cs typeface="Times New Roman" pitchFamily="18" charset="0"/>
            </a:endParaRPr>
          </a:p>
        </p:txBody>
      </p:sp>
      <p:sp>
        <p:nvSpPr>
          <p:cNvPr id="7" name="Rectangle 2"/>
          <p:cNvSpPr>
            <a:spLocks noGrp="1" noChangeArrowheads="1"/>
          </p:cNvSpPr>
          <p:nvPr>
            <p:ph type="title"/>
          </p:nvPr>
        </p:nvSpPr>
        <p:spPr bwMode="auto">
          <a:xfrm>
            <a:off x="762000" y="1046204"/>
            <a:ext cx="6934200"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69875" algn="l"/>
              </a:tabLst>
            </a:pPr>
            <a:r>
              <a:rPr kumimoji="0" lang="es-CO" sz="1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Tabla 3. Análisis de la competencia.</a:t>
            </a:r>
            <a:br>
              <a:rPr kumimoji="0" lang="es-CO" sz="1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lang="es-CO" sz="1800" dirty="0">
                <a:solidFill>
                  <a:schemeClr val="tx1"/>
                </a:solidFill>
                <a:latin typeface="Times New Roman" pitchFamily="18" charset="0"/>
                <a:ea typeface="Calibri" pitchFamily="34" charset="0"/>
                <a:cs typeface="Times New Roman" pitchFamily="18" charset="0"/>
              </a:rPr>
              <a:t/>
            </a:r>
            <a:br>
              <a:rPr lang="es-CO" sz="1800" dirty="0">
                <a:solidFill>
                  <a:schemeClr val="tx1"/>
                </a:solidFill>
                <a:latin typeface="Times New Roman" pitchFamily="18" charset="0"/>
                <a:ea typeface="Calibri" pitchFamily="34" charset="0"/>
                <a:cs typeface="Times New Roman" pitchFamily="18" charset="0"/>
              </a:rPr>
            </a:br>
            <a:r>
              <a:rPr lang="es-CO" sz="1800" dirty="0" smtClean="0">
                <a:solidFill>
                  <a:schemeClr val="tx1"/>
                </a:solidFill>
                <a:latin typeface="Times New Roman" pitchFamily="18" charset="0"/>
                <a:ea typeface="Calibri" pitchFamily="34" charset="0"/>
                <a:cs typeface="Times New Roman" pitchFamily="18" charset="0"/>
              </a:rPr>
              <a:t/>
            </a:r>
            <a:br>
              <a:rPr lang="es-CO" sz="1800" dirty="0" smtClean="0">
                <a:solidFill>
                  <a:schemeClr val="tx1"/>
                </a:solidFill>
                <a:latin typeface="Times New Roman" pitchFamily="18" charset="0"/>
                <a:ea typeface="Calibri" pitchFamily="34" charset="0"/>
                <a:cs typeface="Times New Roman" pitchFamily="18" charset="0"/>
              </a:rPr>
            </a:br>
            <a:r>
              <a:rPr lang="es-CO" sz="1800" dirty="0">
                <a:solidFill>
                  <a:schemeClr val="tx1"/>
                </a:solidFill>
                <a:latin typeface="Times New Roman" pitchFamily="18" charset="0"/>
                <a:ea typeface="Calibri" pitchFamily="34" charset="0"/>
                <a:cs typeface="Times New Roman" pitchFamily="18" charset="0"/>
              </a:rPr>
              <a:t/>
            </a:r>
            <a:br>
              <a:rPr lang="es-CO" sz="1800" dirty="0">
                <a:solidFill>
                  <a:schemeClr val="tx1"/>
                </a:solidFill>
                <a:latin typeface="Times New Roman" pitchFamily="18" charset="0"/>
                <a:ea typeface="Calibri" pitchFamily="34" charset="0"/>
                <a:cs typeface="Times New Roman" pitchFamily="18" charset="0"/>
              </a:rPr>
            </a:br>
            <a:r>
              <a:rPr kumimoji="0" lang="es-CO" sz="1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es-CO" sz="1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lang="es-CO" sz="1800" dirty="0">
                <a:solidFill>
                  <a:schemeClr val="tx1"/>
                </a:solidFill>
                <a:latin typeface="Times New Roman" pitchFamily="18" charset="0"/>
                <a:ea typeface="Calibri" pitchFamily="34" charset="0"/>
                <a:cs typeface="Times New Roman" pitchFamily="18" charset="0"/>
              </a:rPr>
              <a:t/>
            </a:r>
            <a:br>
              <a:rPr lang="es-CO" sz="1800" dirty="0">
                <a:solidFill>
                  <a:schemeClr val="tx1"/>
                </a:solidFill>
                <a:latin typeface="Times New Roman" pitchFamily="18" charset="0"/>
                <a:ea typeface="Calibri" pitchFamily="34" charset="0"/>
                <a:cs typeface="Times New Roman" pitchFamily="18" charset="0"/>
              </a:rPr>
            </a:br>
            <a:r>
              <a:rPr lang="es-CO" sz="1800" dirty="0" smtClean="0">
                <a:solidFill>
                  <a:schemeClr val="tx1"/>
                </a:solidFill>
                <a:latin typeface="Times New Roman" pitchFamily="18" charset="0"/>
                <a:ea typeface="Calibri" pitchFamily="34" charset="0"/>
                <a:cs typeface="Times New Roman" pitchFamily="18" charset="0"/>
              </a:rPr>
              <a:t/>
            </a:r>
            <a:br>
              <a:rPr lang="es-CO" sz="1800" dirty="0" smtClean="0">
                <a:solidFill>
                  <a:schemeClr val="tx1"/>
                </a:solidFill>
                <a:latin typeface="Times New Roman" pitchFamily="18" charset="0"/>
                <a:ea typeface="Calibri" pitchFamily="34" charset="0"/>
                <a:cs typeface="Times New Roman" pitchFamily="18" charset="0"/>
              </a:rPr>
            </a:br>
            <a:r>
              <a:rPr lang="es-CO" sz="1800" dirty="0">
                <a:solidFill>
                  <a:schemeClr val="tx1"/>
                </a:solidFill>
                <a:latin typeface="Times New Roman" pitchFamily="18" charset="0"/>
                <a:ea typeface="Calibri" pitchFamily="34" charset="0"/>
                <a:cs typeface="Times New Roman" pitchFamily="18" charset="0"/>
              </a:rPr>
              <a:t/>
            </a:r>
            <a:br>
              <a:rPr lang="es-CO" sz="1800" dirty="0">
                <a:solidFill>
                  <a:schemeClr val="tx1"/>
                </a:solidFill>
                <a:latin typeface="Times New Roman" pitchFamily="18" charset="0"/>
                <a:ea typeface="Calibri" pitchFamily="34" charset="0"/>
                <a:cs typeface="Times New Roman" pitchFamily="18" charset="0"/>
              </a:rPr>
            </a:br>
            <a:r>
              <a:rPr lang="es-CO" sz="1800" dirty="0" smtClean="0">
                <a:solidFill>
                  <a:schemeClr val="tx1"/>
                </a:solidFill>
                <a:latin typeface="Times New Roman" pitchFamily="18" charset="0"/>
                <a:ea typeface="Calibri" pitchFamily="34" charset="0"/>
                <a:cs typeface="Times New Roman" pitchFamily="18" charset="0"/>
              </a:rPr>
              <a:t/>
            </a:r>
            <a:br>
              <a:rPr lang="es-CO" sz="1800" dirty="0" smtClean="0">
                <a:solidFill>
                  <a:schemeClr val="tx1"/>
                </a:solidFill>
                <a:latin typeface="Times New Roman" pitchFamily="18" charset="0"/>
                <a:ea typeface="Calibri" pitchFamily="34" charset="0"/>
                <a:cs typeface="Times New Roman" pitchFamily="18" charset="0"/>
              </a:rPr>
            </a:br>
            <a:r>
              <a:rPr lang="es-CO" sz="1800" dirty="0">
                <a:solidFill>
                  <a:schemeClr val="tx1"/>
                </a:solidFill>
                <a:latin typeface="Times New Roman" pitchFamily="18" charset="0"/>
                <a:ea typeface="Calibri" pitchFamily="34" charset="0"/>
                <a:cs typeface="Times New Roman" pitchFamily="18" charset="0"/>
              </a:rPr>
              <a:t/>
            </a:r>
            <a:br>
              <a:rPr lang="es-CO" sz="1800" dirty="0">
                <a:solidFill>
                  <a:schemeClr val="tx1"/>
                </a:solidFill>
                <a:latin typeface="Times New Roman" pitchFamily="18" charset="0"/>
                <a:ea typeface="Calibri" pitchFamily="34" charset="0"/>
                <a:cs typeface="Times New Roman" pitchFamily="18" charset="0"/>
              </a:rPr>
            </a:br>
            <a:r>
              <a:rPr lang="es-CO" sz="1800" dirty="0" smtClean="0">
                <a:solidFill>
                  <a:schemeClr val="tx1"/>
                </a:solidFill>
                <a:latin typeface="Times New Roman" pitchFamily="18" charset="0"/>
                <a:ea typeface="Calibri" pitchFamily="34" charset="0"/>
                <a:cs typeface="Times New Roman" pitchFamily="18" charset="0"/>
              </a:rPr>
              <a:t/>
            </a:r>
            <a:br>
              <a:rPr lang="es-CO" sz="1800" dirty="0" smtClean="0">
                <a:solidFill>
                  <a:schemeClr val="tx1"/>
                </a:solidFill>
                <a:latin typeface="Times New Roman" pitchFamily="18" charset="0"/>
                <a:ea typeface="Calibri" pitchFamily="34" charset="0"/>
                <a:cs typeface="Times New Roman" pitchFamily="18" charset="0"/>
              </a:rPr>
            </a:br>
            <a:r>
              <a:rPr lang="es-CO" sz="1800" dirty="0">
                <a:solidFill>
                  <a:schemeClr val="tx1"/>
                </a:solidFill>
                <a:latin typeface="Times New Roman" pitchFamily="18" charset="0"/>
                <a:ea typeface="Calibri" pitchFamily="34" charset="0"/>
                <a:cs typeface="Times New Roman" pitchFamily="18" charset="0"/>
              </a:rPr>
              <a:t/>
            </a:r>
            <a:br>
              <a:rPr lang="es-CO" sz="1800" dirty="0">
                <a:solidFill>
                  <a:schemeClr val="tx1"/>
                </a:solidFill>
                <a:latin typeface="Times New Roman" pitchFamily="18" charset="0"/>
                <a:ea typeface="Calibri" pitchFamily="34" charset="0"/>
                <a:cs typeface="Times New Roman" pitchFamily="18" charset="0"/>
              </a:rPr>
            </a:br>
            <a:r>
              <a:rPr lang="es-CO" sz="1800" dirty="0" smtClean="0">
                <a:solidFill>
                  <a:schemeClr val="tx1"/>
                </a:solidFill>
                <a:latin typeface="Times New Roman" pitchFamily="18" charset="0"/>
                <a:ea typeface="Calibri" pitchFamily="34" charset="0"/>
                <a:cs typeface="Times New Roman" pitchFamily="18" charset="0"/>
              </a:rPr>
              <a:t/>
            </a:r>
            <a:br>
              <a:rPr lang="es-CO" sz="1800" dirty="0" smtClean="0">
                <a:solidFill>
                  <a:schemeClr val="tx1"/>
                </a:solidFill>
                <a:latin typeface="Times New Roman" pitchFamily="18" charset="0"/>
                <a:ea typeface="Calibri" pitchFamily="34" charset="0"/>
                <a:cs typeface="Times New Roman" pitchFamily="18" charset="0"/>
              </a:rPr>
            </a:br>
            <a:r>
              <a:rPr lang="es-CO" sz="1800" dirty="0">
                <a:solidFill>
                  <a:schemeClr val="tx1"/>
                </a:solidFill>
                <a:latin typeface="Times New Roman" pitchFamily="18" charset="0"/>
                <a:ea typeface="Calibri" pitchFamily="34" charset="0"/>
                <a:cs typeface="Times New Roman" pitchFamily="18" charset="0"/>
              </a:rPr>
              <a:t/>
            </a:r>
            <a:br>
              <a:rPr lang="es-CO" sz="1800" dirty="0">
                <a:solidFill>
                  <a:schemeClr val="tx1"/>
                </a:solidFill>
                <a:latin typeface="Times New Roman" pitchFamily="18" charset="0"/>
                <a:ea typeface="Calibri" pitchFamily="34" charset="0"/>
                <a:cs typeface="Times New Roman" pitchFamily="18" charset="0"/>
              </a:rPr>
            </a:br>
            <a:r>
              <a:rPr lang="es-CO" sz="1800" dirty="0" smtClean="0">
                <a:solidFill>
                  <a:schemeClr val="tx1"/>
                </a:solidFill>
                <a:latin typeface="Times New Roman" pitchFamily="18" charset="0"/>
                <a:ea typeface="Calibri" pitchFamily="34" charset="0"/>
                <a:cs typeface="Times New Roman" pitchFamily="18" charset="0"/>
              </a:rPr>
              <a:t/>
            </a:r>
            <a:br>
              <a:rPr lang="es-CO" sz="1800" dirty="0" smtClean="0">
                <a:solidFill>
                  <a:schemeClr val="tx1"/>
                </a:solidFill>
                <a:latin typeface="Times New Roman" pitchFamily="18" charset="0"/>
                <a:ea typeface="Calibri" pitchFamily="34" charset="0"/>
                <a:cs typeface="Times New Roman" pitchFamily="18" charset="0"/>
              </a:rPr>
            </a:br>
            <a:r>
              <a:rPr lang="es-CO" sz="1800" dirty="0">
                <a:solidFill>
                  <a:schemeClr val="tx1"/>
                </a:solidFill>
                <a:latin typeface="Times New Roman" pitchFamily="18" charset="0"/>
                <a:ea typeface="Calibri" pitchFamily="34" charset="0"/>
                <a:cs typeface="Times New Roman" pitchFamily="18" charset="0"/>
              </a:rPr>
              <a:t/>
            </a:r>
            <a:br>
              <a:rPr lang="es-CO" sz="1800" dirty="0">
                <a:solidFill>
                  <a:schemeClr val="tx1"/>
                </a:solidFill>
                <a:latin typeface="Times New Roman" pitchFamily="18" charset="0"/>
                <a:ea typeface="Calibri" pitchFamily="34" charset="0"/>
                <a:cs typeface="Times New Roman" pitchFamily="18" charset="0"/>
              </a:rPr>
            </a:br>
            <a:endParaRPr kumimoji="0" lang="es-CO"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es-CO" sz="1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Fuente: Elaboración propia.</a:t>
            </a:r>
            <a:endParaRPr kumimoji="0" lang="es-CO"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1524000"/>
            <a:ext cx="69342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16975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1295400"/>
            <a:ext cx="8071738" cy="2400657"/>
          </a:xfrm>
        </p:spPr>
        <p:txBody>
          <a:bodyPr/>
          <a:lstStyle/>
          <a:p>
            <a:r>
              <a:rPr lang="es-CO" sz="1600" b="1" dirty="0">
                <a:solidFill>
                  <a:schemeClr val="tx1"/>
                </a:solidFill>
                <a:latin typeface="Times New Roman" pitchFamily="18" charset="0"/>
                <a:cs typeface="Times New Roman" pitchFamily="18" charset="0"/>
              </a:rPr>
              <a:t>Concepto del negocio.</a:t>
            </a:r>
            <a:r>
              <a:rPr lang="es-CO" sz="1600" dirty="0">
                <a:solidFill>
                  <a:schemeClr val="tx1"/>
                </a:solidFill>
                <a:latin typeface="Times New Roman" pitchFamily="18" charset="0"/>
                <a:cs typeface="Times New Roman" pitchFamily="18" charset="0"/>
              </a:rPr>
              <a:t/>
            </a:r>
            <a:br>
              <a:rPr lang="es-CO" sz="1600" dirty="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Producción y comercialización de platos elaborados con hojas de plátano que permitan contribuir de manera sustentable con el medio ambiente.</a:t>
            </a:r>
            <a:r>
              <a:rPr lang="es-CO" dirty="0"/>
              <a:t/>
            </a:r>
            <a:br>
              <a:rPr lang="es-CO" dirty="0"/>
            </a:br>
            <a:r>
              <a:rPr lang="es-CO" dirty="0"/>
              <a:t> </a:t>
            </a:r>
            <a:r>
              <a:rPr lang="es-CO" sz="1600" dirty="0" smtClean="0">
                <a:solidFill>
                  <a:schemeClr val="tx1"/>
                </a:solidFill>
                <a:latin typeface="Times New Roman" pitchFamily="18" charset="0"/>
                <a:cs typeface="Times New Roman" pitchFamily="18" charset="0"/>
              </a:rPr>
              <a:t/>
            </a:r>
            <a:br>
              <a:rPr lang="es-CO" sz="1600" dirty="0" smtClean="0">
                <a:solidFill>
                  <a:schemeClr val="tx1"/>
                </a:solidFill>
                <a:latin typeface="Times New Roman" pitchFamily="18" charset="0"/>
                <a:cs typeface="Times New Roman" pitchFamily="18" charset="0"/>
              </a:rPr>
            </a:br>
            <a:r>
              <a:rPr lang="es-CO" dirty="0"/>
              <a:t/>
            </a:r>
            <a:br>
              <a:rPr lang="es-CO" dirty="0"/>
            </a:br>
            <a:r>
              <a:rPr lang="es-CO" dirty="0"/>
              <a:t/>
            </a:r>
            <a:br>
              <a:rPr lang="es-CO" dirty="0"/>
            </a:br>
            <a:endParaRPr lang="es-CO" dirty="0"/>
          </a:p>
        </p:txBody>
      </p:sp>
      <p:sp>
        <p:nvSpPr>
          <p:cNvPr id="3" name="2 Rectángulo redondeado"/>
          <p:cNvSpPr/>
          <p:nvPr/>
        </p:nvSpPr>
        <p:spPr>
          <a:xfrm>
            <a:off x="5791201" y="7620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D</a:t>
            </a:r>
            <a:r>
              <a:rPr lang="es-MX" b="1" dirty="0" smtClean="0">
                <a:solidFill>
                  <a:schemeClr val="tx1"/>
                </a:solidFill>
                <a:latin typeface="Times New Roman" pitchFamily="18" charset="0"/>
                <a:cs typeface="Times New Roman" pitchFamily="18" charset="0"/>
              </a:rPr>
              <a:t>esarrollo de los Objetivos Específicos</a:t>
            </a:r>
            <a:endParaRPr lang="es-ES" b="1" dirty="0">
              <a:solidFill>
                <a:schemeClr val="tx1"/>
              </a:solidFill>
              <a:latin typeface="Times New Roman" pitchFamily="18" charset="0"/>
              <a:cs typeface="Times New Roman" pitchFamily="18" charset="0"/>
            </a:endParaRPr>
          </a:p>
        </p:txBody>
      </p:sp>
      <p:pic>
        <p:nvPicPr>
          <p:cNvPr id="3073"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2057400"/>
            <a:ext cx="75438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63215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1676400"/>
            <a:ext cx="7696200" cy="4801314"/>
          </a:xfrm>
        </p:spPr>
        <p:txBody>
          <a:bodyPr/>
          <a:lstStyle/>
          <a:p>
            <a:pPr algn="ctr"/>
            <a:r>
              <a:rPr lang="es-CO" sz="2400" dirty="0" smtClean="0">
                <a:solidFill>
                  <a:srgbClr val="000000"/>
                </a:solidFill>
                <a:latin typeface="Times New Roman"/>
                <a:ea typeface="Times New Roman"/>
              </a:rPr>
              <a:t>El </a:t>
            </a:r>
            <a:r>
              <a:rPr lang="es-CO" sz="2400" dirty="0">
                <a:solidFill>
                  <a:srgbClr val="000000"/>
                </a:solidFill>
                <a:latin typeface="Times New Roman"/>
                <a:ea typeface="Times New Roman"/>
              </a:rPr>
              <a:t>presente proyecto de titulación se refiere a la contaminación ambiental que hacen estos plásticos que por lo general son de materiales sintéticos derivados del petróleo que son altos contaminantes, aunque se pueden obtener también por sustancias naturales. Este tipo de propiedades son favorables desde el punto de vista de los usos que los plásticos pueden tener. La problemática se genera por el manejo de los desechos con el creciente uso de estos materiales que son derivados del petróleo, al incorporar el plástico a la vida diaria cotidiana de las personas, esta empezó acumularse en el ambiente ya que al generar la degradación de los plásticos sintéticos es un proceso muy lento, tienen un tiempo alrededor de 500 años en descomponerse. (Segura, Noguez, &amp; Espín, 2007). </a:t>
            </a:r>
            <a:endParaRPr lang="es-ES" sz="2400" dirty="0"/>
          </a:p>
        </p:txBody>
      </p:sp>
      <p:sp>
        <p:nvSpPr>
          <p:cNvPr id="4" name="3 Rectángulo redondeado"/>
          <p:cNvSpPr/>
          <p:nvPr/>
        </p:nvSpPr>
        <p:spPr>
          <a:xfrm>
            <a:off x="5334000" y="82296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I</a:t>
            </a:r>
            <a:r>
              <a:rPr lang="es-MX" b="1" dirty="0" smtClean="0">
                <a:solidFill>
                  <a:schemeClr val="tx1"/>
                </a:solidFill>
                <a:latin typeface="Times New Roman" pitchFamily="18" charset="0"/>
                <a:cs typeface="Times New Roman" pitchFamily="18" charset="0"/>
              </a:rPr>
              <a:t>ntroducción</a:t>
            </a:r>
            <a:endParaRPr lang="es-ES"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8701203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911692"/>
            <a:ext cx="8071738" cy="5946308"/>
          </a:xfrm>
        </p:spPr>
        <p:txBody>
          <a:bodyPr/>
          <a:lstStyle/>
          <a:p>
            <a:pPr algn="l">
              <a:lnSpc>
                <a:spcPct val="150000"/>
              </a:lnSpc>
              <a:spcAft>
                <a:spcPts val="0"/>
              </a:spcAft>
            </a:pPr>
            <a:r>
              <a:rPr lang="es-CO" sz="2000" b="1" dirty="0">
                <a:solidFill>
                  <a:srgbClr val="000000"/>
                </a:solidFill>
                <a:latin typeface="Times New Roman" pitchFamily="18" charset="0"/>
                <a:ea typeface="Calibri"/>
                <a:cs typeface="Times New Roman" pitchFamily="18" charset="0"/>
              </a:rPr>
              <a:t>Naturaleza del negocio. </a:t>
            </a:r>
            <a:r>
              <a:rPr lang="es-CO" sz="2000" dirty="0">
                <a:latin typeface="Times New Roman" pitchFamily="18" charset="0"/>
                <a:ea typeface="Calibri"/>
                <a:cs typeface="Times New Roman" pitchFamily="18" charset="0"/>
              </a:rPr>
              <a:t/>
            </a:r>
            <a:br>
              <a:rPr lang="es-CO" sz="2000" dirty="0">
                <a:latin typeface="Times New Roman" pitchFamily="18" charset="0"/>
                <a:ea typeface="Calibri"/>
                <a:cs typeface="Times New Roman" pitchFamily="18" charset="0"/>
              </a:rPr>
            </a:br>
            <a:r>
              <a:rPr lang="es-CO" sz="2000" b="1" dirty="0">
                <a:solidFill>
                  <a:srgbClr val="000000"/>
                </a:solidFill>
                <a:latin typeface="Times New Roman" pitchFamily="18" charset="0"/>
                <a:ea typeface="Calibri"/>
                <a:cs typeface="Times New Roman" pitchFamily="18" charset="0"/>
              </a:rPr>
              <a:t>4.1.2.8.1 Idea propuesta de valor:</a:t>
            </a:r>
            <a:r>
              <a:rPr lang="es-CO" sz="2000" dirty="0">
                <a:solidFill>
                  <a:srgbClr val="000000"/>
                </a:solidFill>
                <a:latin typeface="Times New Roman" pitchFamily="18" charset="0"/>
                <a:ea typeface="Calibri"/>
                <a:cs typeface="Times New Roman" pitchFamily="18" charset="0"/>
              </a:rPr>
              <a:t> </a:t>
            </a:r>
            <a:r>
              <a:rPr lang="es-CO" sz="2000" dirty="0">
                <a:latin typeface="Times New Roman" pitchFamily="18" charset="0"/>
                <a:ea typeface="Calibri"/>
                <a:cs typeface="Times New Roman" pitchFamily="18" charset="0"/>
              </a:rPr>
              <a:t/>
            </a:r>
            <a:br>
              <a:rPr lang="es-CO" sz="2000" dirty="0">
                <a:latin typeface="Times New Roman" pitchFamily="18" charset="0"/>
                <a:ea typeface="Calibri"/>
                <a:cs typeface="Times New Roman" pitchFamily="18" charset="0"/>
              </a:rPr>
            </a:br>
            <a:r>
              <a:rPr lang="es-CO" sz="2000" dirty="0">
                <a:solidFill>
                  <a:srgbClr val="000000"/>
                </a:solidFill>
                <a:latin typeface="Times New Roman" pitchFamily="18" charset="0"/>
                <a:ea typeface="Calibri"/>
                <a:cs typeface="Times New Roman" pitchFamily="18" charset="0"/>
              </a:rPr>
              <a:t>La propuesta de valor que se presentará se basará en los siguientes términos: </a:t>
            </a:r>
            <a:r>
              <a:rPr lang="es-CO" sz="2000" dirty="0">
                <a:latin typeface="Times New Roman" pitchFamily="18" charset="0"/>
                <a:ea typeface="Calibri"/>
                <a:cs typeface="Times New Roman" pitchFamily="18" charset="0"/>
              </a:rPr>
              <a:t/>
            </a:r>
            <a:br>
              <a:rPr lang="es-CO" sz="2000" dirty="0">
                <a:latin typeface="Times New Roman" pitchFamily="18" charset="0"/>
                <a:ea typeface="Calibri"/>
                <a:cs typeface="Times New Roman" pitchFamily="18" charset="0"/>
              </a:rPr>
            </a:br>
            <a:r>
              <a:rPr lang="es-CO" sz="2000" b="1" dirty="0">
                <a:solidFill>
                  <a:srgbClr val="000000"/>
                </a:solidFill>
                <a:latin typeface="Times New Roman" pitchFamily="18" charset="0"/>
                <a:ea typeface="Calibri"/>
                <a:cs typeface="Times New Roman" pitchFamily="18" charset="0"/>
              </a:rPr>
              <a:t>4.1.2.8.2 Propuesta de Valor:</a:t>
            </a:r>
            <a:r>
              <a:rPr lang="es-CO" sz="2000" dirty="0">
                <a:solidFill>
                  <a:srgbClr val="000000"/>
                </a:solidFill>
                <a:latin typeface="Times New Roman" pitchFamily="18" charset="0"/>
                <a:ea typeface="Calibri"/>
                <a:cs typeface="Times New Roman" pitchFamily="18" charset="0"/>
              </a:rPr>
              <a:t> Se plantea eliminar los platos a base de polietileno de alta densidad por platos biodegradables producido a base de hojas de plátano. </a:t>
            </a:r>
            <a:r>
              <a:rPr lang="es-CO" sz="2000" dirty="0">
                <a:latin typeface="Times New Roman" pitchFamily="18" charset="0"/>
                <a:ea typeface="Calibri"/>
                <a:cs typeface="Times New Roman" pitchFamily="18" charset="0"/>
              </a:rPr>
              <a:t/>
            </a:r>
            <a:br>
              <a:rPr lang="es-CO" sz="2000" dirty="0">
                <a:latin typeface="Times New Roman" pitchFamily="18" charset="0"/>
                <a:ea typeface="Calibri"/>
                <a:cs typeface="Times New Roman" pitchFamily="18" charset="0"/>
              </a:rPr>
            </a:br>
            <a:r>
              <a:rPr lang="es-CO" sz="2000" b="1" dirty="0">
                <a:solidFill>
                  <a:srgbClr val="000000"/>
                </a:solidFill>
                <a:latin typeface="Times New Roman" pitchFamily="18" charset="0"/>
                <a:ea typeface="Calibri"/>
                <a:cs typeface="Times New Roman" pitchFamily="18" charset="0"/>
              </a:rPr>
              <a:t>4.1.2.8.3 Apoyo a la Propuesta de Valor:</a:t>
            </a:r>
            <a:r>
              <a:rPr lang="es-CO" sz="2000" dirty="0">
                <a:solidFill>
                  <a:srgbClr val="000000"/>
                </a:solidFill>
                <a:latin typeface="Times New Roman" pitchFamily="18" charset="0"/>
                <a:ea typeface="Calibri"/>
                <a:cs typeface="Times New Roman" pitchFamily="18" charset="0"/>
              </a:rPr>
              <a:t> Reducir notablemente el impacto ambiental, enfocándose en eliminar el uso del plástico, que consta con un tiempo de degradación bastante alto. </a:t>
            </a:r>
            <a:r>
              <a:rPr lang="es-CO" sz="2000" dirty="0">
                <a:latin typeface="Times New Roman" pitchFamily="18" charset="0"/>
                <a:ea typeface="Calibri"/>
                <a:cs typeface="Times New Roman" pitchFamily="18" charset="0"/>
              </a:rPr>
              <a:t/>
            </a:r>
            <a:br>
              <a:rPr lang="es-CO" sz="2000" dirty="0">
                <a:latin typeface="Times New Roman" pitchFamily="18" charset="0"/>
                <a:ea typeface="Calibri"/>
                <a:cs typeface="Times New Roman" pitchFamily="18" charset="0"/>
              </a:rPr>
            </a:br>
            <a:r>
              <a:rPr lang="es-CO" sz="2000" dirty="0">
                <a:solidFill>
                  <a:srgbClr val="000000"/>
                </a:solidFill>
                <a:latin typeface="Times New Roman" pitchFamily="18" charset="0"/>
                <a:ea typeface="Calibri"/>
                <a:cs typeface="Times New Roman" pitchFamily="18" charset="0"/>
              </a:rPr>
              <a:t>     El modelo de negocios que se plantea se enfoca principalmente en una Economía Popular y Solidaria (EPS), y se tendrá como principal proveedor los campesinos del Sur del Cesar y Sur del Bolívar.</a:t>
            </a:r>
            <a:r>
              <a:rPr lang="es-CO" sz="2000" dirty="0">
                <a:latin typeface="Times New Roman" pitchFamily="18" charset="0"/>
                <a:ea typeface="Calibri"/>
                <a:cs typeface="Times New Roman" pitchFamily="18" charset="0"/>
              </a:rPr>
              <a:t/>
            </a:r>
            <a:br>
              <a:rPr lang="es-CO" sz="2000" dirty="0">
                <a:latin typeface="Times New Roman" pitchFamily="18" charset="0"/>
                <a:ea typeface="Calibri"/>
                <a:cs typeface="Times New Roman" pitchFamily="18" charset="0"/>
              </a:rPr>
            </a:br>
            <a:endParaRPr lang="es-CO" sz="2000" dirty="0">
              <a:latin typeface="Times New Roman" pitchFamily="18" charset="0"/>
              <a:cs typeface="Times New Roman" pitchFamily="18" charset="0"/>
            </a:endParaRPr>
          </a:p>
        </p:txBody>
      </p:sp>
      <p:sp>
        <p:nvSpPr>
          <p:cNvPr id="3" name="2 Rectángulo redondeado"/>
          <p:cNvSpPr/>
          <p:nvPr/>
        </p:nvSpPr>
        <p:spPr>
          <a:xfrm>
            <a:off x="5791201" y="7620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D</a:t>
            </a:r>
            <a:r>
              <a:rPr lang="es-MX" b="1" dirty="0" smtClean="0">
                <a:solidFill>
                  <a:schemeClr val="tx1"/>
                </a:solidFill>
                <a:latin typeface="Times New Roman" pitchFamily="18" charset="0"/>
                <a:cs typeface="Times New Roman" pitchFamily="18" charset="0"/>
              </a:rPr>
              <a:t>esarrollo de los Objetivos Específicos</a:t>
            </a:r>
            <a:endParaRPr lang="es-ES"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9406609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655320"/>
            <a:ext cx="4648200" cy="1645920"/>
          </a:xfrm>
        </p:spPr>
        <p:txBody>
          <a:bodyPr/>
          <a:lstStyle/>
          <a:p>
            <a:pPr algn="l"/>
            <a:r>
              <a:rPr lang="es-CO" sz="1800" b="1" dirty="0" smtClean="0">
                <a:solidFill>
                  <a:schemeClr val="tx1"/>
                </a:solidFill>
                <a:latin typeface="Times New Roman" pitchFamily="18" charset="0"/>
                <a:cs typeface="Times New Roman" pitchFamily="18" charset="0"/>
              </a:rPr>
              <a:t>Modelo </a:t>
            </a:r>
            <a:r>
              <a:rPr lang="es-CO" sz="1800" b="1" dirty="0">
                <a:solidFill>
                  <a:schemeClr val="tx1"/>
                </a:solidFill>
                <a:latin typeface="Times New Roman" pitchFamily="18" charset="0"/>
                <a:cs typeface="Times New Roman" pitchFamily="18" charset="0"/>
              </a:rPr>
              <a:t>canvas:</a:t>
            </a:r>
            <a:r>
              <a:rPr lang="es-CO" sz="1800" dirty="0">
                <a:solidFill>
                  <a:schemeClr val="tx1"/>
                </a:solidFill>
                <a:latin typeface="Times New Roman" pitchFamily="18" charset="0"/>
                <a:cs typeface="Times New Roman" pitchFamily="18" charset="0"/>
              </a:rPr>
              <a:t> </a:t>
            </a:r>
            <a:r>
              <a:rPr lang="es-CO" sz="1800" dirty="0" smtClean="0">
                <a:solidFill>
                  <a:schemeClr val="tx1"/>
                </a:solidFill>
                <a:latin typeface="Times New Roman" pitchFamily="18" charset="0"/>
                <a:cs typeface="Times New Roman" pitchFamily="18" charset="0"/>
              </a:rPr>
              <a:t/>
            </a:r>
            <a:br>
              <a:rPr lang="es-CO" sz="1800" dirty="0" smtClean="0">
                <a:solidFill>
                  <a:schemeClr val="tx1"/>
                </a:solidFill>
                <a:latin typeface="Times New Roman" pitchFamily="18" charset="0"/>
                <a:cs typeface="Times New Roman" pitchFamily="18" charset="0"/>
              </a:rPr>
            </a:br>
            <a:r>
              <a:rPr lang="es-CO" sz="1800" dirty="0" smtClean="0">
                <a:solidFill>
                  <a:schemeClr val="tx1"/>
                </a:solidFill>
                <a:latin typeface="Times New Roman" pitchFamily="18" charset="0"/>
                <a:cs typeface="Times New Roman" pitchFamily="18" charset="0"/>
              </a:rPr>
              <a:t>     </a:t>
            </a:r>
            <a:r>
              <a:rPr lang="es-CO" sz="1800" dirty="0">
                <a:solidFill>
                  <a:schemeClr val="tx1"/>
                </a:solidFill>
                <a:latin typeface="Times New Roman" pitchFamily="18" charset="0"/>
                <a:cs typeface="Times New Roman" pitchFamily="18" charset="0"/>
              </a:rPr>
              <a:t>El modelo Canvas consta de 9 módulos, los cuales se enfocan en cada una de las áreas más importantes, para el desarrollo óptimo del plan de negocio que se desea plantear: </a:t>
            </a:r>
            <a:r>
              <a:rPr lang="es-CO" dirty="0"/>
              <a:t/>
            </a:r>
            <a:br>
              <a:rPr lang="es-CO" dirty="0"/>
            </a:br>
            <a:endParaRPr lang="es-CO" dirty="0"/>
          </a:p>
        </p:txBody>
      </p:sp>
      <p:sp>
        <p:nvSpPr>
          <p:cNvPr id="3" name="2 Rectángulo redondeado"/>
          <p:cNvSpPr/>
          <p:nvPr/>
        </p:nvSpPr>
        <p:spPr>
          <a:xfrm>
            <a:off x="5791201" y="7620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D</a:t>
            </a:r>
            <a:r>
              <a:rPr lang="es-MX" b="1" dirty="0" smtClean="0">
                <a:solidFill>
                  <a:schemeClr val="tx1"/>
                </a:solidFill>
                <a:latin typeface="Times New Roman" pitchFamily="18" charset="0"/>
                <a:cs typeface="Times New Roman" pitchFamily="18" charset="0"/>
              </a:rPr>
              <a:t>esarrollo de los Objetivos Específicos</a:t>
            </a:r>
            <a:endParaRPr lang="es-ES" b="1" dirty="0">
              <a:solidFill>
                <a:schemeClr val="tx1"/>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999" y="2133600"/>
            <a:ext cx="8305801"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94941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1752600"/>
            <a:ext cx="7924800" cy="461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8 Rectángulo redondeado"/>
          <p:cNvSpPr/>
          <p:nvPr/>
        </p:nvSpPr>
        <p:spPr>
          <a:xfrm>
            <a:off x="5791201" y="7620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D</a:t>
            </a:r>
            <a:r>
              <a:rPr lang="es-MX" b="1" dirty="0" smtClean="0">
                <a:solidFill>
                  <a:schemeClr val="tx1"/>
                </a:solidFill>
                <a:latin typeface="Times New Roman" pitchFamily="18" charset="0"/>
                <a:cs typeface="Times New Roman" pitchFamily="18" charset="0"/>
              </a:rPr>
              <a:t>esarrollo de los Objetivos Específicos</a:t>
            </a:r>
            <a:endParaRPr lang="es-ES" b="1" dirty="0">
              <a:solidFill>
                <a:schemeClr val="tx1"/>
              </a:solidFill>
              <a:latin typeface="Times New Roman" pitchFamily="18" charset="0"/>
              <a:cs typeface="Times New Roman" pitchFamily="18" charset="0"/>
            </a:endParaRPr>
          </a:p>
        </p:txBody>
      </p:sp>
      <p:sp>
        <p:nvSpPr>
          <p:cNvPr id="7" name="6 Rectángulo"/>
          <p:cNvSpPr/>
          <p:nvPr/>
        </p:nvSpPr>
        <p:spPr>
          <a:xfrm>
            <a:off x="914400" y="801469"/>
            <a:ext cx="4602480" cy="646331"/>
          </a:xfrm>
          <a:prstGeom prst="rect">
            <a:avLst/>
          </a:prstGeom>
        </p:spPr>
        <p:txBody>
          <a:bodyPr wrap="square">
            <a:spAutoFit/>
          </a:bodyPr>
          <a:lstStyle/>
          <a:p>
            <a:r>
              <a:rPr lang="es-CO" dirty="0">
                <a:latin typeface="Times New Roman"/>
                <a:ea typeface="Calibri"/>
              </a:rPr>
              <a:t>Proyección de cantidades y precios de venta (mensual).</a:t>
            </a:r>
            <a:endParaRPr lang="es-CO" dirty="0"/>
          </a:p>
        </p:txBody>
      </p:sp>
    </p:spTree>
    <p:extLst>
      <p:ext uri="{BB962C8B-B14F-4D97-AF65-F5344CB8AC3E}">
        <p14:creationId xmlns:p14="http://schemas.microsoft.com/office/powerpoint/2010/main" val="2039954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Objeto"/>
          <p:cNvGraphicFramePr>
            <a:graphicFrameLocks noChangeAspect="1"/>
          </p:cNvGraphicFramePr>
          <p:nvPr>
            <p:extLst>
              <p:ext uri="{D42A27DB-BD31-4B8C-83A1-F6EECF244321}">
                <p14:modId xmlns:p14="http://schemas.microsoft.com/office/powerpoint/2010/main" val="1204167434"/>
              </p:ext>
            </p:extLst>
          </p:nvPr>
        </p:nvGraphicFramePr>
        <p:xfrm>
          <a:off x="914400" y="1569720"/>
          <a:ext cx="7391400" cy="5135880"/>
        </p:xfrm>
        <a:graphic>
          <a:graphicData uri="http://schemas.openxmlformats.org/presentationml/2006/ole">
            <mc:AlternateContent xmlns:mc="http://schemas.openxmlformats.org/markup-compatibility/2006">
              <mc:Choice xmlns:v="urn:schemas-microsoft-com:vml" Requires="v">
                <p:oleObj spid="_x0000_s2052" name="Documento" r:id="rId3" imgW="6089764" imgH="4716492" progId="Word.Document.12">
                  <p:embed/>
                </p:oleObj>
              </mc:Choice>
              <mc:Fallback>
                <p:oleObj name="Documento" r:id="rId3" imgW="6089764" imgH="4716492" progId="Word.Document.12">
                  <p:embed/>
                  <p:pic>
                    <p:nvPicPr>
                      <p:cNvPr id="0" name=""/>
                      <p:cNvPicPr/>
                      <p:nvPr/>
                    </p:nvPicPr>
                    <p:blipFill>
                      <a:blip r:embed="rId4"/>
                      <a:stretch>
                        <a:fillRect/>
                      </a:stretch>
                    </p:blipFill>
                    <p:spPr>
                      <a:xfrm>
                        <a:off x="914400" y="1569720"/>
                        <a:ext cx="7391400" cy="5135880"/>
                      </a:xfrm>
                      <a:prstGeom prst="rect">
                        <a:avLst/>
                      </a:prstGeom>
                    </p:spPr>
                  </p:pic>
                </p:oleObj>
              </mc:Fallback>
            </mc:AlternateContent>
          </a:graphicData>
        </a:graphic>
      </p:graphicFrame>
      <p:sp>
        <p:nvSpPr>
          <p:cNvPr id="5" name="4 Rectángulo"/>
          <p:cNvSpPr/>
          <p:nvPr/>
        </p:nvSpPr>
        <p:spPr>
          <a:xfrm>
            <a:off x="914400" y="914400"/>
            <a:ext cx="2526521" cy="369332"/>
          </a:xfrm>
          <a:prstGeom prst="rect">
            <a:avLst/>
          </a:prstGeom>
        </p:spPr>
        <p:txBody>
          <a:bodyPr wrap="square">
            <a:spAutoFit/>
          </a:bodyPr>
          <a:lstStyle/>
          <a:p>
            <a:r>
              <a:rPr lang="es-CO" dirty="0">
                <a:latin typeface="Times New Roman"/>
                <a:ea typeface="Calibri"/>
              </a:rPr>
              <a:t>Proyección financiera.</a:t>
            </a:r>
            <a:endParaRPr lang="es-CO" dirty="0"/>
          </a:p>
        </p:txBody>
      </p:sp>
      <p:sp>
        <p:nvSpPr>
          <p:cNvPr id="6" name="5 Rectángulo redondeado"/>
          <p:cNvSpPr/>
          <p:nvPr/>
        </p:nvSpPr>
        <p:spPr>
          <a:xfrm>
            <a:off x="5791201" y="7620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D</a:t>
            </a:r>
            <a:r>
              <a:rPr lang="es-MX" b="1" dirty="0" smtClean="0">
                <a:solidFill>
                  <a:schemeClr val="tx1"/>
                </a:solidFill>
                <a:latin typeface="Times New Roman" pitchFamily="18" charset="0"/>
                <a:cs typeface="Times New Roman" pitchFamily="18" charset="0"/>
              </a:rPr>
              <a:t>esarrollo de los Objetivos Específicos</a:t>
            </a:r>
            <a:endParaRPr lang="es-ES"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8757902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1829560"/>
            <a:ext cx="8071738" cy="4876039"/>
          </a:xfrm>
        </p:spPr>
        <p:txBody>
          <a:bodyPr/>
          <a:lstStyle/>
          <a:p>
            <a:r>
              <a:rPr lang="es-CO" dirty="0"/>
              <a:t> </a:t>
            </a:r>
            <a:r>
              <a:rPr lang="es-CO" sz="1600" dirty="0">
                <a:solidFill>
                  <a:schemeClr val="tx1"/>
                </a:solidFill>
                <a:latin typeface="Times New Roman" pitchFamily="18" charset="0"/>
                <a:cs typeface="Times New Roman" pitchFamily="18" charset="0"/>
              </a:rPr>
              <a:t>La contaminación es uno de los fundamentales problemáticas con los que lucha las personas, de forma especial con el uso de plásticos como el poliestireno que en algunos casos se demora más de 5.000 años en degradarse. Colombia es un País muy rico en plátano, el cual subutiliza las hojas de la plántula cuando este fruto es cosechado, por lo que nace una opción para reducir el uso del poliestireno a través de la creación de platos biodegradables de las hojas de Plátano.      </a:t>
            </a:r>
            <a:br>
              <a:rPr lang="es-CO" sz="1600" dirty="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t>
            </a:r>
            <a:br>
              <a:rPr lang="es-CO" sz="1600" dirty="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En el estudio de investigación que realizamos logramos encontrar  sectores bien marcados que usan platos desechables, el primero son los negocios de comidas rápidas, restaurantes, cafeterías y hoteles (HORECA) puesto que hay una ordenanza Municipal que les obliga a usar estos platos para servir sus productos ya cocinados y el segundo es el consumidor final que usa estos platos cuando realiza sus eventos. </a:t>
            </a:r>
            <a:br>
              <a:rPr lang="es-CO" sz="1600" dirty="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t>
            </a:r>
            <a:br>
              <a:rPr lang="es-CO" sz="1600" dirty="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Es por eso que este estudio investigativo se centró en el sector Sur del Departamento del Cesar, más exactamente en el Municipio de Aguachica en los negocios de comida rápida, restaurantes, cafeterías, colegios, hoteles, (HORECA) en donde los propietarios indicaron que es importante la contribución con el medio ambiente por esta razón están interesados en adquirir nuestros productos,  platos biodegradables elaborados de la plántula de plátano. </a:t>
            </a:r>
            <a:br>
              <a:rPr lang="es-CO" sz="1600" dirty="0">
                <a:solidFill>
                  <a:schemeClr val="tx1"/>
                </a:solidFill>
                <a:latin typeface="Times New Roman" pitchFamily="18" charset="0"/>
                <a:cs typeface="Times New Roman" pitchFamily="18" charset="0"/>
              </a:rPr>
            </a:br>
            <a:r>
              <a:rPr lang="es-CO" sz="1600" dirty="0">
                <a:solidFill>
                  <a:schemeClr val="tx1"/>
                </a:solidFill>
                <a:latin typeface="Times New Roman" pitchFamily="18" charset="0"/>
                <a:cs typeface="Times New Roman" pitchFamily="18" charset="0"/>
              </a:rPr>
              <a:t> </a:t>
            </a:r>
            <a:endParaRPr lang="es-ES" sz="1600" dirty="0">
              <a:solidFill>
                <a:schemeClr val="tx1"/>
              </a:solidFill>
              <a:latin typeface="Times New Roman" pitchFamily="18" charset="0"/>
              <a:cs typeface="Times New Roman" pitchFamily="18" charset="0"/>
            </a:endParaRPr>
          </a:p>
        </p:txBody>
      </p:sp>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latin typeface="Arial" pitchFamily="34" charset="0"/>
                <a:cs typeface="Arial" pitchFamily="34" charset="0"/>
              </a:rPr>
              <a:t>CONCLUSIONES </a:t>
            </a:r>
            <a:endParaRPr lang="es-ES"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9794457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1829560"/>
            <a:ext cx="7995538" cy="4266439"/>
          </a:xfrm>
        </p:spPr>
        <p:txBody>
          <a:bodyPr/>
          <a:lstStyle/>
          <a:p>
            <a:r>
              <a:rPr lang="es-CO" sz="2000" b="1" dirty="0">
                <a:solidFill>
                  <a:schemeClr val="tx1"/>
                </a:solidFill>
                <a:latin typeface="Times New Roman" pitchFamily="18" charset="0"/>
                <a:cs typeface="Times New Roman" pitchFamily="18" charset="0"/>
              </a:rPr>
              <a:t> Se recomienda que: </a:t>
            </a:r>
            <a:r>
              <a:rPr lang="es-CO" sz="2000" dirty="0">
                <a:solidFill>
                  <a:schemeClr val="tx1"/>
                </a:solidFill>
                <a:latin typeface="Times New Roman" pitchFamily="18" charset="0"/>
                <a:cs typeface="Times New Roman" pitchFamily="18" charset="0"/>
              </a:rPr>
              <a:t>Se desarrolle una Empresa (BIOOXIG S.A.S) que aproveche las hojas de plátano de las hectáreas producidas en el País, como finalidad es el reemplazar los platos de fabricación de poliestireno por nuestros platos biodegradables que contribuyan de manera altamente positiva con el medio ambiente. El emprendimiento se desarrollara en el Municipio de Aguachica, Departamento del Cesar, es un lugar donde los pobladores tanto en zona urbana y en su mayoría rural poseen plantaciones de plántula de plátano y al crearse la empresa a través de Economía verde o con inversión de la Universidad puede mejorar el nivel de vida de la comunidad a través de la generación de empleo y con los ingresos que generaría la empresa, como también la reducción de la contaminación ambiental y la inclusión al sector agro o campo. </a:t>
            </a:r>
            <a:endParaRPr lang="es-CO" sz="2000" dirty="0">
              <a:solidFill>
                <a:schemeClr val="tx1"/>
              </a:solidFill>
              <a:latin typeface="Times New Roman" pitchFamily="18" charset="0"/>
              <a:cs typeface="Times New Roman" pitchFamily="18" charset="0"/>
            </a:endParaRPr>
          </a:p>
        </p:txBody>
      </p:sp>
      <p:sp>
        <p:nvSpPr>
          <p:cNvPr id="3" name="2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latin typeface="Arial" pitchFamily="34" charset="0"/>
                <a:cs typeface="Arial" pitchFamily="34" charset="0"/>
              </a:rPr>
              <a:t>RECOMENDACIONES</a:t>
            </a:r>
            <a:endParaRPr lang="es-ES"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7926334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5516880" y="66294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latin typeface="Arial" pitchFamily="34" charset="0"/>
                <a:cs typeface="Arial" pitchFamily="34" charset="0"/>
              </a:rPr>
              <a:t>APENDICE</a:t>
            </a:r>
            <a:endParaRPr lang="es-ES" b="1" dirty="0">
              <a:solidFill>
                <a:schemeClr val="tx1"/>
              </a:solidFill>
              <a:latin typeface="Arial" pitchFamily="34" charset="0"/>
              <a:cs typeface="Arial" pitchFamily="34" charset="0"/>
            </a:endParaRPr>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013" r="3326" b="35455"/>
          <a:stretch/>
        </p:blipFill>
        <p:spPr bwMode="auto">
          <a:xfrm>
            <a:off x="5516880" y="1348740"/>
            <a:ext cx="3627120" cy="2461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632460"/>
            <a:ext cx="4754880" cy="3177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3810000"/>
            <a:ext cx="4724400" cy="257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rotWithShape="1">
          <a:blip r:embed="rId5">
            <a:extLst>
              <a:ext uri="{28A0092B-C50C-407E-A947-70E740481C1C}">
                <a14:useLocalDpi xmlns:a14="http://schemas.microsoft.com/office/drawing/2010/main" val="0"/>
              </a:ext>
            </a:extLst>
          </a:blip>
          <a:srcRect l="5349" t="9487" b="40124"/>
          <a:stretch/>
        </p:blipFill>
        <p:spPr bwMode="auto">
          <a:xfrm>
            <a:off x="5486400" y="3810000"/>
            <a:ext cx="3657601" cy="257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90387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0" y="1295400"/>
            <a:ext cx="8229600" cy="5786199"/>
          </a:xfrm>
        </p:spPr>
        <p:txBody>
          <a:bodyPr/>
          <a:lstStyle/>
          <a:p>
            <a:pPr algn="ctr">
              <a:spcAft>
                <a:spcPts val="2000"/>
              </a:spcAft>
            </a:pPr>
            <a:r>
              <a:rPr lang="es-CO" sz="1200" b="1" kern="1600" dirty="0">
                <a:latin typeface="Times New Roman"/>
                <a:ea typeface="Times New Roman"/>
                <a:cs typeface="Times New Roman"/>
              </a:rPr>
              <a:t> </a:t>
            </a:r>
            <a:r>
              <a:rPr lang="es-CO" sz="1200" dirty="0">
                <a:latin typeface="Arial"/>
                <a:ea typeface="Calibri"/>
                <a:cs typeface="Times New Roman"/>
              </a:rPr>
              <a:t/>
            </a:r>
            <a:br>
              <a:rPr lang="es-CO" sz="1200" dirty="0">
                <a:latin typeface="Arial"/>
                <a:ea typeface="Calibri"/>
                <a:cs typeface="Times New Roman"/>
              </a:rPr>
            </a:br>
            <a:r>
              <a:rPr lang="en-US" sz="1200" dirty="0">
                <a:latin typeface="Times New Roman"/>
                <a:ea typeface="Calibri"/>
                <a:cs typeface="Times New Roman"/>
              </a:rPr>
              <a:t>Adams, Finn, Moes, Flannery, &amp; Rizzo. (2009). The virtual reality classroom. </a:t>
            </a:r>
            <a:r>
              <a:rPr lang="en-US" sz="1200" i="1" dirty="0">
                <a:latin typeface="Times New Roman"/>
                <a:ea typeface="Calibri"/>
                <a:cs typeface="Times New Roman"/>
              </a:rPr>
              <a:t>Childneuropsychology, 15</a:t>
            </a:r>
            <a:r>
              <a:rPr lang="en-US" sz="1200" dirty="0">
                <a:latin typeface="Times New Roman"/>
                <a:ea typeface="Calibri"/>
                <a:cs typeface="Times New Roman"/>
              </a:rPr>
              <a:t>, 120-135.</a:t>
            </a:r>
            <a:r>
              <a:rPr lang="es-CO" sz="1200" dirty="0">
                <a:latin typeface="Arial"/>
                <a:ea typeface="Calibri"/>
                <a:cs typeface="Times New Roman"/>
              </a:rPr>
              <a:t/>
            </a:r>
            <a:br>
              <a:rPr lang="es-CO" sz="1200" dirty="0">
                <a:latin typeface="Arial"/>
                <a:ea typeface="Calibri"/>
                <a:cs typeface="Times New Roman"/>
              </a:rPr>
            </a:br>
            <a:r>
              <a:rPr lang="es-ES" sz="1200" dirty="0" err="1">
                <a:latin typeface="Times New Roman"/>
                <a:ea typeface="Calibri"/>
                <a:cs typeface="Times New Roman"/>
              </a:rPr>
              <a:t>Alet</a:t>
            </a:r>
            <a:r>
              <a:rPr lang="es-ES" sz="1200" dirty="0">
                <a:latin typeface="Times New Roman"/>
                <a:ea typeface="Calibri"/>
                <a:cs typeface="Times New Roman"/>
              </a:rPr>
              <a:t>, J. (4 de abril de 2022). </a:t>
            </a:r>
            <a:r>
              <a:rPr lang="es-ES" sz="1200" i="1" dirty="0">
                <a:latin typeface="Times New Roman"/>
                <a:ea typeface="Calibri"/>
                <a:cs typeface="Times New Roman"/>
              </a:rPr>
              <a:t>la ley</a:t>
            </a:r>
            <a:r>
              <a:rPr lang="es-ES" sz="1200" dirty="0">
                <a:latin typeface="Times New Roman"/>
                <a:ea typeface="Calibri"/>
                <a:cs typeface="Times New Roman"/>
              </a:rPr>
              <a:t>. Obtenido de marketing relacional: https://guiasjuridicas.wolterskluwer.es/Content/Documento.aspx?params=H4sIAAAAAAAEAMtMSbF1jTAAASMTUwsLtbLUouLM_DxbIwMDS0NDQ3OQQGZapUt-ckhlQaptWmJOcSoAB2UPbTUAAAA=WKE#:~:text=El%20marketing%20relacional%2C%20seg%C3%BAn%20Josep,fundamentales%20para%20el%20m</a:t>
            </a:r>
            <a:r>
              <a:rPr lang="es-CO" sz="1200" dirty="0">
                <a:latin typeface="Arial"/>
                <a:ea typeface="Calibri"/>
                <a:cs typeface="Times New Roman"/>
              </a:rPr>
              <a:t/>
            </a:r>
            <a:br>
              <a:rPr lang="es-CO" sz="1200" dirty="0">
                <a:latin typeface="Arial"/>
                <a:ea typeface="Calibri"/>
                <a:cs typeface="Times New Roman"/>
              </a:rPr>
            </a:br>
            <a:r>
              <a:rPr lang="es-ES" sz="1200" dirty="0" err="1">
                <a:latin typeface="Times New Roman"/>
                <a:ea typeface="Calibri"/>
                <a:cs typeface="Times New Roman"/>
              </a:rPr>
              <a:t>Argudo</a:t>
            </a:r>
            <a:r>
              <a:rPr lang="es-ES" sz="1200" dirty="0">
                <a:latin typeface="Times New Roman"/>
                <a:ea typeface="Calibri"/>
                <a:cs typeface="Times New Roman"/>
              </a:rPr>
              <a:t>, C. (2 de abril de 2022). </a:t>
            </a:r>
            <a:r>
              <a:rPr lang="es-ES" sz="1200" i="1" dirty="0">
                <a:latin typeface="Times New Roman"/>
                <a:ea typeface="Calibri"/>
                <a:cs typeface="Times New Roman"/>
              </a:rPr>
              <a:t>emprendepyme</a:t>
            </a:r>
            <a:r>
              <a:rPr lang="es-ES" sz="1200" dirty="0">
                <a:latin typeface="Times New Roman"/>
                <a:ea typeface="Calibri"/>
                <a:cs typeface="Times New Roman"/>
              </a:rPr>
              <a:t>. Obtenido de https://www.emprendepyme.net/que-es-la-competitividad-empresarial.html</a:t>
            </a:r>
            <a:r>
              <a:rPr lang="es-CO" sz="1200" dirty="0">
                <a:latin typeface="Arial"/>
                <a:ea typeface="Calibri"/>
                <a:cs typeface="Times New Roman"/>
              </a:rPr>
              <a:t/>
            </a:r>
            <a:br>
              <a:rPr lang="es-CO" sz="1200" dirty="0">
                <a:latin typeface="Arial"/>
                <a:ea typeface="Calibri"/>
                <a:cs typeface="Times New Roman"/>
              </a:rPr>
            </a:br>
            <a:r>
              <a:rPr lang="es-ES" sz="1200" dirty="0" err="1">
                <a:latin typeface="Times New Roman"/>
                <a:ea typeface="Calibri"/>
                <a:cs typeface="Times New Roman"/>
              </a:rPr>
              <a:t>beetrack</a:t>
            </a:r>
            <a:r>
              <a:rPr lang="es-ES" sz="1200" dirty="0">
                <a:latin typeface="Times New Roman"/>
                <a:ea typeface="Calibri"/>
                <a:cs typeface="Times New Roman"/>
              </a:rPr>
              <a:t>. (12 de septiembre de 2019). </a:t>
            </a:r>
            <a:r>
              <a:rPr lang="es-ES" sz="1200" i="1" dirty="0" err="1">
                <a:latin typeface="Times New Roman"/>
                <a:ea typeface="Calibri"/>
                <a:cs typeface="Times New Roman"/>
              </a:rPr>
              <a:t>beetrack</a:t>
            </a:r>
            <a:r>
              <a:rPr lang="es-ES" sz="1200" dirty="0">
                <a:latin typeface="Times New Roman"/>
                <a:ea typeface="Calibri"/>
                <a:cs typeface="Times New Roman"/>
              </a:rPr>
              <a:t>. Obtenido de https://www.beetrack.com/es/blog/estrategias-de-comercializacion</a:t>
            </a:r>
            <a:r>
              <a:rPr lang="es-CO" sz="1200" dirty="0">
                <a:latin typeface="Arial"/>
                <a:ea typeface="Calibri"/>
                <a:cs typeface="Times New Roman"/>
              </a:rPr>
              <a:t/>
            </a:r>
            <a:br>
              <a:rPr lang="es-CO" sz="1200" dirty="0">
                <a:latin typeface="Arial"/>
                <a:ea typeface="Calibri"/>
                <a:cs typeface="Times New Roman"/>
              </a:rPr>
            </a:br>
            <a:r>
              <a:rPr lang="es-ES" sz="1200" dirty="0" err="1">
                <a:latin typeface="Times New Roman"/>
                <a:ea typeface="Calibri"/>
                <a:cs typeface="Times New Roman"/>
              </a:rPr>
              <a:t>beetrack</a:t>
            </a:r>
            <a:r>
              <a:rPr lang="es-ES" sz="1200" dirty="0">
                <a:latin typeface="Times New Roman"/>
                <a:ea typeface="Calibri"/>
                <a:cs typeface="Times New Roman"/>
              </a:rPr>
              <a:t>. (2 de abril de 2022). </a:t>
            </a:r>
            <a:r>
              <a:rPr lang="es-ES" sz="1200" i="1" dirty="0" err="1">
                <a:latin typeface="Times New Roman"/>
                <a:ea typeface="Calibri"/>
                <a:cs typeface="Times New Roman"/>
              </a:rPr>
              <a:t>beetrack</a:t>
            </a:r>
            <a:r>
              <a:rPr lang="es-ES" sz="1200" dirty="0">
                <a:latin typeface="Times New Roman"/>
                <a:ea typeface="Calibri"/>
                <a:cs typeface="Times New Roman"/>
              </a:rPr>
              <a:t>. Obtenido de https://www.beetrack.com/es/blog/estrategias-de-comercializacion</a:t>
            </a:r>
            <a:r>
              <a:rPr lang="es-CO" sz="1200" dirty="0">
                <a:latin typeface="Arial"/>
                <a:ea typeface="Calibri"/>
                <a:cs typeface="Times New Roman"/>
              </a:rPr>
              <a:t/>
            </a:r>
            <a:br>
              <a:rPr lang="es-CO" sz="1200" dirty="0">
                <a:latin typeface="Arial"/>
                <a:ea typeface="Calibri"/>
                <a:cs typeface="Times New Roman"/>
              </a:rPr>
            </a:br>
            <a:r>
              <a:rPr lang="es-ES" sz="1200" dirty="0" err="1">
                <a:latin typeface="Times New Roman"/>
                <a:ea typeface="Calibri"/>
                <a:cs typeface="Times New Roman"/>
              </a:rPr>
              <a:t>castañeda</a:t>
            </a:r>
            <a:r>
              <a:rPr lang="es-ES" sz="1200" dirty="0">
                <a:latin typeface="Times New Roman"/>
                <a:ea typeface="Calibri"/>
                <a:cs typeface="Times New Roman"/>
              </a:rPr>
              <a:t>, j. j. (26 de julio de 2009). </a:t>
            </a:r>
            <a:r>
              <a:rPr lang="es-ES" sz="1200" i="1" dirty="0">
                <a:latin typeface="Times New Roman"/>
                <a:ea typeface="Calibri"/>
                <a:cs typeface="Times New Roman"/>
              </a:rPr>
              <a:t>redalyc.org.</a:t>
            </a:r>
            <a:r>
              <a:rPr lang="es-ES" sz="1200" dirty="0">
                <a:latin typeface="Times New Roman"/>
                <a:ea typeface="Calibri"/>
                <a:cs typeface="Times New Roman"/>
              </a:rPr>
              <a:t> Obtenido de https://www.redalyc.org/articulo.oa?id=64612291008</a:t>
            </a:r>
            <a:r>
              <a:rPr lang="es-CO" sz="1200" dirty="0">
                <a:latin typeface="Arial"/>
                <a:ea typeface="Calibri"/>
                <a:cs typeface="Times New Roman"/>
              </a:rPr>
              <a:t/>
            </a:r>
            <a:br>
              <a:rPr lang="es-CO" sz="1200" dirty="0">
                <a:latin typeface="Arial"/>
                <a:ea typeface="Calibri"/>
                <a:cs typeface="Times New Roman"/>
              </a:rPr>
            </a:br>
            <a:r>
              <a:rPr lang="es-ES" sz="1200" dirty="0">
                <a:latin typeface="Times New Roman"/>
                <a:ea typeface="Calibri"/>
                <a:cs typeface="Times New Roman"/>
              </a:rPr>
              <a:t>CONGRESO. (3 de agosto de 1999). </a:t>
            </a:r>
            <a:r>
              <a:rPr lang="es-ES" sz="1200" i="1" dirty="0">
                <a:latin typeface="Times New Roman"/>
                <a:ea typeface="Calibri"/>
                <a:cs typeface="Times New Roman"/>
              </a:rPr>
              <a:t>Ley 510 de 1999.</a:t>
            </a:r>
            <a:r>
              <a:rPr lang="es-ES" sz="1200" dirty="0">
                <a:latin typeface="Times New Roman"/>
                <a:ea typeface="Calibri"/>
                <a:cs typeface="Times New Roman"/>
              </a:rPr>
              <a:t> Obtenido de https://www.funcionpublica.gov.co/eva/gestornormativo/norma.php?i=9916</a:t>
            </a:r>
            <a:r>
              <a:rPr lang="es-CO" sz="1200" dirty="0">
                <a:latin typeface="Arial"/>
                <a:ea typeface="Calibri"/>
                <a:cs typeface="Times New Roman"/>
              </a:rPr>
              <a:t/>
            </a:r>
            <a:br>
              <a:rPr lang="es-CO" sz="1200" dirty="0">
                <a:latin typeface="Arial"/>
                <a:ea typeface="Calibri"/>
                <a:cs typeface="Times New Roman"/>
              </a:rPr>
            </a:br>
            <a:r>
              <a:rPr lang="es-ES" sz="1200" dirty="0">
                <a:latin typeface="Times New Roman"/>
                <a:ea typeface="Calibri"/>
                <a:cs typeface="Times New Roman"/>
              </a:rPr>
              <a:t>DANE. (1 de enero de 2020). </a:t>
            </a:r>
            <a:r>
              <a:rPr lang="es-ES" sz="1200" i="1" dirty="0">
                <a:latin typeface="Times New Roman"/>
                <a:ea typeface="Calibri"/>
                <a:cs typeface="Times New Roman"/>
              </a:rPr>
              <a:t>departamento </a:t>
            </a:r>
            <a:r>
              <a:rPr lang="es-ES" sz="1200" i="1" dirty="0" err="1">
                <a:latin typeface="Times New Roman"/>
                <a:ea typeface="Calibri"/>
                <a:cs typeface="Times New Roman"/>
              </a:rPr>
              <a:t>adminstrativo</a:t>
            </a:r>
            <a:r>
              <a:rPr lang="es-ES" sz="1200" i="1" dirty="0">
                <a:latin typeface="Times New Roman"/>
                <a:ea typeface="Calibri"/>
                <a:cs typeface="Times New Roman"/>
              </a:rPr>
              <a:t> nacional de </a:t>
            </a:r>
            <a:r>
              <a:rPr lang="es-ES" sz="1200" i="1" dirty="0" err="1">
                <a:latin typeface="Times New Roman"/>
                <a:ea typeface="Calibri"/>
                <a:cs typeface="Times New Roman"/>
              </a:rPr>
              <a:t>estadistica</a:t>
            </a:r>
            <a:r>
              <a:rPr lang="es-ES" sz="1200" i="1" dirty="0">
                <a:latin typeface="Times New Roman"/>
                <a:ea typeface="Calibri"/>
                <a:cs typeface="Times New Roman"/>
              </a:rPr>
              <a:t>.</a:t>
            </a:r>
            <a:r>
              <a:rPr lang="es-ES" sz="1200" dirty="0">
                <a:latin typeface="Times New Roman"/>
                <a:ea typeface="Calibri"/>
                <a:cs typeface="Times New Roman"/>
              </a:rPr>
              <a:t> Obtenido de https://www.dane.gov.co/index.php/estadisticas-por-tema</a:t>
            </a:r>
            <a:r>
              <a:rPr lang="es-CO" sz="1200" dirty="0">
                <a:latin typeface="Arial"/>
                <a:ea typeface="Calibri"/>
                <a:cs typeface="Times New Roman"/>
              </a:rPr>
              <a:t/>
            </a:r>
            <a:br>
              <a:rPr lang="es-CO" sz="1200" dirty="0">
                <a:latin typeface="Arial"/>
                <a:ea typeface="Calibri"/>
                <a:cs typeface="Times New Roman"/>
              </a:rPr>
            </a:br>
            <a:r>
              <a:rPr lang="es-ES" sz="1200" dirty="0">
                <a:latin typeface="Times New Roman"/>
                <a:ea typeface="Calibri"/>
                <a:cs typeface="Times New Roman"/>
              </a:rPr>
              <a:t>Espinosa, R. (6 de abril de 2022). </a:t>
            </a:r>
            <a:r>
              <a:rPr lang="es-ES" sz="1200" i="1" dirty="0">
                <a:latin typeface="Times New Roman"/>
                <a:ea typeface="Calibri"/>
                <a:cs typeface="Times New Roman"/>
              </a:rPr>
              <a:t>BENCHMARKING</a:t>
            </a:r>
            <a:r>
              <a:rPr lang="es-ES" sz="1200" dirty="0">
                <a:latin typeface="Times New Roman"/>
                <a:ea typeface="Calibri"/>
                <a:cs typeface="Times New Roman"/>
              </a:rPr>
              <a:t>. Obtenido de https://robertoespinosa.es/2017/05/13/benchmarking-que-es-tipos-ejemplos/</a:t>
            </a:r>
            <a:r>
              <a:rPr lang="es-CO" sz="1200" dirty="0">
                <a:latin typeface="Arial"/>
                <a:ea typeface="Calibri"/>
                <a:cs typeface="Times New Roman"/>
              </a:rPr>
              <a:t/>
            </a:r>
            <a:br>
              <a:rPr lang="es-CO" sz="1200" dirty="0">
                <a:latin typeface="Arial"/>
                <a:ea typeface="Calibri"/>
                <a:cs typeface="Times New Roman"/>
              </a:rPr>
            </a:br>
            <a:r>
              <a:rPr lang="es-ES" sz="1200" dirty="0">
                <a:latin typeface="Times New Roman"/>
                <a:ea typeface="Calibri"/>
                <a:cs typeface="Times New Roman"/>
              </a:rPr>
              <a:t>Grisales, D. C., &amp; López, Y. S. (2019). </a:t>
            </a:r>
            <a:r>
              <a:rPr lang="es-ES" sz="1200" i="1" dirty="0">
                <a:latin typeface="Times New Roman"/>
                <a:ea typeface="Calibri"/>
                <a:cs typeface="Times New Roman"/>
              </a:rPr>
              <a:t>marketing digital.</a:t>
            </a:r>
            <a:r>
              <a:rPr lang="es-ES" sz="1200" dirty="0">
                <a:latin typeface="Times New Roman"/>
                <a:ea typeface="Calibri"/>
                <a:cs typeface="Times New Roman"/>
              </a:rPr>
              <a:t> Obtenido de https://repository.usc.edu.co/bitstream/handle/20.500.12421/2077/MARKETING%20DIGITAL%20COMO.pdf;jsessionid=052239FE42429524DF2B71C0B184A0BF?sequence=1</a:t>
            </a:r>
            <a:r>
              <a:rPr lang="es-CO" sz="1200" dirty="0">
                <a:latin typeface="Arial"/>
                <a:ea typeface="Calibri"/>
                <a:cs typeface="Times New Roman"/>
              </a:rPr>
              <a:t/>
            </a:r>
            <a:br>
              <a:rPr lang="es-CO" sz="1200" dirty="0">
                <a:latin typeface="Arial"/>
                <a:ea typeface="Calibri"/>
                <a:cs typeface="Times New Roman"/>
              </a:rPr>
            </a:br>
            <a:r>
              <a:rPr lang="es-ES" sz="1200" dirty="0">
                <a:latin typeface="Times New Roman"/>
                <a:ea typeface="Calibri"/>
                <a:cs typeface="Times New Roman"/>
              </a:rPr>
              <a:t>Guadalupe, M. (2 de junio de 20219). </a:t>
            </a:r>
            <a:r>
              <a:rPr lang="es-ES" sz="1200" i="1" dirty="0">
                <a:latin typeface="Times New Roman"/>
                <a:ea typeface="Calibri"/>
                <a:cs typeface="Times New Roman"/>
              </a:rPr>
              <a:t>biblioteca virtual</a:t>
            </a:r>
            <a:r>
              <a:rPr lang="es-ES" sz="1200" dirty="0">
                <a:latin typeface="Times New Roman"/>
                <a:ea typeface="Calibri"/>
                <a:cs typeface="Times New Roman"/>
              </a:rPr>
              <a:t>. Obtenido de </a:t>
            </a:r>
            <a:r>
              <a:rPr lang="es-ES" sz="1200" dirty="0" smtClean="0">
                <a:latin typeface="Times New Roman"/>
                <a:ea typeface="Calibri"/>
                <a:cs typeface="Times New Roman"/>
              </a:rPr>
              <a:t>características </a:t>
            </a:r>
            <a:r>
              <a:rPr lang="es-ES" sz="1200" dirty="0">
                <a:latin typeface="Times New Roman"/>
                <a:ea typeface="Calibri"/>
                <a:cs typeface="Times New Roman"/>
              </a:rPr>
              <a:t>de los mercados: https://biblioteca.udgvirtual.udg.mx/jspui/bitstream/123456789/2973/1/An%C3%A1lisis%20PESTEL.PDF</a:t>
            </a:r>
            <a:r>
              <a:rPr lang="es-CO" sz="1200" dirty="0">
                <a:latin typeface="Arial"/>
                <a:ea typeface="Calibri"/>
                <a:cs typeface="Times New Roman"/>
              </a:rPr>
              <a:t/>
            </a:r>
            <a:br>
              <a:rPr lang="es-CO" sz="1200" dirty="0">
                <a:latin typeface="Arial"/>
                <a:ea typeface="Calibri"/>
                <a:cs typeface="Times New Roman"/>
              </a:rPr>
            </a:br>
            <a:r>
              <a:rPr lang="es-ES" sz="1200" dirty="0">
                <a:latin typeface="Times New Roman"/>
                <a:ea typeface="Calibri"/>
                <a:cs typeface="Times New Roman"/>
              </a:rPr>
              <a:t>HENRY, &amp; COLS. (2000). </a:t>
            </a:r>
            <a:r>
              <a:rPr lang="es-ES" sz="1200" i="1" dirty="0">
                <a:latin typeface="Times New Roman"/>
                <a:ea typeface="Calibri"/>
                <a:cs typeface="Times New Roman"/>
              </a:rPr>
              <a:t>Metodología de la investigación (3 ed.).</a:t>
            </a:r>
            <a:r>
              <a:rPr lang="es-ES" sz="1200" dirty="0">
                <a:latin typeface="Times New Roman"/>
                <a:ea typeface="Calibri"/>
                <a:cs typeface="Times New Roman"/>
              </a:rPr>
              <a:t> México : Mc Graw Hill.</a:t>
            </a:r>
            <a:r>
              <a:rPr lang="es-CO" sz="1200" dirty="0">
                <a:latin typeface="Arial"/>
                <a:ea typeface="Calibri"/>
                <a:cs typeface="Times New Roman"/>
              </a:rPr>
              <a:t/>
            </a:r>
            <a:br>
              <a:rPr lang="es-CO" sz="1200" dirty="0">
                <a:latin typeface="Arial"/>
                <a:ea typeface="Calibri"/>
                <a:cs typeface="Times New Roman"/>
              </a:rPr>
            </a:br>
            <a:r>
              <a:rPr lang="es-ES" sz="1200" dirty="0">
                <a:latin typeface="Times New Roman"/>
                <a:ea typeface="Calibri"/>
                <a:cs typeface="Times New Roman"/>
              </a:rPr>
              <a:t>Hernández, F., &amp; Fernandez, S. (2016). </a:t>
            </a:r>
            <a:r>
              <a:rPr lang="es-ES" sz="1200" i="1" dirty="0">
                <a:latin typeface="Times New Roman"/>
                <a:ea typeface="Calibri"/>
                <a:cs typeface="Times New Roman"/>
              </a:rPr>
              <a:t>Metodología de la Investigación Sexta Edición.</a:t>
            </a:r>
            <a:r>
              <a:rPr lang="es-ES" sz="1200" dirty="0">
                <a:latin typeface="Times New Roman"/>
                <a:ea typeface="Calibri"/>
                <a:cs typeface="Times New Roman"/>
              </a:rPr>
              <a:t> México: Mc Graw Hill.</a:t>
            </a:r>
            <a:r>
              <a:rPr lang="es-CO" sz="1200" dirty="0">
                <a:latin typeface="Arial"/>
                <a:ea typeface="Calibri"/>
                <a:cs typeface="Times New Roman"/>
              </a:rPr>
              <a:t/>
            </a:r>
            <a:br>
              <a:rPr lang="es-CO" sz="1200" dirty="0">
                <a:latin typeface="Arial"/>
                <a:ea typeface="Calibri"/>
                <a:cs typeface="Times New Roman"/>
              </a:rPr>
            </a:br>
            <a:r>
              <a:rPr lang="es-ES" sz="1200" dirty="0">
                <a:latin typeface="Times New Roman"/>
                <a:ea typeface="Calibri"/>
                <a:cs typeface="Times New Roman"/>
              </a:rPr>
              <a:t>HERNANDEZ, FERNANDEZ, &amp; BATISTA. (2014). </a:t>
            </a:r>
            <a:r>
              <a:rPr lang="es-ES" sz="1200" i="1" dirty="0">
                <a:latin typeface="Times New Roman"/>
                <a:ea typeface="Calibri"/>
                <a:cs typeface="Times New Roman"/>
              </a:rPr>
              <a:t>Metodología de la Investigación (6ª ed.).</a:t>
            </a:r>
            <a:r>
              <a:rPr lang="es-ES" sz="1200" dirty="0">
                <a:latin typeface="Times New Roman"/>
                <a:ea typeface="Calibri"/>
                <a:cs typeface="Times New Roman"/>
              </a:rPr>
              <a:t> Bogotá: Mac Graw Hill.</a:t>
            </a:r>
            <a:r>
              <a:rPr lang="es-CO" sz="1200" dirty="0">
                <a:latin typeface="Arial"/>
                <a:ea typeface="Calibri"/>
                <a:cs typeface="Times New Roman"/>
              </a:rPr>
              <a:t/>
            </a:r>
            <a:br>
              <a:rPr lang="es-CO" sz="1200" dirty="0">
                <a:latin typeface="Arial"/>
                <a:ea typeface="Calibri"/>
                <a:cs typeface="Times New Roman"/>
              </a:rPr>
            </a:br>
            <a:r>
              <a:rPr lang="es-ES" sz="1200" dirty="0">
                <a:latin typeface="Times New Roman"/>
                <a:ea typeface="Calibri"/>
                <a:cs typeface="Times New Roman"/>
              </a:rPr>
              <a:t>investigacioncientifica. (26 de junio de 2017). </a:t>
            </a:r>
            <a:r>
              <a:rPr lang="es-ES" sz="1200" i="1" dirty="0" smtClean="0">
                <a:latin typeface="Times New Roman"/>
                <a:ea typeface="Calibri"/>
                <a:cs typeface="Times New Roman"/>
              </a:rPr>
              <a:t>metodología </a:t>
            </a:r>
            <a:r>
              <a:rPr lang="es-ES" sz="1200" i="1" dirty="0">
                <a:latin typeface="Times New Roman"/>
                <a:ea typeface="Calibri"/>
                <a:cs typeface="Times New Roman"/>
              </a:rPr>
              <a:t>de </a:t>
            </a:r>
            <a:r>
              <a:rPr lang="es-ES" sz="1200" i="1" dirty="0" smtClean="0">
                <a:latin typeface="Times New Roman"/>
                <a:ea typeface="Calibri"/>
                <a:cs typeface="Times New Roman"/>
              </a:rPr>
              <a:t>investigación, </a:t>
            </a:r>
            <a:r>
              <a:rPr lang="es-ES" sz="1200" i="1" dirty="0">
                <a:latin typeface="Times New Roman"/>
                <a:ea typeface="Calibri"/>
                <a:cs typeface="Times New Roman"/>
              </a:rPr>
              <a:t>pautas para hacer tesis.</a:t>
            </a:r>
            <a:r>
              <a:rPr lang="es-ES" sz="1200" dirty="0">
                <a:latin typeface="Times New Roman"/>
                <a:ea typeface="Calibri"/>
                <a:cs typeface="Times New Roman"/>
              </a:rPr>
              <a:t> Obtenido de https://tesis-investigacion-cientifica.blogspot.com/2017/06/definicion-del-marco-conceptual.html</a:t>
            </a:r>
            <a:r>
              <a:rPr lang="es-CO" sz="1200" dirty="0">
                <a:latin typeface="Arial"/>
                <a:ea typeface="Calibri"/>
                <a:cs typeface="Times New Roman"/>
              </a:rPr>
              <a:t/>
            </a:r>
            <a:br>
              <a:rPr lang="es-CO" sz="1200" dirty="0">
                <a:latin typeface="Arial"/>
                <a:ea typeface="Calibri"/>
                <a:cs typeface="Times New Roman"/>
              </a:rPr>
            </a:br>
            <a:r>
              <a:rPr lang="es-ES" sz="1200" dirty="0">
                <a:latin typeface="Times New Roman"/>
                <a:ea typeface="Calibri"/>
                <a:cs typeface="Times New Roman"/>
              </a:rPr>
              <a:t>JOYA, J. A. (2 de febrero de 2012). </a:t>
            </a:r>
            <a:r>
              <a:rPr lang="es-ES" sz="1200" i="1" dirty="0">
                <a:latin typeface="Times New Roman"/>
                <a:ea typeface="Calibri"/>
                <a:cs typeface="Times New Roman"/>
              </a:rPr>
              <a:t>plan de desarrollo municipal.</a:t>
            </a:r>
            <a:r>
              <a:rPr lang="es-ES" sz="1200" dirty="0">
                <a:latin typeface="Times New Roman"/>
                <a:ea typeface="Calibri"/>
                <a:cs typeface="Times New Roman"/>
              </a:rPr>
              <a:t> Obtenido </a:t>
            </a:r>
            <a:r>
              <a:rPr lang="es-ES" sz="1200" dirty="0" smtClean="0">
                <a:latin typeface="Times New Roman"/>
                <a:ea typeface="Calibri"/>
                <a:cs typeface="Times New Roman"/>
              </a:rPr>
              <a:t>de</a:t>
            </a:r>
            <a:r>
              <a:rPr lang="es-CO" sz="2800" dirty="0">
                <a:latin typeface="Arial"/>
                <a:ea typeface="Calibri"/>
                <a:cs typeface="Times New Roman"/>
              </a:rPr>
              <a:t/>
            </a:r>
            <a:br>
              <a:rPr lang="es-CO" sz="2800" dirty="0">
                <a:latin typeface="Arial"/>
                <a:ea typeface="Calibri"/>
                <a:cs typeface="Times New Roman"/>
              </a:rPr>
            </a:br>
            <a:r>
              <a:rPr lang="es-ES" sz="2800" dirty="0">
                <a:latin typeface="Times New Roman"/>
                <a:ea typeface="Calibri"/>
                <a:cs typeface="Times New Roman"/>
              </a:rPr>
              <a:t> </a:t>
            </a:r>
            <a:endParaRPr lang="es-CO" sz="2800" dirty="0">
              <a:effectLst/>
              <a:latin typeface="Arial"/>
              <a:ea typeface="Calibri"/>
              <a:cs typeface="Times New Roman"/>
            </a:endParaRPr>
          </a:p>
        </p:txBody>
      </p:sp>
      <p:sp>
        <p:nvSpPr>
          <p:cNvPr id="4" name="3 Rectángulo redondeado"/>
          <p:cNvSpPr/>
          <p:nvPr/>
        </p:nvSpPr>
        <p:spPr>
          <a:xfrm>
            <a:off x="5715000" y="73152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latin typeface="Arial" pitchFamily="34" charset="0"/>
                <a:cs typeface="Arial" pitchFamily="34" charset="0"/>
              </a:rPr>
              <a:t>BIBLIOGRAFIA</a:t>
            </a:r>
            <a:endParaRPr lang="es-ES"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4427472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0600" y="2209800"/>
            <a:ext cx="7162800" cy="1477328"/>
          </a:xfrm>
        </p:spPr>
        <p:txBody>
          <a:bodyPr/>
          <a:lstStyle/>
          <a:p>
            <a:pPr algn="ctr"/>
            <a:r>
              <a:rPr lang="es-MX" sz="9600" dirty="0" smtClean="0">
                <a:latin typeface="Brush Script MT" pitchFamily="66" charset="0"/>
                <a:cs typeface="Arial" pitchFamily="34" charset="0"/>
              </a:rPr>
              <a:t>GRACIAS</a:t>
            </a:r>
            <a:r>
              <a:rPr lang="es-MX" sz="9600" dirty="0" smtClean="0">
                <a:latin typeface="Book Antiqua" pitchFamily="18" charset="0"/>
                <a:cs typeface="Arial" pitchFamily="34" charset="0"/>
              </a:rPr>
              <a:t>…</a:t>
            </a:r>
            <a:endParaRPr lang="es-ES" sz="9600" dirty="0">
              <a:latin typeface="Book Antiqua" pitchFamily="18" charset="0"/>
              <a:cs typeface="Arial" pitchFamily="34" charset="0"/>
            </a:endParaRPr>
          </a:p>
        </p:txBody>
      </p:sp>
    </p:spTree>
    <p:extLst>
      <p:ext uri="{BB962C8B-B14F-4D97-AF65-F5344CB8AC3E}">
        <p14:creationId xmlns:p14="http://schemas.microsoft.com/office/powerpoint/2010/main" val="14098622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1676400"/>
            <a:ext cx="8071738" cy="6001643"/>
          </a:xfrm>
        </p:spPr>
        <p:txBody>
          <a:bodyPr/>
          <a:lstStyle/>
          <a:p>
            <a:pPr algn="ctr">
              <a:lnSpc>
                <a:spcPct val="150000"/>
              </a:lnSpc>
              <a:spcAft>
                <a:spcPts val="0"/>
              </a:spcAft>
            </a:pPr>
            <a:r>
              <a:rPr lang="es-CO" sz="2000" dirty="0">
                <a:latin typeface="Times New Roman" pitchFamily="18" charset="0"/>
                <a:cs typeface="Times New Roman" pitchFamily="18" charset="0"/>
              </a:rPr>
              <a:t>La República de Nepal, país Asiático, tienen una tradición ancestral como cultura, el cual utiliza las hojas con nervadura de distintas plantas para la elaboración de recipientes para el consumo de alimentos típicos y para el uso de los mismos en los rituales ceremoniales que son llamados Tapir. Los platos desechables plásticos o elaborados con icopor, se han convertido en una de las mayores y grandes amenazas para el medio ambiente a nivel mundial. Estos platos desechables, tardan entre 1.000 o 2.000 años en degradarse. Aproximadamente el 50% del plástico producido en el mundo corresponde a productos desechables de un solo uso, y apenas el 10% de ese plástico se alcanza a reciclar.</a:t>
            </a:r>
            <a:br>
              <a:rPr lang="es-CO" sz="2000" dirty="0">
                <a:latin typeface="Times New Roman" pitchFamily="18" charset="0"/>
                <a:cs typeface="Times New Roman" pitchFamily="18" charset="0"/>
              </a:rPr>
            </a:br>
            <a:r>
              <a:rPr lang="es-CO" sz="2000" dirty="0">
                <a:latin typeface="Times New Roman" pitchFamily="18" charset="0"/>
                <a:cs typeface="Times New Roman" pitchFamily="18" charset="0"/>
              </a:rPr>
              <a:t/>
            </a:r>
            <a:br>
              <a:rPr lang="es-CO" sz="2000" dirty="0">
                <a:latin typeface="Times New Roman" pitchFamily="18" charset="0"/>
                <a:cs typeface="Times New Roman" pitchFamily="18" charset="0"/>
              </a:rPr>
            </a:br>
            <a:r>
              <a:rPr lang="es-CO" sz="2000" dirty="0">
                <a:latin typeface="Times New Roman" pitchFamily="18" charset="0"/>
                <a:ea typeface="Calibri"/>
                <a:cs typeface="Times New Roman" pitchFamily="18" charset="0"/>
              </a:rPr>
              <a:t/>
            </a:r>
            <a:br>
              <a:rPr lang="es-CO" sz="2000" dirty="0">
                <a:latin typeface="Times New Roman" pitchFamily="18" charset="0"/>
                <a:ea typeface="Calibri"/>
                <a:cs typeface="Times New Roman" pitchFamily="18" charset="0"/>
              </a:rPr>
            </a:br>
            <a:endParaRPr lang="es-ES" sz="2000" dirty="0">
              <a:latin typeface="Times New Roman" pitchFamily="18" charset="0"/>
              <a:cs typeface="Times New Roman" pitchFamily="18" charset="0"/>
            </a:endParaRPr>
          </a:p>
        </p:txBody>
      </p:sp>
      <p:sp>
        <p:nvSpPr>
          <p:cNvPr id="4" name="3 Rectángulo redondeado"/>
          <p:cNvSpPr/>
          <p:nvPr/>
        </p:nvSpPr>
        <p:spPr>
          <a:xfrm>
            <a:off x="5486400" y="8382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D</a:t>
            </a:r>
            <a:r>
              <a:rPr lang="es-MX" b="1" dirty="0" smtClean="0">
                <a:solidFill>
                  <a:schemeClr val="tx1"/>
                </a:solidFill>
                <a:latin typeface="Arial" pitchFamily="34" charset="0"/>
                <a:cs typeface="Arial" pitchFamily="34" charset="0"/>
              </a:rPr>
              <a:t>escripción del Problema</a:t>
            </a:r>
            <a:endParaRPr lang="es-ES"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738491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0" y="1676400"/>
            <a:ext cx="8147938" cy="4343400"/>
          </a:xfrm>
        </p:spPr>
        <p:txBody>
          <a:bodyPr/>
          <a:lstStyle/>
          <a:p>
            <a:pPr algn="ctr"/>
            <a:r>
              <a:rPr lang="es-CO" sz="2000" dirty="0" smtClean="0">
                <a:solidFill>
                  <a:srgbClr val="000000"/>
                </a:solidFill>
                <a:latin typeface="Times New Roman"/>
                <a:ea typeface="Times New Roman"/>
                <a:cs typeface="Times New Roman"/>
              </a:rPr>
              <a:t>En </a:t>
            </a:r>
            <a:r>
              <a:rPr lang="es-CO" sz="2000" dirty="0">
                <a:solidFill>
                  <a:srgbClr val="000000"/>
                </a:solidFill>
                <a:latin typeface="Times New Roman"/>
                <a:ea typeface="Times New Roman"/>
                <a:cs typeface="Times New Roman"/>
              </a:rPr>
              <a:t>nuestro país Colombia el plátano es muy conocido en el ámbito culinario, forma parte de la canasta básica de muchas familias y es materia prima de una gran variedad de platos tradicionales de la culinaria colombiana. Las plantaciones de plátano se pueden divisar por todo nuestro territorio nacional. Actualmente, de la planta de plátano, solamente se utiliza el fruto como tal, y las hojas son utilizadas como envoltura de productos típicos como hayacas y tamales, sin darles un mejor o mayor uso a las mismas. Ahora bien, la producción de plátano en Colombia está cerca de las 500 mil hectáreas; de este cultivo se desechan más de 13.8 toneladas, resultante del tallo, el pseudotallo y las hojas. Pero, estos desechos pueden ser utilizados para la obtención de subproductos, bajo un sistema de producción limpia, que coadyuvé a mejorar un impacto ambiental y socioeconómico positivo en las regiones de mayor producción del cultivo. </a:t>
            </a:r>
            <a:endParaRPr lang="es-CO" sz="2000" dirty="0"/>
          </a:p>
        </p:txBody>
      </p:sp>
      <p:sp>
        <p:nvSpPr>
          <p:cNvPr id="3" name="2 Rectángulo redondeado"/>
          <p:cNvSpPr/>
          <p:nvPr/>
        </p:nvSpPr>
        <p:spPr>
          <a:xfrm>
            <a:off x="5486400" y="8382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D</a:t>
            </a:r>
            <a:r>
              <a:rPr lang="es-MX" b="1" dirty="0" smtClean="0">
                <a:solidFill>
                  <a:schemeClr val="tx1"/>
                </a:solidFill>
                <a:latin typeface="Arial" pitchFamily="34" charset="0"/>
                <a:cs typeface="Arial" pitchFamily="34" charset="0"/>
              </a:rPr>
              <a:t>escripción del Problema</a:t>
            </a:r>
            <a:endParaRPr lang="es-ES"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9702892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1600200"/>
            <a:ext cx="8153400" cy="4493538"/>
          </a:xfrm>
        </p:spPr>
        <p:txBody>
          <a:bodyPr/>
          <a:lstStyle/>
          <a:p>
            <a:pPr algn="ctr"/>
            <a:r>
              <a:rPr lang="es-CO" sz="2800" dirty="0">
                <a:latin typeface="Times New Roman"/>
                <a:ea typeface="Calibri"/>
                <a:cs typeface="Times New Roman"/>
              </a:rPr>
              <a:t> </a:t>
            </a:r>
            <a:r>
              <a:rPr lang="es-CO" sz="2400" dirty="0">
                <a:latin typeface="Times New Roman"/>
                <a:ea typeface="Calibri"/>
                <a:cs typeface="Times New Roman"/>
              </a:rPr>
              <a:t>El presente proyecto de grado plantea la creación de un </a:t>
            </a:r>
            <a:r>
              <a:rPr lang="es-CO" sz="2400" dirty="0" smtClean="0">
                <a:latin typeface="Times New Roman"/>
                <a:ea typeface="Calibri"/>
                <a:cs typeface="Times New Roman"/>
              </a:rPr>
              <a:t>plan </a:t>
            </a:r>
            <a:r>
              <a:rPr lang="es-CO" sz="2400" dirty="0">
                <a:latin typeface="Times New Roman"/>
                <a:ea typeface="Calibri"/>
                <a:cs typeface="Times New Roman"/>
              </a:rPr>
              <a:t>de negocio que desarrolle la producción y comercialización de platos desechables elaborados con hojas de plátano que permita contribuir de una manera sustentable y amigable con el medio ambiente. Al elaborar los platos de la plántula de plátano, se convierte en un modelo de negocio que busca reducir el utilización de platos plástico especialmente de poliestireno y el icopor, los cuales son identificados como los mayores contaminantes del planeta, que se deben evitar porque tardan cerca o más de 5.000 años en degradarse y su proceso de reciclaje también contamina, además los principales componentes para su fabricación son el petróleo y el gas.</a:t>
            </a:r>
            <a:endParaRPr lang="es-ES" sz="2400" dirty="0"/>
          </a:p>
        </p:txBody>
      </p:sp>
      <p:sp>
        <p:nvSpPr>
          <p:cNvPr id="4" name="3 Rectángulo redondeado"/>
          <p:cNvSpPr/>
          <p:nvPr/>
        </p:nvSpPr>
        <p:spPr>
          <a:xfrm>
            <a:off x="5486400" y="7620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solidFill>
                  <a:schemeClr val="tx1"/>
                </a:solidFill>
                <a:latin typeface="Times New Roman" pitchFamily="18" charset="0"/>
                <a:cs typeface="Times New Roman" pitchFamily="18" charset="0"/>
              </a:rPr>
              <a:t>J</a:t>
            </a:r>
            <a:r>
              <a:rPr lang="es-MX" sz="2400" b="1" dirty="0" smtClean="0">
                <a:solidFill>
                  <a:schemeClr val="tx1"/>
                </a:solidFill>
                <a:latin typeface="Times New Roman" pitchFamily="18" charset="0"/>
                <a:cs typeface="Times New Roman" pitchFamily="18" charset="0"/>
              </a:rPr>
              <a:t>ustificación</a:t>
            </a:r>
            <a:endParaRPr lang="es-ES" sz="24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1601529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1524000"/>
            <a:ext cx="8071738" cy="5078313"/>
          </a:xfrm>
        </p:spPr>
        <p:txBody>
          <a:bodyPr/>
          <a:lstStyle/>
          <a:p>
            <a:pPr marL="457200" indent="-457200" algn="l">
              <a:lnSpc>
                <a:spcPct val="150000"/>
              </a:lnSpc>
              <a:spcAft>
                <a:spcPts val="1000"/>
              </a:spcAft>
            </a:pPr>
            <a:r>
              <a:rPr lang="es-MX" sz="2000" dirty="0" smtClean="0">
                <a:solidFill>
                  <a:schemeClr val="tx1"/>
                </a:solidFill>
                <a:latin typeface="Times New Roman" pitchFamily="18" charset="0"/>
                <a:cs typeface="Times New Roman" pitchFamily="18" charset="0"/>
              </a:rPr>
              <a:t>       </a:t>
            </a:r>
            <a:r>
              <a:rPr lang="es-MX" sz="1800" b="1" dirty="0" smtClean="0">
                <a:solidFill>
                  <a:schemeClr val="tx1"/>
                </a:solidFill>
                <a:latin typeface="Times New Roman" pitchFamily="18" charset="0"/>
                <a:cs typeface="Times New Roman" pitchFamily="18" charset="0"/>
              </a:rPr>
              <a:t>General:</a:t>
            </a:r>
            <a:r>
              <a:rPr lang="es-CO" sz="1800" b="1" dirty="0">
                <a:solidFill>
                  <a:schemeClr val="tx1"/>
                </a:solidFill>
                <a:latin typeface="Times New Roman"/>
                <a:ea typeface="Calibri"/>
                <a:cs typeface="Times New Roman"/>
              </a:rPr>
              <a:t> </a:t>
            </a:r>
            <a:r>
              <a:rPr lang="es-CO" sz="1800" dirty="0" smtClean="0">
                <a:solidFill>
                  <a:schemeClr val="tx1"/>
                </a:solidFill>
                <a:latin typeface="Times New Roman"/>
                <a:ea typeface="Calibri"/>
                <a:cs typeface="Times New Roman"/>
              </a:rPr>
              <a:t/>
            </a:r>
            <a:br>
              <a:rPr lang="es-CO" sz="1800" dirty="0" smtClean="0">
                <a:solidFill>
                  <a:schemeClr val="tx1"/>
                </a:solidFill>
                <a:latin typeface="Times New Roman"/>
                <a:ea typeface="Calibri"/>
                <a:cs typeface="Times New Roman"/>
              </a:rPr>
            </a:br>
            <a:r>
              <a:rPr lang="es-CO" sz="1800" dirty="0" smtClean="0">
                <a:solidFill>
                  <a:schemeClr val="tx1"/>
                </a:solidFill>
                <a:latin typeface="Times New Roman"/>
                <a:ea typeface="Times New Roman"/>
                <a:cs typeface="Times New Roman"/>
              </a:rPr>
              <a:t>Diseñar </a:t>
            </a:r>
            <a:r>
              <a:rPr lang="es-CO" sz="1800" dirty="0">
                <a:solidFill>
                  <a:schemeClr val="tx1"/>
                </a:solidFill>
                <a:latin typeface="Times New Roman"/>
                <a:ea typeface="Times New Roman"/>
                <a:cs typeface="Times New Roman"/>
              </a:rPr>
              <a:t>un plan de negocio para la creación de una Empresa BIOOXIG S.A.S, que produzca y comercialice platos biodegradables a partir de los desechos del plátano, con miras a generar desarrollo económico social y cuidado con el medio ambiente. </a:t>
            </a:r>
            <a:r>
              <a:rPr lang="es-MX" sz="1800" dirty="0">
                <a:solidFill>
                  <a:schemeClr val="tx1"/>
                </a:solidFill>
                <a:latin typeface="Times New Roman" pitchFamily="18" charset="0"/>
                <a:cs typeface="Times New Roman" pitchFamily="18" charset="0"/>
              </a:rPr>
              <a:t/>
            </a:r>
            <a:br>
              <a:rPr lang="es-MX" sz="1800" dirty="0">
                <a:solidFill>
                  <a:schemeClr val="tx1"/>
                </a:solidFill>
                <a:latin typeface="Times New Roman" pitchFamily="18" charset="0"/>
                <a:cs typeface="Times New Roman" pitchFamily="18" charset="0"/>
              </a:rPr>
            </a:br>
            <a:r>
              <a:rPr lang="es-MX" sz="1800" b="1" dirty="0" smtClean="0">
                <a:solidFill>
                  <a:schemeClr val="tx1"/>
                </a:solidFill>
                <a:latin typeface="Times New Roman" pitchFamily="18" charset="0"/>
                <a:cs typeface="Times New Roman" pitchFamily="18" charset="0"/>
              </a:rPr>
              <a:t>Específicos: </a:t>
            </a:r>
            <a:r>
              <a:rPr lang="es-CO" sz="1800" b="1" dirty="0">
                <a:solidFill>
                  <a:schemeClr val="tx1"/>
                </a:solidFill>
                <a:latin typeface="Times New Roman" pitchFamily="18" charset="0"/>
                <a:ea typeface="Times New Roman"/>
                <a:cs typeface="Times New Roman" pitchFamily="18" charset="0"/>
              </a:rPr>
              <a:t> </a:t>
            </a:r>
            <a:br>
              <a:rPr lang="es-CO" sz="1800" b="1" dirty="0">
                <a:solidFill>
                  <a:schemeClr val="tx1"/>
                </a:solidFill>
                <a:latin typeface="Times New Roman" pitchFamily="18" charset="0"/>
                <a:ea typeface="Times New Roman"/>
                <a:cs typeface="Times New Roman" pitchFamily="18" charset="0"/>
              </a:rPr>
            </a:br>
            <a:r>
              <a:rPr lang="es-CO" sz="1800" b="1" dirty="0" smtClean="0">
                <a:solidFill>
                  <a:schemeClr val="tx1"/>
                </a:solidFill>
                <a:latin typeface="Times New Roman" pitchFamily="18" charset="0"/>
                <a:ea typeface="Times New Roman"/>
                <a:cs typeface="Times New Roman" pitchFamily="18" charset="0"/>
              </a:rPr>
              <a:t>- </a:t>
            </a:r>
            <a:r>
              <a:rPr lang="es-CO" sz="1800" dirty="0" smtClean="0">
                <a:solidFill>
                  <a:schemeClr val="tx1"/>
                </a:solidFill>
                <a:latin typeface="Times New Roman" pitchFamily="18" charset="0"/>
                <a:ea typeface="Times New Roman"/>
                <a:cs typeface="Times New Roman" pitchFamily="18" charset="0"/>
              </a:rPr>
              <a:t>Determinar </a:t>
            </a:r>
            <a:r>
              <a:rPr lang="es-CO" sz="1800" dirty="0">
                <a:solidFill>
                  <a:schemeClr val="tx1"/>
                </a:solidFill>
                <a:latin typeface="Times New Roman" pitchFamily="18" charset="0"/>
                <a:ea typeface="Times New Roman"/>
                <a:cs typeface="Times New Roman" pitchFamily="18" charset="0"/>
              </a:rPr>
              <a:t>el estudio de mercado para identificar la oferta y la demanda de productos, junto a las técnicas idóneas para su comercialización.</a:t>
            </a:r>
            <a:r>
              <a:rPr lang="es-CO" sz="1800" dirty="0">
                <a:solidFill>
                  <a:schemeClr val="tx1"/>
                </a:solidFill>
                <a:latin typeface="Times New Roman" pitchFamily="18" charset="0"/>
                <a:ea typeface="Noto Sans Symbols"/>
                <a:cs typeface="Times New Roman" pitchFamily="18" charset="0"/>
              </a:rPr>
              <a:t/>
            </a:r>
            <a:br>
              <a:rPr lang="es-CO" sz="1800" dirty="0">
                <a:solidFill>
                  <a:schemeClr val="tx1"/>
                </a:solidFill>
                <a:latin typeface="Times New Roman" pitchFamily="18" charset="0"/>
                <a:ea typeface="Noto Sans Symbols"/>
                <a:cs typeface="Times New Roman" pitchFamily="18" charset="0"/>
              </a:rPr>
            </a:br>
            <a:r>
              <a:rPr lang="es-CO" sz="1800" dirty="0" smtClean="0">
                <a:solidFill>
                  <a:schemeClr val="tx1"/>
                </a:solidFill>
                <a:latin typeface="Times New Roman" pitchFamily="18" charset="0"/>
                <a:ea typeface="Noto Sans Symbols"/>
                <a:cs typeface="Times New Roman" pitchFamily="18" charset="0"/>
              </a:rPr>
              <a:t>- </a:t>
            </a:r>
            <a:r>
              <a:rPr lang="es-CO" sz="1800" dirty="0" smtClean="0">
                <a:solidFill>
                  <a:schemeClr val="tx1"/>
                </a:solidFill>
                <a:latin typeface="Times New Roman" pitchFamily="18" charset="0"/>
                <a:ea typeface="Times New Roman"/>
                <a:cs typeface="Times New Roman" pitchFamily="18" charset="0"/>
              </a:rPr>
              <a:t>Elaborar </a:t>
            </a:r>
            <a:r>
              <a:rPr lang="es-CO" sz="1800" dirty="0">
                <a:solidFill>
                  <a:schemeClr val="tx1"/>
                </a:solidFill>
                <a:latin typeface="Times New Roman" pitchFamily="18" charset="0"/>
                <a:ea typeface="Times New Roman"/>
                <a:cs typeface="Times New Roman" pitchFamily="18" charset="0"/>
              </a:rPr>
              <a:t>el estudio técnico y organizacional que permita la puesta en funcionamiento de la empresa.</a:t>
            </a:r>
            <a:r>
              <a:rPr lang="es-CO" sz="1800" dirty="0">
                <a:solidFill>
                  <a:schemeClr val="tx1"/>
                </a:solidFill>
                <a:latin typeface="Times New Roman" pitchFamily="18" charset="0"/>
                <a:ea typeface="Noto Sans Symbols"/>
                <a:cs typeface="Times New Roman" pitchFamily="18" charset="0"/>
              </a:rPr>
              <a:t/>
            </a:r>
            <a:br>
              <a:rPr lang="es-CO" sz="1800" dirty="0">
                <a:solidFill>
                  <a:schemeClr val="tx1"/>
                </a:solidFill>
                <a:latin typeface="Times New Roman" pitchFamily="18" charset="0"/>
                <a:ea typeface="Noto Sans Symbols"/>
                <a:cs typeface="Times New Roman" pitchFamily="18" charset="0"/>
              </a:rPr>
            </a:br>
            <a:r>
              <a:rPr lang="es-CO" sz="1800" dirty="0" smtClean="0">
                <a:solidFill>
                  <a:schemeClr val="tx1"/>
                </a:solidFill>
                <a:latin typeface="Times New Roman" pitchFamily="18" charset="0"/>
                <a:ea typeface="Noto Sans Symbols"/>
                <a:cs typeface="Times New Roman" pitchFamily="18" charset="0"/>
              </a:rPr>
              <a:t>- </a:t>
            </a:r>
            <a:r>
              <a:rPr lang="es-CO" sz="1800" dirty="0" smtClean="0">
                <a:solidFill>
                  <a:schemeClr val="tx1"/>
                </a:solidFill>
                <a:latin typeface="Times New Roman" pitchFamily="18" charset="0"/>
                <a:ea typeface="Times New Roman"/>
                <a:cs typeface="Times New Roman" pitchFamily="18" charset="0"/>
              </a:rPr>
              <a:t>Realizar </a:t>
            </a:r>
            <a:r>
              <a:rPr lang="es-CO" sz="1800" dirty="0">
                <a:solidFill>
                  <a:schemeClr val="tx1"/>
                </a:solidFill>
                <a:latin typeface="Times New Roman" pitchFamily="18" charset="0"/>
                <a:ea typeface="Times New Roman"/>
                <a:cs typeface="Times New Roman" pitchFamily="18" charset="0"/>
              </a:rPr>
              <a:t>un estudio financiero que determine los costos y gastos necesarios para la puesta en marcha de la empresa.</a:t>
            </a:r>
            <a:r>
              <a:rPr lang="es-CO" sz="2000" dirty="0">
                <a:solidFill>
                  <a:schemeClr val="tx1"/>
                </a:solidFill>
                <a:latin typeface="Times New Roman" pitchFamily="18" charset="0"/>
                <a:ea typeface="Noto Sans Symbols"/>
                <a:cs typeface="Times New Roman" pitchFamily="18" charset="0"/>
              </a:rPr>
              <a:t/>
            </a:r>
            <a:br>
              <a:rPr lang="es-CO" sz="2000" dirty="0">
                <a:solidFill>
                  <a:schemeClr val="tx1"/>
                </a:solidFill>
                <a:latin typeface="Times New Roman" pitchFamily="18" charset="0"/>
                <a:ea typeface="Noto Sans Symbols"/>
                <a:cs typeface="Times New Roman" pitchFamily="18" charset="0"/>
              </a:rPr>
            </a:br>
            <a:endParaRPr lang="es-ES" sz="2000" dirty="0">
              <a:solidFill>
                <a:schemeClr val="tx1"/>
              </a:solidFill>
              <a:latin typeface="Times New Roman" pitchFamily="18" charset="0"/>
              <a:cs typeface="Times New Roman" pitchFamily="18" charset="0"/>
            </a:endParaRPr>
          </a:p>
        </p:txBody>
      </p:sp>
      <p:sp>
        <p:nvSpPr>
          <p:cNvPr id="4" name="3 Rectángulo redondeado"/>
          <p:cNvSpPr/>
          <p:nvPr/>
        </p:nvSpPr>
        <p:spPr>
          <a:xfrm>
            <a:off x="5486400" y="8382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solidFill>
                  <a:schemeClr val="tx1"/>
                </a:solidFill>
                <a:latin typeface="Times New Roman" pitchFamily="18" charset="0"/>
                <a:cs typeface="Times New Roman" pitchFamily="18" charset="0"/>
              </a:rPr>
              <a:t>O</a:t>
            </a:r>
            <a:r>
              <a:rPr lang="es-MX" sz="2400" b="1" dirty="0" smtClean="0">
                <a:solidFill>
                  <a:schemeClr val="tx1"/>
                </a:solidFill>
                <a:latin typeface="Times New Roman" pitchFamily="18" charset="0"/>
                <a:cs typeface="Times New Roman" pitchFamily="18" charset="0"/>
              </a:rPr>
              <a:t>bjetivos</a:t>
            </a:r>
            <a:endParaRPr lang="es-ES" sz="24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7933750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1676401"/>
            <a:ext cx="8229600" cy="6093976"/>
          </a:xfrm>
        </p:spPr>
        <p:txBody>
          <a:bodyPr/>
          <a:lstStyle/>
          <a:p>
            <a:pPr marL="457200" lvl="1" algn="ctr">
              <a:lnSpc>
                <a:spcPct val="150000"/>
              </a:lnSpc>
              <a:spcBef>
                <a:spcPts val="1200"/>
              </a:spcBef>
              <a:spcAft>
                <a:spcPts val="1200"/>
              </a:spcAft>
            </a:pPr>
            <a:r>
              <a:rPr lang="es-CO" sz="2400" b="1" dirty="0">
                <a:solidFill>
                  <a:schemeClr val="tx1"/>
                </a:solidFill>
                <a:latin typeface="Times New Roman"/>
                <a:ea typeface="Times New Roman"/>
                <a:cs typeface="Times New Roman"/>
              </a:rPr>
              <a:t>E</a:t>
            </a:r>
            <a:r>
              <a:rPr lang="es-CO" sz="2400" b="1" dirty="0" smtClean="0">
                <a:solidFill>
                  <a:schemeClr val="tx1"/>
                </a:solidFill>
                <a:effectLst/>
                <a:latin typeface="Times New Roman"/>
                <a:ea typeface="Times New Roman"/>
                <a:cs typeface="Times New Roman"/>
              </a:rPr>
              <a:t>nfoque y Tipo de Estudio</a:t>
            </a:r>
            <a:r>
              <a:rPr lang="es-CO" sz="2400" b="1" dirty="0" smtClean="0">
                <a:solidFill>
                  <a:schemeClr val="tx1"/>
                </a:solidFill>
                <a:effectLst/>
                <a:latin typeface="Arial"/>
                <a:ea typeface="Times New Roman"/>
                <a:cs typeface="Times New Roman"/>
              </a:rPr>
              <a:t/>
            </a:r>
            <a:br>
              <a:rPr lang="es-CO" sz="2400" b="1" dirty="0" smtClean="0">
                <a:solidFill>
                  <a:schemeClr val="tx1"/>
                </a:solidFill>
                <a:effectLst/>
                <a:latin typeface="Arial"/>
                <a:ea typeface="Times New Roman"/>
                <a:cs typeface="Times New Roman"/>
              </a:rPr>
            </a:br>
            <a:r>
              <a:rPr lang="es-CO" sz="2400" dirty="0" smtClean="0">
                <a:solidFill>
                  <a:schemeClr val="tx1"/>
                </a:solidFill>
                <a:effectLst/>
                <a:latin typeface="Times New Roman"/>
                <a:ea typeface="Calibri"/>
                <a:cs typeface="Times New Roman"/>
              </a:rPr>
              <a:t>     El proyecto genera una investigación de tipo Mixta, que permite describir situaciones, personas o eventos que se pretende analizar, a través de estos enfoques se busca analizar el interés de los propietarios de los negocios de comidas  sobre el uso de los platos desechables y  que busca resolver un problema de tipo social, sobre el cuidado del medio ambiente.</a:t>
            </a:r>
            <a:r>
              <a:rPr lang="es-CO" sz="2400" dirty="0" smtClean="0">
                <a:solidFill>
                  <a:schemeClr val="tx1"/>
                </a:solidFill>
                <a:effectLst/>
                <a:latin typeface="Arial"/>
                <a:ea typeface="Calibri"/>
                <a:cs typeface="Times New Roman"/>
              </a:rPr>
              <a:t/>
            </a:r>
            <a:br>
              <a:rPr lang="es-CO" sz="2400" dirty="0" smtClean="0">
                <a:solidFill>
                  <a:schemeClr val="tx1"/>
                </a:solidFill>
                <a:effectLst/>
                <a:latin typeface="Arial"/>
                <a:ea typeface="Calibri"/>
                <a:cs typeface="Times New Roman"/>
              </a:rPr>
            </a:br>
            <a:r>
              <a:rPr lang="es-CO" sz="2400" dirty="0" smtClean="0">
                <a:solidFill>
                  <a:schemeClr val="tx1"/>
                </a:solidFill>
                <a:effectLst/>
                <a:latin typeface="Times New Roman"/>
                <a:ea typeface="Arial"/>
                <a:cs typeface="Times New Roman"/>
              </a:rPr>
              <a:t>     El tipo de estudio es Descriptivo, que permita puntualizar las características de la población  que se está analizando.</a:t>
            </a:r>
            <a:br>
              <a:rPr lang="es-CO" sz="2400" dirty="0" smtClean="0">
                <a:solidFill>
                  <a:schemeClr val="tx1"/>
                </a:solidFill>
                <a:effectLst/>
                <a:latin typeface="Times New Roman"/>
                <a:ea typeface="Arial"/>
                <a:cs typeface="Times New Roman"/>
              </a:rPr>
            </a:br>
            <a:r>
              <a:rPr lang="es-CO" sz="2400" dirty="0" smtClean="0">
                <a:solidFill>
                  <a:schemeClr val="tx1"/>
                </a:solidFill>
                <a:effectLst/>
                <a:latin typeface="Arial"/>
                <a:ea typeface="Calibri"/>
                <a:cs typeface="Times New Roman"/>
              </a:rPr>
              <a:t/>
            </a:r>
            <a:br>
              <a:rPr lang="es-CO" sz="2400" dirty="0" smtClean="0">
                <a:solidFill>
                  <a:schemeClr val="tx1"/>
                </a:solidFill>
                <a:effectLst/>
                <a:latin typeface="Arial"/>
                <a:ea typeface="Calibri"/>
                <a:cs typeface="Times New Roman"/>
              </a:rPr>
            </a:br>
            <a:endParaRPr lang="es-ES" sz="2400" dirty="0">
              <a:solidFill>
                <a:schemeClr val="tx1"/>
              </a:solidFill>
            </a:endParaRPr>
          </a:p>
        </p:txBody>
      </p:sp>
      <p:sp>
        <p:nvSpPr>
          <p:cNvPr id="4" name="3 Rectángulo redondeado"/>
          <p:cNvSpPr/>
          <p:nvPr/>
        </p:nvSpPr>
        <p:spPr>
          <a:xfrm>
            <a:off x="5486400" y="7620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T</a:t>
            </a:r>
            <a:r>
              <a:rPr lang="es-MX" b="1" dirty="0" smtClean="0">
                <a:solidFill>
                  <a:schemeClr val="tx1"/>
                </a:solidFill>
                <a:latin typeface="Times New Roman" pitchFamily="18" charset="0"/>
                <a:cs typeface="Times New Roman" pitchFamily="18" charset="0"/>
              </a:rPr>
              <a:t>ipo de Investigación Población y Muestra.</a:t>
            </a:r>
            <a:endParaRPr lang="es-ES"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5479677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1600200"/>
            <a:ext cx="7924800" cy="4561313"/>
          </a:xfrm>
        </p:spPr>
        <p:txBody>
          <a:bodyPr/>
          <a:lstStyle/>
          <a:p>
            <a:pPr marL="914400" lvl="2" algn="ctr">
              <a:lnSpc>
                <a:spcPct val="150000"/>
              </a:lnSpc>
              <a:spcBef>
                <a:spcPts val="1200"/>
              </a:spcBef>
              <a:spcAft>
                <a:spcPts val="0"/>
              </a:spcAft>
            </a:pPr>
            <a:r>
              <a:rPr lang="es-CO" sz="2000" b="1" dirty="0" smtClean="0">
                <a:solidFill>
                  <a:schemeClr val="tx1"/>
                </a:solidFill>
                <a:effectLst/>
                <a:latin typeface="Times New Roman" pitchFamily="18" charset="0"/>
                <a:ea typeface="Times New Roman"/>
                <a:cs typeface="Times New Roman" pitchFamily="18" charset="0"/>
              </a:rPr>
              <a:t>Población.</a:t>
            </a:r>
            <a:br>
              <a:rPr lang="es-CO" sz="2000" b="1" dirty="0" smtClean="0">
                <a:solidFill>
                  <a:schemeClr val="tx1"/>
                </a:solidFill>
                <a:effectLst/>
                <a:latin typeface="Times New Roman" pitchFamily="18" charset="0"/>
                <a:ea typeface="Times New Roman"/>
                <a:cs typeface="Times New Roman" pitchFamily="18" charset="0"/>
              </a:rPr>
            </a:br>
            <a:r>
              <a:rPr lang="es-CO" sz="2000" dirty="0" smtClean="0">
                <a:solidFill>
                  <a:schemeClr val="tx1"/>
                </a:solidFill>
                <a:effectLst/>
                <a:latin typeface="Times New Roman" pitchFamily="18" charset="0"/>
                <a:ea typeface="Calibri"/>
                <a:cs typeface="Times New Roman" pitchFamily="18" charset="0"/>
              </a:rPr>
              <a:t>     Es el conjunto de procesos que se tomarán para la investigación del mismo. Deben tener características homogéneas y se denominará universo, que es, de donde se tomará la investigación.</a:t>
            </a:r>
            <a:br>
              <a:rPr lang="es-CO" sz="2000" dirty="0" smtClean="0">
                <a:solidFill>
                  <a:schemeClr val="tx1"/>
                </a:solidFill>
                <a:effectLst/>
                <a:latin typeface="Times New Roman" pitchFamily="18" charset="0"/>
                <a:ea typeface="Calibri"/>
                <a:cs typeface="Times New Roman" pitchFamily="18" charset="0"/>
              </a:rPr>
            </a:br>
            <a:r>
              <a:rPr lang="es-CO" sz="2000" dirty="0" smtClean="0">
                <a:solidFill>
                  <a:schemeClr val="tx1"/>
                </a:solidFill>
                <a:effectLst/>
                <a:latin typeface="Times New Roman" pitchFamily="18" charset="0"/>
                <a:ea typeface="Calibri"/>
                <a:cs typeface="Times New Roman" pitchFamily="18" charset="0"/>
              </a:rPr>
              <a:t>Está conformada por los negocios de comidas rápidas, restaurantes, cafeterías y hoteles (HORECA) para el estudio se toman 470 locales registrados en Cámara de Comercio, con una actividad económica en el sector alimenticio, en las diferentes zonas de nuestro Municipio de Aguachica.</a:t>
            </a:r>
            <a:br>
              <a:rPr lang="es-CO" sz="2000" dirty="0" smtClean="0">
                <a:solidFill>
                  <a:schemeClr val="tx1"/>
                </a:solidFill>
                <a:effectLst/>
                <a:latin typeface="Times New Roman" pitchFamily="18" charset="0"/>
                <a:ea typeface="Calibri"/>
                <a:cs typeface="Times New Roman" pitchFamily="18" charset="0"/>
              </a:rPr>
            </a:br>
            <a:endParaRPr lang="es-CO" sz="2000" dirty="0">
              <a:solidFill>
                <a:schemeClr val="tx1"/>
              </a:solidFill>
              <a:latin typeface="Times New Roman" pitchFamily="18" charset="0"/>
              <a:cs typeface="Times New Roman" pitchFamily="18" charset="0"/>
            </a:endParaRPr>
          </a:p>
        </p:txBody>
      </p:sp>
      <p:sp>
        <p:nvSpPr>
          <p:cNvPr id="3" name="2 Rectángulo redondeado"/>
          <p:cNvSpPr/>
          <p:nvPr/>
        </p:nvSpPr>
        <p:spPr>
          <a:xfrm>
            <a:off x="5486400" y="7620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T</a:t>
            </a:r>
            <a:r>
              <a:rPr lang="es-MX" b="1" dirty="0" smtClean="0">
                <a:solidFill>
                  <a:schemeClr val="tx1"/>
                </a:solidFill>
                <a:latin typeface="Times New Roman" pitchFamily="18" charset="0"/>
                <a:cs typeface="Times New Roman" pitchFamily="18" charset="0"/>
              </a:rPr>
              <a:t>ipo de Investigación Población y Muestra.</a:t>
            </a:r>
            <a:endParaRPr lang="es-ES"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618549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1 Título"/>
              <p:cNvSpPr>
                <a:spLocks noGrp="1"/>
              </p:cNvSpPr>
              <p:nvPr>
                <p:ph type="title"/>
              </p:nvPr>
            </p:nvSpPr>
            <p:spPr>
              <a:xfrm>
                <a:off x="234061" y="1447800"/>
                <a:ext cx="8675877" cy="4773679"/>
              </a:xfrm>
            </p:spPr>
            <p:txBody>
              <a:bodyPr/>
              <a:lstStyle/>
              <a:p>
                <a:pPr marL="914400" lvl="2" algn="ctr"/>
                <a:r>
                  <a:rPr lang="es-CO" sz="2400" b="1" dirty="0" smtClean="0">
                    <a:effectLst/>
                    <a:latin typeface="Times New Roman" pitchFamily="18" charset="0"/>
                    <a:ea typeface="Times New Roman"/>
                    <a:cs typeface="Times New Roman" pitchFamily="18" charset="0"/>
                  </a:rPr>
                  <a:t>Determinación de la Muestra</a:t>
                </a:r>
                <a:br>
                  <a:rPr lang="es-CO" sz="2400" b="1" dirty="0" smtClean="0">
                    <a:effectLst/>
                    <a:latin typeface="Times New Roman" pitchFamily="18" charset="0"/>
                    <a:ea typeface="Times New Roman"/>
                    <a:cs typeface="Times New Roman" pitchFamily="18" charset="0"/>
                  </a:rPr>
                </a:br>
                <a:r>
                  <a:rPr lang="es-CO" sz="2400" dirty="0" smtClean="0">
                    <a:solidFill>
                      <a:srgbClr val="000000"/>
                    </a:solidFill>
                    <a:effectLst/>
                    <a:latin typeface="Times New Roman" pitchFamily="18" charset="0"/>
                    <a:ea typeface="Calibri"/>
                    <a:cs typeface="Times New Roman" pitchFamily="18" charset="0"/>
                  </a:rPr>
                  <a:t>     </a:t>
                </a:r>
                <a:r>
                  <a:rPr lang="es-CO" sz="2400" dirty="0">
                    <a:solidFill>
                      <a:srgbClr val="000000"/>
                    </a:solidFill>
                    <a:effectLst/>
                    <a:latin typeface="Times New Roman" pitchFamily="18" charset="0"/>
                    <a:ea typeface="Calibri"/>
                    <a:cs typeface="Times New Roman" pitchFamily="18" charset="0"/>
                  </a:rPr>
                  <a:t>Para obtener una muestra representativa se hace necesario trabajar con un método estadístico de muestreo aleatorio simple para la población. Teniendo en cuenta la población definida anteriormente, los negocios de comidas rápidas, restaurantes, cafeterías y hoteles (HORECA) a encuestar son </a:t>
                </a:r>
                <a:r>
                  <a:rPr lang="es-CO" sz="2400" b="1" dirty="0">
                    <a:solidFill>
                      <a:srgbClr val="000000"/>
                    </a:solidFill>
                    <a:effectLst/>
                    <a:latin typeface="Times New Roman" pitchFamily="18" charset="0"/>
                    <a:ea typeface="Calibri"/>
                    <a:cs typeface="Times New Roman" pitchFamily="18" charset="0"/>
                  </a:rPr>
                  <a:t>107</a:t>
                </a:r>
                <a:r>
                  <a:rPr lang="es-CO" sz="2400" dirty="0">
                    <a:solidFill>
                      <a:srgbClr val="000000"/>
                    </a:solidFill>
                    <a:effectLst/>
                    <a:latin typeface="Times New Roman" pitchFamily="18" charset="0"/>
                    <a:ea typeface="Calibri"/>
                    <a:cs typeface="Times New Roman" pitchFamily="18" charset="0"/>
                  </a:rPr>
                  <a:t> los cuales se obtuvieron de los siguientes parámetros: </a:t>
                </a:r>
                <a:r>
                  <a:rPr lang="es-CO" sz="2400" dirty="0" smtClean="0">
                    <a:solidFill>
                      <a:srgbClr val="000000"/>
                    </a:solidFill>
                    <a:effectLst/>
                    <a:latin typeface="Times New Roman" pitchFamily="18" charset="0"/>
                    <a:ea typeface="Calibri"/>
                    <a:cs typeface="Times New Roman" pitchFamily="18" charset="0"/>
                  </a:rPr>
                  <a:t/>
                </a:r>
                <a:br>
                  <a:rPr lang="es-CO" sz="2400" dirty="0" smtClean="0">
                    <a:solidFill>
                      <a:srgbClr val="000000"/>
                    </a:solidFill>
                    <a:effectLst/>
                    <a:latin typeface="Times New Roman" pitchFamily="18" charset="0"/>
                    <a:ea typeface="Calibri"/>
                    <a:cs typeface="Times New Roman" pitchFamily="18" charset="0"/>
                  </a:rPr>
                </a:br>
                <a:r>
                  <a:rPr lang="es-CO" sz="2400" dirty="0" smtClean="0">
                    <a:effectLst/>
                    <a:latin typeface="Times New Roman" pitchFamily="18" charset="0"/>
                    <a:ea typeface="Calibri"/>
                    <a:cs typeface="Times New Roman" pitchFamily="18" charset="0"/>
                  </a:rPr>
                  <a:t/>
                </a:r>
                <a:br>
                  <a:rPr lang="es-CO" sz="2400" dirty="0" smtClean="0">
                    <a:effectLst/>
                    <a:latin typeface="Times New Roman" pitchFamily="18" charset="0"/>
                    <a:ea typeface="Calibri"/>
                    <a:cs typeface="Times New Roman" pitchFamily="18" charset="0"/>
                  </a:rPr>
                </a:br>
                <a:r>
                  <a:rPr lang="es-CO" sz="2400" b="1" dirty="0" smtClean="0">
                    <a:solidFill>
                      <a:srgbClr val="000000"/>
                    </a:solidFill>
                    <a:effectLst/>
                    <a:latin typeface="Times New Roman" pitchFamily="18" charset="0"/>
                    <a:ea typeface="Calibri"/>
                    <a:cs typeface="Times New Roman" pitchFamily="18" charset="0"/>
                  </a:rPr>
                  <a:t>Formula </a:t>
                </a:r>
                <a:r>
                  <a:rPr lang="es-CO" sz="2400" b="1" dirty="0">
                    <a:solidFill>
                      <a:srgbClr val="000000"/>
                    </a:solidFill>
                    <a:effectLst/>
                    <a:latin typeface="Times New Roman" pitchFamily="18" charset="0"/>
                    <a:ea typeface="Calibri"/>
                    <a:cs typeface="Times New Roman" pitchFamily="18" charset="0"/>
                  </a:rPr>
                  <a:t>estadística para calcular la muestra</a:t>
                </a:r>
                <a:r>
                  <a:rPr lang="es-CO" sz="2400" b="1" dirty="0" smtClean="0">
                    <a:solidFill>
                      <a:srgbClr val="000000"/>
                    </a:solidFill>
                    <a:effectLst/>
                    <a:latin typeface="Times New Roman" pitchFamily="18" charset="0"/>
                    <a:ea typeface="Calibri"/>
                    <a:cs typeface="Times New Roman" pitchFamily="18" charset="0"/>
                  </a:rPr>
                  <a:t>:</a:t>
                </a:r>
                <a:r>
                  <a:rPr lang="es-CO" sz="2400" dirty="0" smtClean="0">
                    <a:effectLst/>
                    <a:latin typeface="Times New Roman" pitchFamily="18" charset="0"/>
                    <a:ea typeface="Calibri"/>
                    <a:cs typeface="Times New Roman" pitchFamily="18" charset="0"/>
                  </a:rPr>
                  <a:t/>
                </a:r>
                <a:br>
                  <a:rPr lang="es-CO" sz="2400" dirty="0" smtClean="0">
                    <a:effectLst/>
                    <a:latin typeface="Times New Roman" pitchFamily="18" charset="0"/>
                    <a:ea typeface="Calibri"/>
                    <a:cs typeface="Times New Roman" pitchFamily="18" charset="0"/>
                  </a:rPr>
                </a:br>
                <a:r>
                  <a:rPr lang="es-CO" sz="2400" dirty="0">
                    <a:solidFill>
                      <a:srgbClr val="000000"/>
                    </a:solidFill>
                    <a:effectLst/>
                    <a:latin typeface="Times New Roman" pitchFamily="18" charset="0"/>
                    <a:ea typeface="Calibri"/>
                    <a:cs typeface="Times New Roman" pitchFamily="18" charset="0"/>
                  </a:rPr>
                  <a:t> </a:t>
                </a:r>
                <a:r>
                  <a:rPr lang="es-CO" sz="2400" dirty="0" smtClean="0">
                    <a:effectLst/>
                    <a:latin typeface="Times New Roman" pitchFamily="18" charset="0"/>
                    <a:ea typeface="Calibri"/>
                    <a:cs typeface="Times New Roman" pitchFamily="18" charset="0"/>
                  </a:rPr>
                  <a:t/>
                </a:r>
                <a:br>
                  <a:rPr lang="es-CO" sz="2400" dirty="0" smtClean="0">
                    <a:effectLst/>
                    <a:latin typeface="Times New Roman" pitchFamily="18" charset="0"/>
                    <a:ea typeface="Calibri"/>
                    <a:cs typeface="Times New Roman" pitchFamily="18" charset="0"/>
                  </a:rPr>
                </a:br>
                <a14:m>
                  <m:oMathPara xmlns:m="http://schemas.openxmlformats.org/officeDocument/2006/math">
                    <m:oMathParaPr>
                      <m:jc m:val="centerGroup"/>
                    </m:oMathParaPr>
                    <m:oMath xmlns:m="http://schemas.openxmlformats.org/officeDocument/2006/math">
                      <m:r>
                        <a:rPr lang="es-CO" sz="2400" i="1">
                          <a:effectLst/>
                          <a:latin typeface="Cambria Math"/>
                          <a:ea typeface="Cambria Math"/>
                          <a:cs typeface="Times New Roman"/>
                        </a:rPr>
                        <m:t>𝑛</m:t>
                      </m:r>
                      <m:r>
                        <a:rPr lang="es-CO" sz="2400" i="1">
                          <a:effectLst/>
                          <a:latin typeface="Cambria Math"/>
                          <a:ea typeface="Cambria Math"/>
                          <a:cs typeface="Times New Roman"/>
                        </a:rPr>
                        <m:t>=</m:t>
                      </m:r>
                      <m:f>
                        <m:fPr>
                          <m:ctrlPr>
                            <a:rPr lang="es-CO" sz="2400" i="1">
                              <a:effectLst/>
                              <a:latin typeface="Cambria Math"/>
                              <a:ea typeface="Cambria Math"/>
                              <a:cs typeface="Times New Roman"/>
                            </a:rPr>
                          </m:ctrlPr>
                        </m:fPr>
                        <m:num>
                          <m:sSubSup>
                            <m:sSubSupPr>
                              <m:ctrlPr>
                                <a:rPr lang="es-CO" sz="2400" i="1">
                                  <a:effectLst/>
                                  <a:latin typeface="Cambria Math"/>
                                  <a:ea typeface="Cambria Math"/>
                                  <a:cs typeface="Times New Roman"/>
                                </a:rPr>
                              </m:ctrlPr>
                            </m:sSubSupPr>
                            <m:e>
                              <m:r>
                                <a:rPr lang="es-CO" sz="2400" i="1">
                                  <a:effectLst/>
                                  <a:latin typeface="Cambria Math"/>
                                  <a:ea typeface="Cambria Math"/>
                                  <a:cs typeface="Times New Roman"/>
                                </a:rPr>
                                <m:t>𝑍</m:t>
                              </m:r>
                            </m:e>
                            <m:sub>
                              <m:r>
                                <a:rPr lang="es-CO" sz="2400" i="1">
                                  <a:effectLst/>
                                  <a:latin typeface="Cambria Math"/>
                                  <a:ea typeface="Cambria Math"/>
                                  <a:cs typeface="Times New Roman"/>
                                </a:rPr>
                                <m:t>   </m:t>
                              </m:r>
                            </m:sub>
                            <m:sup>
                              <m:r>
                                <a:rPr lang="es-CO" sz="2400" i="1">
                                  <a:effectLst/>
                                  <a:latin typeface="Cambria Math"/>
                                  <a:ea typeface="Cambria Math"/>
                                  <a:cs typeface="Times New Roman"/>
                                </a:rPr>
                                <m:t>2</m:t>
                              </m:r>
                            </m:sup>
                          </m:sSubSup>
                          <m:r>
                            <a:rPr lang="es-CO" sz="2400" i="1">
                              <a:effectLst/>
                              <a:latin typeface="Cambria Math"/>
                              <a:ea typeface="Cambria Math"/>
                              <a:cs typeface="Times New Roman"/>
                            </a:rPr>
                            <m:t>∗</m:t>
                          </m:r>
                          <m:r>
                            <a:rPr lang="es-CO" sz="2400" i="1">
                              <a:effectLst/>
                              <a:latin typeface="Cambria Math"/>
                              <a:ea typeface="Cambria Math"/>
                              <a:cs typeface="Times New Roman"/>
                            </a:rPr>
                            <m:t>𝑃</m:t>
                          </m:r>
                          <m:r>
                            <a:rPr lang="es-CO" sz="2400" i="1">
                              <a:effectLst/>
                              <a:latin typeface="Cambria Math"/>
                              <a:ea typeface="Cambria Math"/>
                              <a:cs typeface="Times New Roman"/>
                            </a:rPr>
                            <m:t>∗</m:t>
                          </m:r>
                          <m:r>
                            <a:rPr lang="es-CO" sz="2400" i="1">
                              <a:effectLst/>
                              <a:latin typeface="Cambria Math"/>
                              <a:ea typeface="Cambria Math"/>
                              <a:cs typeface="Times New Roman"/>
                            </a:rPr>
                            <m:t>𝑞</m:t>
                          </m:r>
                          <m:r>
                            <a:rPr lang="es-CO" sz="2400" i="1">
                              <a:effectLst/>
                              <a:latin typeface="Cambria Math"/>
                              <a:ea typeface="Cambria Math"/>
                              <a:cs typeface="Times New Roman"/>
                            </a:rPr>
                            <m:t>∗</m:t>
                          </m:r>
                          <m:r>
                            <a:rPr lang="es-CO" sz="2400" i="1">
                              <a:effectLst/>
                              <a:latin typeface="Cambria Math"/>
                              <a:ea typeface="Cambria Math"/>
                              <a:cs typeface="Times New Roman"/>
                            </a:rPr>
                            <m:t>𝑁</m:t>
                          </m:r>
                        </m:num>
                        <m:den>
                          <m:sSup>
                            <m:sSupPr>
                              <m:ctrlPr>
                                <a:rPr lang="es-CO" sz="2400" i="1">
                                  <a:effectLst/>
                                  <a:latin typeface="Cambria Math"/>
                                  <a:ea typeface="Cambria Math"/>
                                  <a:cs typeface="Times New Roman"/>
                                </a:rPr>
                              </m:ctrlPr>
                            </m:sSupPr>
                            <m:e>
                              <m:r>
                                <a:rPr lang="es-CO" sz="2400" i="1">
                                  <a:effectLst/>
                                  <a:latin typeface="Cambria Math"/>
                                  <a:ea typeface="Cambria Math"/>
                                  <a:cs typeface="Times New Roman"/>
                                </a:rPr>
                                <m:t>𝑒</m:t>
                              </m:r>
                            </m:e>
                            <m:sup>
                              <m:r>
                                <a:rPr lang="es-CO" sz="2400" i="1">
                                  <a:effectLst/>
                                  <a:latin typeface="Cambria Math"/>
                                  <a:ea typeface="Cambria Math"/>
                                  <a:cs typeface="Times New Roman"/>
                                </a:rPr>
                                <m:t>2 </m:t>
                              </m:r>
                            </m:sup>
                          </m:sSup>
                          <m:r>
                            <a:rPr lang="es-CO" sz="2400" i="1">
                              <a:effectLst/>
                              <a:latin typeface="Cambria Math"/>
                              <a:ea typeface="Cambria Math"/>
                              <a:cs typeface="Times New Roman"/>
                            </a:rPr>
                            <m:t>∗</m:t>
                          </m:r>
                          <m:d>
                            <m:dPr>
                              <m:ctrlPr>
                                <a:rPr lang="es-CO" sz="2400" i="1">
                                  <a:effectLst/>
                                  <a:latin typeface="Cambria Math"/>
                                  <a:ea typeface="Cambria Math"/>
                                  <a:cs typeface="Times New Roman"/>
                                </a:rPr>
                              </m:ctrlPr>
                            </m:dPr>
                            <m:e>
                              <m:r>
                                <a:rPr lang="es-CO" sz="2400" i="1">
                                  <a:effectLst/>
                                  <a:latin typeface="Cambria Math"/>
                                  <a:ea typeface="Cambria Math"/>
                                  <a:cs typeface="Times New Roman"/>
                                </a:rPr>
                                <m:t>𝑁</m:t>
                              </m:r>
                              <m:r>
                                <a:rPr lang="es-CO" sz="2400" i="1">
                                  <a:effectLst/>
                                  <a:latin typeface="Cambria Math"/>
                                  <a:ea typeface="Cambria Math"/>
                                  <a:cs typeface="Times New Roman"/>
                                </a:rPr>
                                <m:t>−1</m:t>
                              </m:r>
                            </m:e>
                          </m:d>
                          <m:r>
                            <a:rPr lang="es-CO" sz="2400" i="1">
                              <a:effectLst/>
                              <a:latin typeface="Cambria Math"/>
                              <a:ea typeface="Cambria Math"/>
                              <a:cs typeface="Times New Roman"/>
                            </a:rPr>
                            <m:t>+</m:t>
                          </m:r>
                          <m:sSubSup>
                            <m:sSubSupPr>
                              <m:ctrlPr>
                                <a:rPr lang="es-CO" sz="2400" i="1">
                                  <a:effectLst/>
                                  <a:latin typeface="Cambria Math"/>
                                  <a:ea typeface="Cambria Math"/>
                                  <a:cs typeface="Times New Roman"/>
                                </a:rPr>
                              </m:ctrlPr>
                            </m:sSubSupPr>
                            <m:e>
                              <m:r>
                                <a:rPr lang="es-CO" sz="2400" i="1">
                                  <a:effectLst/>
                                  <a:latin typeface="Cambria Math"/>
                                  <a:ea typeface="Cambria Math"/>
                                  <a:cs typeface="Times New Roman"/>
                                </a:rPr>
                                <m:t>𝑍</m:t>
                              </m:r>
                            </m:e>
                            <m:sub/>
                            <m:sup>
                              <m:r>
                                <a:rPr lang="es-CO" sz="2400" i="1">
                                  <a:effectLst/>
                                  <a:latin typeface="Cambria Math"/>
                                  <a:ea typeface="Cambria Math"/>
                                  <a:cs typeface="Times New Roman"/>
                                </a:rPr>
                                <m:t>2</m:t>
                              </m:r>
                            </m:sup>
                          </m:sSubSup>
                          <m:r>
                            <a:rPr lang="es-CO" sz="2400" i="1">
                              <a:effectLst/>
                              <a:latin typeface="Cambria Math"/>
                              <a:ea typeface="Cambria Math"/>
                              <a:cs typeface="Times New Roman"/>
                            </a:rPr>
                            <m:t>∗</m:t>
                          </m:r>
                          <m:r>
                            <a:rPr lang="es-CO" sz="2400" i="1">
                              <a:effectLst/>
                              <a:latin typeface="Cambria Math"/>
                              <a:ea typeface="Cambria Math"/>
                              <a:cs typeface="Times New Roman"/>
                            </a:rPr>
                            <m:t>𝑃</m:t>
                          </m:r>
                          <m:r>
                            <a:rPr lang="es-CO" sz="2400" i="1">
                              <a:effectLst/>
                              <a:latin typeface="Cambria Math"/>
                              <a:ea typeface="Cambria Math"/>
                              <a:cs typeface="Times New Roman"/>
                            </a:rPr>
                            <m:t>∗</m:t>
                          </m:r>
                          <m:r>
                            <a:rPr lang="es-CO" sz="2400" i="1">
                              <a:effectLst/>
                              <a:latin typeface="Cambria Math"/>
                              <a:ea typeface="Cambria Math"/>
                              <a:cs typeface="Times New Roman"/>
                            </a:rPr>
                            <m:t>𝑞</m:t>
                          </m:r>
                        </m:den>
                      </m:f>
                    </m:oMath>
                  </m:oMathPara>
                </a14:m>
                <a:r>
                  <a:rPr lang="es-CO" dirty="0" smtClean="0">
                    <a:effectLst/>
                    <a:latin typeface="Arial"/>
                    <a:ea typeface="Calibri"/>
                    <a:cs typeface="Times New Roman"/>
                  </a:rPr>
                  <a:t/>
                </a:r>
                <a:br>
                  <a:rPr lang="es-CO" dirty="0" smtClean="0">
                    <a:effectLst/>
                    <a:latin typeface="Arial"/>
                    <a:ea typeface="Calibri"/>
                    <a:cs typeface="Times New Roman"/>
                  </a:rPr>
                </a:br>
                <a:endParaRPr lang="es-CO" dirty="0"/>
              </a:p>
            </p:txBody>
          </p:sp>
        </mc:Choice>
        <mc:Fallback xmlns="">
          <p:sp>
            <p:nvSpPr>
              <p:cNvPr id="2" name="1 Título"/>
              <p:cNvSpPr>
                <a:spLocks noGrp="1" noRot="1" noChangeAspect="1" noMove="1" noResize="1" noEditPoints="1" noAdjustHandles="1" noChangeArrowheads="1" noChangeShapeType="1" noTextEdit="1"/>
              </p:cNvSpPr>
              <p:nvPr>
                <p:ph type="title"/>
              </p:nvPr>
            </p:nvSpPr>
            <p:spPr>
              <a:xfrm>
                <a:off x="234061" y="1447800"/>
                <a:ext cx="8675877" cy="4773679"/>
              </a:xfrm>
              <a:blipFill rotWithShape="1">
                <a:blip r:embed="rId2"/>
                <a:stretch>
                  <a:fillRect t="-2043" r="-3090"/>
                </a:stretch>
              </a:blipFill>
            </p:spPr>
            <p:txBody>
              <a:bodyPr/>
              <a:lstStyle/>
              <a:p>
                <a:r>
                  <a:rPr lang="es-CO">
                    <a:noFill/>
                  </a:rPr>
                  <a:t> </a:t>
                </a:r>
              </a:p>
            </p:txBody>
          </p:sp>
        </mc:Fallback>
      </mc:AlternateContent>
      <p:sp>
        <p:nvSpPr>
          <p:cNvPr id="3" name="2 Rectángulo redondeado"/>
          <p:cNvSpPr/>
          <p:nvPr/>
        </p:nvSpPr>
        <p:spPr>
          <a:xfrm>
            <a:off x="5486400" y="74676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T</a:t>
            </a:r>
            <a:r>
              <a:rPr lang="es-MX" b="1" dirty="0" smtClean="0">
                <a:solidFill>
                  <a:schemeClr val="tx1"/>
                </a:solidFill>
                <a:latin typeface="Times New Roman" pitchFamily="18" charset="0"/>
                <a:cs typeface="Times New Roman" pitchFamily="18" charset="0"/>
              </a:rPr>
              <a:t>ipo de Investigación Población y Muestra.</a:t>
            </a:r>
            <a:endParaRPr lang="es-ES"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8565942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426</TotalTime>
  <Words>1123</Words>
  <Application>Microsoft Office PowerPoint</Application>
  <PresentationFormat>Presentación en pantalla (4:3)</PresentationFormat>
  <Paragraphs>75</Paragraphs>
  <Slides>28</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28</vt:i4>
      </vt:variant>
    </vt:vector>
  </HeadingPairs>
  <TitlesOfParts>
    <vt:vector size="30" baseType="lpstr">
      <vt:lpstr>Office Theme</vt:lpstr>
      <vt:lpstr>Documento de Microsoft Word</vt:lpstr>
      <vt:lpstr>Presentación de PowerPoint</vt:lpstr>
      <vt:lpstr>El presente proyecto de titulación se refiere a la contaminación ambiental que hacen estos plásticos que por lo general son de materiales sintéticos derivados del petróleo que son altos contaminantes, aunque se pueden obtener también por sustancias naturales. Este tipo de propiedades son favorables desde el punto de vista de los usos que los plásticos pueden tener. La problemática se genera por el manejo de los desechos con el creciente uso de estos materiales que son derivados del petróleo, al incorporar el plástico a la vida diaria cotidiana de las personas, esta empezó acumularse en el ambiente ya que al generar la degradación de los plásticos sintéticos es un proceso muy lento, tienen un tiempo alrededor de 500 años en descomponerse. (Segura, Noguez, &amp; Espín, 2007). </vt:lpstr>
      <vt:lpstr>La República de Nepal, país Asiático, tienen una tradición ancestral como cultura, el cual utiliza las hojas con nervadura de distintas plantas para la elaboración de recipientes para el consumo de alimentos típicos y para el uso de los mismos en los rituales ceremoniales que son llamados Tapir. Los platos desechables plásticos o elaborados con icopor, se han convertido en una de las mayores y grandes amenazas para el medio ambiente a nivel mundial. Estos platos desechables, tardan entre 1.000 o 2.000 años en degradarse. Aproximadamente el 50% del plástico producido en el mundo corresponde a productos desechables de un solo uso, y apenas el 10% de ese plástico se alcanza a reciclar.   </vt:lpstr>
      <vt:lpstr>En nuestro país Colombia el plátano es muy conocido en el ámbito culinario, forma parte de la canasta básica de muchas familias y es materia prima de una gran variedad de platos tradicionales de la culinaria colombiana. Las plantaciones de plátano se pueden divisar por todo nuestro territorio nacional. Actualmente, de la planta de plátano, solamente se utiliza el fruto como tal, y las hojas son utilizadas como envoltura de productos típicos como hayacas y tamales, sin darles un mejor o mayor uso a las mismas. Ahora bien, la producción de plátano en Colombia está cerca de las 500 mil hectáreas; de este cultivo se desechan más de 13.8 toneladas, resultante del tallo, el pseudotallo y las hojas. Pero, estos desechos pueden ser utilizados para la obtención de subproductos, bajo un sistema de producción limpia, que coadyuvé a mejorar un impacto ambiental y socioeconómico positivo en las regiones de mayor producción del cultivo. </vt:lpstr>
      <vt:lpstr> El presente proyecto de grado plantea la creación de un plan de negocio que desarrolle la producción y comercialización de platos desechables elaborados con hojas de plátano que permita contribuir de una manera sustentable y amigable con el medio ambiente. Al elaborar los platos de la plántula de plátano, se convierte en un modelo de negocio que busca reducir el utilización de platos plástico especialmente de poliestireno y el icopor, los cuales son identificados como los mayores contaminantes del planeta, que se deben evitar porque tardan cerca o más de 5.000 años en degradarse y su proceso de reciclaje también contamina, además los principales componentes para su fabricación son el petróleo y el gas.</vt:lpstr>
      <vt:lpstr>       General:  Diseñar un plan de negocio para la creación de una Empresa BIOOXIG S.A.S, que produzca y comercialice platos biodegradables a partir de los desechos del plátano, con miras a generar desarrollo económico social y cuidado con el medio ambiente.  Específicos:   - Determinar el estudio de mercado para identificar la oferta y la demanda de productos, junto a las técnicas idóneas para su comercialización. - Elaborar el estudio técnico y organizacional que permita la puesta en funcionamiento de la empresa. - Realizar un estudio financiero que determine los costos y gastos necesarios para la puesta en marcha de la empresa. </vt:lpstr>
      <vt:lpstr>Enfoque y Tipo de Estudio      El proyecto genera una investigación de tipo Mixta, que permite describir situaciones, personas o eventos que se pretende analizar, a través de estos enfoques se busca analizar el interés de los propietarios de los negocios de comidas  sobre el uso de los platos desechables y  que busca resolver un problema de tipo social, sobre el cuidado del medio ambiente.      El tipo de estudio es Descriptivo, que permita puntualizar las características de la población  que se está analizando.  </vt:lpstr>
      <vt:lpstr>Población.      Es el conjunto de procesos que se tomarán para la investigación del mismo. Deben tener características homogéneas y se denominará universo, que es, de donde se tomará la investigación. Está conformada por los negocios de comidas rápidas, restaurantes, cafeterías y hoteles (HORECA) para el estudio se toman 470 locales registrados en Cámara de Comercio, con una actividad económica en el sector alimenticio, en las diferentes zonas de nuestro Municipio de Aguachica. </vt:lpstr>
      <vt:lpstr>Determinación de la Muestra      Para obtener una muestra representativa se hace necesario trabajar con un método estadístico de muestreo aleatorio simple para la población. Teniendo en cuenta la población definida anteriormente, los negocios de comidas rápidas, restaurantes, cafeterías y hoteles (HORECA) a encuestar son 107 los cuales se obtuvieron de los siguientes parámetros:   Formula estadística para calcular la muestra:   n=(Z_(   )^2∗P∗q∗N)/(e^(2 )∗(N-1)+Z_^2∗P∗q) </vt:lpstr>
      <vt:lpstr>Dónde:  n = Tamaño de la muestra  P = proporción de población estudiada = (0.90) q = Probabilidad de fracaso = (0.10) z = Estadístico de distribución normal = (1.96 para un nivel de confianza del 90%) e = Precisión deseada o error = (0.05) N = Población estudiada = (470) Entonces tenemos: n=((1.96)^2 (0.90)(0.10)(470))/((0.05)^2 (470-1)+ 〖1.96〗^2 (0.90)(0.10))  n= 107 Muestra: 107 </vt:lpstr>
      <vt:lpstr>En este formato se desarrollarán los resultados de los objetivos planteados en el presente proyecto, aplicando las técnicas o fuentes de recolección de información correspondientes. Imagen figura 6. Tabulación 1 encuesta.       Fuente: Elaboración propia. Análisis: de la pregunta antes expuesta nos da como resultado que el 88,7% del personal encuestado dicen que es demasiado importante el medio ambiente y el 11,3% del pernal encuestado dice que es importante el medio ambiente. Esto nos permite conocer que tan importante es para la población dirigida el medio ambiente.  </vt:lpstr>
      <vt:lpstr>Imagen figura 7. Tabulación 2 encuesta.         Fuente: Elaboración propia. Análisis: de la pregunta número dos de la encuesta, vemos como resultado que el 96,3% de las personas encuestada sabe que es un producto biodegradable y el 3,7% no sabe que es un producto biodegradable. Esto nos permiten conocer que tanto conocen la población sobre los productos biodegradables y si los usan. </vt:lpstr>
      <vt:lpstr>Imagen figura 13. Tabulación 8 encuesta.         Fuente: Elaboración propia.       Análisis: Con esta pregunta nos permita dar respuesta a que el personal encuestado defina si estos productos biodegradables tienen efectos beneficiosos en el medio ambienté generando como resultado que el 98,1% creen que si tienen efecto y el 1,9% no creen que generen beneficios.        </vt:lpstr>
      <vt:lpstr>Desarrollo Objetivo 2   Datos Generales: La sede principal de BIOOXIG S.A.S. Está ubicada en el Municipio de Aguachica, Departamento del Cesar en la dirección calle 5 # 5 -75 barrio Barahoja. Imagen figura 16. Ubicación Inicial de la Empresa - Tomado de Google Maps               https://maps.google.com/maps?q=8.3095374%2C-73.6298889&amp;z=17&amp;hl=es      </vt:lpstr>
      <vt:lpstr>Desarrollo Objetivo 2 Desarrollo Administrativo.   Misión y Visión:       Para tener un conocimiento de manera oportuna con el enfoque del plan de negocios que se está presentando, se establecerán los siguientes dos aspectos:  Misión:       BIOOXIG S.A.S. Tiene como misión la preservación y conservación de los recursos naturales y ecosistemas naturales combatiendo uno de sus principales enemigos como lo es el plástico,  a través de la elaboración e implementación de platos biodegradables en hojas de plátano, BIOOXIG S.A.S. Busca reemplazar los laticos, reduciendo poco  a poco su uso y mitigando el impacto que estos generan en el medio ambiente al ser desechados.    Visión:       BIOOXIG S.A.S. Busca ser una empresa insigne, líder y sólida en materia ambiental, comprometida y afianzada con el cuidado y fortalecimiento de todos los componentes del medio ambiente y las consecuencias negativas que se generan por el mal uso de estos componentes, para BIOOXIG S.A.S. La estabilidad del ciclo ambiental es lo primero y la eliminación rotunda del plástico es su punto de equilibrio.  </vt:lpstr>
      <vt:lpstr>Valores corporativos: Solidaridad. Participación. Equidad.  Honestidad. Lealtad. Responsabilidad. Respeto. Mística. Confianza.   Valor agregado:      A diferencia de otros productos tienen una dureza superior y sirven de composta o abono, es decir, se degradan de manera natural en unos dos meses, se reintegran a la tierra completamente como las hojas de los arboles cuando se secan, por lo que puede funcionar como composta. Además son aptos para alimentos fríos o calientes, líquidos o sólidos, y no agregan sabores a la comida. Su mercado meta:      El mercado objetivo al cual está dirigido el presente proyecto, son los negocios de comidas rápidas, restaurantes, cafeterías, micros mercados, súper mercados que se encuentran en nuestra Región.  </vt:lpstr>
      <vt:lpstr>Tabla 2. Clientes.                 Fuente: Elaboración propia.</vt:lpstr>
      <vt:lpstr>Tabla 3. Análisis de la competencia.                 Fuente: Elaboración propia.</vt:lpstr>
      <vt:lpstr>Concepto del negocio.      Producción y comercialización de platos elaborados con hojas de plátano que permitan contribuir de manera sustentable con el medio ambiente.     </vt:lpstr>
      <vt:lpstr>Naturaleza del negocio.  4.1.2.8.1 Idea propuesta de valor:  La propuesta de valor que se presentará se basará en los siguientes términos:  4.1.2.8.2 Propuesta de Valor: Se plantea eliminar los platos a base de polietileno de alta densidad por platos biodegradables producido a base de hojas de plátano.  4.1.2.8.3 Apoyo a la Propuesta de Valor: Reducir notablemente el impacto ambiental, enfocándose en eliminar el uso del plástico, que consta con un tiempo de degradación bastante alto.       El modelo de negocios que se plantea se enfoca principalmente en una Economía Popular y Solidaria (EPS), y se tendrá como principal proveedor los campesinos del Sur del Cesar y Sur del Bolívar. </vt:lpstr>
      <vt:lpstr>Modelo canvas:       El modelo Canvas consta de 9 módulos, los cuales se enfocan en cada una de las áreas más importantes, para el desarrollo óptimo del plan de negocio que se desea plantear:  </vt:lpstr>
      <vt:lpstr>Presentación de PowerPoint</vt:lpstr>
      <vt:lpstr>Presentación de PowerPoint</vt:lpstr>
      <vt:lpstr> La contaminación es uno de los fundamentales problemáticas con los que lucha las personas, de forma especial con el uso de plásticos como el poliestireno que en algunos casos se demora más de 5.000 años en degradarse. Colombia es un País muy rico en plátano, el cual subutiliza las hojas de la plántula cuando este fruto es cosechado, por lo que nace una opción para reducir el uso del poliestireno a través de la creación de platos biodegradables de las hojas de Plátano.              En el estudio de investigación que realizamos logramos encontrar  sectores bien marcados que usan platos desechables, el primero son los negocios de comidas rápidas, restaurantes, cafeterías y hoteles (HORECA) puesto que hay una ordenanza Municipal que les obliga a usar estos platos para servir sus productos ya cocinados y el segundo es el consumidor final que usa estos platos cuando realiza sus eventos.         Es por eso que este estudio investigativo se centró en el sector Sur del Departamento del Cesar, más exactamente en el Municipio de Aguachica en los negocios de comida rápida, restaurantes, cafeterías, colegios, hoteles, (HORECA) en donde los propietarios indicaron que es importante la contribución con el medio ambiente por esta razón están interesados en adquirir nuestros productos,  platos biodegradables elaborados de la plántula de plátano.   </vt:lpstr>
      <vt:lpstr> Se recomienda que: Se desarrolle una Empresa (BIOOXIG S.A.S) que aproveche las hojas de plátano de las hectáreas producidas en el País, como finalidad es el reemplazar los platos de fabricación de poliestireno por nuestros platos biodegradables que contribuyan de manera altamente positiva con el medio ambiente. El emprendimiento se desarrollara en el Municipio de Aguachica, Departamento del Cesar, es un lugar donde los pobladores tanto en zona urbana y en su mayoría rural poseen plantaciones de plántula de plátano y al crearse la empresa a través de Economía verde o con inversión de la Universidad puede mejorar el nivel de vida de la comunidad a través de la generación de empleo y con los ingresos que generaría la empresa, como también la reducción de la contaminación ambiental y la inclusión al sector agro o campo. </vt:lpstr>
      <vt:lpstr>Presentación de PowerPoint</vt:lpstr>
      <vt:lpstr>  Adams, Finn, Moes, Flannery, &amp; Rizzo. (2009). The virtual reality classroom. Childneuropsychology, 15, 120-135. Alet, J. (4 de abril de 2022). la ley. Obtenido de marketing relacional: https://guiasjuridicas.wolterskluwer.es/Content/Documento.aspx?params=H4sIAAAAAAAEAMtMSbF1jTAAASMTUwsLtbLUouLM_DxbIwMDS0NDQ3OQQGZapUt-ckhlQaptWmJOcSoAB2UPbTUAAAA=WKE#:~:text=El%20marketing%20relacional%2C%20seg%C3%BAn%20Josep,fundamentales%20para%20el%20m Argudo, C. (2 de abril de 2022). emprendepyme. Obtenido de https://www.emprendepyme.net/que-es-la-competitividad-empresarial.html beetrack. (12 de septiembre de 2019). beetrack. Obtenido de https://www.beetrack.com/es/blog/estrategias-de-comercializacion beetrack. (2 de abril de 2022). beetrack. Obtenido de https://www.beetrack.com/es/blog/estrategias-de-comercializacion castañeda, j. j. (26 de julio de 2009). redalyc.org. Obtenido de https://www.redalyc.org/articulo.oa?id=64612291008 CONGRESO. (3 de agosto de 1999). Ley 510 de 1999. Obtenido de https://www.funcionpublica.gov.co/eva/gestornormativo/norma.php?i=9916 DANE. (1 de enero de 2020). departamento adminstrativo nacional de estadistica. Obtenido de https://www.dane.gov.co/index.php/estadisticas-por-tema Espinosa, R. (6 de abril de 2022). BENCHMARKING. Obtenido de https://robertoespinosa.es/2017/05/13/benchmarking-que-es-tipos-ejemplos/ Grisales, D. C., &amp; López, Y. S. (2019). marketing digital. Obtenido de https://repository.usc.edu.co/bitstream/handle/20.500.12421/2077/MARKETING%20DIGITAL%20COMO.pdf;jsessionid=052239FE42429524DF2B71C0B184A0BF?sequence=1 Guadalupe, M. (2 de junio de 20219). biblioteca virtual. Obtenido de características de los mercados: https://biblioteca.udgvirtual.udg.mx/jspui/bitstream/123456789/2973/1/An%C3%A1lisis%20PESTEL.PDF HENRY, &amp; COLS. (2000). Metodología de la investigación (3 ed.). México : Mc Graw Hill. Hernández, F., &amp; Fernandez, S. (2016). Metodología de la Investigación Sexta Edición. México: Mc Graw Hill. HERNANDEZ, FERNANDEZ, &amp; BATISTA. (2014). Metodología de la Investigación (6ª ed.). Bogotá: Mac Graw Hill. investigacioncientifica. (26 de junio de 2017). metodología de investigación, pautas para hacer tesis. Obtenido de https://tesis-investigacion-cientifica.blogspot.com/2017/06/definicion-del-marco-conceptual.html JOYA, J. A. (2 de febrero de 2012). plan de desarrollo municipal. Obtenido de  </vt:lpstr>
      <vt:lpstr>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JUANGUI</dc:creator>
  <cp:lastModifiedBy>Luffi</cp:lastModifiedBy>
  <cp:revision>41</cp:revision>
  <dcterms:created xsi:type="dcterms:W3CDTF">2021-08-27T21:33:39Z</dcterms:created>
  <dcterms:modified xsi:type="dcterms:W3CDTF">2022-04-08T11:23:12Z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2012-04-19T00:00:00Z</vt:filetime>
  </property>
  <property fmtid="{D5CDD505-2E9C-101B-9397-08002B2CF9AE}" pid="3" name="Creator">
    <vt:lpwstr>Microsoft® PowerPoint® 2010</vt:lpwstr>
  </property>
  <property fmtid="{D5CDD505-2E9C-101B-9397-08002B2CF9AE}" pid="4" name="LastSaved">
    <vt:filetime>2021-08-27T00:00:00Z</vt:filetime>
  </property>
</Properties>
</file>